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70" r:id="rId2"/>
    <p:sldId id="287" r:id="rId3"/>
    <p:sldId id="320" r:id="rId4"/>
    <p:sldId id="321" r:id="rId5"/>
    <p:sldId id="322" r:id="rId6"/>
    <p:sldId id="323" r:id="rId7"/>
    <p:sldId id="324" r:id="rId8"/>
    <p:sldId id="325" r:id="rId9"/>
    <p:sldId id="326" r:id="rId10"/>
    <p:sldId id="327" r:id="rId11"/>
    <p:sldId id="328" r:id="rId12"/>
    <p:sldId id="333" r:id="rId13"/>
    <p:sldId id="329" r:id="rId14"/>
    <p:sldId id="330" r:id="rId15"/>
    <p:sldId id="331" r:id="rId16"/>
    <p:sldId id="332" r:id="rId17"/>
    <p:sldId id="334" r:id="rId18"/>
    <p:sldId id="340" r:id="rId19"/>
    <p:sldId id="341" r:id="rId20"/>
    <p:sldId id="343" r:id="rId21"/>
    <p:sldId id="342" r:id="rId22"/>
    <p:sldId id="335" r:id="rId23"/>
    <p:sldId id="338" r:id="rId24"/>
    <p:sldId id="339" r:id="rId25"/>
    <p:sldId id="336" r:id="rId26"/>
    <p:sldId id="33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74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0679"/>
  </p:normalViewPr>
  <p:slideViewPr>
    <p:cSldViewPr snapToGrid="0" snapToObjects="1">
      <p:cViewPr varScale="1">
        <p:scale>
          <a:sx n="109" d="100"/>
          <a:sy n="109" d="100"/>
        </p:scale>
        <p:origin x="21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2T09:38:20.112"/>
    </inkml:context>
    <inkml:brush xml:id="br0">
      <inkml:brushProperty name="width" value="0.05" units="cm"/>
      <inkml:brushProperty name="height" value="0.05" units="cm"/>
      <inkml:brushProperty name="color" value="#E71224"/>
    </inkml:brush>
  </inkml:definitions>
  <inkml:trace contextRef="#ctx0" brushRef="#br0">75 0 24575,'-4'95'0,"0"-1"0,0 1 0,0-1 0,0 1 0,0-1 0,0 1 0,0-1 0,0 1 0,0 0 0,-1 5 0,0 1 0,-1-1 0,1-2 0,0-2 0,1-3 0,1-4 0,2-5 0,2 12 0,3-4 0,1-5 0,-1-6 0,-1-10-4916,-2 21 1,1-6 4418,4 1 1,2 4-1,-3-20 497,-3-20 2818,4-16-2818,-5 21 0,-2 0 0,1-22 0,0 39 0,0-2 0,0-43 0,0 40 0,0 3 0,0-24 0,0 29 0,0 0 0,0-30 0,2 15 0,1-5 0,-2-32 0,3 73 0,-4-75 0,-1 30 0,2 1 0,3-27 0,-1 33 0,0 2 0,2-27 0,0 64 0,-5-78 1719,0 29-1719,0-36 0,0 10 0,0 0 6784,0-10-6784,0 10 0,0-13 0,0 0 0,0-1 0,0 1 0,0 0 0,0 0 0,0 26 0,0-16 0,0 39 0,0-39 0,-5 24 0,4-31 0,-3 41 0,4-37 0,0 58 0,0-56 0,0 31 0,0 3 0,0-24 0,-5 62 0,4-72 0,-3 22 0,4-30 0,0 12 0,0-12 0,0 3 0,0-4 0,0 0 0,-5-5 0,4 0 0,-3-5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2T09:38:33.117"/>
    </inkml:context>
    <inkml:brush xml:id="br0">
      <inkml:brushProperty name="width" value="0.05" units="cm"/>
      <inkml:brushProperty name="height" value="0.05" units="cm"/>
      <inkml:brushProperty name="color" value="#E71224"/>
    </inkml:brush>
  </inkml:definitions>
  <inkml:trace contextRef="#ctx0" brushRef="#br0">0 0 24575,'0'10'0,"0"0"0,0 0 0,0-1 0,0 1 0,0 0 0,0 0 0,0 4 0,0-3 0,0 3 0,0-9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2T09:38:31.521"/>
    </inkml:context>
    <inkml:brush xml:id="br0">
      <inkml:brushProperty name="width" value="0.05" units="cm"/>
      <inkml:brushProperty name="height" value="0.05" units="cm"/>
      <inkml:brushProperty name="color" value="#E71224"/>
    </inkml:brush>
  </inkml:definitions>
  <inkml:trace contextRef="#ctx0" brushRef="#br0">55 0 24575,'0'10'0,"0"0"0,0 0 0,0-1 0,0 1 0,-4 13 0,-2-10 0,-4 23 0,5-23 0,-4 14 0,8-16 0,-8 3 0,8-4 0,-3 0 0,-1-5 0,4 4 0,1-8 0,6 4 0,3-5 0,1 0 0,0 0 0,8 4 0,-6-3 0,7 3 0,-9-4 0,-1 0 0,1 0 0,0 0 0,0 0 0,4 0 0,-3 0 0,12 0 0,-11 0 0,6 0 0,-8 0 0,0 0 0,-5 0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2T09:38:32.242"/>
    </inkml:context>
    <inkml:brush xml:id="br0">
      <inkml:brushProperty name="width" value="0.05" units="cm"/>
      <inkml:brushProperty name="height" value="0.05" units="cm"/>
      <inkml:brushProperty name="color" value="#E71224"/>
    </inkml:brush>
  </inkml:definitions>
  <inkml:trace contextRef="#ctx0" brushRef="#br0">0 1 24575,'0'10'0,"5"0"0,-4-1 0,3 1 0,0-4 0,-2 2 0,2-2 0,0 12 0,2-10 0,-1 14 0,-1-16 0,1 17 0,-4-11 0,8 20 0,-8-19 0,7 31 0,-6-29 0,6 30 0,-7-32 0,4 19 0,-5-20 0,0 15 0,0-15 0,4 19 0,-3-17 0,3 21 0,-4-21 0,0 8 0,0-16 0,0-2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2T09:38:34.238"/>
    </inkml:context>
    <inkml:brush xml:id="br0">
      <inkml:brushProperty name="width" value="0.05" units="cm"/>
      <inkml:brushProperty name="height" value="0.05" units="cm"/>
      <inkml:brushProperty name="color" value="#E71224"/>
    </inkml:brush>
  </inkml:definitions>
  <inkml:trace contextRef="#ctx0" brushRef="#br0">182 1 24575,'5'4'0,"-5"-3"0,-5 3 0,-5 1 0,0-4 0,-9 8 0,12-4 0,-24 9 0,22-3 0,-14 3 0,17-4 0,-3-5 0,8 4 0,-3-3 0,0-1 0,2 4 0,2-4 0,6 1 0,4-2 0,17 5 0,-13-7 0,22 11 0,-24-12 0,6 8 0,-8-8 0,4 3 0,-7 1 0,6-4 0,-12 7 0,8-2 0,-8 4 0,7-1 0,-6 1 0,2 0 0,-4 0 0,0 0 0,0-1 0,0 6 0,0-5 0,-4 5 0,2-6 0,-11 6 0,11-5 0,-16 5 0,12-6 0,-13 1 0,8-4 0,-12-2 0,11-4 0,-20 4 0,18-3 0,-13 4 0,16-5 0,-3 4 0,4-3 0,0 4 0,4-5 0,2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2T09:38:35.305"/>
    </inkml:context>
    <inkml:brush xml:id="br0">
      <inkml:brushProperty name="width" value="0.05" units="cm"/>
      <inkml:brushProperty name="height" value="0.05" units="cm"/>
      <inkml:brushProperty name="color" value="#E71224"/>
    </inkml:brush>
  </inkml:definitions>
  <inkml:trace contextRef="#ctx0" brushRef="#br0">0 1 24575,'10'71'0,"-4"-10"0,-2-36 0,-4-6 0,0-14 0,0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2T09:38:36.932"/>
    </inkml:context>
    <inkml:brush xml:id="br0">
      <inkml:brushProperty name="width" value="0.05" units="cm"/>
      <inkml:brushProperty name="height" value="0.05" units="cm"/>
      <inkml:brushProperty name="color" value="#E71224"/>
    </inkml:brush>
  </inkml:definitions>
  <inkml:trace contextRef="#ctx0" brushRef="#br0">173 1 24575,'-3'0'0,"1"4"0,-13-3 0,5 4 0,5-1 0,-4-3 0,8 8 0,-3-4 0,-1 5 0,4 0 0,-8-5 0,8 4 0,-3-4 0,-1 1 0,0 2 0,-1-2 0,-3 4 0,4 0 0,-5 4 0,4-3 0,-2 3 0,7-4 0,-4 4 0,5-3 0,-4 3 0,3-5 0,-4 1 0,5 0 0,0 4 0,0-3 0,0 12 0,0-11 0,0 6 0,0-8 0,5 0 0,-4 0 0,7 4 0,-7-3 0,8-1 0,-8-2 0,4-2 0,-1-1 0,-3 4 0,3-4 0,1 1 0,-4 3 0,12-4 0,-11 5 0,20 4 0,-15-8 0,16 8 0,-16-9 0,6 0 0,-12 4 0,8-8 0,-4 4 0,5-5 0,0 0 0,0 0 0,-1-5 0,1 4 0,-4-8 0,2 8 0,-2-3 0,8-5 0,-3 7 0,7-16 0,-7 16 0,3-16 0,-8 12 0,2-9 0,-6 5 0,6 5 0,-7-4 0,4 4 0,-5-5 0,0 0 0,-5 0 0,4 0 0,-8 4 0,-1 2 0,-1 0 0,-16-2 0,14-4 0,-24 0 0,24 5 0,-10 0 0,13 5 0,0 0 0,0-4 0,0 3 0,0-4 0,-4 5 0,3 0 0,-8 0 0,8 5 0,-3-4 0,4 3 0,0 0 0,0-2 0,-4 6 0,7-2 0,-6 3 0,7-3 0,1 3 0,0-8 0,5 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2T09:38:38.310"/>
    </inkml:context>
    <inkml:brush xml:id="br0">
      <inkml:brushProperty name="width" value="0.05" units="cm"/>
      <inkml:brushProperty name="height" value="0.05" units="cm"/>
      <inkml:brushProperty name="color" value="#E71224"/>
    </inkml:brush>
  </inkml:definitions>
  <inkml:trace contextRef="#ctx0" brushRef="#br0">0 1 24575,'10'0'0,"-5"4"0,9 2 0,-8-1 0,8 4 0,-4-4 0,0 1 0,0 2 0,-1-7 0,1 8 0,13-3 0,-10 3 0,19 1 0,-20-4 0,6-2 0,-8-4 0,-5 4 0,4-3 0,1 8 0,-4-4 0,7 1 0,-7-2 0,4-4 0,-5 5 0,4-4 0,-8 7 0,12-6 0,-11 6 0,16-7 0,-16 8 0,6-8 0,-8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2T09:38:38.904"/>
    </inkml:context>
    <inkml:brush xml:id="br0">
      <inkml:brushProperty name="width" value="0.05" units="cm"/>
      <inkml:brushProperty name="height" value="0.05" units="cm"/>
      <inkml:brushProperty name="color" value="#E71224"/>
    </inkml:brush>
  </inkml:definitions>
  <inkml:trace contextRef="#ctx0" brushRef="#br0">387 0 24575,'0'10'0,"-4"-4"0,-1-2 0,-1 0 0,-3-2 0,4 6 0,-5-7 0,0 4 0,-13 8 0,5-6 0,-24 25 0,24-19 0,-19 19 0,25-20 0,-7 10 0,10-11 0,-1 8 0,0-13 0,0 7 0,4-7 0,-3-1 0,8 4 0,-7-4 0,2 1 0,1 3 0,-4-4 0,3 0 0,1 4 0,-4-8 0,8 8 0,-8-4 0,3 1 0,1 3 0,0-4 0,1 0 0,-1 4 0,-1-3 0,-7 3 0,11-3 0,-7-2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2T09:38:22.192"/>
    </inkml:context>
    <inkml:brush xml:id="br0">
      <inkml:brushProperty name="width" value="0.05" units="cm"/>
      <inkml:brushProperty name="height" value="0.05" units="cm"/>
      <inkml:brushProperty name="color" value="#E71224"/>
    </inkml:brush>
  </inkml:definitions>
  <inkml:trace contextRef="#ctx0" brushRef="#br0">0 152 24575,'10'0'0,"0"-5"0,0 4 0,-1-3 0,1 4 0,26-5 0,-15 4 0,64-3 0,-55 4-3392,46 3 0,5 0 3392,-27-1-1513,19 6 1,18 4 0,-15-3 1512,-4-3-1012,-3 4 1,13 3 0,-18-4 1011,-17-6-759,21 1 1,-4 0 758,-33-4 416,24 2 0,1 1-416,-25-2 560,23 3 1,-1 0-561,-24-2 0,69 6 0,-68-7 0,29 2 0,2-1 0,-27-2 0,32 0 0,1 0 0,-24 0 0,20 0 0,1 0 0,-10 0 0,12-2 0,-1-1 0,-21 2 0,31-1 0,-1 0 0,-36 2 0,45 0 0,0 0 0,-45 0 0,44 0 0,1 0 0,-46 0 0,44-2 0,2-1 0,-34 2 0,34-6 0,2-1 0,-26 5 0,22-7 0,-4-1 0,-31 4-294,26 0 1,-1 2 293,-25 0-303,27 5 1,0 0 302,-27 0 0,25 0 0,-2 0 0,-35 0-226,34 1 0,-1-2 226,-33-3 393,26 2 0,-1-2-393,-28-6 0,30 5 0,4 0 0,-19 0 0,25-2 0,-1 1 0,-30 4 0,21-5 0,-3 0 0,-32 6 0,31-1 0,1 0 0,-25 2 0,34 0 0,0 0 0,-31 0 0,30 2 0,2 0 0,-25-1 0,19-1 0,-1 0 0,-19-1 0,14-5 0,-1-1 0,-25 5 522,22-5 1,-1 0-523,-22 6 1200,65-8-1200,-70 8 1234,64-3-1234,-69 4 0,74 0 0,-72 0 0,71-4 0,-72 2 1167,63-6-1167,-64 7 1258,52-8-1258,-55 8 0,55-4 0,-48 5 0,53-4 0,-50 3 0,46-8 0,-50 8 0,48-4 0,-52 5 0,44-4 0,-47 3 2284,34-4-2284,-35 5 0,31 0 0,-31 0 0,31 0 0,-31 0 2385,26 0-2385,-27 0 2344,14 0-2344,-16 0 1860,12 0-1860,-11 0 0,28 0 0,-24 0 0,41 5 0,-40-4 0,32 8 0,-36-8 0,36 3 0,-33-4 0,37 0 0,-39 0 0,14 0 0,-19 0 0,1 0 0,4 0 0,-3 0 0,12 0 0,-11 0 0,2 0 0,-9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2T09:38:24.037"/>
    </inkml:context>
    <inkml:brush xml:id="br0">
      <inkml:brushProperty name="width" value="0.05" units="cm"/>
      <inkml:brushProperty name="height" value="0.05" units="cm"/>
      <inkml:brushProperty name="color" value="#E71224"/>
    </inkml:brush>
  </inkml:definitions>
  <inkml:trace contextRef="#ctx0" brushRef="#br0">0 1 24575,'0'9'0,"5"1"0,-4 0 0,8 0 0,-8 4 0,7-3 0,-2 12 0,12 28 0,-6-27 0,11 50 0,-12-62 0,3 37 0,-8-40 0,-2 8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2T09:38:24.842"/>
    </inkml:context>
    <inkml:brush xml:id="br0">
      <inkml:brushProperty name="width" value="0.05" units="cm"/>
      <inkml:brushProperty name="height" value="0.05" units="cm"/>
      <inkml:brushProperty name="color" value="#E71224"/>
    </inkml:brush>
  </inkml:definitions>
  <inkml:trace contextRef="#ctx0" brushRef="#br0">1 0 24575,'0'10'0,"0"0"0,0 0 0,0-1 0,0 1 0,0 4 0,0-3 0,0 21 0,4-18 0,-3 26 0,4-27 0,-5 23 0,0-23 0,0 28 0,0-27 0,0 22 0,0-24 0,0 6 0,0-8 0,0-5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2T09:38:25.735"/>
    </inkml:context>
    <inkml:brush xml:id="br0">
      <inkml:brushProperty name="width" value="0.05" units="cm"/>
      <inkml:brushProperty name="height" value="0.05" units="cm"/>
      <inkml:brushProperty name="color" value="#E71224"/>
    </inkml:brush>
  </inkml:definitions>
  <inkml:trace contextRef="#ctx0" brushRef="#br0">1 1 24575,'0'15'0,"0"-1"0,0-4 0,0 0 0,0 0 0,0 4 0,0-3 0,0 3 0,0-4 0,0 0 0,0-1 0,0 1 0,0 0 0,0 0 0,4 13 0,-3-10 0,3 10 0,-4-14 0,0 1 0,0 0 0,0-5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2T09:38:26.863"/>
    </inkml:context>
    <inkml:brush xml:id="br0">
      <inkml:brushProperty name="width" value="0.05" units="cm"/>
      <inkml:brushProperty name="height" value="0.05" units="cm"/>
      <inkml:brushProperty name="color" value="#E71224"/>
    </inkml:brush>
  </inkml:definitions>
  <inkml:trace contextRef="#ctx0" brushRef="#br0">0 20 24575,'10'0'0,"0"0"0,0-4 0,0 3 0,-1-4 0,6 5 0,-5 0 0,13 0 0,-11-4 0,7 3 0,-9-4 0,-1 5 0,1 0 0,-4 5 0,2 0 0,-2 5 0,-1 0 0,4-5 0,-8 4 0,3-4 0,1 5 0,0 0 0,1 0 0,-2 4 0,-4-3 0,0 12 0,0-11 0,-5 15 0,0-15 0,-9 11 0,7-12 0,-11 7 0,12-11 0,-13 10 0,12-10 0,-10 7 0,15-4 0,-16-1 0,16 1 0,-16 0 0,16 0 0,-11-5 0,12 4 0,-8-8 0,12 3 0,-2-4 0,9 0 0,4 0 0,-3 0 0,20 0 0,-16 0 0,29-4 0,-30 3 0,18-4 0,-21 5 0,-1-4 0,-2 3 0,-2-4 0,4 5 0,-5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2T09:38:27.865"/>
    </inkml:context>
    <inkml:brush xml:id="br0">
      <inkml:brushProperty name="width" value="0.05" units="cm"/>
      <inkml:brushProperty name="height" value="0.05" units="cm"/>
      <inkml:brushProperty name="color" value="#E71224"/>
    </inkml:brush>
  </inkml:definitions>
  <inkml:trace contextRef="#ctx0" brushRef="#br0">1 0 24575,'0'10'0,"0"0"0,0 0 0,4-1 0,-3 1 0,3 0 0,-4 0 0,5 13 0,-4-10 0,3 27 0,-4-26 0,4 22 0,-2-24 0,2 7 0,-4-14 0,0-1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2T09:38:29.085"/>
    </inkml:context>
    <inkml:brush xml:id="br0">
      <inkml:brushProperty name="width" value="0.05" units="cm"/>
      <inkml:brushProperty name="height" value="0.05" units="cm"/>
      <inkml:brushProperty name="color" value="#E71224"/>
    </inkml:brush>
  </inkml:definitions>
  <inkml:trace contextRef="#ctx0" brushRef="#br0">1 40 24575,'4'-5'0,"2"0"0,-1 1 0,4 3 0,-4-3 0,5 4 0,0 0 0,-1-5 0,1 4 0,9-3 0,-12-1 0,20 4 0,-20-3 0,25 4 0,-19 0 0,10 0 0,-14 0 0,-3 4 0,3 2 0,-8 3 0,12 10 0,-11-7 0,11 6 0,-12-8 0,3 0 0,-4 0 0,0-1 0,-4 1 0,-2-4 0,-3 2 0,-1-6 0,0 6 0,0-7 0,-5 8 0,4-8 0,2 8 0,0-8 0,12 3 0,-2-4 0,9 0 0,0 0 0,-1 0 0,1 0 0,0 0 0,4 5 0,-3-4 0,3 7 0,-4-7 0,-5 8 0,0-3 0,-1-1 0,-3 4 0,4-4 0,-5 5 0,0 0 0,4-5 0,-3 4 0,3-4 0,-4 5 0,0 0 0,0 0 0,0 0 0,-4-1 0,3 1 0,-8 0 0,3-5 0,-8 8 0,3-10 0,-8 10 0,8-12 0,-12 3 0,11-4 0,-15 0 0,14 0 0,-19 0 0,19 0 0,-10 0 0,13 0 0,0 0 0,5 0 0,0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2T09:38:30.353"/>
    </inkml:context>
    <inkml:brush xml:id="br0">
      <inkml:brushProperty name="width" value="0.05" units="cm"/>
      <inkml:brushProperty name="height" value="0.05" units="cm"/>
      <inkml:brushProperty name="color" value="#E71224"/>
    </inkml:brush>
  </inkml:definitions>
  <inkml:trace contextRef="#ctx0" brushRef="#br0">0 1 24575,'0'9'0,"0"1"0,0 0 0,4-5 0,-2 4 0,2 1 0,-4 1 0,0 3 0,0-4 0,0-1 0,0-3 0,0-2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51434-922D-8F44-A904-F2738733AD9C}" type="datetimeFigureOut">
              <a:rPr lang="en-US" smtClean="0"/>
              <a:t>8/30/22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73CA7-E62D-2C4C-B67C-02C1C60031CB}" type="slidenum">
              <a:rPr lang="en-US" smtClean="0"/>
              <a:t>‹#›</a:t>
            </a:fld>
            <a:endParaRPr lang="en-US"/>
          </a:p>
        </p:txBody>
      </p:sp>
    </p:spTree>
    <p:extLst>
      <p:ext uri="{BB962C8B-B14F-4D97-AF65-F5344CB8AC3E}">
        <p14:creationId xmlns:p14="http://schemas.microsoft.com/office/powerpoint/2010/main" val="696953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773CA7-E62D-2C4C-B67C-02C1C60031CB}" type="slidenum">
              <a:rPr lang="en-US" smtClean="0"/>
              <a:t>1</a:t>
            </a:fld>
            <a:endParaRPr lang="en-US"/>
          </a:p>
        </p:txBody>
      </p:sp>
    </p:spTree>
    <p:extLst>
      <p:ext uri="{BB962C8B-B14F-4D97-AF65-F5344CB8AC3E}">
        <p14:creationId xmlns:p14="http://schemas.microsoft.com/office/powerpoint/2010/main" val="3119598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0A38C11-3131-684C-919A-747FD2B751D3}" type="datetimeFigureOut">
              <a:rPr lang="en-US" smtClean="0"/>
              <a:t>8/30/22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FDF96-751D-2047-ADC1-5467B25AEBFA}" type="slidenum">
              <a:rPr lang="en-US" smtClean="0"/>
              <a:t>‹#›</a:t>
            </a:fld>
            <a:endParaRPr lang="en-US"/>
          </a:p>
        </p:txBody>
      </p:sp>
    </p:spTree>
    <p:extLst>
      <p:ext uri="{BB962C8B-B14F-4D97-AF65-F5344CB8AC3E}">
        <p14:creationId xmlns:p14="http://schemas.microsoft.com/office/powerpoint/2010/main" val="14312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A38C11-3131-684C-919A-747FD2B751D3}" type="datetimeFigureOut">
              <a:rPr lang="en-US" smtClean="0"/>
              <a:t>8/30/22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FDF96-751D-2047-ADC1-5467B25AEBFA}" type="slidenum">
              <a:rPr lang="en-US" smtClean="0"/>
              <a:t>‹#›</a:t>
            </a:fld>
            <a:endParaRPr lang="en-US"/>
          </a:p>
        </p:txBody>
      </p:sp>
    </p:spTree>
    <p:extLst>
      <p:ext uri="{BB962C8B-B14F-4D97-AF65-F5344CB8AC3E}">
        <p14:creationId xmlns:p14="http://schemas.microsoft.com/office/powerpoint/2010/main" val="144068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A38C11-3131-684C-919A-747FD2B751D3}" type="datetimeFigureOut">
              <a:rPr lang="en-US" smtClean="0"/>
              <a:t>8/30/22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FDF96-751D-2047-ADC1-5467B25AEBFA}" type="slidenum">
              <a:rPr lang="en-US" smtClean="0"/>
              <a:t>‹#›</a:t>
            </a:fld>
            <a:endParaRPr lang="en-US"/>
          </a:p>
        </p:txBody>
      </p:sp>
    </p:spTree>
    <p:extLst>
      <p:ext uri="{BB962C8B-B14F-4D97-AF65-F5344CB8AC3E}">
        <p14:creationId xmlns:p14="http://schemas.microsoft.com/office/powerpoint/2010/main" val="745616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A38C11-3131-684C-919A-747FD2B751D3}" type="datetimeFigureOut">
              <a:rPr lang="en-US" smtClean="0"/>
              <a:t>8/30/22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FDF96-751D-2047-ADC1-5467B25AEBFA}" type="slidenum">
              <a:rPr lang="en-US" smtClean="0"/>
              <a:t>‹#›</a:t>
            </a:fld>
            <a:endParaRPr lang="en-US"/>
          </a:p>
        </p:txBody>
      </p:sp>
    </p:spTree>
    <p:extLst>
      <p:ext uri="{BB962C8B-B14F-4D97-AF65-F5344CB8AC3E}">
        <p14:creationId xmlns:p14="http://schemas.microsoft.com/office/powerpoint/2010/main" val="159360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A38C11-3131-684C-919A-747FD2B751D3}" type="datetimeFigureOut">
              <a:rPr lang="en-US" smtClean="0"/>
              <a:t>8/30/22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FDF96-751D-2047-ADC1-5467B25AEBFA}" type="slidenum">
              <a:rPr lang="en-US" smtClean="0"/>
              <a:t>‹#›</a:t>
            </a:fld>
            <a:endParaRPr lang="en-US"/>
          </a:p>
        </p:txBody>
      </p:sp>
    </p:spTree>
    <p:extLst>
      <p:ext uri="{BB962C8B-B14F-4D97-AF65-F5344CB8AC3E}">
        <p14:creationId xmlns:p14="http://schemas.microsoft.com/office/powerpoint/2010/main" val="1401168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A38C11-3131-684C-919A-747FD2B751D3}" type="datetimeFigureOut">
              <a:rPr lang="en-US" smtClean="0"/>
              <a:t>8/30/22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FDF96-751D-2047-ADC1-5467B25AEBFA}" type="slidenum">
              <a:rPr lang="en-US" smtClean="0"/>
              <a:t>‹#›</a:t>
            </a:fld>
            <a:endParaRPr lang="en-US"/>
          </a:p>
        </p:txBody>
      </p:sp>
    </p:spTree>
    <p:extLst>
      <p:ext uri="{BB962C8B-B14F-4D97-AF65-F5344CB8AC3E}">
        <p14:creationId xmlns:p14="http://schemas.microsoft.com/office/powerpoint/2010/main" val="13878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A38C11-3131-684C-919A-747FD2B751D3}" type="datetimeFigureOut">
              <a:rPr lang="en-US" smtClean="0"/>
              <a:t>8/30/22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AFDF96-751D-2047-ADC1-5467B25AEBFA}" type="slidenum">
              <a:rPr lang="en-US" smtClean="0"/>
              <a:t>‹#›</a:t>
            </a:fld>
            <a:endParaRPr lang="en-US"/>
          </a:p>
        </p:txBody>
      </p:sp>
    </p:spTree>
    <p:extLst>
      <p:ext uri="{BB962C8B-B14F-4D97-AF65-F5344CB8AC3E}">
        <p14:creationId xmlns:p14="http://schemas.microsoft.com/office/powerpoint/2010/main" val="40200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A38C11-3131-684C-919A-747FD2B751D3}" type="datetimeFigureOut">
              <a:rPr lang="en-US" smtClean="0"/>
              <a:t>8/30/22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AFDF96-751D-2047-ADC1-5467B25AEBFA}" type="slidenum">
              <a:rPr lang="en-US" smtClean="0"/>
              <a:t>‹#›</a:t>
            </a:fld>
            <a:endParaRPr lang="en-US"/>
          </a:p>
        </p:txBody>
      </p:sp>
    </p:spTree>
    <p:extLst>
      <p:ext uri="{BB962C8B-B14F-4D97-AF65-F5344CB8AC3E}">
        <p14:creationId xmlns:p14="http://schemas.microsoft.com/office/powerpoint/2010/main" val="47108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38C11-3131-684C-919A-747FD2B751D3}" type="datetimeFigureOut">
              <a:rPr lang="en-US" smtClean="0"/>
              <a:t>8/30/22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AFDF96-751D-2047-ADC1-5467B25AEBFA}" type="slidenum">
              <a:rPr lang="en-US" smtClean="0"/>
              <a:t>‹#›</a:t>
            </a:fld>
            <a:endParaRPr lang="en-US"/>
          </a:p>
        </p:txBody>
      </p:sp>
    </p:spTree>
    <p:extLst>
      <p:ext uri="{BB962C8B-B14F-4D97-AF65-F5344CB8AC3E}">
        <p14:creationId xmlns:p14="http://schemas.microsoft.com/office/powerpoint/2010/main" val="1915393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A38C11-3131-684C-919A-747FD2B751D3}" type="datetimeFigureOut">
              <a:rPr lang="en-US" smtClean="0"/>
              <a:t>8/30/22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FDF96-751D-2047-ADC1-5467B25AEBFA}" type="slidenum">
              <a:rPr lang="en-US" smtClean="0"/>
              <a:t>‹#›</a:t>
            </a:fld>
            <a:endParaRPr lang="en-US"/>
          </a:p>
        </p:txBody>
      </p:sp>
    </p:spTree>
    <p:extLst>
      <p:ext uri="{BB962C8B-B14F-4D97-AF65-F5344CB8AC3E}">
        <p14:creationId xmlns:p14="http://schemas.microsoft.com/office/powerpoint/2010/main" val="1237106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A38C11-3131-684C-919A-747FD2B751D3}" type="datetimeFigureOut">
              <a:rPr lang="en-US" smtClean="0"/>
              <a:t>8/30/22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FDF96-751D-2047-ADC1-5467B25AEBFA}" type="slidenum">
              <a:rPr lang="en-US" smtClean="0"/>
              <a:t>‹#›</a:t>
            </a:fld>
            <a:endParaRPr lang="en-US"/>
          </a:p>
        </p:txBody>
      </p:sp>
    </p:spTree>
    <p:extLst>
      <p:ext uri="{BB962C8B-B14F-4D97-AF65-F5344CB8AC3E}">
        <p14:creationId xmlns:p14="http://schemas.microsoft.com/office/powerpoint/2010/main" val="105754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38C11-3131-684C-919A-747FD2B751D3}" type="datetimeFigureOut">
              <a:rPr lang="en-US" smtClean="0"/>
              <a:t>8/30/22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FDF96-751D-2047-ADC1-5467B25AEBFA}" type="slidenum">
              <a:rPr lang="en-US" smtClean="0"/>
              <a:t>‹#›</a:t>
            </a:fld>
            <a:endParaRPr lang="en-US"/>
          </a:p>
        </p:txBody>
      </p:sp>
    </p:spTree>
    <p:extLst>
      <p:ext uri="{BB962C8B-B14F-4D97-AF65-F5344CB8AC3E}">
        <p14:creationId xmlns:p14="http://schemas.microsoft.com/office/powerpoint/2010/main" val="841088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deeplearningbook.org/contents/prob.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1.png"/><Relationship Id="rId26" Type="http://schemas.openxmlformats.org/officeDocument/2006/relationships/image" Target="../media/image15.png"/><Relationship Id="rId21" Type="http://schemas.openxmlformats.org/officeDocument/2006/relationships/customXml" Target="../ink/ink10.xml"/><Relationship Id="rId34" Type="http://schemas.openxmlformats.org/officeDocument/2006/relationships/image" Target="../media/image19.png"/><Relationship Id="rId7" Type="http://schemas.openxmlformats.org/officeDocument/2006/relationships/customXml" Target="../ink/ink3.xml"/><Relationship Id="rId12" Type="http://schemas.openxmlformats.org/officeDocument/2006/relationships/image" Target="../media/image8.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5.emf"/><Relationship Id="rId2" Type="http://schemas.openxmlformats.org/officeDocument/2006/relationships/image" Target="../media/image3.tiff"/><Relationship Id="rId16" Type="http://schemas.openxmlformats.org/officeDocument/2006/relationships/image" Target="../media/image10.png"/><Relationship Id="rId20" Type="http://schemas.openxmlformats.org/officeDocument/2006/relationships/image" Target="../media/image12.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5.xml"/><Relationship Id="rId24" Type="http://schemas.openxmlformats.org/officeDocument/2006/relationships/image" Target="../media/image14.png"/><Relationship Id="rId32" Type="http://schemas.openxmlformats.org/officeDocument/2006/relationships/image" Target="../media/image18.png"/><Relationship Id="rId37" Type="http://schemas.openxmlformats.org/officeDocument/2006/relationships/image" Target="../media/image4.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6.png"/><Relationship Id="rId36" Type="http://schemas.openxmlformats.org/officeDocument/2006/relationships/image" Target="../media/image20.png"/><Relationship Id="rId10" Type="http://schemas.openxmlformats.org/officeDocument/2006/relationships/image" Target="../media/image7.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customXml" Target="../ink/ink13.xml"/><Relationship Id="rId30" Type="http://schemas.openxmlformats.org/officeDocument/2006/relationships/image" Target="../media/image17.png"/><Relationship Id="rId35" Type="http://schemas.openxmlformats.org/officeDocument/2006/relationships/customXml" Target="../ink/ink17.xml"/><Relationship Id="rId8" Type="http://schemas.openxmlformats.org/officeDocument/2006/relationships/image" Target="../media/image6.png"/><Relationship Id="rId3"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DAA57-8E8E-334E-9A07-4AFDB6B49A8C}"/>
              </a:ext>
            </a:extLst>
          </p:cNvPr>
          <p:cNvSpPr>
            <a:spLocks noGrp="1"/>
          </p:cNvSpPr>
          <p:nvPr>
            <p:ph idx="1"/>
          </p:nvPr>
        </p:nvSpPr>
        <p:spPr>
          <a:xfrm>
            <a:off x="838200" y="574535"/>
            <a:ext cx="10515600" cy="5392035"/>
          </a:xfrm>
        </p:spPr>
        <p:txBody>
          <a:bodyPr>
            <a:normAutofit/>
          </a:bodyPr>
          <a:lstStyle/>
          <a:p>
            <a:r>
              <a:rPr lang="en-US" sz="4200" dirty="0"/>
              <a:t>(A very quick introduction to) </a:t>
            </a:r>
          </a:p>
          <a:p>
            <a:r>
              <a:rPr lang="en-US" sz="4200" dirty="0"/>
              <a:t>Statistical concepts </a:t>
            </a:r>
          </a:p>
          <a:p>
            <a:endParaRPr lang="en-US" dirty="0"/>
          </a:p>
        </p:txBody>
      </p:sp>
    </p:spTree>
    <p:extLst>
      <p:ext uri="{BB962C8B-B14F-4D97-AF65-F5344CB8AC3E}">
        <p14:creationId xmlns:p14="http://schemas.microsoft.com/office/powerpoint/2010/main" val="1630261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E6DC-5B08-2E4B-AEE3-C8FE4BB48FF3}"/>
              </a:ext>
            </a:extLst>
          </p:cNvPr>
          <p:cNvSpPr>
            <a:spLocks noGrp="1"/>
          </p:cNvSpPr>
          <p:nvPr>
            <p:ph type="title"/>
          </p:nvPr>
        </p:nvSpPr>
        <p:spPr>
          <a:xfrm>
            <a:off x="85846" y="18255"/>
            <a:ext cx="10515600" cy="1325563"/>
          </a:xfrm>
        </p:spPr>
        <p:txBody>
          <a:bodyPr/>
          <a:lstStyle/>
          <a:p>
            <a:r>
              <a:rPr lang="en-US" dirty="0"/>
              <a:t>Estimating from data </a:t>
            </a:r>
          </a:p>
        </p:txBody>
      </p:sp>
      <p:sp>
        <p:nvSpPr>
          <p:cNvPr id="6" name="TextBox 5">
            <a:extLst>
              <a:ext uri="{FF2B5EF4-FFF2-40B4-BE49-F238E27FC236}">
                <a16:creationId xmlns:a16="http://schemas.microsoft.com/office/drawing/2014/main" id="{83A357DA-FCF5-064D-8ED4-42E3B4ABFD74}"/>
              </a:ext>
            </a:extLst>
          </p:cNvPr>
          <p:cNvSpPr txBox="1"/>
          <p:nvPr/>
        </p:nvSpPr>
        <p:spPr>
          <a:xfrm>
            <a:off x="531470" y="1220866"/>
            <a:ext cx="10232985" cy="5355312"/>
          </a:xfrm>
          <a:prstGeom prst="rect">
            <a:avLst/>
          </a:prstGeom>
          <a:noFill/>
        </p:spPr>
        <p:txBody>
          <a:bodyPr wrap="square" rtlCol="0">
            <a:spAutoFit/>
          </a:bodyPr>
          <a:lstStyle/>
          <a:p>
            <a:r>
              <a:rPr lang="en-US" dirty="0"/>
              <a:t>In practice we never have distributions, we have data. We assume the data are Independent and Identically distributed realizations from unknown random variables and we try to estimate the parameters of these random variables. </a:t>
            </a:r>
          </a:p>
          <a:p>
            <a:r>
              <a:rPr lang="en-US" dirty="0"/>
              <a:t>The process of using data to infer the distribution that generated the data is called statistical inference.</a:t>
            </a:r>
          </a:p>
          <a:p>
            <a:endParaRPr lang="en-US" dirty="0"/>
          </a:p>
          <a:p>
            <a:r>
              <a:rPr lang="en-US" dirty="0"/>
              <a:t>Back to our data problem, we have weighted n boxes. We want to estimate the average weight of the box.</a:t>
            </a:r>
          </a:p>
          <a:p>
            <a:r>
              <a:rPr lang="en-US" dirty="0"/>
              <a:t>[x</a:t>
            </a:r>
            <a:r>
              <a:rPr lang="en-US" baseline="-25000" dirty="0"/>
              <a:t>1</a:t>
            </a:r>
            <a:r>
              <a:rPr lang="en-US" dirty="0"/>
              <a:t>=1.5 </a:t>
            </a:r>
            <a:r>
              <a:rPr lang="en-US" dirty="0" err="1"/>
              <a:t>lb</a:t>
            </a:r>
            <a:r>
              <a:rPr lang="en-US" dirty="0"/>
              <a:t> , x</a:t>
            </a:r>
            <a:r>
              <a:rPr lang="en-US" baseline="-25000" dirty="0"/>
              <a:t>2</a:t>
            </a:r>
            <a:r>
              <a:rPr lang="en-US" dirty="0"/>
              <a:t>=0.5 </a:t>
            </a:r>
            <a:r>
              <a:rPr lang="en-US" dirty="0" err="1"/>
              <a:t>lb</a:t>
            </a:r>
            <a:r>
              <a:rPr lang="en-US" dirty="0"/>
              <a:t> , x</a:t>
            </a:r>
            <a:r>
              <a:rPr lang="en-US" baseline="-25000" dirty="0"/>
              <a:t>3</a:t>
            </a:r>
            <a:r>
              <a:rPr lang="en-US" dirty="0"/>
              <a:t>=1.1 </a:t>
            </a:r>
            <a:r>
              <a:rPr lang="en-US" dirty="0" err="1"/>
              <a:t>lb</a:t>
            </a:r>
            <a:r>
              <a:rPr lang="en-US" dirty="0"/>
              <a:t>,  … </a:t>
            </a:r>
            <a:r>
              <a:rPr lang="en-US" dirty="0" err="1"/>
              <a:t>x</a:t>
            </a:r>
            <a:r>
              <a:rPr lang="en-US" baseline="-25000" dirty="0" err="1"/>
              <a:t>n</a:t>
            </a:r>
            <a:r>
              <a:rPr lang="en-US" dirty="0"/>
              <a:t>=1.3 </a:t>
            </a:r>
            <a:r>
              <a:rPr lang="en-US" dirty="0" err="1"/>
              <a:t>lb</a:t>
            </a:r>
            <a:r>
              <a:rPr lang="en-US" dirty="0"/>
              <a:t>].</a:t>
            </a:r>
          </a:p>
          <a:p>
            <a:endParaRPr lang="en-US" dirty="0"/>
          </a:p>
          <a:p>
            <a:r>
              <a:rPr lang="en-US" dirty="0"/>
              <a:t>We can compute the sample mean:</a:t>
            </a:r>
          </a:p>
          <a:p>
            <a:endParaRPr lang="en-US" dirty="0"/>
          </a:p>
          <a:p>
            <a:endParaRPr lang="en-US" dirty="0"/>
          </a:p>
          <a:p>
            <a:endParaRPr lang="en-US" dirty="0"/>
          </a:p>
          <a:p>
            <a:r>
              <a:rPr lang="en-US" dirty="0"/>
              <a:t>To estimate the Variance  we use the sample variance:</a:t>
            </a:r>
          </a:p>
          <a:p>
            <a:endParaRPr lang="en-US" dirty="0"/>
          </a:p>
          <a:p>
            <a:endParaRPr lang="en-US" dirty="0"/>
          </a:p>
          <a:p>
            <a:endParaRPr lang="en-US" dirty="0"/>
          </a:p>
          <a:p>
            <a:r>
              <a:rPr lang="en-US" b="1" dirty="0"/>
              <a:t>Law of Large numbers </a:t>
            </a:r>
            <a:r>
              <a:rPr lang="en-US" dirty="0"/>
              <a:t>is a theorem in Statistics: as the number of samples n grows, Sample mean and Sample variance approach the expectation and variance of the random variable that generated the data. </a:t>
            </a:r>
          </a:p>
          <a:p>
            <a:r>
              <a:rPr lang="en-US" dirty="0"/>
              <a:t> </a:t>
            </a:r>
          </a:p>
        </p:txBody>
      </p:sp>
      <p:pic>
        <p:nvPicPr>
          <p:cNvPr id="36" name="Picture 35">
            <a:extLst>
              <a:ext uri="{FF2B5EF4-FFF2-40B4-BE49-F238E27FC236}">
                <a16:creationId xmlns:a16="http://schemas.microsoft.com/office/drawing/2014/main" id="{329F5D60-F557-144D-A9CB-7BDEFA15A80A}"/>
              </a:ext>
            </a:extLst>
          </p:cNvPr>
          <p:cNvPicPr>
            <a:picLocks noChangeAspect="1"/>
          </p:cNvPicPr>
          <p:nvPr/>
        </p:nvPicPr>
        <p:blipFill>
          <a:blip r:embed="rId2"/>
          <a:stretch>
            <a:fillRect/>
          </a:stretch>
        </p:blipFill>
        <p:spPr>
          <a:xfrm>
            <a:off x="4399084" y="3429000"/>
            <a:ext cx="1696916" cy="823503"/>
          </a:xfrm>
          <a:prstGeom prst="rect">
            <a:avLst/>
          </a:prstGeom>
        </p:spPr>
      </p:pic>
      <p:pic>
        <p:nvPicPr>
          <p:cNvPr id="7" name="Picture 6">
            <a:extLst>
              <a:ext uri="{FF2B5EF4-FFF2-40B4-BE49-F238E27FC236}">
                <a16:creationId xmlns:a16="http://schemas.microsoft.com/office/drawing/2014/main" id="{56B0038E-5A9F-804E-9D63-2514C0EA4BF3}"/>
              </a:ext>
            </a:extLst>
          </p:cNvPr>
          <p:cNvPicPr>
            <a:picLocks noChangeAspect="1"/>
          </p:cNvPicPr>
          <p:nvPr/>
        </p:nvPicPr>
        <p:blipFill>
          <a:blip r:embed="rId3"/>
          <a:stretch>
            <a:fillRect/>
          </a:stretch>
        </p:blipFill>
        <p:spPr>
          <a:xfrm>
            <a:off x="6096000" y="4301430"/>
            <a:ext cx="3611139" cy="955890"/>
          </a:xfrm>
          <a:prstGeom prst="rect">
            <a:avLst/>
          </a:prstGeom>
        </p:spPr>
      </p:pic>
    </p:spTree>
    <p:extLst>
      <p:ext uri="{BB962C8B-B14F-4D97-AF65-F5344CB8AC3E}">
        <p14:creationId xmlns:p14="http://schemas.microsoft.com/office/powerpoint/2010/main" val="773775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E6DC-5B08-2E4B-AEE3-C8FE4BB48FF3}"/>
              </a:ext>
            </a:extLst>
          </p:cNvPr>
          <p:cNvSpPr>
            <a:spLocks noGrp="1"/>
          </p:cNvSpPr>
          <p:nvPr>
            <p:ph type="title"/>
          </p:nvPr>
        </p:nvSpPr>
        <p:spPr>
          <a:xfrm>
            <a:off x="85846" y="18255"/>
            <a:ext cx="10643886" cy="1325563"/>
          </a:xfrm>
        </p:spPr>
        <p:txBody>
          <a:bodyPr>
            <a:normAutofit/>
          </a:bodyPr>
          <a:lstStyle/>
          <a:p>
            <a:r>
              <a:rPr lang="en-US" sz="4000" dirty="0"/>
              <a:t>Example: Computing mean and variance from data</a:t>
            </a:r>
          </a:p>
        </p:txBody>
      </p:sp>
      <p:sp>
        <p:nvSpPr>
          <p:cNvPr id="6" name="TextBox 5">
            <a:extLst>
              <a:ext uri="{FF2B5EF4-FFF2-40B4-BE49-F238E27FC236}">
                <a16:creationId xmlns:a16="http://schemas.microsoft.com/office/drawing/2014/main" id="{83A357DA-FCF5-064D-8ED4-42E3B4ABFD74}"/>
              </a:ext>
            </a:extLst>
          </p:cNvPr>
          <p:cNvSpPr txBox="1"/>
          <p:nvPr/>
        </p:nvSpPr>
        <p:spPr>
          <a:xfrm>
            <a:off x="531470" y="1220866"/>
            <a:ext cx="6320743" cy="1477328"/>
          </a:xfrm>
          <a:prstGeom prst="rect">
            <a:avLst/>
          </a:prstGeom>
          <a:noFill/>
        </p:spPr>
        <p:txBody>
          <a:bodyPr wrap="square" rtlCol="0">
            <a:spAutoFit/>
          </a:bodyPr>
          <a:lstStyle/>
          <a:p>
            <a:r>
              <a:rPr lang="en-US" dirty="0"/>
              <a:t>Given weights n=3 of boxes  [ 1.5, 0.5, 1] compute the sample mean, sample variance  and standard deviation of the dataset. </a:t>
            </a:r>
          </a:p>
          <a:p>
            <a:endParaRPr lang="en-US" dirty="0"/>
          </a:p>
          <a:p>
            <a:endParaRPr lang="en-US" dirty="0"/>
          </a:p>
          <a:p>
            <a:r>
              <a:rPr lang="en-US" dirty="0"/>
              <a:t> </a:t>
            </a:r>
          </a:p>
        </p:txBody>
      </p:sp>
      <p:grpSp>
        <p:nvGrpSpPr>
          <p:cNvPr id="8" name="Group 7">
            <a:extLst>
              <a:ext uri="{FF2B5EF4-FFF2-40B4-BE49-F238E27FC236}">
                <a16:creationId xmlns:a16="http://schemas.microsoft.com/office/drawing/2014/main" id="{5FED5D38-CFB7-B243-86C3-D0CE4DCA3ACE}"/>
              </a:ext>
            </a:extLst>
          </p:cNvPr>
          <p:cNvGrpSpPr/>
          <p:nvPr/>
        </p:nvGrpSpPr>
        <p:grpSpPr>
          <a:xfrm>
            <a:off x="7050509" y="1287674"/>
            <a:ext cx="4978400" cy="3069900"/>
            <a:chOff x="3413760" y="1827220"/>
            <a:chExt cx="4978400" cy="3069900"/>
          </a:xfrm>
        </p:grpSpPr>
        <p:sp>
          <p:nvSpPr>
            <p:cNvPr id="9" name="Rectangle 8">
              <a:extLst>
                <a:ext uri="{FF2B5EF4-FFF2-40B4-BE49-F238E27FC236}">
                  <a16:creationId xmlns:a16="http://schemas.microsoft.com/office/drawing/2014/main" id="{A1A34629-D8C5-5043-9AC7-8C73E8A5905D}"/>
                </a:ext>
              </a:extLst>
            </p:cNvPr>
            <p:cNvSpPr/>
            <p:nvPr/>
          </p:nvSpPr>
          <p:spPr>
            <a:xfrm>
              <a:off x="3413760" y="1971040"/>
              <a:ext cx="4978400" cy="2926080"/>
            </a:xfrm>
            <a:prstGeom prst="rect">
              <a:avLst/>
            </a:prstGeom>
            <a:solidFill>
              <a:schemeClr val="bg1">
                <a:lumMod val="85000"/>
              </a:schemeClr>
            </a:solidFill>
            <a:ln w="76200">
              <a:solidFill>
                <a:schemeClr val="bg2">
                  <a:lumMod val="50000"/>
                </a:schemeClr>
              </a:solidFill>
              <a:extLst>
                <a:ext uri="{C807C97D-BFC1-408E-A445-0C87EB9F89A2}">
                  <ask:lineSketchStyleProps xmlns:ask="http://schemas.microsoft.com/office/drawing/2018/sketchyshapes" sd="3956341818">
                    <a:custGeom>
                      <a:avLst/>
                      <a:gdLst>
                        <a:gd name="connsiteX0" fmla="*/ 0 w 4978400"/>
                        <a:gd name="connsiteY0" fmla="*/ 0 h 2926080"/>
                        <a:gd name="connsiteX1" fmla="*/ 602940 w 4978400"/>
                        <a:gd name="connsiteY1" fmla="*/ 0 h 2926080"/>
                        <a:gd name="connsiteX2" fmla="*/ 1006743 w 4978400"/>
                        <a:gd name="connsiteY2" fmla="*/ 0 h 2926080"/>
                        <a:gd name="connsiteX3" fmla="*/ 1510115 w 4978400"/>
                        <a:gd name="connsiteY3" fmla="*/ 0 h 2926080"/>
                        <a:gd name="connsiteX4" fmla="*/ 2063270 w 4978400"/>
                        <a:gd name="connsiteY4" fmla="*/ 0 h 2926080"/>
                        <a:gd name="connsiteX5" fmla="*/ 2715994 w 4978400"/>
                        <a:gd name="connsiteY5" fmla="*/ 0 h 2926080"/>
                        <a:gd name="connsiteX6" fmla="*/ 3219365 w 4978400"/>
                        <a:gd name="connsiteY6" fmla="*/ 0 h 2926080"/>
                        <a:gd name="connsiteX7" fmla="*/ 3822305 w 4978400"/>
                        <a:gd name="connsiteY7" fmla="*/ 0 h 2926080"/>
                        <a:gd name="connsiteX8" fmla="*/ 4375460 w 4978400"/>
                        <a:gd name="connsiteY8" fmla="*/ 0 h 2926080"/>
                        <a:gd name="connsiteX9" fmla="*/ 4978400 w 4978400"/>
                        <a:gd name="connsiteY9" fmla="*/ 0 h 2926080"/>
                        <a:gd name="connsiteX10" fmla="*/ 4978400 w 4978400"/>
                        <a:gd name="connsiteY10" fmla="*/ 555955 h 2926080"/>
                        <a:gd name="connsiteX11" fmla="*/ 4978400 w 4978400"/>
                        <a:gd name="connsiteY11" fmla="*/ 1053389 h 2926080"/>
                        <a:gd name="connsiteX12" fmla="*/ 4978400 w 4978400"/>
                        <a:gd name="connsiteY12" fmla="*/ 1638605 h 2926080"/>
                        <a:gd name="connsiteX13" fmla="*/ 4978400 w 4978400"/>
                        <a:gd name="connsiteY13" fmla="*/ 2253082 h 2926080"/>
                        <a:gd name="connsiteX14" fmla="*/ 4978400 w 4978400"/>
                        <a:gd name="connsiteY14" fmla="*/ 2926080 h 2926080"/>
                        <a:gd name="connsiteX15" fmla="*/ 4475028 w 4978400"/>
                        <a:gd name="connsiteY15" fmla="*/ 2926080 h 2926080"/>
                        <a:gd name="connsiteX16" fmla="*/ 3971657 w 4978400"/>
                        <a:gd name="connsiteY16" fmla="*/ 2926080 h 2926080"/>
                        <a:gd name="connsiteX17" fmla="*/ 3468285 w 4978400"/>
                        <a:gd name="connsiteY17" fmla="*/ 2926080 h 2926080"/>
                        <a:gd name="connsiteX18" fmla="*/ 2964914 w 4978400"/>
                        <a:gd name="connsiteY18" fmla="*/ 2926080 h 2926080"/>
                        <a:gd name="connsiteX19" fmla="*/ 2461542 w 4978400"/>
                        <a:gd name="connsiteY19" fmla="*/ 2926080 h 2926080"/>
                        <a:gd name="connsiteX20" fmla="*/ 1958171 w 4978400"/>
                        <a:gd name="connsiteY20" fmla="*/ 2926080 h 2926080"/>
                        <a:gd name="connsiteX21" fmla="*/ 1355231 w 4978400"/>
                        <a:gd name="connsiteY21" fmla="*/ 2926080 h 2926080"/>
                        <a:gd name="connsiteX22" fmla="*/ 901644 w 4978400"/>
                        <a:gd name="connsiteY22" fmla="*/ 2926080 h 2926080"/>
                        <a:gd name="connsiteX23" fmla="*/ 0 w 4978400"/>
                        <a:gd name="connsiteY23" fmla="*/ 2926080 h 2926080"/>
                        <a:gd name="connsiteX24" fmla="*/ 0 w 4978400"/>
                        <a:gd name="connsiteY24" fmla="*/ 2340864 h 2926080"/>
                        <a:gd name="connsiteX25" fmla="*/ 0 w 4978400"/>
                        <a:gd name="connsiteY25" fmla="*/ 1697126 h 2926080"/>
                        <a:gd name="connsiteX26" fmla="*/ 0 w 4978400"/>
                        <a:gd name="connsiteY26" fmla="*/ 1053389 h 2926080"/>
                        <a:gd name="connsiteX27" fmla="*/ 0 w 4978400"/>
                        <a:gd name="connsiteY27" fmla="*/ 0 h 292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78400" h="2926080" fill="none" extrusionOk="0">
                          <a:moveTo>
                            <a:pt x="0" y="0"/>
                          </a:moveTo>
                          <a:cubicBezTo>
                            <a:pt x="183921" y="-28325"/>
                            <a:pt x="331235" y="67946"/>
                            <a:pt x="602940" y="0"/>
                          </a:cubicBezTo>
                          <a:cubicBezTo>
                            <a:pt x="874645" y="-67946"/>
                            <a:pt x="818994" y="37269"/>
                            <a:pt x="1006743" y="0"/>
                          </a:cubicBezTo>
                          <a:cubicBezTo>
                            <a:pt x="1194492" y="-37269"/>
                            <a:pt x="1334939" y="56635"/>
                            <a:pt x="1510115" y="0"/>
                          </a:cubicBezTo>
                          <a:cubicBezTo>
                            <a:pt x="1685291" y="-56635"/>
                            <a:pt x="1861961" y="19"/>
                            <a:pt x="2063270" y="0"/>
                          </a:cubicBezTo>
                          <a:cubicBezTo>
                            <a:pt x="2264579" y="-19"/>
                            <a:pt x="2397416" y="72860"/>
                            <a:pt x="2715994" y="0"/>
                          </a:cubicBezTo>
                          <a:cubicBezTo>
                            <a:pt x="3034572" y="-72860"/>
                            <a:pt x="3032586" y="35344"/>
                            <a:pt x="3219365" y="0"/>
                          </a:cubicBezTo>
                          <a:cubicBezTo>
                            <a:pt x="3406144" y="-35344"/>
                            <a:pt x="3586779" y="60835"/>
                            <a:pt x="3822305" y="0"/>
                          </a:cubicBezTo>
                          <a:cubicBezTo>
                            <a:pt x="4057831" y="-60835"/>
                            <a:pt x="4188017" y="2487"/>
                            <a:pt x="4375460" y="0"/>
                          </a:cubicBezTo>
                          <a:cubicBezTo>
                            <a:pt x="4562904" y="-2487"/>
                            <a:pt x="4755273" y="18966"/>
                            <a:pt x="4978400" y="0"/>
                          </a:cubicBezTo>
                          <a:cubicBezTo>
                            <a:pt x="4985035" y="147298"/>
                            <a:pt x="4935720" y="374018"/>
                            <a:pt x="4978400" y="555955"/>
                          </a:cubicBezTo>
                          <a:cubicBezTo>
                            <a:pt x="5021080" y="737893"/>
                            <a:pt x="4941691" y="903681"/>
                            <a:pt x="4978400" y="1053389"/>
                          </a:cubicBezTo>
                          <a:cubicBezTo>
                            <a:pt x="5015109" y="1203097"/>
                            <a:pt x="4954947" y="1407998"/>
                            <a:pt x="4978400" y="1638605"/>
                          </a:cubicBezTo>
                          <a:cubicBezTo>
                            <a:pt x="5001853" y="1869212"/>
                            <a:pt x="4973506" y="1968219"/>
                            <a:pt x="4978400" y="2253082"/>
                          </a:cubicBezTo>
                          <a:cubicBezTo>
                            <a:pt x="4983294" y="2537945"/>
                            <a:pt x="4918870" y="2621932"/>
                            <a:pt x="4978400" y="2926080"/>
                          </a:cubicBezTo>
                          <a:cubicBezTo>
                            <a:pt x="4772708" y="2933264"/>
                            <a:pt x="4612090" y="2924730"/>
                            <a:pt x="4475028" y="2926080"/>
                          </a:cubicBezTo>
                          <a:cubicBezTo>
                            <a:pt x="4337966" y="2927430"/>
                            <a:pt x="4092561" y="2921088"/>
                            <a:pt x="3971657" y="2926080"/>
                          </a:cubicBezTo>
                          <a:cubicBezTo>
                            <a:pt x="3850753" y="2931072"/>
                            <a:pt x="3718826" y="2882598"/>
                            <a:pt x="3468285" y="2926080"/>
                          </a:cubicBezTo>
                          <a:cubicBezTo>
                            <a:pt x="3217744" y="2969562"/>
                            <a:pt x="3213670" y="2921416"/>
                            <a:pt x="2964914" y="2926080"/>
                          </a:cubicBezTo>
                          <a:cubicBezTo>
                            <a:pt x="2716158" y="2930744"/>
                            <a:pt x="2584287" y="2895900"/>
                            <a:pt x="2461542" y="2926080"/>
                          </a:cubicBezTo>
                          <a:cubicBezTo>
                            <a:pt x="2338797" y="2956260"/>
                            <a:pt x="2145670" y="2884945"/>
                            <a:pt x="1958171" y="2926080"/>
                          </a:cubicBezTo>
                          <a:cubicBezTo>
                            <a:pt x="1770672" y="2967215"/>
                            <a:pt x="1583647" y="2879033"/>
                            <a:pt x="1355231" y="2926080"/>
                          </a:cubicBezTo>
                          <a:cubicBezTo>
                            <a:pt x="1126815" y="2973127"/>
                            <a:pt x="1095319" y="2900383"/>
                            <a:pt x="901644" y="2926080"/>
                          </a:cubicBezTo>
                          <a:cubicBezTo>
                            <a:pt x="707969" y="2951777"/>
                            <a:pt x="317898" y="2860950"/>
                            <a:pt x="0" y="2926080"/>
                          </a:cubicBezTo>
                          <a:cubicBezTo>
                            <a:pt x="-24245" y="2709279"/>
                            <a:pt x="14147" y="2560144"/>
                            <a:pt x="0" y="2340864"/>
                          </a:cubicBezTo>
                          <a:cubicBezTo>
                            <a:pt x="-14147" y="2121584"/>
                            <a:pt x="23929" y="1868397"/>
                            <a:pt x="0" y="1697126"/>
                          </a:cubicBezTo>
                          <a:cubicBezTo>
                            <a:pt x="-23929" y="1525855"/>
                            <a:pt x="66221" y="1349647"/>
                            <a:pt x="0" y="1053389"/>
                          </a:cubicBezTo>
                          <a:cubicBezTo>
                            <a:pt x="-66221" y="757131"/>
                            <a:pt x="105846" y="301453"/>
                            <a:pt x="0" y="0"/>
                          </a:cubicBezTo>
                          <a:close/>
                        </a:path>
                        <a:path w="4978400" h="2926080" stroke="0" extrusionOk="0">
                          <a:moveTo>
                            <a:pt x="0" y="0"/>
                          </a:moveTo>
                          <a:cubicBezTo>
                            <a:pt x="284240" y="-5569"/>
                            <a:pt x="463871" y="44559"/>
                            <a:pt x="602940" y="0"/>
                          </a:cubicBezTo>
                          <a:cubicBezTo>
                            <a:pt x="742009" y="-44559"/>
                            <a:pt x="967564" y="52033"/>
                            <a:pt x="1205879" y="0"/>
                          </a:cubicBezTo>
                          <a:cubicBezTo>
                            <a:pt x="1444194" y="-52033"/>
                            <a:pt x="1670311" y="5840"/>
                            <a:pt x="1858603" y="0"/>
                          </a:cubicBezTo>
                          <a:cubicBezTo>
                            <a:pt x="2046895" y="-5840"/>
                            <a:pt x="2282870" y="35222"/>
                            <a:pt x="2461542" y="0"/>
                          </a:cubicBezTo>
                          <a:cubicBezTo>
                            <a:pt x="2640214" y="-35222"/>
                            <a:pt x="2668879" y="4201"/>
                            <a:pt x="2865346" y="0"/>
                          </a:cubicBezTo>
                          <a:cubicBezTo>
                            <a:pt x="3061813" y="-4201"/>
                            <a:pt x="3193935" y="50210"/>
                            <a:pt x="3368717" y="0"/>
                          </a:cubicBezTo>
                          <a:cubicBezTo>
                            <a:pt x="3543499" y="-50210"/>
                            <a:pt x="3643811" y="6387"/>
                            <a:pt x="3772521" y="0"/>
                          </a:cubicBezTo>
                          <a:cubicBezTo>
                            <a:pt x="3901231" y="-6387"/>
                            <a:pt x="4210792" y="65729"/>
                            <a:pt x="4425244" y="0"/>
                          </a:cubicBezTo>
                          <a:cubicBezTo>
                            <a:pt x="4639696" y="-65729"/>
                            <a:pt x="4722328" y="25607"/>
                            <a:pt x="4978400" y="0"/>
                          </a:cubicBezTo>
                          <a:cubicBezTo>
                            <a:pt x="5029846" y="215974"/>
                            <a:pt x="4933807" y="256675"/>
                            <a:pt x="4978400" y="497434"/>
                          </a:cubicBezTo>
                          <a:cubicBezTo>
                            <a:pt x="5022993" y="738193"/>
                            <a:pt x="4977363" y="870815"/>
                            <a:pt x="4978400" y="1111910"/>
                          </a:cubicBezTo>
                          <a:cubicBezTo>
                            <a:pt x="4979437" y="1353005"/>
                            <a:pt x="4956524" y="1467175"/>
                            <a:pt x="4978400" y="1726387"/>
                          </a:cubicBezTo>
                          <a:cubicBezTo>
                            <a:pt x="5000276" y="1985599"/>
                            <a:pt x="4971526" y="2097924"/>
                            <a:pt x="4978400" y="2370125"/>
                          </a:cubicBezTo>
                          <a:cubicBezTo>
                            <a:pt x="4985274" y="2642326"/>
                            <a:pt x="4969802" y="2765727"/>
                            <a:pt x="4978400" y="2926080"/>
                          </a:cubicBezTo>
                          <a:cubicBezTo>
                            <a:pt x="4766073" y="2953597"/>
                            <a:pt x="4652727" y="2888978"/>
                            <a:pt x="4475028" y="2926080"/>
                          </a:cubicBezTo>
                          <a:cubicBezTo>
                            <a:pt x="4297329" y="2963182"/>
                            <a:pt x="4009311" y="2881206"/>
                            <a:pt x="3872089" y="2926080"/>
                          </a:cubicBezTo>
                          <a:cubicBezTo>
                            <a:pt x="3734867" y="2970954"/>
                            <a:pt x="3482045" y="2880733"/>
                            <a:pt x="3318933" y="2926080"/>
                          </a:cubicBezTo>
                          <a:cubicBezTo>
                            <a:pt x="3155821" y="2971427"/>
                            <a:pt x="2956385" y="2854602"/>
                            <a:pt x="2715994" y="2926080"/>
                          </a:cubicBezTo>
                          <a:cubicBezTo>
                            <a:pt x="2475603" y="2997558"/>
                            <a:pt x="2244044" y="2922756"/>
                            <a:pt x="2113054" y="2926080"/>
                          </a:cubicBezTo>
                          <a:cubicBezTo>
                            <a:pt x="1982064" y="2929404"/>
                            <a:pt x="1754104" y="2908921"/>
                            <a:pt x="1609683" y="2926080"/>
                          </a:cubicBezTo>
                          <a:cubicBezTo>
                            <a:pt x="1465262" y="2943239"/>
                            <a:pt x="1090684" y="2899975"/>
                            <a:pt x="956959" y="2926080"/>
                          </a:cubicBezTo>
                          <a:cubicBezTo>
                            <a:pt x="823234" y="2952185"/>
                            <a:pt x="644615" y="2908368"/>
                            <a:pt x="553156" y="2926080"/>
                          </a:cubicBezTo>
                          <a:cubicBezTo>
                            <a:pt x="461697" y="2943792"/>
                            <a:pt x="147477" y="2887646"/>
                            <a:pt x="0" y="2926080"/>
                          </a:cubicBezTo>
                          <a:cubicBezTo>
                            <a:pt x="-47437" y="2752784"/>
                            <a:pt x="12552" y="2491109"/>
                            <a:pt x="0" y="2282342"/>
                          </a:cubicBezTo>
                          <a:cubicBezTo>
                            <a:pt x="-12552" y="2073575"/>
                            <a:pt x="25389" y="1803093"/>
                            <a:pt x="0" y="1638605"/>
                          </a:cubicBezTo>
                          <a:cubicBezTo>
                            <a:pt x="-25389" y="1474117"/>
                            <a:pt x="7558" y="1359356"/>
                            <a:pt x="0" y="1111910"/>
                          </a:cubicBezTo>
                          <a:cubicBezTo>
                            <a:pt x="-7558" y="864464"/>
                            <a:pt x="55484" y="318530"/>
                            <a:pt x="0" y="0"/>
                          </a:cubicBezTo>
                          <a:close/>
                        </a:path>
                      </a:pathLst>
                    </a:custGeom>
                    <ask:type>
                      <ask:lineSketchScribble/>
                    </ask:type>
                  </ask:lineSketchStyleProps>
                </a:ext>
              </a:extLst>
            </a:ln>
            <a:effectLst>
              <a:outerShdw blurRad="135632" dist="67369" dir="3480000" algn="tl" rotWithShape="0">
                <a:schemeClr val="tx1">
                  <a:alpha val="27203"/>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FDDC6C4-8713-1249-8DE0-B91F9439E434}"/>
                </a:ext>
              </a:extLst>
            </p:cNvPr>
            <p:cNvSpPr/>
            <p:nvPr/>
          </p:nvSpPr>
          <p:spPr>
            <a:xfrm>
              <a:off x="3759200" y="1827220"/>
              <a:ext cx="1270000" cy="477097"/>
            </a:xfrm>
            <a:prstGeom prst="rect">
              <a:avLst/>
            </a:prstGeom>
            <a:solidFill>
              <a:schemeClr val="bg1">
                <a:lumMod val="85000"/>
              </a:schemeClr>
            </a:solidFill>
            <a:ln w="76200">
              <a:solidFill>
                <a:schemeClr val="bg2">
                  <a:lumMod val="50000"/>
                </a:schemeClr>
              </a:solidFill>
              <a:extLst>
                <a:ext uri="{C807C97D-BFC1-408E-A445-0C87EB9F89A2}">
                  <ask:lineSketchStyleProps xmlns:ask="http://schemas.microsoft.com/office/drawing/2018/sketchyshapes" sd="2805078884">
                    <a:custGeom>
                      <a:avLst/>
                      <a:gdLst>
                        <a:gd name="connsiteX0" fmla="*/ 0 w 1270000"/>
                        <a:gd name="connsiteY0" fmla="*/ 0 h 477097"/>
                        <a:gd name="connsiteX1" fmla="*/ 385233 w 1270000"/>
                        <a:gd name="connsiteY1" fmla="*/ 0 h 477097"/>
                        <a:gd name="connsiteX2" fmla="*/ 821267 w 1270000"/>
                        <a:gd name="connsiteY2" fmla="*/ 0 h 477097"/>
                        <a:gd name="connsiteX3" fmla="*/ 1270000 w 1270000"/>
                        <a:gd name="connsiteY3" fmla="*/ 0 h 477097"/>
                        <a:gd name="connsiteX4" fmla="*/ 1270000 w 1270000"/>
                        <a:gd name="connsiteY4" fmla="*/ 477097 h 477097"/>
                        <a:gd name="connsiteX5" fmla="*/ 846667 w 1270000"/>
                        <a:gd name="connsiteY5" fmla="*/ 477097 h 477097"/>
                        <a:gd name="connsiteX6" fmla="*/ 448733 w 1270000"/>
                        <a:gd name="connsiteY6" fmla="*/ 477097 h 477097"/>
                        <a:gd name="connsiteX7" fmla="*/ 0 w 1270000"/>
                        <a:gd name="connsiteY7" fmla="*/ 477097 h 477097"/>
                        <a:gd name="connsiteX8" fmla="*/ 0 w 1270000"/>
                        <a:gd name="connsiteY8" fmla="*/ 0 h 47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00" h="477097" fill="none" extrusionOk="0">
                          <a:moveTo>
                            <a:pt x="0" y="0"/>
                          </a:moveTo>
                          <a:cubicBezTo>
                            <a:pt x="82775" y="-21163"/>
                            <a:pt x="274789" y="1726"/>
                            <a:pt x="385233" y="0"/>
                          </a:cubicBezTo>
                          <a:cubicBezTo>
                            <a:pt x="495677" y="-1726"/>
                            <a:pt x="626777" y="26294"/>
                            <a:pt x="821267" y="0"/>
                          </a:cubicBezTo>
                          <a:cubicBezTo>
                            <a:pt x="1015757" y="-26294"/>
                            <a:pt x="1067316" y="15143"/>
                            <a:pt x="1270000" y="0"/>
                          </a:cubicBezTo>
                          <a:cubicBezTo>
                            <a:pt x="1281147" y="144704"/>
                            <a:pt x="1267464" y="244855"/>
                            <a:pt x="1270000" y="477097"/>
                          </a:cubicBezTo>
                          <a:cubicBezTo>
                            <a:pt x="1153165" y="527294"/>
                            <a:pt x="1019627" y="444677"/>
                            <a:pt x="846667" y="477097"/>
                          </a:cubicBezTo>
                          <a:cubicBezTo>
                            <a:pt x="673707" y="509517"/>
                            <a:pt x="606613" y="462015"/>
                            <a:pt x="448733" y="477097"/>
                          </a:cubicBezTo>
                          <a:cubicBezTo>
                            <a:pt x="290853" y="492179"/>
                            <a:pt x="217953" y="437378"/>
                            <a:pt x="0" y="477097"/>
                          </a:cubicBezTo>
                          <a:cubicBezTo>
                            <a:pt x="-11259" y="366501"/>
                            <a:pt x="28028" y="97581"/>
                            <a:pt x="0" y="0"/>
                          </a:cubicBezTo>
                          <a:close/>
                        </a:path>
                        <a:path w="1270000" h="477097" stroke="0" extrusionOk="0">
                          <a:moveTo>
                            <a:pt x="0" y="0"/>
                          </a:moveTo>
                          <a:cubicBezTo>
                            <a:pt x="158682" y="-7874"/>
                            <a:pt x="334618" y="1247"/>
                            <a:pt x="423333" y="0"/>
                          </a:cubicBezTo>
                          <a:cubicBezTo>
                            <a:pt x="512048" y="-1247"/>
                            <a:pt x="662169" y="11504"/>
                            <a:pt x="808567" y="0"/>
                          </a:cubicBezTo>
                          <a:cubicBezTo>
                            <a:pt x="954965" y="-11504"/>
                            <a:pt x="1086971" y="23541"/>
                            <a:pt x="1270000" y="0"/>
                          </a:cubicBezTo>
                          <a:cubicBezTo>
                            <a:pt x="1310595" y="184790"/>
                            <a:pt x="1250137" y="363444"/>
                            <a:pt x="1270000" y="477097"/>
                          </a:cubicBezTo>
                          <a:cubicBezTo>
                            <a:pt x="1163176" y="514213"/>
                            <a:pt x="917660" y="467657"/>
                            <a:pt x="821267" y="477097"/>
                          </a:cubicBezTo>
                          <a:cubicBezTo>
                            <a:pt x="724874" y="486537"/>
                            <a:pt x="522560" y="466614"/>
                            <a:pt x="372533" y="477097"/>
                          </a:cubicBezTo>
                          <a:cubicBezTo>
                            <a:pt x="222506" y="487580"/>
                            <a:pt x="78170" y="444967"/>
                            <a:pt x="0" y="477097"/>
                          </a:cubicBezTo>
                          <a:cubicBezTo>
                            <a:pt x="-32935" y="277351"/>
                            <a:pt x="8534" y="208152"/>
                            <a:pt x="0" y="0"/>
                          </a:cubicBezTo>
                          <a:close/>
                        </a:path>
                      </a:pathLst>
                    </a:custGeom>
                    <ask:type>
                      <ask:lineSketchScribble/>
                    </ask:type>
                  </ask:lineSketchStyleProps>
                </a:ext>
              </a:extLst>
            </a:ln>
            <a:effectLst>
              <a:outerShdw blurRad="50800" dist="50800" dir="5400000" algn="ctr" rotWithShape="0">
                <a:srgbClr val="000000">
                  <a:alpha val="7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65000"/>
                    </a:schemeClr>
                  </a:solidFill>
                  <a:latin typeface="Century Gothic" panose="020B0502020202020204" pitchFamily="34" charset="0"/>
                  <a:ea typeface="Ayuthaya" pitchFamily="2" charset="-34"/>
                  <a:cs typeface="Ayuthaya" pitchFamily="2" charset="-34"/>
                </a:rPr>
                <a:t>Recall</a:t>
              </a:r>
            </a:p>
          </p:txBody>
        </p:sp>
      </p:grpSp>
      <p:pic>
        <p:nvPicPr>
          <p:cNvPr id="36" name="Picture 35">
            <a:extLst>
              <a:ext uri="{FF2B5EF4-FFF2-40B4-BE49-F238E27FC236}">
                <a16:creationId xmlns:a16="http://schemas.microsoft.com/office/drawing/2014/main" id="{329F5D60-F557-144D-A9CB-7BDEFA15A80A}"/>
              </a:ext>
            </a:extLst>
          </p:cNvPr>
          <p:cNvPicPr>
            <a:picLocks noChangeAspect="1"/>
          </p:cNvPicPr>
          <p:nvPr/>
        </p:nvPicPr>
        <p:blipFill>
          <a:blip r:embed="rId2"/>
          <a:stretch>
            <a:fillRect/>
          </a:stretch>
        </p:blipFill>
        <p:spPr>
          <a:xfrm>
            <a:off x="7395949" y="2099980"/>
            <a:ext cx="1696916" cy="823503"/>
          </a:xfrm>
          <a:prstGeom prst="rect">
            <a:avLst/>
          </a:prstGeom>
        </p:spPr>
      </p:pic>
      <p:pic>
        <p:nvPicPr>
          <p:cNvPr id="7" name="Picture 6">
            <a:extLst>
              <a:ext uri="{FF2B5EF4-FFF2-40B4-BE49-F238E27FC236}">
                <a16:creationId xmlns:a16="http://schemas.microsoft.com/office/drawing/2014/main" id="{56B0038E-5A9F-804E-9D63-2514C0EA4BF3}"/>
              </a:ext>
            </a:extLst>
          </p:cNvPr>
          <p:cNvPicPr>
            <a:picLocks noChangeAspect="1"/>
          </p:cNvPicPr>
          <p:nvPr/>
        </p:nvPicPr>
        <p:blipFill>
          <a:blip r:embed="rId3"/>
          <a:stretch>
            <a:fillRect/>
          </a:stretch>
        </p:blipFill>
        <p:spPr>
          <a:xfrm>
            <a:off x="7395949" y="3148109"/>
            <a:ext cx="3611139" cy="955890"/>
          </a:xfrm>
          <a:prstGeom prst="rect">
            <a:avLst/>
          </a:prstGeom>
        </p:spPr>
      </p:pic>
    </p:spTree>
    <p:extLst>
      <p:ext uri="{BB962C8B-B14F-4D97-AF65-F5344CB8AC3E}">
        <p14:creationId xmlns:p14="http://schemas.microsoft.com/office/powerpoint/2010/main" val="4205693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E6DC-5B08-2E4B-AEE3-C8FE4BB48FF3}"/>
              </a:ext>
            </a:extLst>
          </p:cNvPr>
          <p:cNvSpPr>
            <a:spLocks noGrp="1"/>
          </p:cNvSpPr>
          <p:nvPr>
            <p:ph type="title"/>
          </p:nvPr>
        </p:nvSpPr>
        <p:spPr>
          <a:xfrm>
            <a:off x="85846" y="18255"/>
            <a:ext cx="10643886" cy="1325563"/>
          </a:xfrm>
        </p:spPr>
        <p:txBody>
          <a:bodyPr>
            <a:normAutofit/>
          </a:bodyPr>
          <a:lstStyle/>
          <a:p>
            <a:r>
              <a:rPr lang="en-US" sz="4000" dirty="0"/>
              <a:t>Example: Computing mean and variance from data</a:t>
            </a:r>
          </a:p>
        </p:txBody>
      </p:sp>
      <p:sp>
        <p:nvSpPr>
          <p:cNvPr id="6" name="TextBox 5">
            <a:extLst>
              <a:ext uri="{FF2B5EF4-FFF2-40B4-BE49-F238E27FC236}">
                <a16:creationId xmlns:a16="http://schemas.microsoft.com/office/drawing/2014/main" id="{83A357DA-FCF5-064D-8ED4-42E3B4ABFD74}"/>
              </a:ext>
            </a:extLst>
          </p:cNvPr>
          <p:cNvSpPr txBox="1"/>
          <p:nvPr/>
        </p:nvSpPr>
        <p:spPr>
          <a:xfrm>
            <a:off x="531470" y="1220866"/>
            <a:ext cx="6320743" cy="2585323"/>
          </a:xfrm>
          <a:prstGeom prst="rect">
            <a:avLst/>
          </a:prstGeom>
          <a:noFill/>
        </p:spPr>
        <p:txBody>
          <a:bodyPr wrap="square" rtlCol="0">
            <a:spAutoFit/>
          </a:bodyPr>
          <a:lstStyle/>
          <a:p>
            <a:r>
              <a:rPr lang="en-US" dirty="0"/>
              <a:t>Given weights n=3 of boxes  [ 1.5, 0.5, 1] compute the sample mean, sample variance  and standard deviation of the dataset. </a:t>
            </a:r>
          </a:p>
          <a:p>
            <a:endParaRPr lang="en-US" dirty="0"/>
          </a:p>
          <a:p>
            <a:r>
              <a:rPr lang="en-US" dirty="0" err="1"/>
              <a:t>Xbar</a:t>
            </a:r>
            <a:r>
              <a:rPr lang="en-US" dirty="0"/>
              <a:t>= 1/3 * ( 1.5+0.5+1) = 1 </a:t>
            </a:r>
          </a:p>
          <a:p>
            <a:r>
              <a:rPr lang="en-US" dirty="0"/>
              <a:t>S</a:t>
            </a:r>
            <a:r>
              <a:rPr lang="en-US" baseline="30000" dirty="0"/>
              <a:t>2</a:t>
            </a:r>
            <a:r>
              <a:rPr lang="en-US" dirty="0"/>
              <a:t>=1/2 * ( 0.5</a:t>
            </a:r>
            <a:r>
              <a:rPr lang="en-US" baseline="30000" dirty="0"/>
              <a:t>2</a:t>
            </a:r>
            <a:r>
              <a:rPr lang="en-US" dirty="0"/>
              <a:t> + 0.5</a:t>
            </a:r>
            <a:r>
              <a:rPr lang="en-US" baseline="30000" dirty="0"/>
              <a:t>2</a:t>
            </a:r>
            <a:r>
              <a:rPr lang="en-US" dirty="0"/>
              <a:t> +0</a:t>
            </a:r>
            <a:r>
              <a:rPr lang="en-US" baseline="30000" dirty="0"/>
              <a:t>2</a:t>
            </a:r>
            <a:r>
              <a:rPr lang="en-US" dirty="0"/>
              <a:t> )  = 0.25 </a:t>
            </a:r>
          </a:p>
          <a:p>
            <a:endParaRPr lang="en-US" dirty="0"/>
          </a:p>
          <a:p>
            <a:r>
              <a:rPr lang="en-US" dirty="0"/>
              <a:t>Sample Standard deviation = S = 0.5 </a:t>
            </a:r>
          </a:p>
          <a:p>
            <a:endParaRPr lang="en-US" dirty="0"/>
          </a:p>
          <a:p>
            <a:r>
              <a:rPr lang="en-US" dirty="0"/>
              <a:t> </a:t>
            </a:r>
          </a:p>
        </p:txBody>
      </p:sp>
      <p:grpSp>
        <p:nvGrpSpPr>
          <p:cNvPr id="8" name="Group 7">
            <a:extLst>
              <a:ext uri="{FF2B5EF4-FFF2-40B4-BE49-F238E27FC236}">
                <a16:creationId xmlns:a16="http://schemas.microsoft.com/office/drawing/2014/main" id="{5FED5D38-CFB7-B243-86C3-D0CE4DCA3ACE}"/>
              </a:ext>
            </a:extLst>
          </p:cNvPr>
          <p:cNvGrpSpPr/>
          <p:nvPr/>
        </p:nvGrpSpPr>
        <p:grpSpPr>
          <a:xfrm>
            <a:off x="7050509" y="1287674"/>
            <a:ext cx="4978400" cy="3069900"/>
            <a:chOff x="3413760" y="1827220"/>
            <a:chExt cx="4978400" cy="3069900"/>
          </a:xfrm>
        </p:grpSpPr>
        <p:sp>
          <p:nvSpPr>
            <p:cNvPr id="9" name="Rectangle 8">
              <a:extLst>
                <a:ext uri="{FF2B5EF4-FFF2-40B4-BE49-F238E27FC236}">
                  <a16:creationId xmlns:a16="http://schemas.microsoft.com/office/drawing/2014/main" id="{A1A34629-D8C5-5043-9AC7-8C73E8A5905D}"/>
                </a:ext>
              </a:extLst>
            </p:cNvPr>
            <p:cNvSpPr/>
            <p:nvPr/>
          </p:nvSpPr>
          <p:spPr>
            <a:xfrm>
              <a:off x="3413760" y="1971040"/>
              <a:ext cx="4978400" cy="2926080"/>
            </a:xfrm>
            <a:prstGeom prst="rect">
              <a:avLst/>
            </a:prstGeom>
            <a:solidFill>
              <a:schemeClr val="bg1">
                <a:lumMod val="85000"/>
              </a:schemeClr>
            </a:solidFill>
            <a:ln w="76200">
              <a:solidFill>
                <a:schemeClr val="bg2">
                  <a:lumMod val="50000"/>
                </a:schemeClr>
              </a:solidFill>
              <a:extLst>
                <a:ext uri="{C807C97D-BFC1-408E-A445-0C87EB9F89A2}">
                  <ask:lineSketchStyleProps xmlns:ask="http://schemas.microsoft.com/office/drawing/2018/sketchyshapes" sd="3956341818">
                    <a:custGeom>
                      <a:avLst/>
                      <a:gdLst>
                        <a:gd name="connsiteX0" fmla="*/ 0 w 4978400"/>
                        <a:gd name="connsiteY0" fmla="*/ 0 h 2926080"/>
                        <a:gd name="connsiteX1" fmla="*/ 602940 w 4978400"/>
                        <a:gd name="connsiteY1" fmla="*/ 0 h 2926080"/>
                        <a:gd name="connsiteX2" fmla="*/ 1006743 w 4978400"/>
                        <a:gd name="connsiteY2" fmla="*/ 0 h 2926080"/>
                        <a:gd name="connsiteX3" fmla="*/ 1510115 w 4978400"/>
                        <a:gd name="connsiteY3" fmla="*/ 0 h 2926080"/>
                        <a:gd name="connsiteX4" fmla="*/ 2063270 w 4978400"/>
                        <a:gd name="connsiteY4" fmla="*/ 0 h 2926080"/>
                        <a:gd name="connsiteX5" fmla="*/ 2715994 w 4978400"/>
                        <a:gd name="connsiteY5" fmla="*/ 0 h 2926080"/>
                        <a:gd name="connsiteX6" fmla="*/ 3219365 w 4978400"/>
                        <a:gd name="connsiteY6" fmla="*/ 0 h 2926080"/>
                        <a:gd name="connsiteX7" fmla="*/ 3822305 w 4978400"/>
                        <a:gd name="connsiteY7" fmla="*/ 0 h 2926080"/>
                        <a:gd name="connsiteX8" fmla="*/ 4375460 w 4978400"/>
                        <a:gd name="connsiteY8" fmla="*/ 0 h 2926080"/>
                        <a:gd name="connsiteX9" fmla="*/ 4978400 w 4978400"/>
                        <a:gd name="connsiteY9" fmla="*/ 0 h 2926080"/>
                        <a:gd name="connsiteX10" fmla="*/ 4978400 w 4978400"/>
                        <a:gd name="connsiteY10" fmla="*/ 555955 h 2926080"/>
                        <a:gd name="connsiteX11" fmla="*/ 4978400 w 4978400"/>
                        <a:gd name="connsiteY11" fmla="*/ 1053389 h 2926080"/>
                        <a:gd name="connsiteX12" fmla="*/ 4978400 w 4978400"/>
                        <a:gd name="connsiteY12" fmla="*/ 1638605 h 2926080"/>
                        <a:gd name="connsiteX13" fmla="*/ 4978400 w 4978400"/>
                        <a:gd name="connsiteY13" fmla="*/ 2253082 h 2926080"/>
                        <a:gd name="connsiteX14" fmla="*/ 4978400 w 4978400"/>
                        <a:gd name="connsiteY14" fmla="*/ 2926080 h 2926080"/>
                        <a:gd name="connsiteX15" fmla="*/ 4475028 w 4978400"/>
                        <a:gd name="connsiteY15" fmla="*/ 2926080 h 2926080"/>
                        <a:gd name="connsiteX16" fmla="*/ 3971657 w 4978400"/>
                        <a:gd name="connsiteY16" fmla="*/ 2926080 h 2926080"/>
                        <a:gd name="connsiteX17" fmla="*/ 3468285 w 4978400"/>
                        <a:gd name="connsiteY17" fmla="*/ 2926080 h 2926080"/>
                        <a:gd name="connsiteX18" fmla="*/ 2964914 w 4978400"/>
                        <a:gd name="connsiteY18" fmla="*/ 2926080 h 2926080"/>
                        <a:gd name="connsiteX19" fmla="*/ 2461542 w 4978400"/>
                        <a:gd name="connsiteY19" fmla="*/ 2926080 h 2926080"/>
                        <a:gd name="connsiteX20" fmla="*/ 1958171 w 4978400"/>
                        <a:gd name="connsiteY20" fmla="*/ 2926080 h 2926080"/>
                        <a:gd name="connsiteX21" fmla="*/ 1355231 w 4978400"/>
                        <a:gd name="connsiteY21" fmla="*/ 2926080 h 2926080"/>
                        <a:gd name="connsiteX22" fmla="*/ 901644 w 4978400"/>
                        <a:gd name="connsiteY22" fmla="*/ 2926080 h 2926080"/>
                        <a:gd name="connsiteX23" fmla="*/ 0 w 4978400"/>
                        <a:gd name="connsiteY23" fmla="*/ 2926080 h 2926080"/>
                        <a:gd name="connsiteX24" fmla="*/ 0 w 4978400"/>
                        <a:gd name="connsiteY24" fmla="*/ 2340864 h 2926080"/>
                        <a:gd name="connsiteX25" fmla="*/ 0 w 4978400"/>
                        <a:gd name="connsiteY25" fmla="*/ 1697126 h 2926080"/>
                        <a:gd name="connsiteX26" fmla="*/ 0 w 4978400"/>
                        <a:gd name="connsiteY26" fmla="*/ 1053389 h 2926080"/>
                        <a:gd name="connsiteX27" fmla="*/ 0 w 4978400"/>
                        <a:gd name="connsiteY27" fmla="*/ 0 h 292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78400" h="2926080" fill="none" extrusionOk="0">
                          <a:moveTo>
                            <a:pt x="0" y="0"/>
                          </a:moveTo>
                          <a:cubicBezTo>
                            <a:pt x="183921" y="-28325"/>
                            <a:pt x="331235" y="67946"/>
                            <a:pt x="602940" y="0"/>
                          </a:cubicBezTo>
                          <a:cubicBezTo>
                            <a:pt x="874645" y="-67946"/>
                            <a:pt x="818994" y="37269"/>
                            <a:pt x="1006743" y="0"/>
                          </a:cubicBezTo>
                          <a:cubicBezTo>
                            <a:pt x="1194492" y="-37269"/>
                            <a:pt x="1334939" y="56635"/>
                            <a:pt x="1510115" y="0"/>
                          </a:cubicBezTo>
                          <a:cubicBezTo>
                            <a:pt x="1685291" y="-56635"/>
                            <a:pt x="1861961" y="19"/>
                            <a:pt x="2063270" y="0"/>
                          </a:cubicBezTo>
                          <a:cubicBezTo>
                            <a:pt x="2264579" y="-19"/>
                            <a:pt x="2397416" y="72860"/>
                            <a:pt x="2715994" y="0"/>
                          </a:cubicBezTo>
                          <a:cubicBezTo>
                            <a:pt x="3034572" y="-72860"/>
                            <a:pt x="3032586" y="35344"/>
                            <a:pt x="3219365" y="0"/>
                          </a:cubicBezTo>
                          <a:cubicBezTo>
                            <a:pt x="3406144" y="-35344"/>
                            <a:pt x="3586779" y="60835"/>
                            <a:pt x="3822305" y="0"/>
                          </a:cubicBezTo>
                          <a:cubicBezTo>
                            <a:pt x="4057831" y="-60835"/>
                            <a:pt x="4188017" y="2487"/>
                            <a:pt x="4375460" y="0"/>
                          </a:cubicBezTo>
                          <a:cubicBezTo>
                            <a:pt x="4562904" y="-2487"/>
                            <a:pt x="4755273" y="18966"/>
                            <a:pt x="4978400" y="0"/>
                          </a:cubicBezTo>
                          <a:cubicBezTo>
                            <a:pt x="4985035" y="147298"/>
                            <a:pt x="4935720" y="374018"/>
                            <a:pt x="4978400" y="555955"/>
                          </a:cubicBezTo>
                          <a:cubicBezTo>
                            <a:pt x="5021080" y="737893"/>
                            <a:pt x="4941691" y="903681"/>
                            <a:pt x="4978400" y="1053389"/>
                          </a:cubicBezTo>
                          <a:cubicBezTo>
                            <a:pt x="5015109" y="1203097"/>
                            <a:pt x="4954947" y="1407998"/>
                            <a:pt x="4978400" y="1638605"/>
                          </a:cubicBezTo>
                          <a:cubicBezTo>
                            <a:pt x="5001853" y="1869212"/>
                            <a:pt x="4973506" y="1968219"/>
                            <a:pt x="4978400" y="2253082"/>
                          </a:cubicBezTo>
                          <a:cubicBezTo>
                            <a:pt x="4983294" y="2537945"/>
                            <a:pt x="4918870" y="2621932"/>
                            <a:pt x="4978400" y="2926080"/>
                          </a:cubicBezTo>
                          <a:cubicBezTo>
                            <a:pt x="4772708" y="2933264"/>
                            <a:pt x="4612090" y="2924730"/>
                            <a:pt x="4475028" y="2926080"/>
                          </a:cubicBezTo>
                          <a:cubicBezTo>
                            <a:pt x="4337966" y="2927430"/>
                            <a:pt x="4092561" y="2921088"/>
                            <a:pt x="3971657" y="2926080"/>
                          </a:cubicBezTo>
                          <a:cubicBezTo>
                            <a:pt x="3850753" y="2931072"/>
                            <a:pt x="3718826" y="2882598"/>
                            <a:pt x="3468285" y="2926080"/>
                          </a:cubicBezTo>
                          <a:cubicBezTo>
                            <a:pt x="3217744" y="2969562"/>
                            <a:pt x="3213670" y="2921416"/>
                            <a:pt x="2964914" y="2926080"/>
                          </a:cubicBezTo>
                          <a:cubicBezTo>
                            <a:pt x="2716158" y="2930744"/>
                            <a:pt x="2584287" y="2895900"/>
                            <a:pt x="2461542" y="2926080"/>
                          </a:cubicBezTo>
                          <a:cubicBezTo>
                            <a:pt x="2338797" y="2956260"/>
                            <a:pt x="2145670" y="2884945"/>
                            <a:pt x="1958171" y="2926080"/>
                          </a:cubicBezTo>
                          <a:cubicBezTo>
                            <a:pt x="1770672" y="2967215"/>
                            <a:pt x="1583647" y="2879033"/>
                            <a:pt x="1355231" y="2926080"/>
                          </a:cubicBezTo>
                          <a:cubicBezTo>
                            <a:pt x="1126815" y="2973127"/>
                            <a:pt x="1095319" y="2900383"/>
                            <a:pt x="901644" y="2926080"/>
                          </a:cubicBezTo>
                          <a:cubicBezTo>
                            <a:pt x="707969" y="2951777"/>
                            <a:pt x="317898" y="2860950"/>
                            <a:pt x="0" y="2926080"/>
                          </a:cubicBezTo>
                          <a:cubicBezTo>
                            <a:pt x="-24245" y="2709279"/>
                            <a:pt x="14147" y="2560144"/>
                            <a:pt x="0" y="2340864"/>
                          </a:cubicBezTo>
                          <a:cubicBezTo>
                            <a:pt x="-14147" y="2121584"/>
                            <a:pt x="23929" y="1868397"/>
                            <a:pt x="0" y="1697126"/>
                          </a:cubicBezTo>
                          <a:cubicBezTo>
                            <a:pt x="-23929" y="1525855"/>
                            <a:pt x="66221" y="1349647"/>
                            <a:pt x="0" y="1053389"/>
                          </a:cubicBezTo>
                          <a:cubicBezTo>
                            <a:pt x="-66221" y="757131"/>
                            <a:pt x="105846" y="301453"/>
                            <a:pt x="0" y="0"/>
                          </a:cubicBezTo>
                          <a:close/>
                        </a:path>
                        <a:path w="4978400" h="2926080" stroke="0" extrusionOk="0">
                          <a:moveTo>
                            <a:pt x="0" y="0"/>
                          </a:moveTo>
                          <a:cubicBezTo>
                            <a:pt x="284240" y="-5569"/>
                            <a:pt x="463871" y="44559"/>
                            <a:pt x="602940" y="0"/>
                          </a:cubicBezTo>
                          <a:cubicBezTo>
                            <a:pt x="742009" y="-44559"/>
                            <a:pt x="967564" y="52033"/>
                            <a:pt x="1205879" y="0"/>
                          </a:cubicBezTo>
                          <a:cubicBezTo>
                            <a:pt x="1444194" y="-52033"/>
                            <a:pt x="1670311" y="5840"/>
                            <a:pt x="1858603" y="0"/>
                          </a:cubicBezTo>
                          <a:cubicBezTo>
                            <a:pt x="2046895" y="-5840"/>
                            <a:pt x="2282870" y="35222"/>
                            <a:pt x="2461542" y="0"/>
                          </a:cubicBezTo>
                          <a:cubicBezTo>
                            <a:pt x="2640214" y="-35222"/>
                            <a:pt x="2668879" y="4201"/>
                            <a:pt x="2865346" y="0"/>
                          </a:cubicBezTo>
                          <a:cubicBezTo>
                            <a:pt x="3061813" y="-4201"/>
                            <a:pt x="3193935" y="50210"/>
                            <a:pt x="3368717" y="0"/>
                          </a:cubicBezTo>
                          <a:cubicBezTo>
                            <a:pt x="3543499" y="-50210"/>
                            <a:pt x="3643811" y="6387"/>
                            <a:pt x="3772521" y="0"/>
                          </a:cubicBezTo>
                          <a:cubicBezTo>
                            <a:pt x="3901231" y="-6387"/>
                            <a:pt x="4210792" y="65729"/>
                            <a:pt x="4425244" y="0"/>
                          </a:cubicBezTo>
                          <a:cubicBezTo>
                            <a:pt x="4639696" y="-65729"/>
                            <a:pt x="4722328" y="25607"/>
                            <a:pt x="4978400" y="0"/>
                          </a:cubicBezTo>
                          <a:cubicBezTo>
                            <a:pt x="5029846" y="215974"/>
                            <a:pt x="4933807" y="256675"/>
                            <a:pt x="4978400" y="497434"/>
                          </a:cubicBezTo>
                          <a:cubicBezTo>
                            <a:pt x="5022993" y="738193"/>
                            <a:pt x="4977363" y="870815"/>
                            <a:pt x="4978400" y="1111910"/>
                          </a:cubicBezTo>
                          <a:cubicBezTo>
                            <a:pt x="4979437" y="1353005"/>
                            <a:pt x="4956524" y="1467175"/>
                            <a:pt x="4978400" y="1726387"/>
                          </a:cubicBezTo>
                          <a:cubicBezTo>
                            <a:pt x="5000276" y="1985599"/>
                            <a:pt x="4971526" y="2097924"/>
                            <a:pt x="4978400" y="2370125"/>
                          </a:cubicBezTo>
                          <a:cubicBezTo>
                            <a:pt x="4985274" y="2642326"/>
                            <a:pt x="4969802" y="2765727"/>
                            <a:pt x="4978400" y="2926080"/>
                          </a:cubicBezTo>
                          <a:cubicBezTo>
                            <a:pt x="4766073" y="2953597"/>
                            <a:pt x="4652727" y="2888978"/>
                            <a:pt x="4475028" y="2926080"/>
                          </a:cubicBezTo>
                          <a:cubicBezTo>
                            <a:pt x="4297329" y="2963182"/>
                            <a:pt x="4009311" y="2881206"/>
                            <a:pt x="3872089" y="2926080"/>
                          </a:cubicBezTo>
                          <a:cubicBezTo>
                            <a:pt x="3734867" y="2970954"/>
                            <a:pt x="3482045" y="2880733"/>
                            <a:pt x="3318933" y="2926080"/>
                          </a:cubicBezTo>
                          <a:cubicBezTo>
                            <a:pt x="3155821" y="2971427"/>
                            <a:pt x="2956385" y="2854602"/>
                            <a:pt x="2715994" y="2926080"/>
                          </a:cubicBezTo>
                          <a:cubicBezTo>
                            <a:pt x="2475603" y="2997558"/>
                            <a:pt x="2244044" y="2922756"/>
                            <a:pt x="2113054" y="2926080"/>
                          </a:cubicBezTo>
                          <a:cubicBezTo>
                            <a:pt x="1982064" y="2929404"/>
                            <a:pt x="1754104" y="2908921"/>
                            <a:pt x="1609683" y="2926080"/>
                          </a:cubicBezTo>
                          <a:cubicBezTo>
                            <a:pt x="1465262" y="2943239"/>
                            <a:pt x="1090684" y="2899975"/>
                            <a:pt x="956959" y="2926080"/>
                          </a:cubicBezTo>
                          <a:cubicBezTo>
                            <a:pt x="823234" y="2952185"/>
                            <a:pt x="644615" y="2908368"/>
                            <a:pt x="553156" y="2926080"/>
                          </a:cubicBezTo>
                          <a:cubicBezTo>
                            <a:pt x="461697" y="2943792"/>
                            <a:pt x="147477" y="2887646"/>
                            <a:pt x="0" y="2926080"/>
                          </a:cubicBezTo>
                          <a:cubicBezTo>
                            <a:pt x="-47437" y="2752784"/>
                            <a:pt x="12552" y="2491109"/>
                            <a:pt x="0" y="2282342"/>
                          </a:cubicBezTo>
                          <a:cubicBezTo>
                            <a:pt x="-12552" y="2073575"/>
                            <a:pt x="25389" y="1803093"/>
                            <a:pt x="0" y="1638605"/>
                          </a:cubicBezTo>
                          <a:cubicBezTo>
                            <a:pt x="-25389" y="1474117"/>
                            <a:pt x="7558" y="1359356"/>
                            <a:pt x="0" y="1111910"/>
                          </a:cubicBezTo>
                          <a:cubicBezTo>
                            <a:pt x="-7558" y="864464"/>
                            <a:pt x="55484" y="318530"/>
                            <a:pt x="0" y="0"/>
                          </a:cubicBezTo>
                          <a:close/>
                        </a:path>
                      </a:pathLst>
                    </a:custGeom>
                    <ask:type>
                      <ask:lineSketchScribble/>
                    </ask:type>
                  </ask:lineSketchStyleProps>
                </a:ext>
              </a:extLst>
            </a:ln>
            <a:effectLst>
              <a:outerShdw blurRad="135632" dist="67369" dir="3480000" algn="tl" rotWithShape="0">
                <a:schemeClr val="tx1">
                  <a:alpha val="27203"/>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FDDC6C4-8713-1249-8DE0-B91F9439E434}"/>
                </a:ext>
              </a:extLst>
            </p:cNvPr>
            <p:cNvSpPr/>
            <p:nvPr/>
          </p:nvSpPr>
          <p:spPr>
            <a:xfrm>
              <a:off x="3759200" y="1827220"/>
              <a:ext cx="1270000" cy="477097"/>
            </a:xfrm>
            <a:prstGeom prst="rect">
              <a:avLst/>
            </a:prstGeom>
            <a:solidFill>
              <a:schemeClr val="bg1">
                <a:lumMod val="85000"/>
              </a:schemeClr>
            </a:solidFill>
            <a:ln w="76200">
              <a:solidFill>
                <a:schemeClr val="bg2">
                  <a:lumMod val="50000"/>
                </a:schemeClr>
              </a:solidFill>
              <a:extLst>
                <a:ext uri="{C807C97D-BFC1-408E-A445-0C87EB9F89A2}">
                  <ask:lineSketchStyleProps xmlns:ask="http://schemas.microsoft.com/office/drawing/2018/sketchyshapes" sd="2805078884">
                    <a:custGeom>
                      <a:avLst/>
                      <a:gdLst>
                        <a:gd name="connsiteX0" fmla="*/ 0 w 1270000"/>
                        <a:gd name="connsiteY0" fmla="*/ 0 h 477097"/>
                        <a:gd name="connsiteX1" fmla="*/ 385233 w 1270000"/>
                        <a:gd name="connsiteY1" fmla="*/ 0 h 477097"/>
                        <a:gd name="connsiteX2" fmla="*/ 821267 w 1270000"/>
                        <a:gd name="connsiteY2" fmla="*/ 0 h 477097"/>
                        <a:gd name="connsiteX3" fmla="*/ 1270000 w 1270000"/>
                        <a:gd name="connsiteY3" fmla="*/ 0 h 477097"/>
                        <a:gd name="connsiteX4" fmla="*/ 1270000 w 1270000"/>
                        <a:gd name="connsiteY4" fmla="*/ 477097 h 477097"/>
                        <a:gd name="connsiteX5" fmla="*/ 846667 w 1270000"/>
                        <a:gd name="connsiteY5" fmla="*/ 477097 h 477097"/>
                        <a:gd name="connsiteX6" fmla="*/ 448733 w 1270000"/>
                        <a:gd name="connsiteY6" fmla="*/ 477097 h 477097"/>
                        <a:gd name="connsiteX7" fmla="*/ 0 w 1270000"/>
                        <a:gd name="connsiteY7" fmla="*/ 477097 h 477097"/>
                        <a:gd name="connsiteX8" fmla="*/ 0 w 1270000"/>
                        <a:gd name="connsiteY8" fmla="*/ 0 h 47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00" h="477097" fill="none" extrusionOk="0">
                          <a:moveTo>
                            <a:pt x="0" y="0"/>
                          </a:moveTo>
                          <a:cubicBezTo>
                            <a:pt x="82775" y="-21163"/>
                            <a:pt x="274789" y="1726"/>
                            <a:pt x="385233" y="0"/>
                          </a:cubicBezTo>
                          <a:cubicBezTo>
                            <a:pt x="495677" y="-1726"/>
                            <a:pt x="626777" y="26294"/>
                            <a:pt x="821267" y="0"/>
                          </a:cubicBezTo>
                          <a:cubicBezTo>
                            <a:pt x="1015757" y="-26294"/>
                            <a:pt x="1067316" y="15143"/>
                            <a:pt x="1270000" y="0"/>
                          </a:cubicBezTo>
                          <a:cubicBezTo>
                            <a:pt x="1281147" y="144704"/>
                            <a:pt x="1267464" y="244855"/>
                            <a:pt x="1270000" y="477097"/>
                          </a:cubicBezTo>
                          <a:cubicBezTo>
                            <a:pt x="1153165" y="527294"/>
                            <a:pt x="1019627" y="444677"/>
                            <a:pt x="846667" y="477097"/>
                          </a:cubicBezTo>
                          <a:cubicBezTo>
                            <a:pt x="673707" y="509517"/>
                            <a:pt x="606613" y="462015"/>
                            <a:pt x="448733" y="477097"/>
                          </a:cubicBezTo>
                          <a:cubicBezTo>
                            <a:pt x="290853" y="492179"/>
                            <a:pt x="217953" y="437378"/>
                            <a:pt x="0" y="477097"/>
                          </a:cubicBezTo>
                          <a:cubicBezTo>
                            <a:pt x="-11259" y="366501"/>
                            <a:pt x="28028" y="97581"/>
                            <a:pt x="0" y="0"/>
                          </a:cubicBezTo>
                          <a:close/>
                        </a:path>
                        <a:path w="1270000" h="477097" stroke="0" extrusionOk="0">
                          <a:moveTo>
                            <a:pt x="0" y="0"/>
                          </a:moveTo>
                          <a:cubicBezTo>
                            <a:pt x="158682" y="-7874"/>
                            <a:pt x="334618" y="1247"/>
                            <a:pt x="423333" y="0"/>
                          </a:cubicBezTo>
                          <a:cubicBezTo>
                            <a:pt x="512048" y="-1247"/>
                            <a:pt x="662169" y="11504"/>
                            <a:pt x="808567" y="0"/>
                          </a:cubicBezTo>
                          <a:cubicBezTo>
                            <a:pt x="954965" y="-11504"/>
                            <a:pt x="1086971" y="23541"/>
                            <a:pt x="1270000" y="0"/>
                          </a:cubicBezTo>
                          <a:cubicBezTo>
                            <a:pt x="1310595" y="184790"/>
                            <a:pt x="1250137" y="363444"/>
                            <a:pt x="1270000" y="477097"/>
                          </a:cubicBezTo>
                          <a:cubicBezTo>
                            <a:pt x="1163176" y="514213"/>
                            <a:pt x="917660" y="467657"/>
                            <a:pt x="821267" y="477097"/>
                          </a:cubicBezTo>
                          <a:cubicBezTo>
                            <a:pt x="724874" y="486537"/>
                            <a:pt x="522560" y="466614"/>
                            <a:pt x="372533" y="477097"/>
                          </a:cubicBezTo>
                          <a:cubicBezTo>
                            <a:pt x="222506" y="487580"/>
                            <a:pt x="78170" y="444967"/>
                            <a:pt x="0" y="477097"/>
                          </a:cubicBezTo>
                          <a:cubicBezTo>
                            <a:pt x="-32935" y="277351"/>
                            <a:pt x="8534" y="208152"/>
                            <a:pt x="0" y="0"/>
                          </a:cubicBezTo>
                          <a:close/>
                        </a:path>
                      </a:pathLst>
                    </a:custGeom>
                    <ask:type>
                      <ask:lineSketchScribble/>
                    </ask:type>
                  </ask:lineSketchStyleProps>
                </a:ext>
              </a:extLst>
            </a:ln>
            <a:effectLst>
              <a:outerShdw blurRad="50800" dist="50800" dir="5400000" algn="ctr" rotWithShape="0">
                <a:srgbClr val="000000">
                  <a:alpha val="7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65000"/>
                    </a:schemeClr>
                  </a:solidFill>
                  <a:latin typeface="Century Gothic" panose="020B0502020202020204" pitchFamily="34" charset="0"/>
                  <a:ea typeface="Ayuthaya" pitchFamily="2" charset="-34"/>
                  <a:cs typeface="Ayuthaya" pitchFamily="2" charset="-34"/>
                </a:rPr>
                <a:t>Recall</a:t>
              </a:r>
            </a:p>
          </p:txBody>
        </p:sp>
      </p:grpSp>
      <p:pic>
        <p:nvPicPr>
          <p:cNvPr id="36" name="Picture 35">
            <a:extLst>
              <a:ext uri="{FF2B5EF4-FFF2-40B4-BE49-F238E27FC236}">
                <a16:creationId xmlns:a16="http://schemas.microsoft.com/office/drawing/2014/main" id="{329F5D60-F557-144D-A9CB-7BDEFA15A80A}"/>
              </a:ext>
            </a:extLst>
          </p:cNvPr>
          <p:cNvPicPr>
            <a:picLocks noChangeAspect="1"/>
          </p:cNvPicPr>
          <p:nvPr/>
        </p:nvPicPr>
        <p:blipFill>
          <a:blip r:embed="rId2"/>
          <a:stretch>
            <a:fillRect/>
          </a:stretch>
        </p:blipFill>
        <p:spPr>
          <a:xfrm>
            <a:off x="7395949" y="2099980"/>
            <a:ext cx="1696916" cy="823503"/>
          </a:xfrm>
          <a:prstGeom prst="rect">
            <a:avLst/>
          </a:prstGeom>
        </p:spPr>
      </p:pic>
      <p:pic>
        <p:nvPicPr>
          <p:cNvPr id="7" name="Picture 6">
            <a:extLst>
              <a:ext uri="{FF2B5EF4-FFF2-40B4-BE49-F238E27FC236}">
                <a16:creationId xmlns:a16="http://schemas.microsoft.com/office/drawing/2014/main" id="{56B0038E-5A9F-804E-9D63-2514C0EA4BF3}"/>
              </a:ext>
            </a:extLst>
          </p:cNvPr>
          <p:cNvPicPr>
            <a:picLocks noChangeAspect="1"/>
          </p:cNvPicPr>
          <p:nvPr/>
        </p:nvPicPr>
        <p:blipFill>
          <a:blip r:embed="rId3"/>
          <a:stretch>
            <a:fillRect/>
          </a:stretch>
        </p:blipFill>
        <p:spPr>
          <a:xfrm>
            <a:off x="7395949" y="3148109"/>
            <a:ext cx="3611139" cy="955890"/>
          </a:xfrm>
          <a:prstGeom prst="rect">
            <a:avLst/>
          </a:prstGeom>
        </p:spPr>
      </p:pic>
    </p:spTree>
    <p:extLst>
      <p:ext uri="{BB962C8B-B14F-4D97-AF65-F5344CB8AC3E}">
        <p14:creationId xmlns:p14="http://schemas.microsoft.com/office/powerpoint/2010/main" val="3978948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5A5091AD-BBAB-0F4F-9091-5E91B442B628}"/>
              </a:ext>
            </a:extLst>
          </p:cNvPr>
          <p:cNvGrpSpPr/>
          <p:nvPr/>
        </p:nvGrpSpPr>
        <p:grpSpPr>
          <a:xfrm>
            <a:off x="7781157" y="1287674"/>
            <a:ext cx="4247751" cy="2937085"/>
            <a:chOff x="3413760" y="1827220"/>
            <a:chExt cx="4978400" cy="3069900"/>
          </a:xfrm>
        </p:grpSpPr>
        <p:sp>
          <p:nvSpPr>
            <p:cNvPr id="13" name="Rectangle 12">
              <a:extLst>
                <a:ext uri="{FF2B5EF4-FFF2-40B4-BE49-F238E27FC236}">
                  <a16:creationId xmlns:a16="http://schemas.microsoft.com/office/drawing/2014/main" id="{BBDD699B-59B8-9043-8FE6-4F150C136329}"/>
                </a:ext>
              </a:extLst>
            </p:cNvPr>
            <p:cNvSpPr/>
            <p:nvPr/>
          </p:nvSpPr>
          <p:spPr>
            <a:xfrm>
              <a:off x="3413760" y="1971040"/>
              <a:ext cx="4978400" cy="2926080"/>
            </a:xfrm>
            <a:prstGeom prst="rect">
              <a:avLst/>
            </a:prstGeom>
            <a:solidFill>
              <a:schemeClr val="bg1">
                <a:lumMod val="85000"/>
              </a:schemeClr>
            </a:solidFill>
            <a:ln w="76200">
              <a:solidFill>
                <a:schemeClr val="bg2">
                  <a:lumMod val="50000"/>
                </a:schemeClr>
              </a:solidFill>
              <a:extLst>
                <a:ext uri="{C807C97D-BFC1-408E-A445-0C87EB9F89A2}">
                  <ask:lineSketchStyleProps xmlns:ask="http://schemas.microsoft.com/office/drawing/2018/sketchyshapes" sd="3956341818">
                    <a:custGeom>
                      <a:avLst/>
                      <a:gdLst>
                        <a:gd name="connsiteX0" fmla="*/ 0 w 4247751"/>
                        <a:gd name="connsiteY0" fmla="*/ 0 h 2799487"/>
                        <a:gd name="connsiteX1" fmla="*/ 615924 w 4247751"/>
                        <a:gd name="connsiteY1" fmla="*/ 0 h 2799487"/>
                        <a:gd name="connsiteX2" fmla="*/ 1231848 w 4247751"/>
                        <a:gd name="connsiteY2" fmla="*/ 0 h 2799487"/>
                        <a:gd name="connsiteX3" fmla="*/ 1635384 w 4247751"/>
                        <a:gd name="connsiteY3" fmla="*/ 0 h 2799487"/>
                        <a:gd name="connsiteX4" fmla="*/ 2123876 w 4247751"/>
                        <a:gd name="connsiteY4" fmla="*/ 0 h 2799487"/>
                        <a:gd name="connsiteX5" fmla="*/ 2654844 w 4247751"/>
                        <a:gd name="connsiteY5" fmla="*/ 0 h 2799487"/>
                        <a:gd name="connsiteX6" fmla="*/ 3270768 w 4247751"/>
                        <a:gd name="connsiteY6" fmla="*/ 0 h 2799487"/>
                        <a:gd name="connsiteX7" fmla="*/ 3759260 w 4247751"/>
                        <a:gd name="connsiteY7" fmla="*/ 0 h 2799487"/>
                        <a:gd name="connsiteX8" fmla="*/ 4247751 w 4247751"/>
                        <a:gd name="connsiteY8" fmla="*/ 0 h 2799487"/>
                        <a:gd name="connsiteX9" fmla="*/ 4247751 w 4247751"/>
                        <a:gd name="connsiteY9" fmla="*/ 559897 h 2799487"/>
                        <a:gd name="connsiteX10" fmla="*/ 4247751 w 4247751"/>
                        <a:gd name="connsiteY10" fmla="*/ 1175785 h 2799487"/>
                        <a:gd name="connsiteX11" fmla="*/ 4247751 w 4247751"/>
                        <a:gd name="connsiteY11" fmla="*/ 1707687 h 2799487"/>
                        <a:gd name="connsiteX12" fmla="*/ 4247751 w 4247751"/>
                        <a:gd name="connsiteY12" fmla="*/ 2183600 h 2799487"/>
                        <a:gd name="connsiteX13" fmla="*/ 4247751 w 4247751"/>
                        <a:gd name="connsiteY13" fmla="*/ 2799487 h 2799487"/>
                        <a:gd name="connsiteX14" fmla="*/ 3674305 w 4247751"/>
                        <a:gd name="connsiteY14" fmla="*/ 2799487 h 2799487"/>
                        <a:gd name="connsiteX15" fmla="*/ 3185813 w 4247751"/>
                        <a:gd name="connsiteY15" fmla="*/ 2799487 h 2799487"/>
                        <a:gd name="connsiteX16" fmla="*/ 2569889 w 4247751"/>
                        <a:gd name="connsiteY16" fmla="*/ 2799487 h 2799487"/>
                        <a:gd name="connsiteX17" fmla="*/ 2081398 w 4247751"/>
                        <a:gd name="connsiteY17" fmla="*/ 2799487 h 2799487"/>
                        <a:gd name="connsiteX18" fmla="*/ 1592907 w 4247751"/>
                        <a:gd name="connsiteY18" fmla="*/ 2799487 h 2799487"/>
                        <a:gd name="connsiteX19" fmla="*/ 1104415 w 4247751"/>
                        <a:gd name="connsiteY19" fmla="*/ 2799487 h 2799487"/>
                        <a:gd name="connsiteX20" fmla="*/ 615924 w 4247751"/>
                        <a:gd name="connsiteY20" fmla="*/ 2799487 h 2799487"/>
                        <a:gd name="connsiteX21" fmla="*/ 0 w 4247751"/>
                        <a:gd name="connsiteY21" fmla="*/ 2799487 h 2799487"/>
                        <a:gd name="connsiteX22" fmla="*/ 0 w 4247751"/>
                        <a:gd name="connsiteY22" fmla="*/ 2211595 h 2799487"/>
                        <a:gd name="connsiteX23" fmla="*/ 0 w 4247751"/>
                        <a:gd name="connsiteY23" fmla="*/ 1707687 h 2799487"/>
                        <a:gd name="connsiteX24" fmla="*/ 0 w 4247751"/>
                        <a:gd name="connsiteY24" fmla="*/ 1203779 h 2799487"/>
                        <a:gd name="connsiteX25" fmla="*/ 0 w 4247751"/>
                        <a:gd name="connsiteY25" fmla="*/ 643882 h 2799487"/>
                        <a:gd name="connsiteX26" fmla="*/ 0 w 4247751"/>
                        <a:gd name="connsiteY26" fmla="*/ 0 h 2799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247751" h="2799487" fill="none" extrusionOk="0">
                          <a:moveTo>
                            <a:pt x="0" y="0"/>
                          </a:moveTo>
                          <a:cubicBezTo>
                            <a:pt x="278097" y="-62170"/>
                            <a:pt x="361835" y="62572"/>
                            <a:pt x="615924" y="0"/>
                          </a:cubicBezTo>
                          <a:cubicBezTo>
                            <a:pt x="870013" y="-62572"/>
                            <a:pt x="1085600" y="19226"/>
                            <a:pt x="1231848" y="0"/>
                          </a:cubicBezTo>
                          <a:cubicBezTo>
                            <a:pt x="1378096" y="-19226"/>
                            <a:pt x="1517333" y="7371"/>
                            <a:pt x="1635384" y="0"/>
                          </a:cubicBezTo>
                          <a:cubicBezTo>
                            <a:pt x="1753435" y="-7371"/>
                            <a:pt x="1935378" y="24472"/>
                            <a:pt x="2123876" y="0"/>
                          </a:cubicBezTo>
                          <a:cubicBezTo>
                            <a:pt x="2312374" y="-24472"/>
                            <a:pt x="2507981" y="54339"/>
                            <a:pt x="2654844" y="0"/>
                          </a:cubicBezTo>
                          <a:cubicBezTo>
                            <a:pt x="2801707" y="-54339"/>
                            <a:pt x="2972881" y="43795"/>
                            <a:pt x="3270768" y="0"/>
                          </a:cubicBezTo>
                          <a:cubicBezTo>
                            <a:pt x="3568655" y="-43795"/>
                            <a:pt x="3524364" y="8169"/>
                            <a:pt x="3759260" y="0"/>
                          </a:cubicBezTo>
                          <a:cubicBezTo>
                            <a:pt x="3994156" y="-8169"/>
                            <a:pt x="4024929" y="35616"/>
                            <a:pt x="4247751" y="0"/>
                          </a:cubicBezTo>
                          <a:cubicBezTo>
                            <a:pt x="4297504" y="127796"/>
                            <a:pt x="4222489" y="422057"/>
                            <a:pt x="4247751" y="559897"/>
                          </a:cubicBezTo>
                          <a:cubicBezTo>
                            <a:pt x="4273013" y="697737"/>
                            <a:pt x="4215053" y="954054"/>
                            <a:pt x="4247751" y="1175785"/>
                          </a:cubicBezTo>
                          <a:cubicBezTo>
                            <a:pt x="4280449" y="1397516"/>
                            <a:pt x="4196449" y="1480375"/>
                            <a:pt x="4247751" y="1707687"/>
                          </a:cubicBezTo>
                          <a:cubicBezTo>
                            <a:pt x="4299053" y="1934999"/>
                            <a:pt x="4217340" y="2009985"/>
                            <a:pt x="4247751" y="2183600"/>
                          </a:cubicBezTo>
                          <a:cubicBezTo>
                            <a:pt x="4278162" y="2357215"/>
                            <a:pt x="4240423" y="2512734"/>
                            <a:pt x="4247751" y="2799487"/>
                          </a:cubicBezTo>
                          <a:cubicBezTo>
                            <a:pt x="4067573" y="2808074"/>
                            <a:pt x="3913779" y="2777418"/>
                            <a:pt x="3674305" y="2799487"/>
                          </a:cubicBezTo>
                          <a:cubicBezTo>
                            <a:pt x="3434831" y="2821556"/>
                            <a:pt x="3311951" y="2772338"/>
                            <a:pt x="3185813" y="2799487"/>
                          </a:cubicBezTo>
                          <a:cubicBezTo>
                            <a:pt x="3059675" y="2826636"/>
                            <a:pt x="2725882" y="2732463"/>
                            <a:pt x="2569889" y="2799487"/>
                          </a:cubicBezTo>
                          <a:cubicBezTo>
                            <a:pt x="2413896" y="2866511"/>
                            <a:pt x="2323099" y="2751381"/>
                            <a:pt x="2081398" y="2799487"/>
                          </a:cubicBezTo>
                          <a:cubicBezTo>
                            <a:pt x="1839697" y="2847593"/>
                            <a:pt x="1760805" y="2744846"/>
                            <a:pt x="1592907" y="2799487"/>
                          </a:cubicBezTo>
                          <a:cubicBezTo>
                            <a:pt x="1425009" y="2854128"/>
                            <a:pt x="1326699" y="2781848"/>
                            <a:pt x="1104415" y="2799487"/>
                          </a:cubicBezTo>
                          <a:cubicBezTo>
                            <a:pt x="882131" y="2817126"/>
                            <a:pt x="744894" y="2770260"/>
                            <a:pt x="615924" y="2799487"/>
                          </a:cubicBezTo>
                          <a:cubicBezTo>
                            <a:pt x="486954" y="2828714"/>
                            <a:pt x="226990" y="2739132"/>
                            <a:pt x="0" y="2799487"/>
                          </a:cubicBezTo>
                          <a:cubicBezTo>
                            <a:pt x="-39010" y="2531290"/>
                            <a:pt x="61562" y="2502330"/>
                            <a:pt x="0" y="2211595"/>
                          </a:cubicBezTo>
                          <a:cubicBezTo>
                            <a:pt x="-61562" y="1920860"/>
                            <a:pt x="46907" y="1958115"/>
                            <a:pt x="0" y="1707687"/>
                          </a:cubicBezTo>
                          <a:cubicBezTo>
                            <a:pt x="-46907" y="1457259"/>
                            <a:pt x="22390" y="1346713"/>
                            <a:pt x="0" y="1203779"/>
                          </a:cubicBezTo>
                          <a:cubicBezTo>
                            <a:pt x="-22390" y="1060845"/>
                            <a:pt x="15451" y="847577"/>
                            <a:pt x="0" y="643882"/>
                          </a:cubicBezTo>
                          <a:cubicBezTo>
                            <a:pt x="-15451" y="440187"/>
                            <a:pt x="19944" y="204188"/>
                            <a:pt x="0" y="0"/>
                          </a:cubicBezTo>
                          <a:close/>
                        </a:path>
                        <a:path w="4247751" h="2799487" stroke="0" extrusionOk="0">
                          <a:moveTo>
                            <a:pt x="0" y="0"/>
                          </a:moveTo>
                          <a:cubicBezTo>
                            <a:pt x="187008" y="-50669"/>
                            <a:pt x="357712" y="12627"/>
                            <a:pt x="573446" y="0"/>
                          </a:cubicBezTo>
                          <a:cubicBezTo>
                            <a:pt x="789180" y="-12627"/>
                            <a:pt x="1013563" y="29618"/>
                            <a:pt x="1146893" y="0"/>
                          </a:cubicBezTo>
                          <a:cubicBezTo>
                            <a:pt x="1280223" y="-29618"/>
                            <a:pt x="1552150" y="48764"/>
                            <a:pt x="1762817" y="0"/>
                          </a:cubicBezTo>
                          <a:cubicBezTo>
                            <a:pt x="1973484" y="-48764"/>
                            <a:pt x="2184260" y="29205"/>
                            <a:pt x="2336263" y="0"/>
                          </a:cubicBezTo>
                          <a:cubicBezTo>
                            <a:pt x="2488266" y="-29205"/>
                            <a:pt x="2589199" y="44573"/>
                            <a:pt x="2739799" y="0"/>
                          </a:cubicBezTo>
                          <a:cubicBezTo>
                            <a:pt x="2890399" y="-44573"/>
                            <a:pt x="3020419" y="12115"/>
                            <a:pt x="3228291" y="0"/>
                          </a:cubicBezTo>
                          <a:cubicBezTo>
                            <a:pt x="3436163" y="-12115"/>
                            <a:pt x="3524388" y="46884"/>
                            <a:pt x="3631827" y="0"/>
                          </a:cubicBezTo>
                          <a:cubicBezTo>
                            <a:pt x="3739266" y="-46884"/>
                            <a:pt x="4048211" y="23590"/>
                            <a:pt x="4247751" y="0"/>
                          </a:cubicBezTo>
                          <a:cubicBezTo>
                            <a:pt x="4306132" y="112285"/>
                            <a:pt x="4188646" y="289315"/>
                            <a:pt x="4247751" y="503908"/>
                          </a:cubicBezTo>
                          <a:cubicBezTo>
                            <a:pt x="4306856" y="718501"/>
                            <a:pt x="4194342" y="889695"/>
                            <a:pt x="4247751" y="1035810"/>
                          </a:cubicBezTo>
                          <a:cubicBezTo>
                            <a:pt x="4301160" y="1181925"/>
                            <a:pt x="4183817" y="1449296"/>
                            <a:pt x="4247751" y="1623702"/>
                          </a:cubicBezTo>
                          <a:cubicBezTo>
                            <a:pt x="4311685" y="1798108"/>
                            <a:pt x="4186261" y="1951763"/>
                            <a:pt x="4247751" y="2211595"/>
                          </a:cubicBezTo>
                          <a:cubicBezTo>
                            <a:pt x="4309241" y="2471427"/>
                            <a:pt x="4231151" y="2542928"/>
                            <a:pt x="4247751" y="2799487"/>
                          </a:cubicBezTo>
                          <a:cubicBezTo>
                            <a:pt x="4050560" y="2825419"/>
                            <a:pt x="3928483" y="2769698"/>
                            <a:pt x="3844215" y="2799487"/>
                          </a:cubicBezTo>
                          <a:cubicBezTo>
                            <a:pt x="3759947" y="2829276"/>
                            <a:pt x="3458070" y="2731717"/>
                            <a:pt x="3228291" y="2799487"/>
                          </a:cubicBezTo>
                          <a:cubicBezTo>
                            <a:pt x="2998512" y="2867257"/>
                            <a:pt x="2883039" y="2786595"/>
                            <a:pt x="2654844" y="2799487"/>
                          </a:cubicBezTo>
                          <a:cubicBezTo>
                            <a:pt x="2426649" y="2812379"/>
                            <a:pt x="2339160" y="2764317"/>
                            <a:pt x="2123876" y="2799487"/>
                          </a:cubicBezTo>
                          <a:cubicBezTo>
                            <a:pt x="1908592" y="2834657"/>
                            <a:pt x="1753109" y="2767043"/>
                            <a:pt x="1550429" y="2799487"/>
                          </a:cubicBezTo>
                          <a:cubicBezTo>
                            <a:pt x="1347749" y="2831931"/>
                            <a:pt x="1192254" y="2736731"/>
                            <a:pt x="976983" y="2799487"/>
                          </a:cubicBezTo>
                          <a:cubicBezTo>
                            <a:pt x="761712" y="2862243"/>
                            <a:pt x="664737" y="2767111"/>
                            <a:pt x="488491" y="2799487"/>
                          </a:cubicBezTo>
                          <a:cubicBezTo>
                            <a:pt x="312245" y="2831863"/>
                            <a:pt x="215213" y="2766203"/>
                            <a:pt x="0" y="2799487"/>
                          </a:cubicBezTo>
                          <a:cubicBezTo>
                            <a:pt x="-35800" y="2637693"/>
                            <a:pt x="2867" y="2460624"/>
                            <a:pt x="0" y="2323574"/>
                          </a:cubicBezTo>
                          <a:cubicBezTo>
                            <a:pt x="-2867" y="2186524"/>
                            <a:pt x="18247" y="1894681"/>
                            <a:pt x="0" y="1763677"/>
                          </a:cubicBezTo>
                          <a:cubicBezTo>
                            <a:pt x="-18247" y="1632673"/>
                            <a:pt x="24946" y="1431960"/>
                            <a:pt x="0" y="1175785"/>
                          </a:cubicBezTo>
                          <a:cubicBezTo>
                            <a:pt x="-24946" y="919610"/>
                            <a:pt x="73029" y="807501"/>
                            <a:pt x="0" y="559897"/>
                          </a:cubicBezTo>
                          <a:cubicBezTo>
                            <a:pt x="-73029" y="312293"/>
                            <a:pt x="62623" y="159616"/>
                            <a:pt x="0" y="0"/>
                          </a:cubicBezTo>
                          <a:close/>
                        </a:path>
                      </a:pathLst>
                    </a:custGeom>
                    <ask:type>
                      <ask:lineSketchScribble/>
                    </ask:type>
                  </ask:lineSketchStyleProps>
                </a:ext>
              </a:extLst>
            </a:ln>
            <a:effectLst>
              <a:outerShdw blurRad="135632" dist="67369" dir="3480000" algn="tl" rotWithShape="0">
                <a:schemeClr val="tx1">
                  <a:alpha val="27203"/>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6C4F99-8D82-7047-9219-6759C25303F1}"/>
                </a:ext>
              </a:extLst>
            </p:cNvPr>
            <p:cNvSpPr/>
            <p:nvPr/>
          </p:nvSpPr>
          <p:spPr>
            <a:xfrm>
              <a:off x="3759200" y="1827220"/>
              <a:ext cx="1270000" cy="477097"/>
            </a:xfrm>
            <a:prstGeom prst="rect">
              <a:avLst/>
            </a:prstGeom>
            <a:solidFill>
              <a:schemeClr val="bg1">
                <a:lumMod val="85000"/>
              </a:schemeClr>
            </a:solidFill>
            <a:ln w="76200">
              <a:solidFill>
                <a:schemeClr val="bg2">
                  <a:lumMod val="50000"/>
                </a:schemeClr>
              </a:solidFill>
              <a:extLst>
                <a:ext uri="{C807C97D-BFC1-408E-A445-0C87EB9F89A2}">
                  <ask:lineSketchStyleProps xmlns:ask="http://schemas.microsoft.com/office/drawing/2018/sketchyshapes" sd="2805078884">
                    <a:custGeom>
                      <a:avLst/>
                      <a:gdLst>
                        <a:gd name="connsiteX0" fmla="*/ 0 w 1083610"/>
                        <a:gd name="connsiteY0" fmla="*/ 0 h 456456"/>
                        <a:gd name="connsiteX1" fmla="*/ 520133 w 1083610"/>
                        <a:gd name="connsiteY1" fmla="*/ 0 h 456456"/>
                        <a:gd name="connsiteX2" fmla="*/ 1083610 w 1083610"/>
                        <a:gd name="connsiteY2" fmla="*/ 0 h 456456"/>
                        <a:gd name="connsiteX3" fmla="*/ 1083610 w 1083610"/>
                        <a:gd name="connsiteY3" fmla="*/ 456456 h 456456"/>
                        <a:gd name="connsiteX4" fmla="*/ 530969 w 1083610"/>
                        <a:gd name="connsiteY4" fmla="*/ 456456 h 456456"/>
                        <a:gd name="connsiteX5" fmla="*/ 0 w 1083610"/>
                        <a:gd name="connsiteY5" fmla="*/ 456456 h 456456"/>
                        <a:gd name="connsiteX6" fmla="*/ 0 w 1083610"/>
                        <a:gd name="connsiteY6" fmla="*/ 0 h 45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3610" h="456456" fill="none" extrusionOk="0">
                          <a:moveTo>
                            <a:pt x="0" y="0"/>
                          </a:moveTo>
                          <a:cubicBezTo>
                            <a:pt x="255031" y="-62033"/>
                            <a:pt x="405610" y="50347"/>
                            <a:pt x="520133" y="0"/>
                          </a:cubicBezTo>
                          <a:cubicBezTo>
                            <a:pt x="634656" y="-50347"/>
                            <a:pt x="963363" y="21733"/>
                            <a:pt x="1083610" y="0"/>
                          </a:cubicBezTo>
                          <a:cubicBezTo>
                            <a:pt x="1112639" y="111601"/>
                            <a:pt x="1076998" y="314897"/>
                            <a:pt x="1083610" y="456456"/>
                          </a:cubicBezTo>
                          <a:cubicBezTo>
                            <a:pt x="898192" y="460106"/>
                            <a:pt x="667713" y="419612"/>
                            <a:pt x="530969" y="456456"/>
                          </a:cubicBezTo>
                          <a:cubicBezTo>
                            <a:pt x="394225" y="493300"/>
                            <a:pt x="182757" y="417518"/>
                            <a:pt x="0" y="456456"/>
                          </a:cubicBezTo>
                          <a:cubicBezTo>
                            <a:pt x="-47251" y="256546"/>
                            <a:pt x="43140" y="99112"/>
                            <a:pt x="0" y="0"/>
                          </a:cubicBezTo>
                          <a:close/>
                        </a:path>
                        <a:path w="1083610" h="456456" stroke="0" extrusionOk="0">
                          <a:moveTo>
                            <a:pt x="0" y="0"/>
                          </a:moveTo>
                          <a:cubicBezTo>
                            <a:pt x="251748" y="-32353"/>
                            <a:pt x="334462" y="50363"/>
                            <a:pt x="541805" y="0"/>
                          </a:cubicBezTo>
                          <a:cubicBezTo>
                            <a:pt x="749148" y="-50363"/>
                            <a:pt x="970377" y="3641"/>
                            <a:pt x="1083610" y="0"/>
                          </a:cubicBezTo>
                          <a:cubicBezTo>
                            <a:pt x="1115340" y="92006"/>
                            <a:pt x="1076372" y="258878"/>
                            <a:pt x="1083610" y="456456"/>
                          </a:cubicBezTo>
                          <a:cubicBezTo>
                            <a:pt x="871926" y="482831"/>
                            <a:pt x="772568" y="437379"/>
                            <a:pt x="574313" y="456456"/>
                          </a:cubicBezTo>
                          <a:cubicBezTo>
                            <a:pt x="376058" y="475533"/>
                            <a:pt x="246625" y="416883"/>
                            <a:pt x="0" y="456456"/>
                          </a:cubicBezTo>
                          <a:cubicBezTo>
                            <a:pt x="-21022" y="265429"/>
                            <a:pt x="28911" y="153882"/>
                            <a:pt x="0" y="0"/>
                          </a:cubicBezTo>
                          <a:close/>
                        </a:path>
                      </a:pathLst>
                    </a:custGeom>
                    <ask:type>
                      <ask:lineSketchScribble/>
                    </ask:type>
                  </ask:lineSketchStyleProps>
                </a:ext>
              </a:extLst>
            </a:ln>
            <a:effectLst>
              <a:outerShdw blurRad="50800" dist="50800" dir="5400000" algn="ctr" rotWithShape="0">
                <a:srgbClr val="000000">
                  <a:alpha val="7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65000"/>
                    </a:schemeClr>
                  </a:solidFill>
                  <a:latin typeface="Century Gothic" panose="020B0502020202020204" pitchFamily="34" charset="0"/>
                  <a:ea typeface="Ayuthaya" pitchFamily="2" charset="-34"/>
                  <a:cs typeface="Ayuthaya" pitchFamily="2" charset="-34"/>
                </a:rPr>
                <a:t>Recall</a:t>
              </a:r>
            </a:p>
          </p:txBody>
        </p:sp>
      </p:grpSp>
      <p:sp>
        <p:nvSpPr>
          <p:cNvPr id="2" name="Title 1">
            <a:extLst>
              <a:ext uri="{FF2B5EF4-FFF2-40B4-BE49-F238E27FC236}">
                <a16:creationId xmlns:a16="http://schemas.microsoft.com/office/drawing/2014/main" id="{B4A0E6DC-5B08-2E4B-AEE3-C8FE4BB48FF3}"/>
              </a:ext>
            </a:extLst>
          </p:cNvPr>
          <p:cNvSpPr>
            <a:spLocks noGrp="1"/>
          </p:cNvSpPr>
          <p:nvPr>
            <p:ph type="title"/>
          </p:nvPr>
        </p:nvSpPr>
        <p:spPr>
          <a:xfrm>
            <a:off x="85846" y="18255"/>
            <a:ext cx="10643886" cy="1325563"/>
          </a:xfrm>
        </p:spPr>
        <p:txBody>
          <a:bodyPr>
            <a:normAutofit/>
          </a:bodyPr>
          <a:lstStyle/>
          <a:p>
            <a:r>
              <a:rPr lang="en-US" sz="4000" dirty="0"/>
              <a:t>Dealing with two variables: Covariance </a:t>
            </a:r>
          </a:p>
        </p:txBody>
      </p:sp>
      <p:sp>
        <p:nvSpPr>
          <p:cNvPr id="6" name="TextBox 5">
            <a:extLst>
              <a:ext uri="{FF2B5EF4-FFF2-40B4-BE49-F238E27FC236}">
                <a16:creationId xmlns:a16="http://schemas.microsoft.com/office/drawing/2014/main" id="{83A357DA-FCF5-064D-8ED4-42E3B4ABFD74}"/>
              </a:ext>
            </a:extLst>
          </p:cNvPr>
          <p:cNvSpPr txBox="1"/>
          <p:nvPr/>
        </p:nvSpPr>
        <p:spPr>
          <a:xfrm>
            <a:off x="531470" y="1220866"/>
            <a:ext cx="6320743" cy="5078313"/>
          </a:xfrm>
          <a:prstGeom prst="rect">
            <a:avLst/>
          </a:prstGeom>
          <a:noFill/>
        </p:spPr>
        <p:txBody>
          <a:bodyPr wrap="square" rtlCol="0">
            <a:spAutoFit/>
          </a:bodyPr>
          <a:lstStyle/>
          <a:p>
            <a:r>
              <a:rPr lang="en-US" dirty="0"/>
              <a:t>Given two random variables X,Y, their covariance is defined:</a:t>
            </a:r>
          </a:p>
          <a:p>
            <a:endParaRPr lang="en-US" dirty="0"/>
          </a:p>
          <a:p>
            <a:endParaRPr lang="en-US" dirty="0"/>
          </a:p>
          <a:p>
            <a:endParaRPr lang="en-US" dirty="0"/>
          </a:p>
          <a:p>
            <a:endParaRPr lang="en-US" dirty="0"/>
          </a:p>
          <a:p>
            <a:r>
              <a:rPr lang="en-US" dirty="0"/>
              <a:t>Sanity check: </a:t>
            </a:r>
            <a:r>
              <a:rPr lang="en-US" dirty="0" err="1"/>
              <a:t>Cov</a:t>
            </a:r>
            <a:r>
              <a:rPr lang="en-US" dirty="0"/>
              <a:t>(X,X) = Var (X).</a:t>
            </a:r>
          </a:p>
          <a:p>
            <a:endParaRPr lang="en-US" dirty="0"/>
          </a:p>
          <a:p>
            <a:endParaRPr lang="en-US" dirty="0"/>
          </a:p>
          <a:p>
            <a:r>
              <a:rPr lang="en-US" dirty="0"/>
              <a:t>Correlation coefficient: </a:t>
            </a:r>
          </a:p>
          <a:p>
            <a:endParaRPr lang="en-US" dirty="0"/>
          </a:p>
          <a:p>
            <a:endParaRPr lang="en-US" dirty="0"/>
          </a:p>
          <a:p>
            <a:endParaRPr lang="en-US" dirty="0"/>
          </a:p>
          <a:p>
            <a:endParaRPr lang="en-US" dirty="0"/>
          </a:p>
          <a:p>
            <a:r>
              <a:rPr lang="en-US" dirty="0"/>
              <a:t>What if X is a column vector of variables X=[ X1,X2]</a:t>
            </a:r>
            <a:r>
              <a:rPr lang="en-US" baseline="30000" dirty="0"/>
              <a:t>T</a:t>
            </a:r>
            <a:r>
              <a:rPr lang="en-US" dirty="0"/>
              <a:t>  </a:t>
            </a:r>
          </a:p>
          <a:p>
            <a:endParaRPr lang="en-US" dirty="0"/>
          </a:p>
          <a:p>
            <a:endParaRPr lang="en-US" dirty="0"/>
          </a:p>
          <a:p>
            <a:endParaRPr lang="en-US" dirty="0"/>
          </a:p>
          <a:p>
            <a:r>
              <a:rPr lang="en-US" dirty="0"/>
              <a:t> </a:t>
            </a:r>
          </a:p>
        </p:txBody>
      </p:sp>
      <p:pic>
        <p:nvPicPr>
          <p:cNvPr id="4" name="Picture 3">
            <a:extLst>
              <a:ext uri="{FF2B5EF4-FFF2-40B4-BE49-F238E27FC236}">
                <a16:creationId xmlns:a16="http://schemas.microsoft.com/office/drawing/2014/main" id="{5A8FCEB2-1583-1D49-9A6F-026825282451}"/>
              </a:ext>
            </a:extLst>
          </p:cNvPr>
          <p:cNvPicPr>
            <a:picLocks noChangeAspect="1"/>
          </p:cNvPicPr>
          <p:nvPr/>
        </p:nvPicPr>
        <p:blipFill>
          <a:blip r:embed="rId2"/>
          <a:stretch>
            <a:fillRect/>
          </a:stretch>
        </p:blipFill>
        <p:spPr>
          <a:xfrm>
            <a:off x="7924320" y="2184915"/>
            <a:ext cx="3736210" cy="1263453"/>
          </a:xfrm>
          <a:prstGeom prst="rect">
            <a:avLst/>
          </a:prstGeom>
        </p:spPr>
      </p:pic>
      <p:pic>
        <p:nvPicPr>
          <p:cNvPr id="5" name="Picture 4">
            <a:extLst>
              <a:ext uri="{FF2B5EF4-FFF2-40B4-BE49-F238E27FC236}">
                <a16:creationId xmlns:a16="http://schemas.microsoft.com/office/drawing/2014/main" id="{4D0EB2B3-B195-6E44-BADB-BBF449AFFE8F}"/>
              </a:ext>
            </a:extLst>
          </p:cNvPr>
          <p:cNvPicPr>
            <a:picLocks noChangeAspect="1"/>
          </p:cNvPicPr>
          <p:nvPr/>
        </p:nvPicPr>
        <p:blipFill>
          <a:blip r:embed="rId3"/>
          <a:stretch>
            <a:fillRect/>
          </a:stretch>
        </p:blipFill>
        <p:spPr>
          <a:xfrm>
            <a:off x="886908" y="1794065"/>
            <a:ext cx="6538812" cy="390850"/>
          </a:xfrm>
          <a:prstGeom prst="rect">
            <a:avLst/>
          </a:prstGeom>
        </p:spPr>
      </p:pic>
      <p:pic>
        <p:nvPicPr>
          <p:cNvPr id="10" name="Picture 9">
            <a:extLst>
              <a:ext uri="{FF2B5EF4-FFF2-40B4-BE49-F238E27FC236}">
                <a16:creationId xmlns:a16="http://schemas.microsoft.com/office/drawing/2014/main" id="{2B34B755-37A4-FC44-8CE7-28D5CFD8EE27}"/>
              </a:ext>
            </a:extLst>
          </p:cNvPr>
          <p:cNvPicPr>
            <a:picLocks noChangeAspect="1"/>
          </p:cNvPicPr>
          <p:nvPr/>
        </p:nvPicPr>
        <p:blipFill>
          <a:blip r:embed="rId4"/>
          <a:stretch>
            <a:fillRect/>
          </a:stretch>
        </p:blipFill>
        <p:spPr>
          <a:xfrm>
            <a:off x="635960" y="4417710"/>
            <a:ext cx="6320743" cy="426234"/>
          </a:xfrm>
          <a:prstGeom prst="rect">
            <a:avLst/>
          </a:prstGeom>
        </p:spPr>
      </p:pic>
      <p:grpSp>
        <p:nvGrpSpPr>
          <p:cNvPr id="16" name="Group 15">
            <a:extLst>
              <a:ext uri="{FF2B5EF4-FFF2-40B4-BE49-F238E27FC236}">
                <a16:creationId xmlns:a16="http://schemas.microsoft.com/office/drawing/2014/main" id="{5A373866-C725-CC42-BB32-FC2902B965E1}"/>
              </a:ext>
            </a:extLst>
          </p:cNvPr>
          <p:cNvGrpSpPr/>
          <p:nvPr/>
        </p:nvGrpSpPr>
        <p:grpSpPr>
          <a:xfrm>
            <a:off x="6748120" y="4420455"/>
            <a:ext cx="5280788" cy="3094092"/>
            <a:chOff x="3508720" y="1519292"/>
            <a:chExt cx="6189128" cy="3234007"/>
          </a:xfrm>
        </p:grpSpPr>
        <p:sp>
          <p:nvSpPr>
            <p:cNvPr id="17" name="Rectangle 16">
              <a:extLst>
                <a:ext uri="{FF2B5EF4-FFF2-40B4-BE49-F238E27FC236}">
                  <a16:creationId xmlns:a16="http://schemas.microsoft.com/office/drawing/2014/main" id="{398E7FCB-D3B1-4241-A481-52808CDE066A}"/>
                </a:ext>
              </a:extLst>
            </p:cNvPr>
            <p:cNvSpPr/>
            <p:nvPr/>
          </p:nvSpPr>
          <p:spPr>
            <a:xfrm>
              <a:off x="3508720" y="1827219"/>
              <a:ext cx="6189128" cy="2926080"/>
            </a:xfrm>
            <a:prstGeom prst="rect">
              <a:avLst/>
            </a:prstGeom>
            <a:solidFill>
              <a:schemeClr val="bg1">
                <a:lumMod val="85000"/>
              </a:schemeClr>
            </a:solidFill>
            <a:ln w="76200">
              <a:solidFill>
                <a:schemeClr val="bg2">
                  <a:lumMod val="50000"/>
                </a:schemeClr>
              </a:solidFill>
              <a:extLst>
                <a:ext uri="{C807C97D-BFC1-408E-A445-0C87EB9F89A2}">
                  <ask:lineSketchStyleProps xmlns:ask="http://schemas.microsoft.com/office/drawing/2018/sketchyshapes" sd="3956341818">
                    <a:custGeom>
                      <a:avLst/>
                      <a:gdLst>
                        <a:gd name="connsiteX0" fmla="*/ 0 w 5280788"/>
                        <a:gd name="connsiteY0" fmla="*/ 0 h 2799487"/>
                        <a:gd name="connsiteX1" fmla="*/ 639562 w 5280788"/>
                        <a:gd name="connsiteY1" fmla="*/ 0 h 2799487"/>
                        <a:gd name="connsiteX2" fmla="*/ 1067893 w 5280788"/>
                        <a:gd name="connsiteY2" fmla="*/ 0 h 2799487"/>
                        <a:gd name="connsiteX3" fmla="*/ 1601839 w 5280788"/>
                        <a:gd name="connsiteY3" fmla="*/ 0 h 2799487"/>
                        <a:gd name="connsiteX4" fmla="*/ 2188593 w 5280788"/>
                        <a:gd name="connsiteY4" fmla="*/ 0 h 2799487"/>
                        <a:gd name="connsiteX5" fmla="*/ 2880963 w 5280788"/>
                        <a:gd name="connsiteY5" fmla="*/ 0 h 2799487"/>
                        <a:gd name="connsiteX6" fmla="*/ 3414910 w 5280788"/>
                        <a:gd name="connsiteY6" fmla="*/ 0 h 2799487"/>
                        <a:gd name="connsiteX7" fmla="*/ 4054472 w 5280788"/>
                        <a:gd name="connsiteY7" fmla="*/ 0 h 2799487"/>
                        <a:gd name="connsiteX8" fmla="*/ 4641226 w 5280788"/>
                        <a:gd name="connsiteY8" fmla="*/ 0 h 2799487"/>
                        <a:gd name="connsiteX9" fmla="*/ 5280788 w 5280788"/>
                        <a:gd name="connsiteY9" fmla="*/ 0 h 2799487"/>
                        <a:gd name="connsiteX10" fmla="*/ 5280788 w 5280788"/>
                        <a:gd name="connsiteY10" fmla="*/ 531903 h 2799487"/>
                        <a:gd name="connsiteX11" fmla="*/ 5280788 w 5280788"/>
                        <a:gd name="connsiteY11" fmla="*/ 1007815 h 2799487"/>
                        <a:gd name="connsiteX12" fmla="*/ 5280788 w 5280788"/>
                        <a:gd name="connsiteY12" fmla="*/ 1567713 h 2799487"/>
                        <a:gd name="connsiteX13" fmla="*/ 5280788 w 5280788"/>
                        <a:gd name="connsiteY13" fmla="*/ 2155605 h 2799487"/>
                        <a:gd name="connsiteX14" fmla="*/ 5280788 w 5280788"/>
                        <a:gd name="connsiteY14" fmla="*/ 2799487 h 2799487"/>
                        <a:gd name="connsiteX15" fmla="*/ 4746842 w 5280788"/>
                        <a:gd name="connsiteY15" fmla="*/ 2799487 h 2799487"/>
                        <a:gd name="connsiteX16" fmla="*/ 4212895 w 5280788"/>
                        <a:gd name="connsiteY16" fmla="*/ 2799487 h 2799487"/>
                        <a:gd name="connsiteX17" fmla="*/ 3678949 w 5280788"/>
                        <a:gd name="connsiteY17" fmla="*/ 2799487 h 2799487"/>
                        <a:gd name="connsiteX18" fmla="*/ 3145003 w 5280788"/>
                        <a:gd name="connsiteY18" fmla="*/ 2799487 h 2799487"/>
                        <a:gd name="connsiteX19" fmla="*/ 2611056 w 5280788"/>
                        <a:gd name="connsiteY19" fmla="*/ 2799487 h 2799487"/>
                        <a:gd name="connsiteX20" fmla="*/ 2077110 w 5280788"/>
                        <a:gd name="connsiteY20" fmla="*/ 2799487 h 2799487"/>
                        <a:gd name="connsiteX21" fmla="*/ 1437548 w 5280788"/>
                        <a:gd name="connsiteY21" fmla="*/ 2799487 h 2799487"/>
                        <a:gd name="connsiteX22" fmla="*/ 956409 w 5280788"/>
                        <a:gd name="connsiteY22" fmla="*/ 2799487 h 2799487"/>
                        <a:gd name="connsiteX23" fmla="*/ 0 w 5280788"/>
                        <a:gd name="connsiteY23" fmla="*/ 2799487 h 2799487"/>
                        <a:gd name="connsiteX24" fmla="*/ 0 w 5280788"/>
                        <a:gd name="connsiteY24" fmla="*/ 2239590 h 2799487"/>
                        <a:gd name="connsiteX25" fmla="*/ 0 w 5280788"/>
                        <a:gd name="connsiteY25" fmla="*/ 1623702 h 2799487"/>
                        <a:gd name="connsiteX26" fmla="*/ 0 w 5280788"/>
                        <a:gd name="connsiteY26" fmla="*/ 1007815 h 2799487"/>
                        <a:gd name="connsiteX27" fmla="*/ 0 w 5280788"/>
                        <a:gd name="connsiteY27" fmla="*/ 0 h 2799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80788" h="2799487" fill="none" extrusionOk="0">
                          <a:moveTo>
                            <a:pt x="0" y="0"/>
                          </a:moveTo>
                          <a:cubicBezTo>
                            <a:pt x="272075" y="-52632"/>
                            <a:pt x="446842" y="58627"/>
                            <a:pt x="639562" y="0"/>
                          </a:cubicBezTo>
                          <a:cubicBezTo>
                            <a:pt x="832282" y="-58627"/>
                            <a:pt x="878021" y="6186"/>
                            <a:pt x="1067893" y="0"/>
                          </a:cubicBezTo>
                          <a:cubicBezTo>
                            <a:pt x="1257765" y="-6186"/>
                            <a:pt x="1493858" y="27625"/>
                            <a:pt x="1601839" y="0"/>
                          </a:cubicBezTo>
                          <a:cubicBezTo>
                            <a:pt x="1709820" y="-27625"/>
                            <a:pt x="1949867" y="37142"/>
                            <a:pt x="2188593" y="0"/>
                          </a:cubicBezTo>
                          <a:cubicBezTo>
                            <a:pt x="2427319" y="-37142"/>
                            <a:pt x="2596247" y="66036"/>
                            <a:pt x="2880963" y="0"/>
                          </a:cubicBezTo>
                          <a:cubicBezTo>
                            <a:pt x="3165679" y="-66036"/>
                            <a:pt x="3281073" y="32500"/>
                            <a:pt x="3414910" y="0"/>
                          </a:cubicBezTo>
                          <a:cubicBezTo>
                            <a:pt x="3548747" y="-32500"/>
                            <a:pt x="3766839" y="76185"/>
                            <a:pt x="4054472" y="0"/>
                          </a:cubicBezTo>
                          <a:cubicBezTo>
                            <a:pt x="4342105" y="-76185"/>
                            <a:pt x="4499281" y="64748"/>
                            <a:pt x="4641226" y="0"/>
                          </a:cubicBezTo>
                          <a:cubicBezTo>
                            <a:pt x="4783171" y="-64748"/>
                            <a:pt x="5050638" y="19479"/>
                            <a:pt x="5280788" y="0"/>
                          </a:cubicBezTo>
                          <a:cubicBezTo>
                            <a:pt x="5325922" y="212743"/>
                            <a:pt x="5237094" y="300821"/>
                            <a:pt x="5280788" y="531903"/>
                          </a:cubicBezTo>
                          <a:cubicBezTo>
                            <a:pt x="5324482" y="762985"/>
                            <a:pt x="5247055" y="835073"/>
                            <a:pt x="5280788" y="1007815"/>
                          </a:cubicBezTo>
                          <a:cubicBezTo>
                            <a:pt x="5314521" y="1180557"/>
                            <a:pt x="5270195" y="1324738"/>
                            <a:pt x="5280788" y="1567713"/>
                          </a:cubicBezTo>
                          <a:cubicBezTo>
                            <a:pt x="5291381" y="1810688"/>
                            <a:pt x="5253008" y="1960440"/>
                            <a:pt x="5280788" y="2155605"/>
                          </a:cubicBezTo>
                          <a:cubicBezTo>
                            <a:pt x="5308568" y="2350770"/>
                            <a:pt x="5276702" y="2576532"/>
                            <a:pt x="5280788" y="2799487"/>
                          </a:cubicBezTo>
                          <a:cubicBezTo>
                            <a:pt x="5071643" y="2809241"/>
                            <a:pt x="4954194" y="2750292"/>
                            <a:pt x="4746842" y="2799487"/>
                          </a:cubicBezTo>
                          <a:cubicBezTo>
                            <a:pt x="4539490" y="2848682"/>
                            <a:pt x="4451797" y="2795694"/>
                            <a:pt x="4212895" y="2799487"/>
                          </a:cubicBezTo>
                          <a:cubicBezTo>
                            <a:pt x="3973993" y="2803280"/>
                            <a:pt x="3925028" y="2748183"/>
                            <a:pt x="3678949" y="2799487"/>
                          </a:cubicBezTo>
                          <a:cubicBezTo>
                            <a:pt x="3432870" y="2850791"/>
                            <a:pt x="3312423" y="2746022"/>
                            <a:pt x="3145003" y="2799487"/>
                          </a:cubicBezTo>
                          <a:cubicBezTo>
                            <a:pt x="2977583" y="2852952"/>
                            <a:pt x="2816385" y="2739750"/>
                            <a:pt x="2611056" y="2799487"/>
                          </a:cubicBezTo>
                          <a:cubicBezTo>
                            <a:pt x="2405727" y="2859224"/>
                            <a:pt x="2210189" y="2784580"/>
                            <a:pt x="2077110" y="2799487"/>
                          </a:cubicBezTo>
                          <a:cubicBezTo>
                            <a:pt x="1944031" y="2814394"/>
                            <a:pt x="1753445" y="2753922"/>
                            <a:pt x="1437548" y="2799487"/>
                          </a:cubicBezTo>
                          <a:cubicBezTo>
                            <a:pt x="1121651" y="2845052"/>
                            <a:pt x="1178855" y="2767505"/>
                            <a:pt x="956409" y="2799487"/>
                          </a:cubicBezTo>
                          <a:cubicBezTo>
                            <a:pt x="733963" y="2831469"/>
                            <a:pt x="417248" y="2791176"/>
                            <a:pt x="0" y="2799487"/>
                          </a:cubicBezTo>
                          <a:cubicBezTo>
                            <a:pt x="-30932" y="2608153"/>
                            <a:pt x="15451" y="2443285"/>
                            <a:pt x="0" y="2239590"/>
                          </a:cubicBezTo>
                          <a:cubicBezTo>
                            <a:pt x="-15451" y="2035895"/>
                            <a:pt x="67384" y="1752637"/>
                            <a:pt x="0" y="1623702"/>
                          </a:cubicBezTo>
                          <a:cubicBezTo>
                            <a:pt x="-67384" y="1494767"/>
                            <a:pt x="24318" y="1237336"/>
                            <a:pt x="0" y="1007815"/>
                          </a:cubicBezTo>
                          <a:cubicBezTo>
                            <a:pt x="-24318" y="778294"/>
                            <a:pt x="107902" y="415726"/>
                            <a:pt x="0" y="0"/>
                          </a:cubicBezTo>
                          <a:close/>
                        </a:path>
                        <a:path w="5280788" h="2799487" stroke="0" extrusionOk="0">
                          <a:moveTo>
                            <a:pt x="0" y="0"/>
                          </a:moveTo>
                          <a:cubicBezTo>
                            <a:pt x="288905" y="-4352"/>
                            <a:pt x="386870" y="50830"/>
                            <a:pt x="639562" y="0"/>
                          </a:cubicBezTo>
                          <a:cubicBezTo>
                            <a:pt x="892254" y="-50830"/>
                            <a:pt x="986800" y="5072"/>
                            <a:pt x="1279124" y="0"/>
                          </a:cubicBezTo>
                          <a:cubicBezTo>
                            <a:pt x="1571448" y="-5072"/>
                            <a:pt x="1830478" y="57968"/>
                            <a:pt x="1971494" y="0"/>
                          </a:cubicBezTo>
                          <a:cubicBezTo>
                            <a:pt x="2112510" y="-57968"/>
                            <a:pt x="2364782" y="7866"/>
                            <a:pt x="2611056" y="0"/>
                          </a:cubicBezTo>
                          <a:cubicBezTo>
                            <a:pt x="2857330" y="-7866"/>
                            <a:pt x="2830481" y="1929"/>
                            <a:pt x="3039387" y="0"/>
                          </a:cubicBezTo>
                          <a:cubicBezTo>
                            <a:pt x="3248293" y="-1929"/>
                            <a:pt x="3359553" y="51797"/>
                            <a:pt x="3573333" y="0"/>
                          </a:cubicBezTo>
                          <a:cubicBezTo>
                            <a:pt x="3787113" y="-51797"/>
                            <a:pt x="3843390" y="16023"/>
                            <a:pt x="4001664" y="0"/>
                          </a:cubicBezTo>
                          <a:cubicBezTo>
                            <a:pt x="4159938" y="-16023"/>
                            <a:pt x="4497787" y="1616"/>
                            <a:pt x="4694034" y="0"/>
                          </a:cubicBezTo>
                          <a:cubicBezTo>
                            <a:pt x="4890281" y="-1616"/>
                            <a:pt x="5011749" y="5538"/>
                            <a:pt x="5280788" y="0"/>
                          </a:cubicBezTo>
                          <a:cubicBezTo>
                            <a:pt x="5309723" y="184662"/>
                            <a:pt x="5237472" y="240186"/>
                            <a:pt x="5280788" y="475913"/>
                          </a:cubicBezTo>
                          <a:cubicBezTo>
                            <a:pt x="5324104" y="711640"/>
                            <a:pt x="5216854" y="889399"/>
                            <a:pt x="5280788" y="1063805"/>
                          </a:cubicBezTo>
                          <a:cubicBezTo>
                            <a:pt x="5344722" y="1238211"/>
                            <a:pt x="5214245" y="1393966"/>
                            <a:pt x="5280788" y="1651697"/>
                          </a:cubicBezTo>
                          <a:cubicBezTo>
                            <a:pt x="5347331" y="1909428"/>
                            <a:pt x="5264349" y="1971875"/>
                            <a:pt x="5280788" y="2267584"/>
                          </a:cubicBezTo>
                          <a:cubicBezTo>
                            <a:pt x="5297227" y="2563293"/>
                            <a:pt x="5244726" y="2570427"/>
                            <a:pt x="5280788" y="2799487"/>
                          </a:cubicBezTo>
                          <a:cubicBezTo>
                            <a:pt x="5087203" y="2858620"/>
                            <a:pt x="4968974" y="2763823"/>
                            <a:pt x="4746842" y="2799487"/>
                          </a:cubicBezTo>
                          <a:cubicBezTo>
                            <a:pt x="4524710" y="2835151"/>
                            <a:pt x="4303524" y="2742512"/>
                            <a:pt x="4107280" y="2799487"/>
                          </a:cubicBezTo>
                          <a:cubicBezTo>
                            <a:pt x="3911036" y="2856462"/>
                            <a:pt x="3715881" y="2795393"/>
                            <a:pt x="3520525" y="2799487"/>
                          </a:cubicBezTo>
                          <a:cubicBezTo>
                            <a:pt x="3325170" y="2803581"/>
                            <a:pt x="3142111" y="2761918"/>
                            <a:pt x="2880963" y="2799487"/>
                          </a:cubicBezTo>
                          <a:cubicBezTo>
                            <a:pt x="2619815" y="2837056"/>
                            <a:pt x="2479378" y="2788844"/>
                            <a:pt x="2241401" y="2799487"/>
                          </a:cubicBezTo>
                          <a:cubicBezTo>
                            <a:pt x="2003424" y="2810130"/>
                            <a:pt x="1824351" y="2736712"/>
                            <a:pt x="1707455" y="2799487"/>
                          </a:cubicBezTo>
                          <a:cubicBezTo>
                            <a:pt x="1590559" y="2862262"/>
                            <a:pt x="1354805" y="2737801"/>
                            <a:pt x="1015085" y="2799487"/>
                          </a:cubicBezTo>
                          <a:cubicBezTo>
                            <a:pt x="675365" y="2861173"/>
                            <a:pt x="778928" y="2768669"/>
                            <a:pt x="586754" y="2799487"/>
                          </a:cubicBezTo>
                          <a:cubicBezTo>
                            <a:pt x="394580" y="2830305"/>
                            <a:pt x="180337" y="2790885"/>
                            <a:pt x="0" y="2799487"/>
                          </a:cubicBezTo>
                          <a:cubicBezTo>
                            <a:pt x="-33414" y="2518293"/>
                            <a:pt x="58190" y="2487264"/>
                            <a:pt x="0" y="2183600"/>
                          </a:cubicBezTo>
                          <a:cubicBezTo>
                            <a:pt x="-58190" y="1879936"/>
                            <a:pt x="73603" y="1809814"/>
                            <a:pt x="0" y="1567713"/>
                          </a:cubicBezTo>
                          <a:cubicBezTo>
                            <a:pt x="-73603" y="1325612"/>
                            <a:pt x="59329" y="1166331"/>
                            <a:pt x="0" y="1063805"/>
                          </a:cubicBezTo>
                          <a:cubicBezTo>
                            <a:pt x="-59329" y="961279"/>
                            <a:pt x="17478" y="322552"/>
                            <a:pt x="0" y="0"/>
                          </a:cubicBezTo>
                          <a:close/>
                        </a:path>
                      </a:pathLst>
                    </a:custGeom>
                    <ask:type>
                      <ask:lineSketchScribble/>
                    </ask:type>
                  </ask:lineSketchStyleProps>
                </a:ext>
              </a:extLst>
            </a:ln>
            <a:effectLst>
              <a:outerShdw blurRad="135632" dist="67369" dir="3480000" algn="tl" rotWithShape="0">
                <a:schemeClr val="tx1">
                  <a:alpha val="27203"/>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37EAA26-D66F-A342-AA4D-75AFDD5E5A80}"/>
                </a:ext>
              </a:extLst>
            </p:cNvPr>
            <p:cNvSpPr/>
            <p:nvPr/>
          </p:nvSpPr>
          <p:spPr>
            <a:xfrm>
              <a:off x="3875647" y="1519292"/>
              <a:ext cx="1607917" cy="750120"/>
            </a:xfrm>
            <a:prstGeom prst="rect">
              <a:avLst/>
            </a:prstGeom>
            <a:solidFill>
              <a:schemeClr val="bg1">
                <a:lumMod val="85000"/>
              </a:schemeClr>
            </a:solidFill>
            <a:ln w="76200">
              <a:solidFill>
                <a:schemeClr val="bg2">
                  <a:lumMod val="50000"/>
                </a:schemeClr>
              </a:solidFill>
              <a:extLst>
                <a:ext uri="{C807C97D-BFC1-408E-A445-0C87EB9F89A2}">
                  <ask:lineSketchStyleProps xmlns:ask="http://schemas.microsoft.com/office/drawing/2018/sketchyshapes" sd="2805078884">
                    <a:custGeom>
                      <a:avLst/>
                      <a:gdLst>
                        <a:gd name="connsiteX0" fmla="*/ 0 w 1371933"/>
                        <a:gd name="connsiteY0" fmla="*/ 0 h 717667"/>
                        <a:gd name="connsiteX1" fmla="*/ 484750 w 1371933"/>
                        <a:gd name="connsiteY1" fmla="*/ 0 h 717667"/>
                        <a:gd name="connsiteX2" fmla="*/ 969499 w 1371933"/>
                        <a:gd name="connsiteY2" fmla="*/ 0 h 717667"/>
                        <a:gd name="connsiteX3" fmla="*/ 1371933 w 1371933"/>
                        <a:gd name="connsiteY3" fmla="*/ 0 h 717667"/>
                        <a:gd name="connsiteX4" fmla="*/ 1371933 w 1371933"/>
                        <a:gd name="connsiteY4" fmla="*/ 373187 h 717667"/>
                        <a:gd name="connsiteX5" fmla="*/ 1371933 w 1371933"/>
                        <a:gd name="connsiteY5" fmla="*/ 717667 h 717667"/>
                        <a:gd name="connsiteX6" fmla="*/ 928341 w 1371933"/>
                        <a:gd name="connsiteY6" fmla="*/ 717667 h 717667"/>
                        <a:gd name="connsiteX7" fmla="*/ 457311 w 1371933"/>
                        <a:gd name="connsiteY7" fmla="*/ 717667 h 717667"/>
                        <a:gd name="connsiteX8" fmla="*/ 0 w 1371933"/>
                        <a:gd name="connsiteY8" fmla="*/ 717667 h 717667"/>
                        <a:gd name="connsiteX9" fmla="*/ 0 w 1371933"/>
                        <a:gd name="connsiteY9" fmla="*/ 366010 h 717667"/>
                        <a:gd name="connsiteX10" fmla="*/ 0 w 1371933"/>
                        <a:gd name="connsiteY10" fmla="*/ 0 h 717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71933" h="717667" fill="none" extrusionOk="0">
                          <a:moveTo>
                            <a:pt x="0" y="0"/>
                          </a:moveTo>
                          <a:cubicBezTo>
                            <a:pt x="222126" y="-8937"/>
                            <a:pt x="262286" y="39218"/>
                            <a:pt x="484750" y="0"/>
                          </a:cubicBezTo>
                          <a:cubicBezTo>
                            <a:pt x="707214" y="-39218"/>
                            <a:pt x="830193" y="556"/>
                            <a:pt x="969499" y="0"/>
                          </a:cubicBezTo>
                          <a:cubicBezTo>
                            <a:pt x="1108805" y="-556"/>
                            <a:pt x="1207983" y="42977"/>
                            <a:pt x="1371933" y="0"/>
                          </a:cubicBezTo>
                          <a:cubicBezTo>
                            <a:pt x="1416665" y="94363"/>
                            <a:pt x="1358582" y="227360"/>
                            <a:pt x="1371933" y="373187"/>
                          </a:cubicBezTo>
                          <a:cubicBezTo>
                            <a:pt x="1385284" y="519014"/>
                            <a:pt x="1350262" y="610269"/>
                            <a:pt x="1371933" y="717667"/>
                          </a:cubicBezTo>
                          <a:cubicBezTo>
                            <a:pt x="1185083" y="724338"/>
                            <a:pt x="1030215" y="686281"/>
                            <a:pt x="928341" y="717667"/>
                          </a:cubicBezTo>
                          <a:cubicBezTo>
                            <a:pt x="826467" y="749053"/>
                            <a:pt x="556022" y="698545"/>
                            <a:pt x="457311" y="717667"/>
                          </a:cubicBezTo>
                          <a:cubicBezTo>
                            <a:pt x="358600" y="736789"/>
                            <a:pt x="186412" y="715844"/>
                            <a:pt x="0" y="717667"/>
                          </a:cubicBezTo>
                          <a:cubicBezTo>
                            <a:pt x="-40642" y="573045"/>
                            <a:pt x="35678" y="499225"/>
                            <a:pt x="0" y="366010"/>
                          </a:cubicBezTo>
                          <a:cubicBezTo>
                            <a:pt x="-35678" y="232795"/>
                            <a:pt x="23056" y="105368"/>
                            <a:pt x="0" y="0"/>
                          </a:cubicBezTo>
                          <a:close/>
                        </a:path>
                        <a:path w="1371933" h="717667" stroke="0" extrusionOk="0">
                          <a:moveTo>
                            <a:pt x="0" y="0"/>
                          </a:moveTo>
                          <a:cubicBezTo>
                            <a:pt x="209070" y="-40104"/>
                            <a:pt x="306579" y="37983"/>
                            <a:pt x="457311" y="0"/>
                          </a:cubicBezTo>
                          <a:cubicBezTo>
                            <a:pt x="608043" y="-37983"/>
                            <a:pt x="787626" y="562"/>
                            <a:pt x="873464" y="0"/>
                          </a:cubicBezTo>
                          <a:cubicBezTo>
                            <a:pt x="959302" y="-562"/>
                            <a:pt x="1166705" y="29200"/>
                            <a:pt x="1371933" y="0"/>
                          </a:cubicBezTo>
                          <a:cubicBezTo>
                            <a:pt x="1402239" y="96711"/>
                            <a:pt x="1349854" y="203599"/>
                            <a:pt x="1371933" y="366010"/>
                          </a:cubicBezTo>
                          <a:cubicBezTo>
                            <a:pt x="1394012" y="528421"/>
                            <a:pt x="1365630" y="613044"/>
                            <a:pt x="1371933" y="717667"/>
                          </a:cubicBezTo>
                          <a:cubicBezTo>
                            <a:pt x="1196730" y="752474"/>
                            <a:pt x="1026004" y="671827"/>
                            <a:pt x="887183" y="717667"/>
                          </a:cubicBezTo>
                          <a:cubicBezTo>
                            <a:pt x="748362" y="763507"/>
                            <a:pt x="611215" y="704978"/>
                            <a:pt x="457311" y="717667"/>
                          </a:cubicBezTo>
                          <a:cubicBezTo>
                            <a:pt x="303407" y="730356"/>
                            <a:pt x="168946" y="676991"/>
                            <a:pt x="0" y="717667"/>
                          </a:cubicBezTo>
                          <a:cubicBezTo>
                            <a:pt x="-19591" y="599515"/>
                            <a:pt x="29477" y="446818"/>
                            <a:pt x="0" y="358834"/>
                          </a:cubicBezTo>
                          <a:cubicBezTo>
                            <a:pt x="-29477" y="270850"/>
                            <a:pt x="13364" y="85727"/>
                            <a:pt x="0" y="0"/>
                          </a:cubicBezTo>
                          <a:close/>
                        </a:path>
                      </a:pathLst>
                    </a:custGeom>
                    <ask:type>
                      <ask:lineSketchScribble/>
                    </ask:type>
                  </ask:lineSketchStyleProps>
                </a:ext>
              </a:extLst>
            </a:ln>
            <a:effectLst>
              <a:outerShdw blurRad="50800" dist="50800" dir="5400000" algn="ctr" rotWithShape="0">
                <a:srgbClr val="000000">
                  <a:alpha val="7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65000"/>
                    </a:schemeClr>
                  </a:solidFill>
                  <a:latin typeface="Century Gothic" panose="020B0502020202020204" pitchFamily="34" charset="0"/>
                  <a:ea typeface="Ayuthaya" pitchFamily="2" charset="-34"/>
                  <a:cs typeface="Ayuthaya" pitchFamily="2" charset="-34"/>
                </a:rPr>
                <a:t>Linear algebra</a:t>
              </a:r>
            </a:p>
          </p:txBody>
        </p:sp>
      </p:grpSp>
      <p:sp>
        <p:nvSpPr>
          <p:cNvPr id="15" name="TextBox 14">
            <a:extLst>
              <a:ext uri="{FF2B5EF4-FFF2-40B4-BE49-F238E27FC236}">
                <a16:creationId xmlns:a16="http://schemas.microsoft.com/office/drawing/2014/main" id="{2B1919D4-23C4-4244-81E1-CDB4AF883DAF}"/>
              </a:ext>
            </a:extLst>
          </p:cNvPr>
          <p:cNvSpPr txBox="1"/>
          <p:nvPr/>
        </p:nvSpPr>
        <p:spPr>
          <a:xfrm>
            <a:off x="7061194" y="5362417"/>
            <a:ext cx="4721833" cy="2031325"/>
          </a:xfrm>
          <a:prstGeom prst="rect">
            <a:avLst/>
          </a:prstGeom>
          <a:noFill/>
        </p:spPr>
        <p:txBody>
          <a:bodyPr wrap="square" rtlCol="0">
            <a:spAutoFit/>
          </a:bodyPr>
          <a:lstStyle/>
          <a:p>
            <a:r>
              <a:rPr lang="en-US" dirty="0"/>
              <a:t>Given two vectors,  </a:t>
            </a:r>
            <a:r>
              <a:rPr lang="en-US" b="1" dirty="0"/>
              <a:t>x</a:t>
            </a:r>
            <a:r>
              <a:rPr lang="en-US" dirty="0"/>
              <a:t>= [1,2,0]</a:t>
            </a:r>
            <a:r>
              <a:rPr lang="en-US" baseline="30000" dirty="0"/>
              <a:t> T </a:t>
            </a:r>
            <a:r>
              <a:rPr lang="en-US" b="1" dirty="0"/>
              <a:t>y</a:t>
            </a:r>
            <a:r>
              <a:rPr lang="en-US" dirty="0"/>
              <a:t>= [0,1,0]</a:t>
            </a:r>
            <a:r>
              <a:rPr lang="en-US" baseline="30000" dirty="0"/>
              <a:t> T</a:t>
            </a:r>
          </a:p>
          <a:p>
            <a:r>
              <a:rPr lang="en-US" dirty="0"/>
              <a:t>Compute their inner product and their outer product.</a:t>
            </a:r>
          </a:p>
          <a:p>
            <a:r>
              <a:rPr lang="en-US" dirty="0"/>
              <a:t>Inner product  </a:t>
            </a:r>
            <a:r>
              <a:rPr lang="en-US" b="1" dirty="0" err="1"/>
              <a:t>x</a:t>
            </a:r>
            <a:r>
              <a:rPr lang="en-US" baseline="30000" dirty="0" err="1"/>
              <a:t>T</a:t>
            </a:r>
            <a:r>
              <a:rPr lang="en-US" b="1" dirty="0" err="1"/>
              <a:t>y</a:t>
            </a:r>
            <a:r>
              <a:rPr lang="en-US" dirty="0"/>
              <a:t> = 1*0+2*1*0*0= 2. </a:t>
            </a:r>
          </a:p>
          <a:p>
            <a:r>
              <a:rPr lang="en-US" dirty="0"/>
              <a:t>Outer product </a:t>
            </a:r>
            <a:r>
              <a:rPr lang="en-US" b="1" dirty="0"/>
              <a:t>x </a:t>
            </a:r>
            <a:r>
              <a:rPr lang="en-US" b="1" dirty="0" err="1"/>
              <a:t>y</a:t>
            </a:r>
            <a:r>
              <a:rPr lang="en-US" baseline="30000" dirty="0" err="1"/>
              <a:t>T</a:t>
            </a:r>
            <a:r>
              <a:rPr lang="en-US" dirty="0"/>
              <a:t>= [ 0 1 0 </a:t>
            </a:r>
          </a:p>
          <a:p>
            <a:r>
              <a:rPr lang="en-US" dirty="0"/>
              <a:t>                                      0 2 0 </a:t>
            </a:r>
          </a:p>
          <a:p>
            <a:r>
              <a:rPr lang="en-US" dirty="0"/>
              <a:t>                                      0 0 0 ]</a:t>
            </a:r>
          </a:p>
        </p:txBody>
      </p:sp>
      <p:sp>
        <p:nvSpPr>
          <p:cNvPr id="19" name="Rectangle 18">
            <a:extLst>
              <a:ext uri="{FF2B5EF4-FFF2-40B4-BE49-F238E27FC236}">
                <a16:creationId xmlns:a16="http://schemas.microsoft.com/office/drawing/2014/main" id="{7DBB4485-0482-0849-B78D-73861A8A684F}"/>
              </a:ext>
            </a:extLst>
          </p:cNvPr>
          <p:cNvSpPr/>
          <p:nvPr/>
        </p:nvSpPr>
        <p:spPr>
          <a:xfrm>
            <a:off x="904036" y="5284575"/>
            <a:ext cx="347240" cy="1388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4FEE9A-C7B7-D741-A3B8-1C631F77D790}"/>
              </a:ext>
            </a:extLst>
          </p:cNvPr>
          <p:cNvSpPr/>
          <p:nvPr/>
        </p:nvSpPr>
        <p:spPr>
          <a:xfrm>
            <a:off x="1355767" y="5284575"/>
            <a:ext cx="1341179" cy="307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6E51036-028E-8741-A525-9177D5F044FB}"/>
              </a:ext>
            </a:extLst>
          </p:cNvPr>
          <p:cNvSpPr/>
          <p:nvPr/>
        </p:nvSpPr>
        <p:spPr>
          <a:xfrm>
            <a:off x="4211180" y="5284575"/>
            <a:ext cx="1571581" cy="1388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Covariance Matrix </a:t>
            </a:r>
          </a:p>
        </p:txBody>
      </p:sp>
      <p:cxnSp>
        <p:nvCxnSpPr>
          <p:cNvPr id="23" name="Straight Arrow Connector 22">
            <a:extLst>
              <a:ext uri="{FF2B5EF4-FFF2-40B4-BE49-F238E27FC236}">
                <a16:creationId xmlns:a16="http://schemas.microsoft.com/office/drawing/2014/main" id="{BD584B85-D2A8-6644-8D31-29679D096E6E}"/>
              </a:ext>
            </a:extLst>
          </p:cNvPr>
          <p:cNvCxnSpPr/>
          <p:nvPr/>
        </p:nvCxnSpPr>
        <p:spPr>
          <a:xfrm>
            <a:off x="2522999" y="5979056"/>
            <a:ext cx="150599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C6050A48-6C14-804C-90B1-022B66347441}"/>
              </a:ext>
            </a:extLst>
          </p:cNvPr>
          <p:cNvPicPr>
            <a:picLocks noChangeAspect="1"/>
          </p:cNvPicPr>
          <p:nvPr/>
        </p:nvPicPr>
        <p:blipFill>
          <a:blip r:embed="rId5"/>
          <a:stretch>
            <a:fillRect/>
          </a:stretch>
        </p:blipFill>
        <p:spPr>
          <a:xfrm>
            <a:off x="2916140" y="3202342"/>
            <a:ext cx="2080830" cy="685728"/>
          </a:xfrm>
          <a:prstGeom prst="rect">
            <a:avLst/>
          </a:prstGeom>
        </p:spPr>
      </p:pic>
    </p:spTree>
    <p:extLst>
      <p:ext uri="{BB962C8B-B14F-4D97-AF65-F5344CB8AC3E}">
        <p14:creationId xmlns:p14="http://schemas.microsoft.com/office/powerpoint/2010/main" val="2008510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5A5091AD-BBAB-0F4F-9091-5E91B442B628}"/>
              </a:ext>
            </a:extLst>
          </p:cNvPr>
          <p:cNvGrpSpPr/>
          <p:nvPr/>
        </p:nvGrpSpPr>
        <p:grpSpPr>
          <a:xfrm>
            <a:off x="7781157" y="1287674"/>
            <a:ext cx="4247751" cy="2937085"/>
            <a:chOff x="3413760" y="1827220"/>
            <a:chExt cx="4978400" cy="3069900"/>
          </a:xfrm>
        </p:grpSpPr>
        <p:sp>
          <p:nvSpPr>
            <p:cNvPr id="13" name="Rectangle 12">
              <a:extLst>
                <a:ext uri="{FF2B5EF4-FFF2-40B4-BE49-F238E27FC236}">
                  <a16:creationId xmlns:a16="http://schemas.microsoft.com/office/drawing/2014/main" id="{BBDD699B-59B8-9043-8FE6-4F150C136329}"/>
                </a:ext>
              </a:extLst>
            </p:cNvPr>
            <p:cNvSpPr/>
            <p:nvPr/>
          </p:nvSpPr>
          <p:spPr>
            <a:xfrm>
              <a:off x="3413760" y="1971040"/>
              <a:ext cx="4978400" cy="2926080"/>
            </a:xfrm>
            <a:prstGeom prst="rect">
              <a:avLst/>
            </a:prstGeom>
            <a:solidFill>
              <a:schemeClr val="bg1">
                <a:lumMod val="85000"/>
              </a:schemeClr>
            </a:solidFill>
            <a:ln w="76200">
              <a:solidFill>
                <a:schemeClr val="bg2">
                  <a:lumMod val="50000"/>
                </a:schemeClr>
              </a:solidFill>
              <a:extLst>
                <a:ext uri="{C807C97D-BFC1-408E-A445-0C87EB9F89A2}">
                  <ask:lineSketchStyleProps xmlns:ask="http://schemas.microsoft.com/office/drawing/2018/sketchyshapes" sd="3956341818">
                    <a:custGeom>
                      <a:avLst/>
                      <a:gdLst>
                        <a:gd name="connsiteX0" fmla="*/ 0 w 4247751"/>
                        <a:gd name="connsiteY0" fmla="*/ 0 h 2799487"/>
                        <a:gd name="connsiteX1" fmla="*/ 615924 w 4247751"/>
                        <a:gd name="connsiteY1" fmla="*/ 0 h 2799487"/>
                        <a:gd name="connsiteX2" fmla="*/ 1231848 w 4247751"/>
                        <a:gd name="connsiteY2" fmla="*/ 0 h 2799487"/>
                        <a:gd name="connsiteX3" fmla="*/ 1635384 w 4247751"/>
                        <a:gd name="connsiteY3" fmla="*/ 0 h 2799487"/>
                        <a:gd name="connsiteX4" fmla="*/ 2123876 w 4247751"/>
                        <a:gd name="connsiteY4" fmla="*/ 0 h 2799487"/>
                        <a:gd name="connsiteX5" fmla="*/ 2654844 w 4247751"/>
                        <a:gd name="connsiteY5" fmla="*/ 0 h 2799487"/>
                        <a:gd name="connsiteX6" fmla="*/ 3270768 w 4247751"/>
                        <a:gd name="connsiteY6" fmla="*/ 0 h 2799487"/>
                        <a:gd name="connsiteX7" fmla="*/ 3759260 w 4247751"/>
                        <a:gd name="connsiteY7" fmla="*/ 0 h 2799487"/>
                        <a:gd name="connsiteX8" fmla="*/ 4247751 w 4247751"/>
                        <a:gd name="connsiteY8" fmla="*/ 0 h 2799487"/>
                        <a:gd name="connsiteX9" fmla="*/ 4247751 w 4247751"/>
                        <a:gd name="connsiteY9" fmla="*/ 559897 h 2799487"/>
                        <a:gd name="connsiteX10" fmla="*/ 4247751 w 4247751"/>
                        <a:gd name="connsiteY10" fmla="*/ 1175785 h 2799487"/>
                        <a:gd name="connsiteX11" fmla="*/ 4247751 w 4247751"/>
                        <a:gd name="connsiteY11" fmla="*/ 1707687 h 2799487"/>
                        <a:gd name="connsiteX12" fmla="*/ 4247751 w 4247751"/>
                        <a:gd name="connsiteY12" fmla="*/ 2183600 h 2799487"/>
                        <a:gd name="connsiteX13" fmla="*/ 4247751 w 4247751"/>
                        <a:gd name="connsiteY13" fmla="*/ 2799487 h 2799487"/>
                        <a:gd name="connsiteX14" fmla="*/ 3674305 w 4247751"/>
                        <a:gd name="connsiteY14" fmla="*/ 2799487 h 2799487"/>
                        <a:gd name="connsiteX15" fmla="*/ 3185813 w 4247751"/>
                        <a:gd name="connsiteY15" fmla="*/ 2799487 h 2799487"/>
                        <a:gd name="connsiteX16" fmla="*/ 2569889 w 4247751"/>
                        <a:gd name="connsiteY16" fmla="*/ 2799487 h 2799487"/>
                        <a:gd name="connsiteX17" fmla="*/ 2081398 w 4247751"/>
                        <a:gd name="connsiteY17" fmla="*/ 2799487 h 2799487"/>
                        <a:gd name="connsiteX18" fmla="*/ 1592907 w 4247751"/>
                        <a:gd name="connsiteY18" fmla="*/ 2799487 h 2799487"/>
                        <a:gd name="connsiteX19" fmla="*/ 1104415 w 4247751"/>
                        <a:gd name="connsiteY19" fmla="*/ 2799487 h 2799487"/>
                        <a:gd name="connsiteX20" fmla="*/ 615924 w 4247751"/>
                        <a:gd name="connsiteY20" fmla="*/ 2799487 h 2799487"/>
                        <a:gd name="connsiteX21" fmla="*/ 0 w 4247751"/>
                        <a:gd name="connsiteY21" fmla="*/ 2799487 h 2799487"/>
                        <a:gd name="connsiteX22" fmla="*/ 0 w 4247751"/>
                        <a:gd name="connsiteY22" fmla="*/ 2211595 h 2799487"/>
                        <a:gd name="connsiteX23" fmla="*/ 0 w 4247751"/>
                        <a:gd name="connsiteY23" fmla="*/ 1707687 h 2799487"/>
                        <a:gd name="connsiteX24" fmla="*/ 0 w 4247751"/>
                        <a:gd name="connsiteY24" fmla="*/ 1203779 h 2799487"/>
                        <a:gd name="connsiteX25" fmla="*/ 0 w 4247751"/>
                        <a:gd name="connsiteY25" fmla="*/ 643882 h 2799487"/>
                        <a:gd name="connsiteX26" fmla="*/ 0 w 4247751"/>
                        <a:gd name="connsiteY26" fmla="*/ 0 h 2799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247751" h="2799487" fill="none" extrusionOk="0">
                          <a:moveTo>
                            <a:pt x="0" y="0"/>
                          </a:moveTo>
                          <a:cubicBezTo>
                            <a:pt x="278097" y="-62170"/>
                            <a:pt x="361835" y="62572"/>
                            <a:pt x="615924" y="0"/>
                          </a:cubicBezTo>
                          <a:cubicBezTo>
                            <a:pt x="870013" y="-62572"/>
                            <a:pt x="1085600" y="19226"/>
                            <a:pt x="1231848" y="0"/>
                          </a:cubicBezTo>
                          <a:cubicBezTo>
                            <a:pt x="1378096" y="-19226"/>
                            <a:pt x="1517333" y="7371"/>
                            <a:pt x="1635384" y="0"/>
                          </a:cubicBezTo>
                          <a:cubicBezTo>
                            <a:pt x="1753435" y="-7371"/>
                            <a:pt x="1935378" y="24472"/>
                            <a:pt x="2123876" y="0"/>
                          </a:cubicBezTo>
                          <a:cubicBezTo>
                            <a:pt x="2312374" y="-24472"/>
                            <a:pt x="2507981" y="54339"/>
                            <a:pt x="2654844" y="0"/>
                          </a:cubicBezTo>
                          <a:cubicBezTo>
                            <a:pt x="2801707" y="-54339"/>
                            <a:pt x="2972881" y="43795"/>
                            <a:pt x="3270768" y="0"/>
                          </a:cubicBezTo>
                          <a:cubicBezTo>
                            <a:pt x="3568655" y="-43795"/>
                            <a:pt x="3524364" y="8169"/>
                            <a:pt x="3759260" y="0"/>
                          </a:cubicBezTo>
                          <a:cubicBezTo>
                            <a:pt x="3994156" y="-8169"/>
                            <a:pt x="4024929" y="35616"/>
                            <a:pt x="4247751" y="0"/>
                          </a:cubicBezTo>
                          <a:cubicBezTo>
                            <a:pt x="4297504" y="127796"/>
                            <a:pt x="4222489" y="422057"/>
                            <a:pt x="4247751" y="559897"/>
                          </a:cubicBezTo>
                          <a:cubicBezTo>
                            <a:pt x="4273013" y="697737"/>
                            <a:pt x="4215053" y="954054"/>
                            <a:pt x="4247751" y="1175785"/>
                          </a:cubicBezTo>
                          <a:cubicBezTo>
                            <a:pt x="4280449" y="1397516"/>
                            <a:pt x="4196449" y="1480375"/>
                            <a:pt x="4247751" y="1707687"/>
                          </a:cubicBezTo>
                          <a:cubicBezTo>
                            <a:pt x="4299053" y="1934999"/>
                            <a:pt x="4217340" y="2009985"/>
                            <a:pt x="4247751" y="2183600"/>
                          </a:cubicBezTo>
                          <a:cubicBezTo>
                            <a:pt x="4278162" y="2357215"/>
                            <a:pt x="4240423" y="2512734"/>
                            <a:pt x="4247751" y="2799487"/>
                          </a:cubicBezTo>
                          <a:cubicBezTo>
                            <a:pt x="4067573" y="2808074"/>
                            <a:pt x="3913779" y="2777418"/>
                            <a:pt x="3674305" y="2799487"/>
                          </a:cubicBezTo>
                          <a:cubicBezTo>
                            <a:pt x="3434831" y="2821556"/>
                            <a:pt x="3311951" y="2772338"/>
                            <a:pt x="3185813" y="2799487"/>
                          </a:cubicBezTo>
                          <a:cubicBezTo>
                            <a:pt x="3059675" y="2826636"/>
                            <a:pt x="2725882" y="2732463"/>
                            <a:pt x="2569889" y="2799487"/>
                          </a:cubicBezTo>
                          <a:cubicBezTo>
                            <a:pt x="2413896" y="2866511"/>
                            <a:pt x="2323099" y="2751381"/>
                            <a:pt x="2081398" y="2799487"/>
                          </a:cubicBezTo>
                          <a:cubicBezTo>
                            <a:pt x="1839697" y="2847593"/>
                            <a:pt x="1760805" y="2744846"/>
                            <a:pt x="1592907" y="2799487"/>
                          </a:cubicBezTo>
                          <a:cubicBezTo>
                            <a:pt x="1425009" y="2854128"/>
                            <a:pt x="1326699" y="2781848"/>
                            <a:pt x="1104415" y="2799487"/>
                          </a:cubicBezTo>
                          <a:cubicBezTo>
                            <a:pt x="882131" y="2817126"/>
                            <a:pt x="744894" y="2770260"/>
                            <a:pt x="615924" y="2799487"/>
                          </a:cubicBezTo>
                          <a:cubicBezTo>
                            <a:pt x="486954" y="2828714"/>
                            <a:pt x="226990" y="2739132"/>
                            <a:pt x="0" y="2799487"/>
                          </a:cubicBezTo>
                          <a:cubicBezTo>
                            <a:pt x="-39010" y="2531290"/>
                            <a:pt x="61562" y="2502330"/>
                            <a:pt x="0" y="2211595"/>
                          </a:cubicBezTo>
                          <a:cubicBezTo>
                            <a:pt x="-61562" y="1920860"/>
                            <a:pt x="46907" y="1958115"/>
                            <a:pt x="0" y="1707687"/>
                          </a:cubicBezTo>
                          <a:cubicBezTo>
                            <a:pt x="-46907" y="1457259"/>
                            <a:pt x="22390" y="1346713"/>
                            <a:pt x="0" y="1203779"/>
                          </a:cubicBezTo>
                          <a:cubicBezTo>
                            <a:pt x="-22390" y="1060845"/>
                            <a:pt x="15451" y="847577"/>
                            <a:pt x="0" y="643882"/>
                          </a:cubicBezTo>
                          <a:cubicBezTo>
                            <a:pt x="-15451" y="440187"/>
                            <a:pt x="19944" y="204188"/>
                            <a:pt x="0" y="0"/>
                          </a:cubicBezTo>
                          <a:close/>
                        </a:path>
                        <a:path w="4247751" h="2799487" stroke="0" extrusionOk="0">
                          <a:moveTo>
                            <a:pt x="0" y="0"/>
                          </a:moveTo>
                          <a:cubicBezTo>
                            <a:pt x="187008" y="-50669"/>
                            <a:pt x="357712" y="12627"/>
                            <a:pt x="573446" y="0"/>
                          </a:cubicBezTo>
                          <a:cubicBezTo>
                            <a:pt x="789180" y="-12627"/>
                            <a:pt x="1013563" y="29618"/>
                            <a:pt x="1146893" y="0"/>
                          </a:cubicBezTo>
                          <a:cubicBezTo>
                            <a:pt x="1280223" y="-29618"/>
                            <a:pt x="1552150" y="48764"/>
                            <a:pt x="1762817" y="0"/>
                          </a:cubicBezTo>
                          <a:cubicBezTo>
                            <a:pt x="1973484" y="-48764"/>
                            <a:pt x="2184260" y="29205"/>
                            <a:pt x="2336263" y="0"/>
                          </a:cubicBezTo>
                          <a:cubicBezTo>
                            <a:pt x="2488266" y="-29205"/>
                            <a:pt x="2589199" y="44573"/>
                            <a:pt x="2739799" y="0"/>
                          </a:cubicBezTo>
                          <a:cubicBezTo>
                            <a:pt x="2890399" y="-44573"/>
                            <a:pt x="3020419" y="12115"/>
                            <a:pt x="3228291" y="0"/>
                          </a:cubicBezTo>
                          <a:cubicBezTo>
                            <a:pt x="3436163" y="-12115"/>
                            <a:pt x="3524388" y="46884"/>
                            <a:pt x="3631827" y="0"/>
                          </a:cubicBezTo>
                          <a:cubicBezTo>
                            <a:pt x="3739266" y="-46884"/>
                            <a:pt x="4048211" y="23590"/>
                            <a:pt x="4247751" y="0"/>
                          </a:cubicBezTo>
                          <a:cubicBezTo>
                            <a:pt x="4306132" y="112285"/>
                            <a:pt x="4188646" y="289315"/>
                            <a:pt x="4247751" y="503908"/>
                          </a:cubicBezTo>
                          <a:cubicBezTo>
                            <a:pt x="4306856" y="718501"/>
                            <a:pt x="4194342" y="889695"/>
                            <a:pt x="4247751" y="1035810"/>
                          </a:cubicBezTo>
                          <a:cubicBezTo>
                            <a:pt x="4301160" y="1181925"/>
                            <a:pt x="4183817" y="1449296"/>
                            <a:pt x="4247751" y="1623702"/>
                          </a:cubicBezTo>
                          <a:cubicBezTo>
                            <a:pt x="4311685" y="1798108"/>
                            <a:pt x="4186261" y="1951763"/>
                            <a:pt x="4247751" y="2211595"/>
                          </a:cubicBezTo>
                          <a:cubicBezTo>
                            <a:pt x="4309241" y="2471427"/>
                            <a:pt x="4231151" y="2542928"/>
                            <a:pt x="4247751" y="2799487"/>
                          </a:cubicBezTo>
                          <a:cubicBezTo>
                            <a:pt x="4050560" y="2825419"/>
                            <a:pt x="3928483" y="2769698"/>
                            <a:pt x="3844215" y="2799487"/>
                          </a:cubicBezTo>
                          <a:cubicBezTo>
                            <a:pt x="3759947" y="2829276"/>
                            <a:pt x="3458070" y="2731717"/>
                            <a:pt x="3228291" y="2799487"/>
                          </a:cubicBezTo>
                          <a:cubicBezTo>
                            <a:pt x="2998512" y="2867257"/>
                            <a:pt x="2883039" y="2786595"/>
                            <a:pt x="2654844" y="2799487"/>
                          </a:cubicBezTo>
                          <a:cubicBezTo>
                            <a:pt x="2426649" y="2812379"/>
                            <a:pt x="2339160" y="2764317"/>
                            <a:pt x="2123876" y="2799487"/>
                          </a:cubicBezTo>
                          <a:cubicBezTo>
                            <a:pt x="1908592" y="2834657"/>
                            <a:pt x="1753109" y="2767043"/>
                            <a:pt x="1550429" y="2799487"/>
                          </a:cubicBezTo>
                          <a:cubicBezTo>
                            <a:pt x="1347749" y="2831931"/>
                            <a:pt x="1192254" y="2736731"/>
                            <a:pt x="976983" y="2799487"/>
                          </a:cubicBezTo>
                          <a:cubicBezTo>
                            <a:pt x="761712" y="2862243"/>
                            <a:pt x="664737" y="2767111"/>
                            <a:pt x="488491" y="2799487"/>
                          </a:cubicBezTo>
                          <a:cubicBezTo>
                            <a:pt x="312245" y="2831863"/>
                            <a:pt x="215213" y="2766203"/>
                            <a:pt x="0" y="2799487"/>
                          </a:cubicBezTo>
                          <a:cubicBezTo>
                            <a:pt x="-35800" y="2637693"/>
                            <a:pt x="2867" y="2460624"/>
                            <a:pt x="0" y="2323574"/>
                          </a:cubicBezTo>
                          <a:cubicBezTo>
                            <a:pt x="-2867" y="2186524"/>
                            <a:pt x="18247" y="1894681"/>
                            <a:pt x="0" y="1763677"/>
                          </a:cubicBezTo>
                          <a:cubicBezTo>
                            <a:pt x="-18247" y="1632673"/>
                            <a:pt x="24946" y="1431960"/>
                            <a:pt x="0" y="1175785"/>
                          </a:cubicBezTo>
                          <a:cubicBezTo>
                            <a:pt x="-24946" y="919610"/>
                            <a:pt x="73029" y="807501"/>
                            <a:pt x="0" y="559897"/>
                          </a:cubicBezTo>
                          <a:cubicBezTo>
                            <a:pt x="-73029" y="312293"/>
                            <a:pt x="62623" y="159616"/>
                            <a:pt x="0" y="0"/>
                          </a:cubicBezTo>
                          <a:close/>
                        </a:path>
                      </a:pathLst>
                    </a:custGeom>
                    <ask:type>
                      <ask:lineSketchScribble/>
                    </ask:type>
                  </ask:lineSketchStyleProps>
                </a:ext>
              </a:extLst>
            </a:ln>
            <a:effectLst>
              <a:outerShdw blurRad="135632" dist="67369" dir="3480000" algn="tl" rotWithShape="0">
                <a:schemeClr val="tx1">
                  <a:alpha val="27203"/>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6C4F99-8D82-7047-9219-6759C25303F1}"/>
                </a:ext>
              </a:extLst>
            </p:cNvPr>
            <p:cNvSpPr/>
            <p:nvPr/>
          </p:nvSpPr>
          <p:spPr>
            <a:xfrm>
              <a:off x="3759200" y="1827220"/>
              <a:ext cx="1270000" cy="477097"/>
            </a:xfrm>
            <a:prstGeom prst="rect">
              <a:avLst/>
            </a:prstGeom>
            <a:solidFill>
              <a:schemeClr val="bg1">
                <a:lumMod val="85000"/>
              </a:schemeClr>
            </a:solidFill>
            <a:ln w="76200">
              <a:solidFill>
                <a:schemeClr val="bg2">
                  <a:lumMod val="50000"/>
                </a:schemeClr>
              </a:solidFill>
              <a:extLst>
                <a:ext uri="{C807C97D-BFC1-408E-A445-0C87EB9F89A2}">
                  <ask:lineSketchStyleProps xmlns:ask="http://schemas.microsoft.com/office/drawing/2018/sketchyshapes" sd="2805078884">
                    <a:custGeom>
                      <a:avLst/>
                      <a:gdLst>
                        <a:gd name="connsiteX0" fmla="*/ 0 w 1083610"/>
                        <a:gd name="connsiteY0" fmla="*/ 0 h 456456"/>
                        <a:gd name="connsiteX1" fmla="*/ 520133 w 1083610"/>
                        <a:gd name="connsiteY1" fmla="*/ 0 h 456456"/>
                        <a:gd name="connsiteX2" fmla="*/ 1083610 w 1083610"/>
                        <a:gd name="connsiteY2" fmla="*/ 0 h 456456"/>
                        <a:gd name="connsiteX3" fmla="*/ 1083610 w 1083610"/>
                        <a:gd name="connsiteY3" fmla="*/ 456456 h 456456"/>
                        <a:gd name="connsiteX4" fmla="*/ 530969 w 1083610"/>
                        <a:gd name="connsiteY4" fmla="*/ 456456 h 456456"/>
                        <a:gd name="connsiteX5" fmla="*/ 0 w 1083610"/>
                        <a:gd name="connsiteY5" fmla="*/ 456456 h 456456"/>
                        <a:gd name="connsiteX6" fmla="*/ 0 w 1083610"/>
                        <a:gd name="connsiteY6" fmla="*/ 0 h 45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3610" h="456456" fill="none" extrusionOk="0">
                          <a:moveTo>
                            <a:pt x="0" y="0"/>
                          </a:moveTo>
                          <a:cubicBezTo>
                            <a:pt x="255031" y="-62033"/>
                            <a:pt x="405610" y="50347"/>
                            <a:pt x="520133" y="0"/>
                          </a:cubicBezTo>
                          <a:cubicBezTo>
                            <a:pt x="634656" y="-50347"/>
                            <a:pt x="963363" y="21733"/>
                            <a:pt x="1083610" y="0"/>
                          </a:cubicBezTo>
                          <a:cubicBezTo>
                            <a:pt x="1112639" y="111601"/>
                            <a:pt x="1076998" y="314897"/>
                            <a:pt x="1083610" y="456456"/>
                          </a:cubicBezTo>
                          <a:cubicBezTo>
                            <a:pt x="898192" y="460106"/>
                            <a:pt x="667713" y="419612"/>
                            <a:pt x="530969" y="456456"/>
                          </a:cubicBezTo>
                          <a:cubicBezTo>
                            <a:pt x="394225" y="493300"/>
                            <a:pt x="182757" y="417518"/>
                            <a:pt x="0" y="456456"/>
                          </a:cubicBezTo>
                          <a:cubicBezTo>
                            <a:pt x="-47251" y="256546"/>
                            <a:pt x="43140" y="99112"/>
                            <a:pt x="0" y="0"/>
                          </a:cubicBezTo>
                          <a:close/>
                        </a:path>
                        <a:path w="1083610" h="456456" stroke="0" extrusionOk="0">
                          <a:moveTo>
                            <a:pt x="0" y="0"/>
                          </a:moveTo>
                          <a:cubicBezTo>
                            <a:pt x="251748" y="-32353"/>
                            <a:pt x="334462" y="50363"/>
                            <a:pt x="541805" y="0"/>
                          </a:cubicBezTo>
                          <a:cubicBezTo>
                            <a:pt x="749148" y="-50363"/>
                            <a:pt x="970377" y="3641"/>
                            <a:pt x="1083610" y="0"/>
                          </a:cubicBezTo>
                          <a:cubicBezTo>
                            <a:pt x="1115340" y="92006"/>
                            <a:pt x="1076372" y="258878"/>
                            <a:pt x="1083610" y="456456"/>
                          </a:cubicBezTo>
                          <a:cubicBezTo>
                            <a:pt x="871926" y="482831"/>
                            <a:pt x="772568" y="437379"/>
                            <a:pt x="574313" y="456456"/>
                          </a:cubicBezTo>
                          <a:cubicBezTo>
                            <a:pt x="376058" y="475533"/>
                            <a:pt x="246625" y="416883"/>
                            <a:pt x="0" y="456456"/>
                          </a:cubicBezTo>
                          <a:cubicBezTo>
                            <a:pt x="-21022" y="265429"/>
                            <a:pt x="28911" y="153882"/>
                            <a:pt x="0" y="0"/>
                          </a:cubicBezTo>
                          <a:close/>
                        </a:path>
                      </a:pathLst>
                    </a:custGeom>
                    <ask:type>
                      <ask:lineSketchScribble/>
                    </ask:type>
                  </ask:lineSketchStyleProps>
                </a:ext>
              </a:extLst>
            </a:ln>
            <a:effectLst>
              <a:outerShdw blurRad="50800" dist="50800" dir="5400000" algn="ctr" rotWithShape="0">
                <a:srgbClr val="000000">
                  <a:alpha val="7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65000"/>
                    </a:schemeClr>
                  </a:solidFill>
                  <a:latin typeface="Century Gothic" panose="020B0502020202020204" pitchFamily="34" charset="0"/>
                  <a:ea typeface="Ayuthaya" pitchFamily="2" charset="-34"/>
                  <a:cs typeface="Ayuthaya" pitchFamily="2" charset="-34"/>
                </a:rPr>
                <a:t>Recall</a:t>
              </a:r>
            </a:p>
          </p:txBody>
        </p:sp>
      </p:grpSp>
      <p:sp>
        <p:nvSpPr>
          <p:cNvPr id="2" name="Title 1">
            <a:extLst>
              <a:ext uri="{FF2B5EF4-FFF2-40B4-BE49-F238E27FC236}">
                <a16:creationId xmlns:a16="http://schemas.microsoft.com/office/drawing/2014/main" id="{B4A0E6DC-5B08-2E4B-AEE3-C8FE4BB48FF3}"/>
              </a:ext>
            </a:extLst>
          </p:cNvPr>
          <p:cNvSpPr>
            <a:spLocks noGrp="1"/>
          </p:cNvSpPr>
          <p:nvPr>
            <p:ph type="title"/>
          </p:nvPr>
        </p:nvSpPr>
        <p:spPr>
          <a:xfrm>
            <a:off x="85846" y="18255"/>
            <a:ext cx="10643886" cy="1325563"/>
          </a:xfrm>
        </p:spPr>
        <p:txBody>
          <a:bodyPr>
            <a:normAutofit/>
          </a:bodyPr>
          <a:lstStyle/>
          <a:p>
            <a:r>
              <a:rPr lang="en-US" sz="4000" dirty="0"/>
              <a:t>Estimating covariance from samples. </a:t>
            </a:r>
          </a:p>
        </p:txBody>
      </p:sp>
      <p:sp>
        <p:nvSpPr>
          <p:cNvPr id="6" name="TextBox 5">
            <a:extLst>
              <a:ext uri="{FF2B5EF4-FFF2-40B4-BE49-F238E27FC236}">
                <a16:creationId xmlns:a16="http://schemas.microsoft.com/office/drawing/2014/main" id="{83A357DA-FCF5-064D-8ED4-42E3B4ABFD74}"/>
              </a:ext>
            </a:extLst>
          </p:cNvPr>
          <p:cNvSpPr txBox="1"/>
          <p:nvPr/>
        </p:nvSpPr>
        <p:spPr>
          <a:xfrm>
            <a:off x="531470" y="1220866"/>
            <a:ext cx="6320743" cy="2862322"/>
          </a:xfrm>
          <a:prstGeom prst="rect">
            <a:avLst/>
          </a:prstGeom>
          <a:noFill/>
        </p:spPr>
        <p:txBody>
          <a:bodyPr wrap="square" rtlCol="0">
            <a:spAutoFit/>
          </a:bodyPr>
          <a:lstStyle/>
          <a:p>
            <a:r>
              <a:rPr lang="en-US" dirty="0"/>
              <a:t>Given two random variables X,Y, their covariance is defined:</a:t>
            </a:r>
          </a:p>
          <a:p>
            <a:endParaRPr lang="en-US" dirty="0"/>
          </a:p>
          <a:p>
            <a:endParaRPr lang="en-US" dirty="0"/>
          </a:p>
          <a:p>
            <a:endParaRPr lang="en-US" dirty="0"/>
          </a:p>
          <a:p>
            <a:endParaRPr lang="en-US" dirty="0"/>
          </a:p>
          <a:p>
            <a:r>
              <a:rPr lang="en-US" dirty="0"/>
              <a:t>So if you have samples D= (x1,y1</a:t>
            </a:r>
            <a:br>
              <a:rPr lang="en-US" dirty="0"/>
            </a:br>
            <a:r>
              <a:rPr lang="en-US" dirty="0"/>
              <a:t>                                                x2,y2</a:t>
            </a:r>
          </a:p>
          <a:p>
            <a:r>
              <a:rPr lang="en-US" dirty="0"/>
              <a:t>                                                x3,y3) </a:t>
            </a:r>
          </a:p>
          <a:p>
            <a:endParaRPr lang="en-US" dirty="0"/>
          </a:p>
          <a:p>
            <a:endParaRPr lang="en-US" dirty="0"/>
          </a:p>
        </p:txBody>
      </p:sp>
      <p:pic>
        <p:nvPicPr>
          <p:cNvPr id="5" name="Picture 4">
            <a:extLst>
              <a:ext uri="{FF2B5EF4-FFF2-40B4-BE49-F238E27FC236}">
                <a16:creationId xmlns:a16="http://schemas.microsoft.com/office/drawing/2014/main" id="{4D0EB2B3-B195-6E44-BADB-BBF449AFFE8F}"/>
              </a:ext>
            </a:extLst>
          </p:cNvPr>
          <p:cNvPicPr>
            <a:picLocks noChangeAspect="1"/>
          </p:cNvPicPr>
          <p:nvPr/>
        </p:nvPicPr>
        <p:blipFill>
          <a:blip r:embed="rId2"/>
          <a:stretch>
            <a:fillRect/>
          </a:stretch>
        </p:blipFill>
        <p:spPr>
          <a:xfrm>
            <a:off x="886908" y="1794065"/>
            <a:ext cx="6538812" cy="390850"/>
          </a:xfrm>
          <a:prstGeom prst="rect">
            <a:avLst/>
          </a:prstGeom>
        </p:spPr>
      </p:pic>
      <p:pic>
        <p:nvPicPr>
          <p:cNvPr id="20" name="Picture 19">
            <a:extLst>
              <a:ext uri="{FF2B5EF4-FFF2-40B4-BE49-F238E27FC236}">
                <a16:creationId xmlns:a16="http://schemas.microsoft.com/office/drawing/2014/main" id="{5314DECC-DFB7-1C4A-BB91-F2639F97F376}"/>
              </a:ext>
            </a:extLst>
          </p:cNvPr>
          <p:cNvPicPr>
            <a:picLocks noChangeAspect="1"/>
          </p:cNvPicPr>
          <p:nvPr/>
        </p:nvPicPr>
        <p:blipFill>
          <a:blip r:embed="rId3"/>
          <a:stretch>
            <a:fillRect/>
          </a:stretch>
        </p:blipFill>
        <p:spPr>
          <a:xfrm>
            <a:off x="8171888" y="2173111"/>
            <a:ext cx="3611139" cy="955890"/>
          </a:xfrm>
          <a:prstGeom prst="rect">
            <a:avLst/>
          </a:prstGeom>
        </p:spPr>
      </p:pic>
      <p:pic>
        <p:nvPicPr>
          <p:cNvPr id="8" name="Picture 7">
            <a:extLst>
              <a:ext uri="{FF2B5EF4-FFF2-40B4-BE49-F238E27FC236}">
                <a16:creationId xmlns:a16="http://schemas.microsoft.com/office/drawing/2014/main" id="{508ACD64-B597-AD43-80D3-C4345D6BD921}"/>
              </a:ext>
            </a:extLst>
          </p:cNvPr>
          <p:cNvPicPr>
            <a:picLocks noChangeAspect="1"/>
          </p:cNvPicPr>
          <p:nvPr/>
        </p:nvPicPr>
        <p:blipFill>
          <a:blip r:embed="rId4"/>
          <a:stretch>
            <a:fillRect/>
          </a:stretch>
        </p:blipFill>
        <p:spPr>
          <a:xfrm>
            <a:off x="639923" y="3618244"/>
            <a:ext cx="5434033" cy="1054842"/>
          </a:xfrm>
          <a:prstGeom prst="rect">
            <a:avLst/>
          </a:prstGeom>
        </p:spPr>
      </p:pic>
      <p:sp>
        <p:nvSpPr>
          <p:cNvPr id="9" name="TextBox 8">
            <a:extLst>
              <a:ext uri="{FF2B5EF4-FFF2-40B4-BE49-F238E27FC236}">
                <a16:creationId xmlns:a16="http://schemas.microsoft.com/office/drawing/2014/main" id="{B3D9861C-D5DA-FA44-B789-E553AF9E3E07}"/>
              </a:ext>
            </a:extLst>
          </p:cNvPr>
          <p:cNvSpPr txBox="1"/>
          <p:nvPr/>
        </p:nvSpPr>
        <p:spPr>
          <a:xfrm>
            <a:off x="443975" y="4861660"/>
            <a:ext cx="9093564" cy="923330"/>
          </a:xfrm>
          <a:prstGeom prst="rect">
            <a:avLst/>
          </a:prstGeom>
          <a:noFill/>
        </p:spPr>
        <p:txBody>
          <a:bodyPr wrap="square" rtlCol="0">
            <a:spAutoFit/>
          </a:bodyPr>
          <a:lstStyle/>
          <a:p>
            <a:r>
              <a:rPr lang="en-US" dirty="0"/>
              <a:t>In matrix notation, if our data is a matrix D with columns being features, create the centered matrix Dc by subtracting the sample mean from each column and compute the sample covariance matrix: </a:t>
            </a:r>
          </a:p>
        </p:txBody>
      </p:sp>
      <p:pic>
        <p:nvPicPr>
          <p:cNvPr id="24" name="Picture 23">
            <a:extLst>
              <a:ext uri="{FF2B5EF4-FFF2-40B4-BE49-F238E27FC236}">
                <a16:creationId xmlns:a16="http://schemas.microsoft.com/office/drawing/2014/main" id="{A67200C0-9BD9-A840-B2BC-4928585348D3}"/>
              </a:ext>
            </a:extLst>
          </p:cNvPr>
          <p:cNvPicPr>
            <a:picLocks noChangeAspect="1"/>
          </p:cNvPicPr>
          <p:nvPr/>
        </p:nvPicPr>
        <p:blipFill>
          <a:blip r:embed="rId5"/>
          <a:stretch>
            <a:fillRect/>
          </a:stretch>
        </p:blipFill>
        <p:spPr>
          <a:xfrm>
            <a:off x="2573438" y="5637134"/>
            <a:ext cx="2901387" cy="835419"/>
          </a:xfrm>
          <a:prstGeom prst="rect">
            <a:avLst/>
          </a:prstGeom>
        </p:spPr>
      </p:pic>
    </p:spTree>
    <p:extLst>
      <p:ext uri="{BB962C8B-B14F-4D97-AF65-F5344CB8AC3E}">
        <p14:creationId xmlns:p14="http://schemas.microsoft.com/office/powerpoint/2010/main" val="932221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5A5091AD-BBAB-0F4F-9091-5E91B442B628}"/>
              </a:ext>
            </a:extLst>
          </p:cNvPr>
          <p:cNvGrpSpPr/>
          <p:nvPr/>
        </p:nvGrpSpPr>
        <p:grpSpPr>
          <a:xfrm>
            <a:off x="7781157" y="1287674"/>
            <a:ext cx="4247751" cy="4194069"/>
            <a:chOff x="3413760" y="1827220"/>
            <a:chExt cx="4978400" cy="3069900"/>
          </a:xfrm>
        </p:grpSpPr>
        <p:sp>
          <p:nvSpPr>
            <p:cNvPr id="13" name="Rectangle 12">
              <a:extLst>
                <a:ext uri="{FF2B5EF4-FFF2-40B4-BE49-F238E27FC236}">
                  <a16:creationId xmlns:a16="http://schemas.microsoft.com/office/drawing/2014/main" id="{BBDD699B-59B8-9043-8FE6-4F150C136329}"/>
                </a:ext>
              </a:extLst>
            </p:cNvPr>
            <p:cNvSpPr/>
            <p:nvPr/>
          </p:nvSpPr>
          <p:spPr>
            <a:xfrm>
              <a:off x="3413760" y="1971040"/>
              <a:ext cx="4978400" cy="2926080"/>
            </a:xfrm>
            <a:prstGeom prst="rect">
              <a:avLst/>
            </a:prstGeom>
            <a:solidFill>
              <a:schemeClr val="bg1">
                <a:lumMod val="85000"/>
              </a:schemeClr>
            </a:solidFill>
            <a:ln w="76200">
              <a:solidFill>
                <a:schemeClr val="bg2">
                  <a:lumMod val="50000"/>
                </a:schemeClr>
              </a:solidFill>
              <a:extLst>
                <a:ext uri="{C807C97D-BFC1-408E-A445-0C87EB9F89A2}">
                  <ask:lineSketchStyleProps xmlns:ask="http://schemas.microsoft.com/office/drawing/2018/sketchyshapes" sd="3956341818">
                    <a:custGeom>
                      <a:avLst/>
                      <a:gdLst>
                        <a:gd name="connsiteX0" fmla="*/ 0 w 4247751"/>
                        <a:gd name="connsiteY0" fmla="*/ 0 h 3997583"/>
                        <a:gd name="connsiteX1" fmla="*/ 573446 w 4247751"/>
                        <a:gd name="connsiteY1" fmla="*/ 0 h 3997583"/>
                        <a:gd name="connsiteX2" fmla="*/ 1189370 w 4247751"/>
                        <a:gd name="connsiteY2" fmla="*/ 0 h 3997583"/>
                        <a:gd name="connsiteX3" fmla="*/ 1677862 w 4247751"/>
                        <a:gd name="connsiteY3" fmla="*/ 0 h 3997583"/>
                        <a:gd name="connsiteX4" fmla="*/ 2251308 w 4247751"/>
                        <a:gd name="connsiteY4" fmla="*/ 0 h 3997583"/>
                        <a:gd name="connsiteX5" fmla="*/ 2782277 w 4247751"/>
                        <a:gd name="connsiteY5" fmla="*/ 0 h 3997583"/>
                        <a:gd name="connsiteX6" fmla="*/ 3398201 w 4247751"/>
                        <a:gd name="connsiteY6" fmla="*/ 0 h 3997583"/>
                        <a:gd name="connsiteX7" fmla="*/ 4247751 w 4247751"/>
                        <a:gd name="connsiteY7" fmla="*/ 0 h 3997583"/>
                        <a:gd name="connsiteX8" fmla="*/ 4247751 w 4247751"/>
                        <a:gd name="connsiteY8" fmla="*/ 651035 h 3997583"/>
                        <a:gd name="connsiteX9" fmla="*/ 4247751 w 4247751"/>
                        <a:gd name="connsiteY9" fmla="*/ 1222118 h 3997583"/>
                        <a:gd name="connsiteX10" fmla="*/ 4247751 w 4247751"/>
                        <a:gd name="connsiteY10" fmla="*/ 1833177 h 3997583"/>
                        <a:gd name="connsiteX11" fmla="*/ 4247751 w 4247751"/>
                        <a:gd name="connsiteY11" fmla="*/ 2364285 h 3997583"/>
                        <a:gd name="connsiteX12" fmla="*/ 4247751 w 4247751"/>
                        <a:gd name="connsiteY12" fmla="*/ 2895392 h 3997583"/>
                        <a:gd name="connsiteX13" fmla="*/ 4247751 w 4247751"/>
                        <a:gd name="connsiteY13" fmla="*/ 3506451 h 3997583"/>
                        <a:gd name="connsiteX14" fmla="*/ 4247751 w 4247751"/>
                        <a:gd name="connsiteY14" fmla="*/ 3997583 h 3997583"/>
                        <a:gd name="connsiteX15" fmla="*/ 3801737 w 4247751"/>
                        <a:gd name="connsiteY15" fmla="*/ 3997583 h 3997583"/>
                        <a:gd name="connsiteX16" fmla="*/ 3313246 w 4247751"/>
                        <a:gd name="connsiteY16" fmla="*/ 3997583 h 3997583"/>
                        <a:gd name="connsiteX17" fmla="*/ 2824754 w 4247751"/>
                        <a:gd name="connsiteY17" fmla="*/ 3997583 h 3997583"/>
                        <a:gd name="connsiteX18" fmla="*/ 2251308 w 4247751"/>
                        <a:gd name="connsiteY18" fmla="*/ 3997583 h 3997583"/>
                        <a:gd name="connsiteX19" fmla="*/ 1805294 w 4247751"/>
                        <a:gd name="connsiteY19" fmla="*/ 3997583 h 3997583"/>
                        <a:gd name="connsiteX20" fmla="*/ 1274325 w 4247751"/>
                        <a:gd name="connsiteY20" fmla="*/ 3997583 h 3997583"/>
                        <a:gd name="connsiteX21" fmla="*/ 743356 w 4247751"/>
                        <a:gd name="connsiteY21" fmla="*/ 3997583 h 3997583"/>
                        <a:gd name="connsiteX22" fmla="*/ 0 w 4247751"/>
                        <a:gd name="connsiteY22" fmla="*/ 3997583 h 3997583"/>
                        <a:gd name="connsiteX23" fmla="*/ 0 w 4247751"/>
                        <a:gd name="connsiteY23" fmla="*/ 3386524 h 3997583"/>
                        <a:gd name="connsiteX24" fmla="*/ 0 w 4247751"/>
                        <a:gd name="connsiteY24" fmla="*/ 2775465 h 3997583"/>
                        <a:gd name="connsiteX25" fmla="*/ 0 w 4247751"/>
                        <a:gd name="connsiteY25" fmla="*/ 2324309 h 3997583"/>
                        <a:gd name="connsiteX26" fmla="*/ 0 w 4247751"/>
                        <a:gd name="connsiteY26" fmla="*/ 1713250 h 3997583"/>
                        <a:gd name="connsiteX27" fmla="*/ 0 w 4247751"/>
                        <a:gd name="connsiteY27" fmla="*/ 1222118 h 3997583"/>
                        <a:gd name="connsiteX28" fmla="*/ 0 w 4247751"/>
                        <a:gd name="connsiteY28" fmla="*/ 770962 h 3997583"/>
                        <a:gd name="connsiteX29" fmla="*/ 0 w 4247751"/>
                        <a:gd name="connsiteY29" fmla="*/ 0 h 399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247751" h="3997583" fill="none" extrusionOk="0">
                          <a:moveTo>
                            <a:pt x="0" y="0"/>
                          </a:moveTo>
                          <a:cubicBezTo>
                            <a:pt x="235805" y="-50955"/>
                            <a:pt x="429894" y="1454"/>
                            <a:pt x="573446" y="0"/>
                          </a:cubicBezTo>
                          <a:cubicBezTo>
                            <a:pt x="716998" y="-1454"/>
                            <a:pt x="891483" y="43795"/>
                            <a:pt x="1189370" y="0"/>
                          </a:cubicBezTo>
                          <a:cubicBezTo>
                            <a:pt x="1487257" y="-43795"/>
                            <a:pt x="1442966" y="8169"/>
                            <a:pt x="1677862" y="0"/>
                          </a:cubicBezTo>
                          <a:cubicBezTo>
                            <a:pt x="1912758" y="-8169"/>
                            <a:pt x="1967925" y="7371"/>
                            <a:pt x="2251308" y="0"/>
                          </a:cubicBezTo>
                          <a:cubicBezTo>
                            <a:pt x="2534691" y="-7371"/>
                            <a:pt x="2644865" y="19558"/>
                            <a:pt x="2782277" y="0"/>
                          </a:cubicBezTo>
                          <a:cubicBezTo>
                            <a:pt x="2919689" y="-19558"/>
                            <a:pt x="3258855" y="48944"/>
                            <a:pt x="3398201" y="0"/>
                          </a:cubicBezTo>
                          <a:cubicBezTo>
                            <a:pt x="3537547" y="-48944"/>
                            <a:pt x="4003430" y="74114"/>
                            <a:pt x="4247751" y="0"/>
                          </a:cubicBezTo>
                          <a:cubicBezTo>
                            <a:pt x="4284163" y="292958"/>
                            <a:pt x="4201651" y="399556"/>
                            <a:pt x="4247751" y="651035"/>
                          </a:cubicBezTo>
                          <a:cubicBezTo>
                            <a:pt x="4293851" y="902514"/>
                            <a:pt x="4234608" y="1107050"/>
                            <a:pt x="4247751" y="1222118"/>
                          </a:cubicBezTo>
                          <a:cubicBezTo>
                            <a:pt x="4260894" y="1337186"/>
                            <a:pt x="4213753" y="1603687"/>
                            <a:pt x="4247751" y="1833177"/>
                          </a:cubicBezTo>
                          <a:cubicBezTo>
                            <a:pt x="4281749" y="2062667"/>
                            <a:pt x="4205295" y="2113082"/>
                            <a:pt x="4247751" y="2364285"/>
                          </a:cubicBezTo>
                          <a:cubicBezTo>
                            <a:pt x="4290207" y="2615488"/>
                            <a:pt x="4210137" y="2725193"/>
                            <a:pt x="4247751" y="2895392"/>
                          </a:cubicBezTo>
                          <a:cubicBezTo>
                            <a:pt x="4285365" y="3065591"/>
                            <a:pt x="4218583" y="3310070"/>
                            <a:pt x="4247751" y="3506451"/>
                          </a:cubicBezTo>
                          <a:cubicBezTo>
                            <a:pt x="4276919" y="3702832"/>
                            <a:pt x="4213141" y="3890810"/>
                            <a:pt x="4247751" y="3997583"/>
                          </a:cubicBezTo>
                          <a:cubicBezTo>
                            <a:pt x="4120087" y="4007862"/>
                            <a:pt x="3913003" y="3963071"/>
                            <a:pt x="3801737" y="3997583"/>
                          </a:cubicBezTo>
                          <a:cubicBezTo>
                            <a:pt x="3690471" y="4032095"/>
                            <a:pt x="3442216" y="3968356"/>
                            <a:pt x="3313246" y="3997583"/>
                          </a:cubicBezTo>
                          <a:cubicBezTo>
                            <a:pt x="3184276" y="4026810"/>
                            <a:pt x="2954011" y="3972862"/>
                            <a:pt x="2824754" y="3997583"/>
                          </a:cubicBezTo>
                          <a:cubicBezTo>
                            <a:pt x="2695497" y="4022304"/>
                            <a:pt x="2519857" y="3932220"/>
                            <a:pt x="2251308" y="3997583"/>
                          </a:cubicBezTo>
                          <a:cubicBezTo>
                            <a:pt x="1982759" y="4062946"/>
                            <a:pt x="2005237" y="3983938"/>
                            <a:pt x="1805294" y="3997583"/>
                          </a:cubicBezTo>
                          <a:cubicBezTo>
                            <a:pt x="1605351" y="4011228"/>
                            <a:pt x="1453287" y="3982162"/>
                            <a:pt x="1274325" y="3997583"/>
                          </a:cubicBezTo>
                          <a:cubicBezTo>
                            <a:pt x="1095363" y="4013004"/>
                            <a:pt x="857475" y="3988345"/>
                            <a:pt x="743356" y="3997583"/>
                          </a:cubicBezTo>
                          <a:cubicBezTo>
                            <a:pt x="629237" y="4006821"/>
                            <a:pt x="246750" y="3981925"/>
                            <a:pt x="0" y="3997583"/>
                          </a:cubicBezTo>
                          <a:cubicBezTo>
                            <a:pt x="-24014" y="3782475"/>
                            <a:pt x="60004" y="3660824"/>
                            <a:pt x="0" y="3386524"/>
                          </a:cubicBezTo>
                          <a:cubicBezTo>
                            <a:pt x="-60004" y="3112224"/>
                            <a:pt x="7512" y="2939234"/>
                            <a:pt x="0" y="2775465"/>
                          </a:cubicBezTo>
                          <a:cubicBezTo>
                            <a:pt x="-7512" y="2611696"/>
                            <a:pt x="50592" y="2541757"/>
                            <a:pt x="0" y="2324309"/>
                          </a:cubicBezTo>
                          <a:cubicBezTo>
                            <a:pt x="-50592" y="2106861"/>
                            <a:pt x="1191" y="1951136"/>
                            <a:pt x="0" y="1713250"/>
                          </a:cubicBezTo>
                          <a:cubicBezTo>
                            <a:pt x="-1191" y="1475364"/>
                            <a:pt x="13943" y="1401016"/>
                            <a:pt x="0" y="1222118"/>
                          </a:cubicBezTo>
                          <a:cubicBezTo>
                            <a:pt x="-13943" y="1043220"/>
                            <a:pt x="21451" y="952191"/>
                            <a:pt x="0" y="770962"/>
                          </a:cubicBezTo>
                          <a:cubicBezTo>
                            <a:pt x="-21451" y="589733"/>
                            <a:pt x="55474" y="190816"/>
                            <a:pt x="0" y="0"/>
                          </a:cubicBezTo>
                          <a:close/>
                        </a:path>
                        <a:path w="4247751" h="3997583" stroke="0" extrusionOk="0">
                          <a:moveTo>
                            <a:pt x="0" y="0"/>
                          </a:moveTo>
                          <a:cubicBezTo>
                            <a:pt x="187008" y="-50669"/>
                            <a:pt x="357712" y="12627"/>
                            <a:pt x="573446" y="0"/>
                          </a:cubicBezTo>
                          <a:cubicBezTo>
                            <a:pt x="789180" y="-12627"/>
                            <a:pt x="1013563" y="29618"/>
                            <a:pt x="1146893" y="0"/>
                          </a:cubicBezTo>
                          <a:cubicBezTo>
                            <a:pt x="1280223" y="-29618"/>
                            <a:pt x="1552150" y="48764"/>
                            <a:pt x="1762817" y="0"/>
                          </a:cubicBezTo>
                          <a:cubicBezTo>
                            <a:pt x="1973484" y="-48764"/>
                            <a:pt x="2184260" y="29205"/>
                            <a:pt x="2336263" y="0"/>
                          </a:cubicBezTo>
                          <a:cubicBezTo>
                            <a:pt x="2488266" y="-29205"/>
                            <a:pt x="2589199" y="44573"/>
                            <a:pt x="2739799" y="0"/>
                          </a:cubicBezTo>
                          <a:cubicBezTo>
                            <a:pt x="2890399" y="-44573"/>
                            <a:pt x="3020419" y="12115"/>
                            <a:pt x="3228291" y="0"/>
                          </a:cubicBezTo>
                          <a:cubicBezTo>
                            <a:pt x="3436163" y="-12115"/>
                            <a:pt x="3524388" y="46884"/>
                            <a:pt x="3631827" y="0"/>
                          </a:cubicBezTo>
                          <a:cubicBezTo>
                            <a:pt x="3739266" y="-46884"/>
                            <a:pt x="4048211" y="23590"/>
                            <a:pt x="4247751" y="0"/>
                          </a:cubicBezTo>
                          <a:cubicBezTo>
                            <a:pt x="4300138" y="111842"/>
                            <a:pt x="4200798" y="282016"/>
                            <a:pt x="4247751" y="491132"/>
                          </a:cubicBezTo>
                          <a:cubicBezTo>
                            <a:pt x="4294704" y="700248"/>
                            <a:pt x="4191790" y="771500"/>
                            <a:pt x="4247751" y="1022239"/>
                          </a:cubicBezTo>
                          <a:cubicBezTo>
                            <a:pt x="4303712" y="1272978"/>
                            <a:pt x="4198751" y="1362261"/>
                            <a:pt x="4247751" y="1633298"/>
                          </a:cubicBezTo>
                          <a:cubicBezTo>
                            <a:pt x="4296751" y="1904335"/>
                            <a:pt x="4201993" y="2073216"/>
                            <a:pt x="4247751" y="2244357"/>
                          </a:cubicBezTo>
                          <a:cubicBezTo>
                            <a:pt x="4293509" y="2415498"/>
                            <a:pt x="4214456" y="2646556"/>
                            <a:pt x="4247751" y="2895392"/>
                          </a:cubicBezTo>
                          <a:cubicBezTo>
                            <a:pt x="4281046" y="3144228"/>
                            <a:pt x="4225008" y="3140903"/>
                            <a:pt x="4247751" y="3346548"/>
                          </a:cubicBezTo>
                          <a:cubicBezTo>
                            <a:pt x="4270494" y="3552193"/>
                            <a:pt x="4204446" y="3859777"/>
                            <a:pt x="4247751" y="3997583"/>
                          </a:cubicBezTo>
                          <a:cubicBezTo>
                            <a:pt x="4078605" y="4039366"/>
                            <a:pt x="3950041" y="3967922"/>
                            <a:pt x="3801737" y="3997583"/>
                          </a:cubicBezTo>
                          <a:cubicBezTo>
                            <a:pt x="3653433" y="4027244"/>
                            <a:pt x="3490627" y="3962937"/>
                            <a:pt x="3270768" y="3997583"/>
                          </a:cubicBezTo>
                          <a:cubicBezTo>
                            <a:pt x="3050909" y="4032229"/>
                            <a:pt x="2894763" y="3957871"/>
                            <a:pt x="2697322" y="3997583"/>
                          </a:cubicBezTo>
                          <a:cubicBezTo>
                            <a:pt x="2499881" y="4037295"/>
                            <a:pt x="2339147" y="3934827"/>
                            <a:pt x="2123876" y="3997583"/>
                          </a:cubicBezTo>
                          <a:cubicBezTo>
                            <a:pt x="1908605" y="4060339"/>
                            <a:pt x="1811630" y="3965207"/>
                            <a:pt x="1635384" y="3997583"/>
                          </a:cubicBezTo>
                          <a:cubicBezTo>
                            <a:pt x="1459138" y="4029959"/>
                            <a:pt x="1284233" y="3929138"/>
                            <a:pt x="1019460" y="3997583"/>
                          </a:cubicBezTo>
                          <a:cubicBezTo>
                            <a:pt x="754687" y="4066028"/>
                            <a:pt x="783750" y="3954311"/>
                            <a:pt x="615924" y="3997583"/>
                          </a:cubicBezTo>
                          <a:cubicBezTo>
                            <a:pt x="448098" y="4040855"/>
                            <a:pt x="129419" y="3977371"/>
                            <a:pt x="0" y="3997583"/>
                          </a:cubicBezTo>
                          <a:cubicBezTo>
                            <a:pt x="-67350" y="3858642"/>
                            <a:pt x="11746" y="3530900"/>
                            <a:pt x="0" y="3346548"/>
                          </a:cubicBezTo>
                          <a:cubicBezTo>
                            <a:pt x="-11746" y="3162197"/>
                            <a:pt x="7500" y="3002188"/>
                            <a:pt x="0" y="2695513"/>
                          </a:cubicBezTo>
                          <a:cubicBezTo>
                            <a:pt x="-7500" y="2388839"/>
                            <a:pt x="14803" y="2373672"/>
                            <a:pt x="0" y="2204381"/>
                          </a:cubicBezTo>
                          <a:cubicBezTo>
                            <a:pt x="-14803" y="2035090"/>
                            <a:pt x="34405" y="1764272"/>
                            <a:pt x="0" y="1553347"/>
                          </a:cubicBezTo>
                          <a:cubicBezTo>
                            <a:pt x="-34405" y="1342422"/>
                            <a:pt x="44350" y="1123081"/>
                            <a:pt x="0" y="942287"/>
                          </a:cubicBezTo>
                          <a:cubicBezTo>
                            <a:pt x="-44350" y="761493"/>
                            <a:pt x="3552" y="653473"/>
                            <a:pt x="0" y="491132"/>
                          </a:cubicBezTo>
                          <a:cubicBezTo>
                            <a:pt x="-3552" y="328792"/>
                            <a:pt x="46700" y="180008"/>
                            <a:pt x="0" y="0"/>
                          </a:cubicBezTo>
                          <a:close/>
                        </a:path>
                      </a:pathLst>
                    </a:custGeom>
                    <ask:type>
                      <ask:lineSketchScribble/>
                    </ask:type>
                  </ask:lineSketchStyleProps>
                </a:ext>
              </a:extLst>
            </a:ln>
            <a:effectLst>
              <a:outerShdw blurRad="135632" dist="67369" dir="3480000" algn="tl" rotWithShape="0">
                <a:schemeClr val="tx1">
                  <a:alpha val="27203"/>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6C4F99-8D82-7047-9219-6759C25303F1}"/>
                </a:ext>
              </a:extLst>
            </p:cNvPr>
            <p:cNvSpPr/>
            <p:nvPr/>
          </p:nvSpPr>
          <p:spPr>
            <a:xfrm>
              <a:off x="3759200" y="1827220"/>
              <a:ext cx="1270000" cy="477097"/>
            </a:xfrm>
            <a:prstGeom prst="rect">
              <a:avLst/>
            </a:prstGeom>
            <a:solidFill>
              <a:schemeClr val="bg1">
                <a:lumMod val="85000"/>
              </a:schemeClr>
            </a:solidFill>
            <a:ln w="76200">
              <a:solidFill>
                <a:schemeClr val="bg2">
                  <a:lumMod val="50000"/>
                </a:schemeClr>
              </a:solidFill>
              <a:extLst>
                <a:ext uri="{C807C97D-BFC1-408E-A445-0C87EB9F89A2}">
                  <ask:lineSketchStyleProps xmlns:ask="http://schemas.microsoft.com/office/drawing/2018/sketchyshapes" sd="2805078884">
                    <a:custGeom>
                      <a:avLst/>
                      <a:gdLst>
                        <a:gd name="connsiteX0" fmla="*/ 0 w 1083610"/>
                        <a:gd name="connsiteY0" fmla="*/ 0 h 651806"/>
                        <a:gd name="connsiteX1" fmla="*/ 509297 w 1083610"/>
                        <a:gd name="connsiteY1" fmla="*/ 0 h 651806"/>
                        <a:gd name="connsiteX2" fmla="*/ 1083610 w 1083610"/>
                        <a:gd name="connsiteY2" fmla="*/ 0 h 651806"/>
                        <a:gd name="connsiteX3" fmla="*/ 1083610 w 1083610"/>
                        <a:gd name="connsiteY3" fmla="*/ 325903 h 651806"/>
                        <a:gd name="connsiteX4" fmla="*/ 1083610 w 1083610"/>
                        <a:gd name="connsiteY4" fmla="*/ 651806 h 651806"/>
                        <a:gd name="connsiteX5" fmla="*/ 541805 w 1083610"/>
                        <a:gd name="connsiteY5" fmla="*/ 651806 h 651806"/>
                        <a:gd name="connsiteX6" fmla="*/ 0 w 1083610"/>
                        <a:gd name="connsiteY6" fmla="*/ 651806 h 651806"/>
                        <a:gd name="connsiteX7" fmla="*/ 0 w 1083610"/>
                        <a:gd name="connsiteY7" fmla="*/ 319385 h 651806"/>
                        <a:gd name="connsiteX8" fmla="*/ 0 w 1083610"/>
                        <a:gd name="connsiteY8" fmla="*/ 0 h 65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610" h="651806" fill="none" extrusionOk="0">
                          <a:moveTo>
                            <a:pt x="0" y="0"/>
                          </a:moveTo>
                          <a:cubicBezTo>
                            <a:pt x="240782" y="-16405"/>
                            <a:pt x="288859" y="19148"/>
                            <a:pt x="509297" y="0"/>
                          </a:cubicBezTo>
                          <a:cubicBezTo>
                            <a:pt x="729735" y="-19148"/>
                            <a:pt x="874380" y="66384"/>
                            <a:pt x="1083610" y="0"/>
                          </a:cubicBezTo>
                          <a:cubicBezTo>
                            <a:pt x="1108046" y="121271"/>
                            <a:pt x="1048733" y="186073"/>
                            <a:pt x="1083610" y="325903"/>
                          </a:cubicBezTo>
                          <a:cubicBezTo>
                            <a:pt x="1118487" y="465733"/>
                            <a:pt x="1081556" y="555813"/>
                            <a:pt x="1083610" y="651806"/>
                          </a:cubicBezTo>
                          <a:cubicBezTo>
                            <a:pt x="910779" y="710684"/>
                            <a:pt x="739830" y="623351"/>
                            <a:pt x="541805" y="651806"/>
                          </a:cubicBezTo>
                          <a:cubicBezTo>
                            <a:pt x="343781" y="680261"/>
                            <a:pt x="117493" y="639339"/>
                            <a:pt x="0" y="651806"/>
                          </a:cubicBezTo>
                          <a:cubicBezTo>
                            <a:pt x="-36507" y="569642"/>
                            <a:pt x="10677" y="459684"/>
                            <a:pt x="0" y="319385"/>
                          </a:cubicBezTo>
                          <a:cubicBezTo>
                            <a:pt x="-10677" y="179086"/>
                            <a:pt x="2977" y="149283"/>
                            <a:pt x="0" y="0"/>
                          </a:cubicBezTo>
                          <a:close/>
                        </a:path>
                        <a:path w="1083610" h="651806" stroke="0" extrusionOk="0">
                          <a:moveTo>
                            <a:pt x="0" y="0"/>
                          </a:moveTo>
                          <a:cubicBezTo>
                            <a:pt x="251748" y="-32353"/>
                            <a:pt x="334462" y="50363"/>
                            <a:pt x="541805" y="0"/>
                          </a:cubicBezTo>
                          <a:cubicBezTo>
                            <a:pt x="749148" y="-50363"/>
                            <a:pt x="970377" y="3641"/>
                            <a:pt x="1083610" y="0"/>
                          </a:cubicBezTo>
                          <a:cubicBezTo>
                            <a:pt x="1120059" y="139759"/>
                            <a:pt x="1056053" y="200059"/>
                            <a:pt x="1083610" y="332421"/>
                          </a:cubicBezTo>
                          <a:cubicBezTo>
                            <a:pt x="1111167" y="464783"/>
                            <a:pt x="1075291" y="525145"/>
                            <a:pt x="1083610" y="651806"/>
                          </a:cubicBezTo>
                          <a:cubicBezTo>
                            <a:pt x="927729" y="660126"/>
                            <a:pt x="774953" y="611501"/>
                            <a:pt x="520133" y="651806"/>
                          </a:cubicBezTo>
                          <a:cubicBezTo>
                            <a:pt x="265313" y="692111"/>
                            <a:pt x="172314" y="651209"/>
                            <a:pt x="0" y="651806"/>
                          </a:cubicBezTo>
                          <a:cubicBezTo>
                            <a:pt x="-27527" y="507348"/>
                            <a:pt x="26666" y="452748"/>
                            <a:pt x="0" y="338939"/>
                          </a:cubicBezTo>
                          <a:cubicBezTo>
                            <a:pt x="-26666" y="225130"/>
                            <a:pt x="17233" y="109091"/>
                            <a:pt x="0" y="0"/>
                          </a:cubicBezTo>
                          <a:close/>
                        </a:path>
                      </a:pathLst>
                    </a:custGeom>
                    <ask:type>
                      <ask:lineSketchScribble/>
                    </ask:type>
                  </ask:lineSketchStyleProps>
                </a:ext>
              </a:extLst>
            </a:ln>
            <a:effectLst>
              <a:outerShdw blurRad="50800" dist="50800" dir="5400000" algn="ctr" rotWithShape="0">
                <a:srgbClr val="000000">
                  <a:alpha val="7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65000"/>
                    </a:schemeClr>
                  </a:solidFill>
                  <a:latin typeface="Century Gothic" panose="020B0502020202020204" pitchFamily="34" charset="0"/>
                  <a:ea typeface="Ayuthaya" pitchFamily="2" charset="-34"/>
                  <a:cs typeface="Ayuthaya" pitchFamily="2" charset="-34"/>
                </a:rPr>
                <a:t>Recall</a:t>
              </a:r>
            </a:p>
          </p:txBody>
        </p:sp>
      </p:grpSp>
      <p:sp>
        <p:nvSpPr>
          <p:cNvPr id="2" name="Title 1">
            <a:extLst>
              <a:ext uri="{FF2B5EF4-FFF2-40B4-BE49-F238E27FC236}">
                <a16:creationId xmlns:a16="http://schemas.microsoft.com/office/drawing/2014/main" id="{B4A0E6DC-5B08-2E4B-AEE3-C8FE4BB48FF3}"/>
              </a:ext>
            </a:extLst>
          </p:cNvPr>
          <p:cNvSpPr>
            <a:spLocks noGrp="1"/>
          </p:cNvSpPr>
          <p:nvPr>
            <p:ph type="title"/>
          </p:nvPr>
        </p:nvSpPr>
        <p:spPr>
          <a:xfrm>
            <a:off x="85846" y="18255"/>
            <a:ext cx="10643886" cy="1325563"/>
          </a:xfrm>
        </p:spPr>
        <p:txBody>
          <a:bodyPr>
            <a:normAutofit/>
          </a:bodyPr>
          <a:lstStyle/>
          <a:p>
            <a:r>
              <a:rPr lang="en-US" sz="4000" dirty="0"/>
              <a:t>Example: Computing covariance from samples</a:t>
            </a:r>
          </a:p>
        </p:txBody>
      </p:sp>
      <p:sp>
        <p:nvSpPr>
          <p:cNvPr id="6" name="TextBox 5">
            <a:extLst>
              <a:ext uri="{FF2B5EF4-FFF2-40B4-BE49-F238E27FC236}">
                <a16:creationId xmlns:a16="http://schemas.microsoft.com/office/drawing/2014/main" id="{83A357DA-FCF5-064D-8ED4-42E3B4ABFD74}"/>
              </a:ext>
            </a:extLst>
          </p:cNvPr>
          <p:cNvSpPr txBox="1"/>
          <p:nvPr/>
        </p:nvSpPr>
        <p:spPr>
          <a:xfrm>
            <a:off x="531470" y="1220866"/>
            <a:ext cx="6320743" cy="5078313"/>
          </a:xfrm>
          <a:prstGeom prst="rect">
            <a:avLst/>
          </a:prstGeom>
          <a:noFill/>
        </p:spPr>
        <p:txBody>
          <a:bodyPr wrap="square" rtlCol="0">
            <a:spAutoFit/>
          </a:bodyPr>
          <a:lstStyle/>
          <a:p>
            <a:r>
              <a:rPr lang="en-US" dirty="0"/>
              <a:t>Given a dataset of two features: D=</a:t>
            </a:r>
          </a:p>
          <a:p>
            <a:endParaRPr lang="en-US" dirty="0"/>
          </a:p>
          <a:p>
            <a:r>
              <a:rPr lang="en-US" dirty="0"/>
              <a:t>Compute sample covariance. </a:t>
            </a:r>
          </a:p>
          <a:p>
            <a:endParaRPr lang="en-US" dirty="0"/>
          </a:p>
          <a:p>
            <a:r>
              <a:rPr lang="en-US" dirty="0"/>
              <a:t>Weight Sample mean=80</a:t>
            </a:r>
          </a:p>
          <a:p>
            <a:r>
              <a:rPr lang="en-US" dirty="0"/>
              <a:t>Height sample mean= 170</a:t>
            </a:r>
          </a:p>
          <a:p>
            <a:endParaRPr lang="en-US" dirty="0"/>
          </a:p>
          <a:p>
            <a:r>
              <a:rPr lang="en-US" dirty="0" err="1"/>
              <a:t>S</a:t>
            </a:r>
            <a:r>
              <a:rPr lang="en-US" baseline="-25000" dirty="0" err="1"/>
              <a:t>wh</a:t>
            </a:r>
            <a:r>
              <a:rPr lang="en-US" dirty="0"/>
              <a:t>= 1/2*[  0*(-10) + 5*0 +(-5)*10) ]  =-25.  </a:t>
            </a:r>
          </a:p>
          <a:p>
            <a:endParaRPr lang="en-US" dirty="0"/>
          </a:p>
          <a:p>
            <a:r>
              <a:rPr lang="en-US" dirty="0" err="1"/>
              <a:t>S</a:t>
            </a:r>
            <a:r>
              <a:rPr lang="en-US" baseline="-25000" dirty="0" err="1"/>
              <a:t>ww</a:t>
            </a:r>
            <a:r>
              <a:rPr lang="en-US" dirty="0"/>
              <a:t>=1/2 * [  0</a:t>
            </a:r>
            <a:r>
              <a:rPr lang="en-US" baseline="30000" dirty="0"/>
              <a:t>2</a:t>
            </a:r>
            <a:r>
              <a:rPr lang="en-US" dirty="0"/>
              <a:t>+ 5</a:t>
            </a:r>
            <a:r>
              <a:rPr lang="en-US" baseline="30000" dirty="0"/>
              <a:t>2</a:t>
            </a:r>
            <a:r>
              <a:rPr lang="en-US" dirty="0"/>
              <a:t>+(-5)</a:t>
            </a:r>
            <a:r>
              <a:rPr lang="en-US" baseline="30000" dirty="0"/>
              <a:t>2</a:t>
            </a:r>
            <a:r>
              <a:rPr lang="en-US" dirty="0"/>
              <a:t>]= 25</a:t>
            </a:r>
          </a:p>
          <a:p>
            <a:endParaRPr lang="en-US" dirty="0"/>
          </a:p>
          <a:p>
            <a:r>
              <a:rPr lang="en-US" dirty="0"/>
              <a:t>S</a:t>
            </a:r>
            <a:r>
              <a:rPr lang="en-US" baseline="-25000" dirty="0"/>
              <a:t>hh</a:t>
            </a:r>
            <a:r>
              <a:rPr lang="en-US" dirty="0"/>
              <a:t>=1/2 * [  (-10)</a:t>
            </a:r>
            <a:r>
              <a:rPr lang="en-US" baseline="30000" dirty="0"/>
              <a:t>2</a:t>
            </a:r>
            <a:r>
              <a:rPr lang="en-US" dirty="0"/>
              <a:t>+ 0</a:t>
            </a:r>
            <a:r>
              <a:rPr lang="en-US" baseline="30000" dirty="0"/>
              <a:t>2</a:t>
            </a:r>
            <a:r>
              <a:rPr lang="en-US" dirty="0"/>
              <a:t>+(10)</a:t>
            </a:r>
            <a:r>
              <a:rPr lang="en-US" baseline="30000" dirty="0"/>
              <a:t>2</a:t>
            </a:r>
            <a:r>
              <a:rPr lang="en-US" dirty="0"/>
              <a:t>]= 100 </a:t>
            </a:r>
          </a:p>
          <a:p>
            <a:endParaRPr lang="en-US" dirty="0"/>
          </a:p>
          <a:p>
            <a:r>
              <a:rPr lang="en-US" dirty="0"/>
              <a:t>So correlation coefficient </a:t>
            </a:r>
            <a:r>
              <a:rPr lang="el-GR" dirty="0"/>
              <a:t>ρ</a:t>
            </a:r>
            <a:r>
              <a:rPr lang="en-US" dirty="0" err="1"/>
              <a:t>wh</a:t>
            </a:r>
            <a:r>
              <a:rPr lang="en-US" dirty="0"/>
              <a:t> can be estimated using our sample estimations: </a:t>
            </a:r>
            <a:r>
              <a:rPr lang="el-GR" dirty="0"/>
              <a:t>ρ</a:t>
            </a:r>
            <a:r>
              <a:rPr lang="en-US" baseline="-25000" dirty="0" err="1"/>
              <a:t>wh</a:t>
            </a:r>
            <a:r>
              <a:rPr lang="en-US" dirty="0"/>
              <a:t>= -25 / 5*10 = -0.5  </a:t>
            </a:r>
          </a:p>
          <a:p>
            <a:endParaRPr lang="en-US" dirty="0"/>
          </a:p>
          <a:p>
            <a:r>
              <a:rPr lang="en-US" dirty="0"/>
              <a:t>(note that </a:t>
            </a:r>
            <a:r>
              <a:rPr lang="el-GR" dirty="0"/>
              <a:t>ρ</a:t>
            </a:r>
            <a:r>
              <a:rPr lang="en-US" dirty="0"/>
              <a:t> has sqrt of variance </a:t>
            </a:r>
            <a:r>
              <a:rPr lang="en-US" dirty="0" err="1"/>
              <a:t>ie</a:t>
            </a:r>
            <a:r>
              <a:rPr lang="en-US" dirty="0"/>
              <a:t> standard deviations in denominator)</a:t>
            </a:r>
          </a:p>
        </p:txBody>
      </p:sp>
      <p:pic>
        <p:nvPicPr>
          <p:cNvPr id="8" name="Picture 7">
            <a:extLst>
              <a:ext uri="{FF2B5EF4-FFF2-40B4-BE49-F238E27FC236}">
                <a16:creationId xmlns:a16="http://schemas.microsoft.com/office/drawing/2014/main" id="{508ACD64-B597-AD43-80D3-C4345D6BD921}"/>
              </a:ext>
            </a:extLst>
          </p:cNvPr>
          <p:cNvPicPr>
            <a:picLocks noChangeAspect="1"/>
          </p:cNvPicPr>
          <p:nvPr/>
        </p:nvPicPr>
        <p:blipFill>
          <a:blip r:embed="rId2"/>
          <a:stretch>
            <a:fillRect/>
          </a:stretch>
        </p:blipFill>
        <p:spPr>
          <a:xfrm>
            <a:off x="8162501" y="2122290"/>
            <a:ext cx="3567477" cy="692510"/>
          </a:xfrm>
          <a:prstGeom prst="rect">
            <a:avLst/>
          </a:prstGeom>
        </p:spPr>
      </p:pic>
      <p:pic>
        <p:nvPicPr>
          <p:cNvPr id="24" name="Picture 23">
            <a:extLst>
              <a:ext uri="{FF2B5EF4-FFF2-40B4-BE49-F238E27FC236}">
                <a16:creationId xmlns:a16="http://schemas.microsoft.com/office/drawing/2014/main" id="{A67200C0-9BD9-A840-B2BC-4928585348D3}"/>
              </a:ext>
            </a:extLst>
          </p:cNvPr>
          <p:cNvPicPr>
            <a:picLocks noChangeAspect="1"/>
          </p:cNvPicPr>
          <p:nvPr/>
        </p:nvPicPr>
        <p:blipFill>
          <a:blip r:embed="rId3"/>
          <a:stretch>
            <a:fillRect/>
          </a:stretch>
        </p:blipFill>
        <p:spPr>
          <a:xfrm>
            <a:off x="8204940" y="3866148"/>
            <a:ext cx="2113783" cy="608638"/>
          </a:xfrm>
          <a:prstGeom prst="rect">
            <a:avLst/>
          </a:prstGeom>
        </p:spPr>
      </p:pic>
      <p:graphicFrame>
        <p:nvGraphicFramePr>
          <p:cNvPr id="3" name="Table 3">
            <a:extLst>
              <a:ext uri="{FF2B5EF4-FFF2-40B4-BE49-F238E27FC236}">
                <a16:creationId xmlns:a16="http://schemas.microsoft.com/office/drawing/2014/main" id="{021DB781-76C2-0241-B9D4-DBC990ACCC2C}"/>
              </a:ext>
            </a:extLst>
          </p:cNvPr>
          <p:cNvGraphicFramePr>
            <a:graphicFrameLocks noGrp="1"/>
          </p:cNvGraphicFramePr>
          <p:nvPr>
            <p:extLst>
              <p:ext uri="{D42A27DB-BD31-4B8C-83A1-F6EECF244321}">
                <p14:modId xmlns:p14="http://schemas.microsoft.com/office/powerpoint/2010/main" val="3017777503"/>
              </p:ext>
            </p:extLst>
          </p:nvPr>
        </p:nvGraphicFramePr>
        <p:xfrm>
          <a:off x="4016414" y="1124211"/>
          <a:ext cx="2079586" cy="1978528"/>
        </p:xfrm>
        <a:graphic>
          <a:graphicData uri="http://schemas.openxmlformats.org/drawingml/2006/table">
            <a:tbl>
              <a:tblPr firstRow="1" bandRow="1">
                <a:tableStyleId>{5C22544A-7EE6-4342-B048-85BDC9FD1C3A}</a:tableStyleId>
              </a:tblPr>
              <a:tblGrid>
                <a:gridCol w="1039793">
                  <a:extLst>
                    <a:ext uri="{9D8B030D-6E8A-4147-A177-3AD203B41FA5}">
                      <a16:colId xmlns:a16="http://schemas.microsoft.com/office/drawing/2014/main" val="1587071181"/>
                    </a:ext>
                  </a:extLst>
                </a:gridCol>
                <a:gridCol w="1039793">
                  <a:extLst>
                    <a:ext uri="{9D8B030D-6E8A-4147-A177-3AD203B41FA5}">
                      <a16:colId xmlns:a16="http://schemas.microsoft.com/office/drawing/2014/main" val="799145982"/>
                    </a:ext>
                  </a:extLst>
                </a:gridCol>
              </a:tblGrid>
              <a:tr h="494632">
                <a:tc>
                  <a:txBody>
                    <a:bodyPr/>
                    <a:lstStyle/>
                    <a:p>
                      <a:r>
                        <a:rPr lang="en-US" dirty="0"/>
                        <a:t>Weight</a:t>
                      </a:r>
                    </a:p>
                  </a:txBody>
                  <a:tcPr/>
                </a:tc>
                <a:tc>
                  <a:txBody>
                    <a:bodyPr/>
                    <a:lstStyle/>
                    <a:p>
                      <a:r>
                        <a:rPr lang="en-US" dirty="0"/>
                        <a:t>Height</a:t>
                      </a:r>
                    </a:p>
                  </a:txBody>
                  <a:tcPr/>
                </a:tc>
                <a:extLst>
                  <a:ext uri="{0D108BD9-81ED-4DB2-BD59-A6C34878D82A}">
                    <a16:rowId xmlns:a16="http://schemas.microsoft.com/office/drawing/2014/main" val="958773064"/>
                  </a:ext>
                </a:extLst>
              </a:tr>
              <a:tr h="494632">
                <a:tc>
                  <a:txBody>
                    <a:bodyPr/>
                    <a:lstStyle/>
                    <a:p>
                      <a:r>
                        <a:rPr lang="en-US" dirty="0"/>
                        <a:t>80</a:t>
                      </a:r>
                    </a:p>
                  </a:txBody>
                  <a:tcPr/>
                </a:tc>
                <a:tc>
                  <a:txBody>
                    <a:bodyPr/>
                    <a:lstStyle/>
                    <a:p>
                      <a:r>
                        <a:rPr lang="en-US" dirty="0"/>
                        <a:t>160</a:t>
                      </a:r>
                    </a:p>
                  </a:txBody>
                  <a:tcPr/>
                </a:tc>
                <a:extLst>
                  <a:ext uri="{0D108BD9-81ED-4DB2-BD59-A6C34878D82A}">
                    <a16:rowId xmlns:a16="http://schemas.microsoft.com/office/drawing/2014/main" val="1227912561"/>
                  </a:ext>
                </a:extLst>
              </a:tr>
              <a:tr h="494632">
                <a:tc>
                  <a:txBody>
                    <a:bodyPr/>
                    <a:lstStyle/>
                    <a:p>
                      <a:r>
                        <a:rPr lang="en-US" dirty="0"/>
                        <a:t>85</a:t>
                      </a:r>
                    </a:p>
                  </a:txBody>
                  <a:tcPr/>
                </a:tc>
                <a:tc>
                  <a:txBody>
                    <a:bodyPr/>
                    <a:lstStyle/>
                    <a:p>
                      <a:r>
                        <a:rPr lang="en-US" dirty="0"/>
                        <a:t>170</a:t>
                      </a:r>
                    </a:p>
                  </a:txBody>
                  <a:tcPr/>
                </a:tc>
                <a:extLst>
                  <a:ext uri="{0D108BD9-81ED-4DB2-BD59-A6C34878D82A}">
                    <a16:rowId xmlns:a16="http://schemas.microsoft.com/office/drawing/2014/main" val="4019142696"/>
                  </a:ext>
                </a:extLst>
              </a:tr>
              <a:tr h="494632">
                <a:tc>
                  <a:txBody>
                    <a:bodyPr/>
                    <a:lstStyle/>
                    <a:p>
                      <a:r>
                        <a:rPr lang="en-US" dirty="0"/>
                        <a:t>75</a:t>
                      </a:r>
                    </a:p>
                  </a:txBody>
                  <a:tcPr/>
                </a:tc>
                <a:tc>
                  <a:txBody>
                    <a:bodyPr/>
                    <a:lstStyle/>
                    <a:p>
                      <a:r>
                        <a:rPr lang="en-US" dirty="0"/>
                        <a:t>180</a:t>
                      </a:r>
                    </a:p>
                  </a:txBody>
                  <a:tcPr/>
                </a:tc>
                <a:extLst>
                  <a:ext uri="{0D108BD9-81ED-4DB2-BD59-A6C34878D82A}">
                    <a16:rowId xmlns:a16="http://schemas.microsoft.com/office/drawing/2014/main" val="2498925715"/>
                  </a:ext>
                </a:extLst>
              </a:tr>
            </a:tbl>
          </a:graphicData>
        </a:graphic>
      </p:graphicFrame>
      <p:pic>
        <p:nvPicPr>
          <p:cNvPr id="15" name="Picture 14">
            <a:extLst>
              <a:ext uri="{FF2B5EF4-FFF2-40B4-BE49-F238E27FC236}">
                <a16:creationId xmlns:a16="http://schemas.microsoft.com/office/drawing/2014/main" id="{2E7932A9-01FA-BB4A-8936-65510CACB325}"/>
              </a:ext>
            </a:extLst>
          </p:cNvPr>
          <p:cNvPicPr>
            <a:picLocks noChangeAspect="1"/>
          </p:cNvPicPr>
          <p:nvPr/>
        </p:nvPicPr>
        <p:blipFill>
          <a:blip r:embed="rId4"/>
          <a:stretch>
            <a:fillRect/>
          </a:stretch>
        </p:blipFill>
        <p:spPr>
          <a:xfrm>
            <a:off x="8162501" y="2997610"/>
            <a:ext cx="2080830" cy="685728"/>
          </a:xfrm>
          <a:prstGeom prst="rect">
            <a:avLst/>
          </a:prstGeom>
        </p:spPr>
      </p:pic>
    </p:spTree>
    <p:extLst>
      <p:ext uri="{BB962C8B-B14F-4D97-AF65-F5344CB8AC3E}">
        <p14:creationId xmlns:p14="http://schemas.microsoft.com/office/powerpoint/2010/main" val="173531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5A5091AD-BBAB-0F4F-9091-5E91B442B628}"/>
              </a:ext>
            </a:extLst>
          </p:cNvPr>
          <p:cNvGrpSpPr/>
          <p:nvPr/>
        </p:nvGrpSpPr>
        <p:grpSpPr>
          <a:xfrm>
            <a:off x="7781157" y="1287674"/>
            <a:ext cx="4247751" cy="4194069"/>
            <a:chOff x="3413760" y="1827220"/>
            <a:chExt cx="4978400" cy="3069900"/>
          </a:xfrm>
        </p:grpSpPr>
        <p:sp>
          <p:nvSpPr>
            <p:cNvPr id="13" name="Rectangle 12">
              <a:extLst>
                <a:ext uri="{FF2B5EF4-FFF2-40B4-BE49-F238E27FC236}">
                  <a16:creationId xmlns:a16="http://schemas.microsoft.com/office/drawing/2014/main" id="{BBDD699B-59B8-9043-8FE6-4F150C136329}"/>
                </a:ext>
              </a:extLst>
            </p:cNvPr>
            <p:cNvSpPr/>
            <p:nvPr/>
          </p:nvSpPr>
          <p:spPr>
            <a:xfrm>
              <a:off x="3413760" y="1971040"/>
              <a:ext cx="4978400" cy="2926080"/>
            </a:xfrm>
            <a:prstGeom prst="rect">
              <a:avLst/>
            </a:prstGeom>
            <a:solidFill>
              <a:schemeClr val="bg1">
                <a:lumMod val="85000"/>
              </a:schemeClr>
            </a:solidFill>
            <a:ln w="76200">
              <a:solidFill>
                <a:schemeClr val="bg2">
                  <a:lumMod val="50000"/>
                </a:schemeClr>
              </a:solidFill>
              <a:extLst>
                <a:ext uri="{C807C97D-BFC1-408E-A445-0C87EB9F89A2}">
                  <ask:lineSketchStyleProps xmlns:ask="http://schemas.microsoft.com/office/drawing/2018/sketchyshapes" sd="3956341818">
                    <a:custGeom>
                      <a:avLst/>
                      <a:gdLst>
                        <a:gd name="connsiteX0" fmla="*/ 0 w 4247751"/>
                        <a:gd name="connsiteY0" fmla="*/ 0 h 3997583"/>
                        <a:gd name="connsiteX1" fmla="*/ 573446 w 4247751"/>
                        <a:gd name="connsiteY1" fmla="*/ 0 h 3997583"/>
                        <a:gd name="connsiteX2" fmla="*/ 1189370 w 4247751"/>
                        <a:gd name="connsiteY2" fmla="*/ 0 h 3997583"/>
                        <a:gd name="connsiteX3" fmla="*/ 1677862 w 4247751"/>
                        <a:gd name="connsiteY3" fmla="*/ 0 h 3997583"/>
                        <a:gd name="connsiteX4" fmla="*/ 2251308 w 4247751"/>
                        <a:gd name="connsiteY4" fmla="*/ 0 h 3997583"/>
                        <a:gd name="connsiteX5" fmla="*/ 2782277 w 4247751"/>
                        <a:gd name="connsiteY5" fmla="*/ 0 h 3997583"/>
                        <a:gd name="connsiteX6" fmla="*/ 3398201 w 4247751"/>
                        <a:gd name="connsiteY6" fmla="*/ 0 h 3997583"/>
                        <a:gd name="connsiteX7" fmla="*/ 4247751 w 4247751"/>
                        <a:gd name="connsiteY7" fmla="*/ 0 h 3997583"/>
                        <a:gd name="connsiteX8" fmla="*/ 4247751 w 4247751"/>
                        <a:gd name="connsiteY8" fmla="*/ 651035 h 3997583"/>
                        <a:gd name="connsiteX9" fmla="*/ 4247751 w 4247751"/>
                        <a:gd name="connsiteY9" fmla="*/ 1222118 h 3997583"/>
                        <a:gd name="connsiteX10" fmla="*/ 4247751 w 4247751"/>
                        <a:gd name="connsiteY10" fmla="*/ 1833177 h 3997583"/>
                        <a:gd name="connsiteX11" fmla="*/ 4247751 w 4247751"/>
                        <a:gd name="connsiteY11" fmla="*/ 2364285 h 3997583"/>
                        <a:gd name="connsiteX12" fmla="*/ 4247751 w 4247751"/>
                        <a:gd name="connsiteY12" fmla="*/ 2895392 h 3997583"/>
                        <a:gd name="connsiteX13" fmla="*/ 4247751 w 4247751"/>
                        <a:gd name="connsiteY13" fmla="*/ 3506451 h 3997583"/>
                        <a:gd name="connsiteX14" fmla="*/ 4247751 w 4247751"/>
                        <a:gd name="connsiteY14" fmla="*/ 3997583 h 3997583"/>
                        <a:gd name="connsiteX15" fmla="*/ 3801737 w 4247751"/>
                        <a:gd name="connsiteY15" fmla="*/ 3997583 h 3997583"/>
                        <a:gd name="connsiteX16" fmla="*/ 3313246 w 4247751"/>
                        <a:gd name="connsiteY16" fmla="*/ 3997583 h 3997583"/>
                        <a:gd name="connsiteX17" fmla="*/ 2824754 w 4247751"/>
                        <a:gd name="connsiteY17" fmla="*/ 3997583 h 3997583"/>
                        <a:gd name="connsiteX18" fmla="*/ 2251308 w 4247751"/>
                        <a:gd name="connsiteY18" fmla="*/ 3997583 h 3997583"/>
                        <a:gd name="connsiteX19" fmla="*/ 1805294 w 4247751"/>
                        <a:gd name="connsiteY19" fmla="*/ 3997583 h 3997583"/>
                        <a:gd name="connsiteX20" fmla="*/ 1274325 w 4247751"/>
                        <a:gd name="connsiteY20" fmla="*/ 3997583 h 3997583"/>
                        <a:gd name="connsiteX21" fmla="*/ 743356 w 4247751"/>
                        <a:gd name="connsiteY21" fmla="*/ 3997583 h 3997583"/>
                        <a:gd name="connsiteX22" fmla="*/ 0 w 4247751"/>
                        <a:gd name="connsiteY22" fmla="*/ 3997583 h 3997583"/>
                        <a:gd name="connsiteX23" fmla="*/ 0 w 4247751"/>
                        <a:gd name="connsiteY23" fmla="*/ 3386524 h 3997583"/>
                        <a:gd name="connsiteX24" fmla="*/ 0 w 4247751"/>
                        <a:gd name="connsiteY24" fmla="*/ 2775465 h 3997583"/>
                        <a:gd name="connsiteX25" fmla="*/ 0 w 4247751"/>
                        <a:gd name="connsiteY25" fmla="*/ 2324309 h 3997583"/>
                        <a:gd name="connsiteX26" fmla="*/ 0 w 4247751"/>
                        <a:gd name="connsiteY26" fmla="*/ 1713250 h 3997583"/>
                        <a:gd name="connsiteX27" fmla="*/ 0 w 4247751"/>
                        <a:gd name="connsiteY27" fmla="*/ 1222118 h 3997583"/>
                        <a:gd name="connsiteX28" fmla="*/ 0 w 4247751"/>
                        <a:gd name="connsiteY28" fmla="*/ 770962 h 3997583"/>
                        <a:gd name="connsiteX29" fmla="*/ 0 w 4247751"/>
                        <a:gd name="connsiteY29" fmla="*/ 0 h 399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247751" h="3997583" fill="none" extrusionOk="0">
                          <a:moveTo>
                            <a:pt x="0" y="0"/>
                          </a:moveTo>
                          <a:cubicBezTo>
                            <a:pt x="235805" y="-50955"/>
                            <a:pt x="429894" y="1454"/>
                            <a:pt x="573446" y="0"/>
                          </a:cubicBezTo>
                          <a:cubicBezTo>
                            <a:pt x="716998" y="-1454"/>
                            <a:pt x="891483" y="43795"/>
                            <a:pt x="1189370" y="0"/>
                          </a:cubicBezTo>
                          <a:cubicBezTo>
                            <a:pt x="1487257" y="-43795"/>
                            <a:pt x="1442966" y="8169"/>
                            <a:pt x="1677862" y="0"/>
                          </a:cubicBezTo>
                          <a:cubicBezTo>
                            <a:pt x="1912758" y="-8169"/>
                            <a:pt x="1967925" y="7371"/>
                            <a:pt x="2251308" y="0"/>
                          </a:cubicBezTo>
                          <a:cubicBezTo>
                            <a:pt x="2534691" y="-7371"/>
                            <a:pt x="2644865" y="19558"/>
                            <a:pt x="2782277" y="0"/>
                          </a:cubicBezTo>
                          <a:cubicBezTo>
                            <a:pt x="2919689" y="-19558"/>
                            <a:pt x="3258855" y="48944"/>
                            <a:pt x="3398201" y="0"/>
                          </a:cubicBezTo>
                          <a:cubicBezTo>
                            <a:pt x="3537547" y="-48944"/>
                            <a:pt x="4003430" y="74114"/>
                            <a:pt x="4247751" y="0"/>
                          </a:cubicBezTo>
                          <a:cubicBezTo>
                            <a:pt x="4284163" y="292958"/>
                            <a:pt x="4201651" y="399556"/>
                            <a:pt x="4247751" y="651035"/>
                          </a:cubicBezTo>
                          <a:cubicBezTo>
                            <a:pt x="4293851" y="902514"/>
                            <a:pt x="4234608" y="1107050"/>
                            <a:pt x="4247751" y="1222118"/>
                          </a:cubicBezTo>
                          <a:cubicBezTo>
                            <a:pt x="4260894" y="1337186"/>
                            <a:pt x="4213753" y="1603687"/>
                            <a:pt x="4247751" y="1833177"/>
                          </a:cubicBezTo>
                          <a:cubicBezTo>
                            <a:pt x="4281749" y="2062667"/>
                            <a:pt x="4205295" y="2113082"/>
                            <a:pt x="4247751" y="2364285"/>
                          </a:cubicBezTo>
                          <a:cubicBezTo>
                            <a:pt x="4290207" y="2615488"/>
                            <a:pt x="4210137" y="2725193"/>
                            <a:pt x="4247751" y="2895392"/>
                          </a:cubicBezTo>
                          <a:cubicBezTo>
                            <a:pt x="4285365" y="3065591"/>
                            <a:pt x="4218583" y="3310070"/>
                            <a:pt x="4247751" y="3506451"/>
                          </a:cubicBezTo>
                          <a:cubicBezTo>
                            <a:pt x="4276919" y="3702832"/>
                            <a:pt x="4213141" y="3890810"/>
                            <a:pt x="4247751" y="3997583"/>
                          </a:cubicBezTo>
                          <a:cubicBezTo>
                            <a:pt x="4120087" y="4007862"/>
                            <a:pt x="3913003" y="3963071"/>
                            <a:pt x="3801737" y="3997583"/>
                          </a:cubicBezTo>
                          <a:cubicBezTo>
                            <a:pt x="3690471" y="4032095"/>
                            <a:pt x="3442216" y="3968356"/>
                            <a:pt x="3313246" y="3997583"/>
                          </a:cubicBezTo>
                          <a:cubicBezTo>
                            <a:pt x="3184276" y="4026810"/>
                            <a:pt x="2954011" y="3972862"/>
                            <a:pt x="2824754" y="3997583"/>
                          </a:cubicBezTo>
                          <a:cubicBezTo>
                            <a:pt x="2695497" y="4022304"/>
                            <a:pt x="2519857" y="3932220"/>
                            <a:pt x="2251308" y="3997583"/>
                          </a:cubicBezTo>
                          <a:cubicBezTo>
                            <a:pt x="1982759" y="4062946"/>
                            <a:pt x="2005237" y="3983938"/>
                            <a:pt x="1805294" y="3997583"/>
                          </a:cubicBezTo>
                          <a:cubicBezTo>
                            <a:pt x="1605351" y="4011228"/>
                            <a:pt x="1453287" y="3982162"/>
                            <a:pt x="1274325" y="3997583"/>
                          </a:cubicBezTo>
                          <a:cubicBezTo>
                            <a:pt x="1095363" y="4013004"/>
                            <a:pt x="857475" y="3988345"/>
                            <a:pt x="743356" y="3997583"/>
                          </a:cubicBezTo>
                          <a:cubicBezTo>
                            <a:pt x="629237" y="4006821"/>
                            <a:pt x="246750" y="3981925"/>
                            <a:pt x="0" y="3997583"/>
                          </a:cubicBezTo>
                          <a:cubicBezTo>
                            <a:pt x="-24014" y="3782475"/>
                            <a:pt x="60004" y="3660824"/>
                            <a:pt x="0" y="3386524"/>
                          </a:cubicBezTo>
                          <a:cubicBezTo>
                            <a:pt x="-60004" y="3112224"/>
                            <a:pt x="7512" y="2939234"/>
                            <a:pt x="0" y="2775465"/>
                          </a:cubicBezTo>
                          <a:cubicBezTo>
                            <a:pt x="-7512" y="2611696"/>
                            <a:pt x="50592" y="2541757"/>
                            <a:pt x="0" y="2324309"/>
                          </a:cubicBezTo>
                          <a:cubicBezTo>
                            <a:pt x="-50592" y="2106861"/>
                            <a:pt x="1191" y="1951136"/>
                            <a:pt x="0" y="1713250"/>
                          </a:cubicBezTo>
                          <a:cubicBezTo>
                            <a:pt x="-1191" y="1475364"/>
                            <a:pt x="13943" y="1401016"/>
                            <a:pt x="0" y="1222118"/>
                          </a:cubicBezTo>
                          <a:cubicBezTo>
                            <a:pt x="-13943" y="1043220"/>
                            <a:pt x="21451" y="952191"/>
                            <a:pt x="0" y="770962"/>
                          </a:cubicBezTo>
                          <a:cubicBezTo>
                            <a:pt x="-21451" y="589733"/>
                            <a:pt x="55474" y="190816"/>
                            <a:pt x="0" y="0"/>
                          </a:cubicBezTo>
                          <a:close/>
                        </a:path>
                        <a:path w="4247751" h="3997583" stroke="0" extrusionOk="0">
                          <a:moveTo>
                            <a:pt x="0" y="0"/>
                          </a:moveTo>
                          <a:cubicBezTo>
                            <a:pt x="187008" y="-50669"/>
                            <a:pt x="357712" y="12627"/>
                            <a:pt x="573446" y="0"/>
                          </a:cubicBezTo>
                          <a:cubicBezTo>
                            <a:pt x="789180" y="-12627"/>
                            <a:pt x="1013563" y="29618"/>
                            <a:pt x="1146893" y="0"/>
                          </a:cubicBezTo>
                          <a:cubicBezTo>
                            <a:pt x="1280223" y="-29618"/>
                            <a:pt x="1552150" y="48764"/>
                            <a:pt x="1762817" y="0"/>
                          </a:cubicBezTo>
                          <a:cubicBezTo>
                            <a:pt x="1973484" y="-48764"/>
                            <a:pt x="2184260" y="29205"/>
                            <a:pt x="2336263" y="0"/>
                          </a:cubicBezTo>
                          <a:cubicBezTo>
                            <a:pt x="2488266" y="-29205"/>
                            <a:pt x="2589199" y="44573"/>
                            <a:pt x="2739799" y="0"/>
                          </a:cubicBezTo>
                          <a:cubicBezTo>
                            <a:pt x="2890399" y="-44573"/>
                            <a:pt x="3020419" y="12115"/>
                            <a:pt x="3228291" y="0"/>
                          </a:cubicBezTo>
                          <a:cubicBezTo>
                            <a:pt x="3436163" y="-12115"/>
                            <a:pt x="3524388" y="46884"/>
                            <a:pt x="3631827" y="0"/>
                          </a:cubicBezTo>
                          <a:cubicBezTo>
                            <a:pt x="3739266" y="-46884"/>
                            <a:pt x="4048211" y="23590"/>
                            <a:pt x="4247751" y="0"/>
                          </a:cubicBezTo>
                          <a:cubicBezTo>
                            <a:pt x="4300138" y="111842"/>
                            <a:pt x="4200798" y="282016"/>
                            <a:pt x="4247751" y="491132"/>
                          </a:cubicBezTo>
                          <a:cubicBezTo>
                            <a:pt x="4294704" y="700248"/>
                            <a:pt x="4191790" y="771500"/>
                            <a:pt x="4247751" y="1022239"/>
                          </a:cubicBezTo>
                          <a:cubicBezTo>
                            <a:pt x="4303712" y="1272978"/>
                            <a:pt x="4198751" y="1362261"/>
                            <a:pt x="4247751" y="1633298"/>
                          </a:cubicBezTo>
                          <a:cubicBezTo>
                            <a:pt x="4296751" y="1904335"/>
                            <a:pt x="4201993" y="2073216"/>
                            <a:pt x="4247751" y="2244357"/>
                          </a:cubicBezTo>
                          <a:cubicBezTo>
                            <a:pt x="4293509" y="2415498"/>
                            <a:pt x="4214456" y="2646556"/>
                            <a:pt x="4247751" y="2895392"/>
                          </a:cubicBezTo>
                          <a:cubicBezTo>
                            <a:pt x="4281046" y="3144228"/>
                            <a:pt x="4225008" y="3140903"/>
                            <a:pt x="4247751" y="3346548"/>
                          </a:cubicBezTo>
                          <a:cubicBezTo>
                            <a:pt x="4270494" y="3552193"/>
                            <a:pt x="4204446" y="3859777"/>
                            <a:pt x="4247751" y="3997583"/>
                          </a:cubicBezTo>
                          <a:cubicBezTo>
                            <a:pt x="4078605" y="4039366"/>
                            <a:pt x="3950041" y="3967922"/>
                            <a:pt x="3801737" y="3997583"/>
                          </a:cubicBezTo>
                          <a:cubicBezTo>
                            <a:pt x="3653433" y="4027244"/>
                            <a:pt x="3490627" y="3962937"/>
                            <a:pt x="3270768" y="3997583"/>
                          </a:cubicBezTo>
                          <a:cubicBezTo>
                            <a:pt x="3050909" y="4032229"/>
                            <a:pt x="2894763" y="3957871"/>
                            <a:pt x="2697322" y="3997583"/>
                          </a:cubicBezTo>
                          <a:cubicBezTo>
                            <a:pt x="2499881" y="4037295"/>
                            <a:pt x="2339147" y="3934827"/>
                            <a:pt x="2123876" y="3997583"/>
                          </a:cubicBezTo>
                          <a:cubicBezTo>
                            <a:pt x="1908605" y="4060339"/>
                            <a:pt x="1811630" y="3965207"/>
                            <a:pt x="1635384" y="3997583"/>
                          </a:cubicBezTo>
                          <a:cubicBezTo>
                            <a:pt x="1459138" y="4029959"/>
                            <a:pt x="1284233" y="3929138"/>
                            <a:pt x="1019460" y="3997583"/>
                          </a:cubicBezTo>
                          <a:cubicBezTo>
                            <a:pt x="754687" y="4066028"/>
                            <a:pt x="783750" y="3954311"/>
                            <a:pt x="615924" y="3997583"/>
                          </a:cubicBezTo>
                          <a:cubicBezTo>
                            <a:pt x="448098" y="4040855"/>
                            <a:pt x="129419" y="3977371"/>
                            <a:pt x="0" y="3997583"/>
                          </a:cubicBezTo>
                          <a:cubicBezTo>
                            <a:pt x="-67350" y="3858642"/>
                            <a:pt x="11746" y="3530900"/>
                            <a:pt x="0" y="3346548"/>
                          </a:cubicBezTo>
                          <a:cubicBezTo>
                            <a:pt x="-11746" y="3162197"/>
                            <a:pt x="7500" y="3002188"/>
                            <a:pt x="0" y="2695513"/>
                          </a:cubicBezTo>
                          <a:cubicBezTo>
                            <a:pt x="-7500" y="2388839"/>
                            <a:pt x="14803" y="2373672"/>
                            <a:pt x="0" y="2204381"/>
                          </a:cubicBezTo>
                          <a:cubicBezTo>
                            <a:pt x="-14803" y="2035090"/>
                            <a:pt x="34405" y="1764272"/>
                            <a:pt x="0" y="1553347"/>
                          </a:cubicBezTo>
                          <a:cubicBezTo>
                            <a:pt x="-34405" y="1342422"/>
                            <a:pt x="44350" y="1123081"/>
                            <a:pt x="0" y="942287"/>
                          </a:cubicBezTo>
                          <a:cubicBezTo>
                            <a:pt x="-44350" y="761493"/>
                            <a:pt x="3552" y="653473"/>
                            <a:pt x="0" y="491132"/>
                          </a:cubicBezTo>
                          <a:cubicBezTo>
                            <a:pt x="-3552" y="328792"/>
                            <a:pt x="46700" y="180008"/>
                            <a:pt x="0" y="0"/>
                          </a:cubicBezTo>
                          <a:close/>
                        </a:path>
                      </a:pathLst>
                    </a:custGeom>
                    <ask:type>
                      <ask:lineSketchScribble/>
                    </ask:type>
                  </ask:lineSketchStyleProps>
                </a:ext>
              </a:extLst>
            </a:ln>
            <a:effectLst>
              <a:outerShdw blurRad="135632" dist="67369" dir="3480000" algn="tl" rotWithShape="0">
                <a:schemeClr val="tx1">
                  <a:alpha val="27203"/>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6C4F99-8D82-7047-9219-6759C25303F1}"/>
                </a:ext>
              </a:extLst>
            </p:cNvPr>
            <p:cNvSpPr/>
            <p:nvPr/>
          </p:nvSpPr>
          <p:spPr>
            <a:xfrm>
              <a:off x="3759200" y="1827220"/>
              <a:ext cx="1270000" cy="477097"/>
            </a:xfrm>
            <a:prstGeom prst="rect">
              <a:avLst/>
            </a:prstGeom>
            <a:solidFill>
              <a:schemeClr val="bg1">
                <a:lumMod val="85000"/>
              </a:schemeClr>
            </a:solidFill>
            <a:ln w="76200">
              <a:solidFill>
                <a:schemeClr val="bg2">
                  <a:lumMod val="50000"/>
                </a:schemeClr>
              </a:solidFill>
              <a:extLst>
                <a:ext uri="{C807C97D-BFC1-408E-A445-0C87EB9F89A2}">
                  <ask:lineSketchStyleProps xmlns:ask="http://schemas.microsoft.com/office/drawing/2018/sketchyshapes" sd="2805078884">
                    <a:custGeom>
                      <a:avLst/>
                      <a:gdLst>
                        <a:gd name="connsiteX0" fmla="*/ 0 w 1083610"/>
                        <a:gd name="connsiteY0" fmla="*/ 0 h 651806"/>
                        <a:gd name="connsiteX1" fmla="*/ 509297 w 1083610"/>
                        <a:gd name="connsiteY1" fmla="*/ 0 h 651806"/>
                        <a:gd name="connsiteX2" fmla="*/ 1083610 w 1083610"/>
                        <a:gd name="connsiteY2" fmla="*/ 0 h 651806"/>
                        <a:gd name="connsiteX3" fmla="*/ 1083610 w 1083610"/>
                        <a:gd name="connsiteY3" fmla="*/ 325903 h 651806"/>
                        <a:gd name="connsiteX4" fmla="*/ 1083610 w 1083610"/>
                        <a:gd name="connsiteY4" fmla="*/ 651806 h 651806"/>
                        <a:gd name="connsiteX5" fmla="*/ 541805 w 1083610"/>
                        <a:gd name="connsiteY5" fmla="*/ 651806 h 651806"/>
                        <a:gd name="connsiteX6" fmla="*/ 0 w 1083610"/>
                        <a:gd name="connsiteY6" fmla="*/ 651806 h 651806"/>
                        <a:gd name="connsiteX7" fmla="*/ 0 w 1083610"/>
                        <a:gd name="connsiteY7" fmla="*/ 319385 h 651806"/>
                        <a:gd name="connsiteX8" fmla="*/ 0 w 1083610"/>
                        <a:gd name="connsiteY8" fmla="*/ 0 h 65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610" h="651806" fill="none" extrusionOk="0">
                          <a:moveTo>
                            <a:pt x="0" y="0"/>
                          </a:moveTo>
                          <a:cubicBezTo>
                            <a:pt x="240782" y="-16405"/>
                            <a:pt x="288859" y="19148"/>
                            <a:pt x="509297" y="0"/>
                          </a:cubicBezTo>
                          <a:cubicBezTo>
                            <a:pt x="729735" y="-19148"/>
                            <a:pt x="874380" y="66384"/>
                            <a:pt x="1083610" y="0"/>
                          </a:cubicBezTo>
                          <a:cubicBezTo>
                            <a:pt x="1108046" y="121271"/>
                            <a:pt x="1048733" y="186073"/>
                            <a:pt x="1083610" y="325903"/>
                          </a:cubicBezTo>
                          <a:cubicBezTo>
                            <a:pt x="1118487" y="465733"/>
                            <a:pt x="1081556" y="555813"/>
                            <a:pt x="1083610" y="651806"/>
                          </a:cubicBezTo>
                          <a:cubicBezTo>
                            <a:pt x="910779" y="710684"/>
                            <a:pt x="739830" y="623351"/>
                            <a:pt x="541805" y="651806"/>
                          </a:cubicBezTo>
                          <a:cubicBezTo>
                            <a:pt x="343781" y="680261"/>
                            <a:pt x="117493" y="639339"/>
                            <a:pt x="0" y="651806"/>
                          </a:cubicBezTo>
                          <a:cubicBezTo>
                            <a:pt x="-36507" y="569642"/>
                            <a:pt x="10677" y="459684"/>
                            <a:pt x="0" y="319385"/>
                          </a:cubicBezTo>
                          <a:cubicBezTo>
                            <a:pt x="-10677" y="179086"/>
                            <a:pt x="2977" y="149283"/>
                            <a:pt x="0" y="0"/>
                          </a:cubicBezTo>
                          <a:close/>
                        </a:path>
                        <a:path w="1083610" h="651806" stroke="0" extrusionOk="0">
                          <a:moveTo>
                            <a:pt x="0" y="0"/>
                          </a:moveTo>
                          <a:cubicBezTo>
                            <a:pt x="251748" y="-32353"/>
                            <a:pt x="334462" y="50363"/>
                            <a:pt x="541805" y="0"/>
                          </a:cubicBezTo>
                          <a:cubicBezTo>
                            <a:pt x="749148" y="-50363"/>
                            <a:pt x="970377" y="3641"/>
                            <a:pt x="1083610" y="0"/>
                          </a:cubicBezTo>
                          <a:cubicBezTo>
                            <a:pt x="1120059" y="139759"/>
                            <a:pt x="1056053" y="200059"/>
                            <a:pt x="1083610" y="332421"/>
                          </a:cubicBezTo>
                          <a:cubicBezTo>
                            <a:pt x="1111167" y="464783"/>
                            <a:pt x="1075291" y="525145"/>
                            <a:pt x="1083610" y="651806"/>
                          </a:cubicBezTo>
                          <a:cubicBezTo>
                            <a:pt x="927729" y="660126"/>
                            <a:pt x="774953" y="611501"/>
                            <a:pt x="520133" y="651806"/>
                          </a:cubicBezTo>
                          <a:cubicBezTo>
                            <a:pt x="265313" y="692111"/>
                            <a:pt x="172314" y="651209"/>
                            <a:pt x="0" y="651806"/>
                          </a:cubicBezTo>
                          <a:cubicBezTo>
                            <a:pt x="-27527" y="507348"/>
                            <a:pt x="26666" y="452748"/>
                            <a:pt x="0" y="338939"/>
                          </a:cubicBezTo>
                          <a:cubicBezTo>
                            <a:pt x="-26666" y="225130"/>
                            <a:pt x="17233" y="109091"/>
                            <a:pt x="0" y="0"/>
                          </a:cubicBezTo>
                          <a:close/>
                        </a:path>
                      </a:pathLst>
                    </a:custGeom>
                    <ask:type>
                      <ask:lineSketchScribble/>
                    </ask:type>
                  </ask:lineSketchStyleProps>
                </a:ext>
              </a:extLst>
            </a:ln>
            <a:effectLst>
              <a:outerShdw blurRad="50800" dist="50800" dir="5400000" algn="ctr" rotWithShape="0">
                <a:srgbClr val="000000">
                  <a:alpha val="7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65000"/>
                    </a:schemeClr>
                  </a:solidFill>
                  <a:latin typeface="Century Gothic" panose="020B0502020202020204" pitchFamily="34" charset="0"/>
                  <a:ea typeface="Ayuthaya" pitchFamily="2" charset="-34"/>
                  <a:cs typeface="Ayuthaya" pitchFamily="2" charset="-34"/>
                </a:rPr>
                <a:t>Recall</a:t>
              </a:r>
            </a:p>
          </p:txBody>
        </p:sp>
      </p:grpSp>
      <p:sp>
        <p:nvSpPr>
          <p:cNvPr id="2" name="Title 1">
            <a:extLst>
              <a:ext uri="{FF2B5EF4-FFF2-40B4-BE49-F238E27FC236}">
                <a16:creationId xmlns:a16="http://schemas.microsoft.com/office/drawing/2014/main" id="{B4A0E6DC-5B08-2E4B-AEE3-C8FE4BB48FF3}"/>
              </a:ext>
            </a:extLst>
          </p:cNvPr>
          <p:cNvSpPr>
            <a:spLocks noGrp="1"/>
          </p:cNvSpPr>
          <p:nvPr>
            <p:ph type="title"/>
          </p:nvPr>
        </p:nvSpPr>
        <p:spPr>
          <a:xfrm>
            <a:off x="85846" y="18255"/>
            <a:ext cx="10643886" cy="1325563"/>
          </a:xfrm>
        </p:spPr>
        <p:txBody>
          <a:bodyPr>
            <a:normAutofit/>
          </a:bodyPr>
          <a:lstStyle/>
          <a:p>
            <a:r>
              <a:rPr lang="en-US" sz="4000" dirty="0"/>
              <a:t>Example: Computing covariance from samples</a:t>
            </a:r>
          </a:p>
        </p:txBody>
      </p:sp>
      <p:sp>
        <p:nvSpPr>
          <p:cNvPr id="6" name="TextBox 5">
            <a:extLst>
              <a:ext uri="{FF2B5EF4-FFF2-40B4-BE49-F238E27FC236}">
                <a16:creationId xmlns:a16="http://schemas.microsoft.com/office/drawing/2014/main" id="{83A357DA-FCF5-064D-8ED4-42E3B4ABFD74}"/>
              </a:ext>
            </a:extLst>
          </p:cNvPr>
          <p:cNvSpPr txBox="1"/>
          <p:nvPr/>
        </p:nvSpPr>
        <p:spPr>
          <a:xfrm>
            <a:off x="531470" y="1220866"/>
            <a:ext cx="6320743" cy="5355312"/>
          </a:xfrm>
          <a:prstGeom prst="rect">
            <a:avLst/>
          </a:prstGeom>
          <a:noFill/>
        </p:spPr>
        <p:txBody>
          <a:bodyPr wrap="square" rtlCol="0">
            <a:spAutoFit/>
          </a:bodyPr>
          <a:lstStyle/>
          <a:p>
            <a:r>
              <a:rPr lang="en-US" dirty="0"/>
              <a:t>Given a dataset of two features: D=</a:t>
            </a:r>
          </a:p>
          <a:p>
            <a:endParaRPr lang="en-US" dirty="0"/>
          </a:p>
          <a:p>
            <a:r>
              <a:rPr lang="en-US" dirty="0"/>
              <a:t>Compute sample covariance. </a:t>
            </a:r>
          </a:p>
          <a:p>
            <a:endParaRPr lang="en-US" dirty="0"/>
          </a:p>
          <a:p>
            <a:r>
              <a:rPr lang="en-US" dirty="0"/>
              <a:t>Weight Sample mean=80</a:t>
            </a:r>
          </a:p>
          <a:p>
            <a:r>
              <a:rPr lang="en-US" dirty="0"/>
              <a:t>Height sample mean= 170</a:t>
            </a:r>
          </a:p>
          <a:p>
            <a:endParaRPr lang="en-US" dirty="0"/>
          </a:p>
          <a:p>
            <a:endParaRPr lang="en-US" dirty="0"/>
          </a:p>
          <a:p>
            <a:r>
              <a:rPr lang="en-US" dirty="0"/>
              <a:t>Or with matrix algebra, center each column to create </a:t>
            </a:r>
          </a:p>
          <a:p>
            <a:endParaRPr lang="en-US" dirty="0"/>
          </a:p>
          <a:p>
            <a:endParaRPr lang="en-US" dirty="0"/>
          </a:p>
          <a:p>
            <a:r>
              <a:rPr lang="en-US" dirty="0"/>
              <a:t>Dc=</a:t>
            </a:r>
          </a:p>
          <a:p>
            <a:endParaRPr lang="en-US" dirty="0"/>
          </a:p>
          <a:p>
            <a:endParaRPr lang="en-US" dirty="0"/>
          </a:p>
          <a:p>
            <a:endParaRPr lang="en-US" dirty="0"/>
          </a:p>
          <a:p>
            <a:endParaRPr lang="en-US" dirty="0"/>
          </a:p>
          <a:p>
            <a:r>
              <a:rPr lang="en-US" dirty="0"/>
              <a:t>1/2 </a:t>
            </a:r>
            <a:r>
              <a:rPr lang="en-US" dirty="0" err="1"/>
              <a:t>D</a:t>
            </a:r>
            <a:r>
              <a:rPr lang="en-US" baseline="-25000" dirty="0" err="1"/>
              <a:t>c</a:t>
            </a:r>
            <a:r>
              <a:rPr lang="en-US" baseline="30000" dirty="0" err="1"/>
              <a:t>T</a:t>
            </a:r>
            <a:r>
              <a:rPr lang="en-US" dirty="0"/>
              <a:t>*D</a:t>
            </a:r>
            <a:r>
              <a:rPr lang="en-US" baseline="-25000" dirty="0"/>
              <a:t>c</a:t>
            </a:r>
            <a:r>
              <a:rPr lang="en-US" dirty="0"/>
              <a:t> =</a:t>
            </a:r>
          </a:p>
          <a:p>
            <a:endParaRPr lang="en-US" dirty="0"/>
          </a:p>
          <a:p>
            <a:endParaRPr lang="en-US" dirty="0"/>
          </a:p>
        </p:txBody>
      </p:sp>
      <p:pic>
        <p:nvPicPr>
          <p:cNvPr id="8" name="Picture 7">
            <a:extLst>
              <a:ext uri="{FF2B5EF4-FFF2-40B4-BE49-F238E27FC236}">
                <a16:creationId xmlns:a16="http://schemas.microsoft.com/office/drawing/2014/main" id="{508ACD64-B597-AD43-80D3-C4345D6BD921}"/>
              </a:ext>
            </a:extLst>
          </p:cNvPr>
          <p:cNvPicPr>
            <a:picLocks noChangeAspect="1"/>
          </p:cNvPicPr>
          <p:nvPr/>
        </p:nvPicPr>
        <p:blipFill>
          <a:blip r:embed="rId2"/>
          <a:stretch>
            <a:fillRect/>
          </a:stretch>
        </p:blipFill>
        <p:spPr>
          <a:xfrm>
            <a:off x="8162501" y="2122290"/>
            <a:ext cx="3567477" cy="692510"/>
          </a:xfrm>
          <a:prstGeom prst="rect">
            <a:avLst/>
          </a:prstGeom>
        </p:spPr>
      </p:pic>
      <p:pic>
        <p:nvPicPr>
          <p:cNvPr id="24" name="Picture 23">
            <a:extLst>
              <a:ext uri="{FF2B5EF4-FFF2-40B4-BE49-F238E27FC236}">
                <a16:creationId xmlns:a16="http://schemas.microsoft.com/office/drawing/2014/main" id="{A67200C0-9BD9-A840-B2BC-4928585348D3}"/>
              </a:ext>
            </a:extLst>
          </p:cNvPr>
          <p:cNvPicPr>
            <a:picLocks noChangeAspect="1"/>
          </p:cNvPicPr>
          <p:nvPr/>
        </p:nvPicPr>
        <p:blipFill>
          <a:blip r:embed="rId3"/>
          <a:stretch>
            <a:fillRect/>
          </a:stretch>
        </p:blipFill>
        <p:spPr>
          <a:xfrm>
            <a:off x="8204940" y="3866148"/>
            <a:ext cx="2113783" cy="608638"/>
          </a:xfrm>
          <a:prstGeom prst="rect">
            <a:avLst/>
          </a:prstGeom>
        </p:spPr>
      </p:pic>
      <p:graphicFrame>
        <p:nvGraphicFramePr>
          <p:cNvPr id="3" name="Table 3">
            <a:extLst>
              <a:ext uri="{FF2B5EF4-FFF2-40B4-BE49-F238E27FC236}">
                <a16:creationId xmlns:a16="http://schemas.microsoft.com/office/drawing/2014/main" id="{021DB781-76C2-0241-B9D4-DBC990ACCC2C}"/>
              </a:ext>
            </a:extLst>
          </p:cNvPr>
          <p:cNvGraphicFramePr>
            <a:graphicFrameLocks noGrp="1"/>
          </p:cNvGraphicFramePr>
          <p:nvPr/>
        </p:nvGraphicFramePr>
        <p:xfrm>
          <a:off x="4016414" y="1124211"/>
          <a:ext cx="2079586" cy="1978528"/>
        </p:xfrm>
        <a:graphic>
          <a:graphicData uri="http://schemas.openxmlformats.org/drawingml/2006/table">
            <a:tbl>
              <a:tblPr firstRow="1" bandRow="1">
                <a:tableStyleId>{5C22544A-7EE6-4342-B048-85BDC9FD1C3A}</a:tableStyleId>
              </a:tblPr>
              <a:tblGrid>
                <a:gridCol w="1039793">
                  <a:extLst>
                    <a:ext uri="{9D8B030D-6E8A-4147-A177-3AD203B41FA5}">
                      <a16:colId xmlns:a16="http://schemas.microsoft.com/office/drawing/2014/main" val="1587071181"/>
                    </a:ext>
                  </a:extLst>
                </a:gridCol>
                <a:gridCol w="1039793">
                  <a:extLst>
                    <a:ext uri="{9D8B030D-6E8A-4147-A177-3AD203B41FA5}">
                      <a16:colId xmlns:a16="http://schemas.microsoft.com/office/drawing/2014/main" val="799145982"/>
                    </a:ext>
                  </a:extLst>
                </a:gridCol>
              </a:tblGrid>
              <a:tr h="494632">
                <a:tc>
                  <a:txBody>
                    <a:bodyPr/>
                    <a:lstStyle/>
                    <a:p>
                      <a:r>
                        <a:rPr lang="en-US" dirty="0"/>
                        <a:t>Weight</a:t>
                      </a:r>
                    </a:p>
                  </a:txBody>
                  <a:tcPr/>
                </a:tc>
                <a:tc>
                  <a:txBody>
                    <a:bodyPr/>
                    <a:lstStyle/>
                    <a:p>
                      <a:r>
                        <a:rPr lang="en-US" dirty="0"/>
                        <a:t>Height</a:t>
                      </a:r>
                    </a:p>
                  </a:txBody>
                  <a:tcPr/>
                </a:tc>
                <a:extLst>
                  <a:ext uri="{0D108BD9-81ED-4DB2-BD59-A6C34878D82A}">
                    <a16:rowId xmlns:a16="http://schemas.microsoft.com/office/drawing/2014/main" val="958773064"/>
                  </a:ext>
                </a:extLst>
              </a:tr>
              <a:tr h="494632">
                <a:tc>
                  <a:txBody>
                    <a:bodyPr/>
                    <a:lstStyle/>
                    <a:p>
                      <a:r>
                        <a:rPr lang="en-US" dirty="0"/>
                        <a:t>80</a:t>
                      </a:r>
                    </a:p>
                  </a:txBody>
                  <a:tcPr/>
                </a:tc>
                <a:tc>
                  <a:txBody>
                    <a:bodyPr/>
                    <a:lstStyle/>
                    <a:p>
                      <a:r>
                        <a:rPr lang="en-US" dirty="0"/>
                        <a:t>160</a:t>
                      </a:r>
                    </a:p>
                  </a:txBody>
                  <a:tcPr/>
                </a:tc>
                <a:extLst>
                  <a:ext uri="{0D108BD9-81ED-4DB2-BD59-A6C34878D82A}">
                    <a16:rowId xmlns:a16="http://schemas.microsoft.com/office/drawing/2014/main" val="1227912561"/>
                  </a:ext>
                </a:extLst>
              </a:tr>
              <a:tr h="494632">
                <a:tc>
                  <a:txBody>
                    <a:bodyPr/>
                    <a:lstStyle/>
                    <a:p>
                      <a:r>
                        <a:rPr lang="en-US" dirty="0"/>
                        <a:t>85</a:t>
                      </a:r>
                    </a:p>
                  </a:txBody>
                  <a:tcPr/>
                </a:tc>
                <a:tc>
                  <a:txBody>
                    <a:bodyPr/>
                    <a:lstStyle/>
                    <a:p>
                      <a:r>
                        <a:rPr lang="en-US" dirty="0"/>
                        <a:t>170</a:t>
                      </a:r>
                    </a:p>
                  </a:txBody>
                  <a:tcPr/>
                </a:tc>
                <a:extLst>
                  <a:ext uri="{0D108BD9-81ED-4DB2-BD59-A6C34878D82A}">
                    <a16:rowId xmlns:a16="http://schemas.microsoft.com/office/drawing/2014/main" val="4019142696"/>
                  </a:ext>
                </a:extLst>
              </a:tr>
              <a:tr h="494632">
                <a:tc>
                  <a:txBody>
                    <a:bodyPr/>
                    <a:lstStyle/>
                    <a:p>
                      <a:r>
                        <a:rPr lang="en-US" dirty="0"/>
                        <a:t>75</a:t>
                      </a:r>
                    </a:p>
                  </a:txBody>
                  <a:tcPr/>
                </a:tc>
                <a:tc>
                  <a:txBody>
                    <a:bodyPr/>
                    <a:lstStyle/>
                    <a:p>
                      <a:r>
                        <a:rPr lang="en-US" dirty="0"/>
                        <a:t>180</a:t>
                      </a:r>
                    </a:p>
                  </a:txBody>
                  <a:tcPr/>
                </a:tc>
                <a:extLst>
                  <a:ext uri="{0D108BD9-81ED-4DB2-BD59-A6C34878D82A}">
                    <a16:rowId xmlns:a16="http://schemas.microsoft.com/office/drawing/2014/main" val="2498925715"/>
                  </a:ext>
                </a:extLst>
              </a:tr>
            </a:tbl>
          </a:graphicData>
        </a:graphic>
      </p:graphicFrame>
      <p:pic>
        <p:nvPicPr>
          <p:cNvPr id="15" name="Picture 14">
            <a:extLst>
              <a:ext uri="{FF2B5EF4-FFF2-40B4-BE49-F238E27FC236}">
                <a16:creationId xmlns:a16="http://schemas.microsoft.com/office/drawing/2014/main" id="{2E7932A9-01FA-BB4A-8936-65510CACB325}"/>
              </a:ext>
            </a:extLst>
          </p:cNvPr>
          <p:cNvPicPr>
            <a:picLocks noChangeAspect="1"/>
          </p:cNvPicPr>
          <p:nvPr/>
        </p:nvPicPr>
        <p:blipFill>
          <a:blip r:embed="rId4"/>
          <a:stretch>
            <a:fillRect/>
          </a:stretch>
        </p:blipFill>
        <p:spPr>
          <a:xfrm>
            <a:off x="8162501" y="2997610"/>
            <a:ext cx="2080830" cy="685728"/>
          </a:xfrm>
          <a:prstGeom prst="rect">
            <a:avLst/>
          </a:prstGeom>
        </p:spPr>
      </p:pic>
      <p:graphicFrame>
        <p:nvGraphicFramePr>
          <p:cNvPr id="11" name="Table 3">
            <a:extLst>
              <a:ext uri="{FF2B5EF4-FFF2-40B4-BE49-F238E27FC236}">
                <a16:creationId xmlns:a16="http://schemas.microsoft.com/office/drawing/2014/main" id="{B0DA3818-0006-AC46-BF28-E20AB2CA8608}"/>
              </a:ext>
            </a:extLst>
          </p:cNvPr>
          <p:cNvGraphicFramePr>
            <a:graphicFrameLocks noGrp="1"/>
          </p:cNvGraphicFramePr>
          <p:nvPr>
            <p:extLst>
              <p:ext uri="{D42A27DB-BD31-4B8C-83A1-F6EECF244321}">
                <p14:modId xmlns:p14="http://schemas.microsoft.com/office/powerpoint/2010/main" val="2024468482"/>
              </p:ext>
            </p:extLst>
          </p:nvPr>
        </p:nvGraphicFramePr>
        <p:xfrm>
          <a:off x="1071934" y="3866148"/>
          <a:ext cx="1248140" cy="1097280"/>
        </p:xfrm>
        <a:graphic>
          <a:graphicData uri="http://schemas.openxmlformats.org/drawingml/2006/table">
            <a:tbl>
              <a:tblPr firstRow="1" bandRow="1">
                <a:tableStyleId>{5C22544A-7EE6-4342-B048-85BDC9FD1C3A}</a:tableStyleId>
              </a:tblPr>
              <a:tblGrid>
                <a:gridCol w="624070">
                  <a:extLst>
                    <a:ext uri="{9D8B030D-6E8A-4147-A177-3AD203B41FA5}">
                      <a16:colId xmlns:a16="http://schemas.microsoft.com/office/drawing/2014/main" val="1587071181"/>
                    </a:ext>
                  </a:extLst>
                </a:gridCol>
                <a:gridCol w="624070">
                  <a:extLst>
                    <a:ext uri="{9D8B030D-6E8A-4147-A177-3AD203B41FA5}">
                      <a16:colId xmlns:a16="http://schemas.microsoft.com/office/drawing/2014/main" val="799145982"/>
                    </a:ext>
                  </a:extLst>
                </a:gridCol>
              </a:tblGrid>
              <a:tr h="331259">
                <a:tc>
                  <a:txBody>
                    <a:bodyPr/>
                    <a:lstStyle/>
                    <a:p>
                      <a:r>
                        <a:rPr lang="en-US" dirty="0"/>
                        <a:t>0</a:t>
                      </a:r>
                    </a:p>
                  </a:txBody>
                  <a:tcPr/>
                </a:tc>
                <a:tc>
                  <a:txBody>
                    <a:bodyPr/>
                    <a:lstStyle/>
                    <a:p>
                      <a:r>
                        <a:rPr lang="en-US" dirty="0"/>
                        <a:t>-10</a:t>
                      </a:r>
                    </a:p>
                  </a:txBody>
                  <a:tcPr/>
                </a:tc>
                <a:extLst>
                  <a:ext uri="{0D108BD9-81ED-4DB2-BD59-A6C34878D82A}">
                    <a16:rowId xmlns:a16="http://schemas.microsoft.com/office/drawing/2014/main" val="1227912561"/>
                  </a:ext>
                </a:extLst>
              </a:tr>
              <a:tr h="331259">
                <a:tc>
                  <a:txBody>
                    <a:bodyPr/>
                    <a:lstStyle/>
                    <a:p>
                      <a:r>
                        <a:rPr lang="en-US" dirty="0"/>
                        <a:t>5</a:t>
                      </a:r>
                    </a:p>
                  </a:txBody>
                  <a:tcPr/>
                </a:tc>
                <a:tc>
                  <a:txBody>
                    <a:bodyPr/>
                    <a:lstStyle/>
                    <a:p>
                      <a:r>
                        <a:rPr lang="en-US" dirty="0"/>
                        <a:t>0</a:t>
                      </a:r>
                    </a:p>
                  </a:txBody>
                  <a:tcPr/>
                </a:tc>
                <a:extLst>
                  <a:ext uri="{0D108BD9-81ED-4DB2-BD59-A6C34878D82A}">
                    <a16:rowId xmlns:a16="http://schemas.microsoft.com/office/drawing/2014/main" val="4019142696"/>
                  </a:ext>
                </a:extLst>
              </a:tr>
              <a:tr h="331259">
                <a:tc>
                  <a:txBody>
                    <a:bodyPr/>
                    <a:lstStyle/>
                    <a:p>
                      <a:r>
                        <a:rPr lang="en-US" dirty="0"/>
                        <a:t>-5</a:t>
                      </a:r>
                    </a:p>
                  </a:txBody>
                  <a:tcPr/>
                </a:tc>
                <a:tc>
                  <a:txBody>
                    <a:bodyPr/>
                    <a:lstStyle/>
                    <a:p>
                      <a:r>
                        <a:rPr lang="en-US" dirty="0"/>
                        <a:t>10</a:t>
                      </a:r>
                    </a:p>
                  </a:txBody>
                  <a:tcPr/>
                </a:tc>
                <a:extLst>
                  <a:ext uri="{0D108BD9-81ED-4DB2-BD59-A6C34878D82A}">
                    <a16:rowId xmlns:a16="http://schemas.microsoft.com/office/drawing/2014/main" val="2498925715"/>
                  </a:ext>
                </a:extLst>
              </a:tr>
            </a:tbl>
          </a:graphicData>
        </a:graphic>
      </p:graphicFrame>
      <p:graphicFrame>
        <p:nvGraphicFramePr>
          <p:cNvPr id="16" name="Table 3">
            <a:extLst>
              <a:ext uri="{FF2B5EF4-FFF2-40B4-BE49-F238E27FC236}">
                <a16:creationId xmlns:a16="http://schemas.microsoft.com/office/drawing/2014/main" id="{79ADAA71-6D1B-EB4A-9CE5-DC00B067E36A}"/>
              </a:ext>
            </a:extLst>
          </p:cNvPr>
          <p:cNvGraphicFramePr>
            <a:graphicFrameLocks noGrp="1"/>
          </p:cNvGraphicFramePr>
          <p:nvPr>
            <p:extLst>
              <p:ext uri="{D42A27DB-BD31-4B8C-83A1-F6EECF244321}">
                <p14:modId xmlns:p14="http://schemas.microsoft.com/office/powerpoint/2010/main" val="1441800513"/>
              </p:ext>
            </p:extLst>
          </p:nvPr>
        </p:nvGraphicFramePr>
        <p:xfrm>
          <a:off x="3654230" y="5364481"/>
          <a:ext cx="1024676" cy="1211697"/>
        </p:xfrm>
        <a:graphic>
          <a:graphicData uri="http://schemas.openxmlformats.org/drawingml/2006/table">
            <a:tbl>
              <a:tblPr firstRow="1" bandRow="1">
                <a:tableStyleId>{5C22544A-7EE6-4342-B048-85BDC9FD1C3A}</a:tableStyleId>
              </a:tblPr>
              <a:tblGrid>
                <a:gridCol w="512338">
                  <a:extLst>
                    <a:ext uri="{9D8B030D-6E8A-4147-A177-3AD203B41FA5}">
                      <a16:colId xmlns:a16="http://schemas.microsoft.com/office/drawing/2014/main" val="1587071181"/>
                    </a:ext>
                  </a:extLst>
                </a:gridCol>
                <a:gridCol w="512338">
                  <a:extLst>
                    <a:ext uri="{9D8B030D-6E8A-4147-A177-3AD203B41FA5}">
                      <a16:colId xmlns:a16="http://schemas.microsoft.com/office/drawing/2014/main" val="799145982"/>
                    </a:ext>
                  </a:extLst>
                </a:gridCol>
              </a:tblGrid>
              <a:tr h="403899">
                <a:tc>
                  <a:txBody>
                    <a:bodyPr/>
                    <a:lstStyle/>
                    <a:p>
                      <a:r>
                        <a:rPr lang="en-US" dirty="0"/>
                        <a:t>0</a:t>
                      </a:r>
                    </a:p>
                  </a:txBody>
                  <a:tcPr/>
                </a:tc>
                <a:tc>
                  <a:txBody>
                    <a:bodyPr/>
                    <a:lstStyle/>
                    <a:p>
                      <a:r>
                        <a:rPr lang="en-US" dirty="0"/>
                        <a:t>-10</a:t>
                      </a:r>
                    </a:p>
                  </a:txBody>
                  <a:tcPr/>
                </a:tc>
                <a:extLst>
                  <a:ext uri="{0D108BD9-81ED-4DB2-BD59-A6C34878D82A}">
                    <a16:rowId xmlns:a16="http://schemas.microsoft.com/office/drawing/2014/main" val="1227912561"/>
                  </a:ext>
                </a:extLst>
              </a:tr>
              <a:tr h="403899">
                <a:tc>
                  <a:txBody>
                    <a:bodyPr/>
                    <a:lstStyle/>
                    <a:p>
                      <a:r>
                        <a:rPr lang="en-US" dirty="0"/>
                        <a:t>5</a:t>
                      </a:r>
                    </a:p>
                  </a:txBody>
                  <a:tcPr/>
                </a:tc>
                <a:tc>
                  <a:txBody>
                    <a:bodyPr/>
                    <a:lstStyle/>
                    <a:p>
                      <a:r>
                        <a:rPr lang="en-US" dirty="0"/>
                        <a:t>0</a:t>
                      </a:r>
                    </a:p>
                  </a:txBody>
                  <a:tcPr/>
                </a:tc>
                <a:extLst>
                  <a:ext uri="{0D108BD9-81ED-4DB2-BD59-A6C34878D82A}">
                    <a16:rowId xmlns:a16="http://schemas.microsoft.com/office/drawing/2014/main" val="4019142696"/>
                  </a:ext>
                </a:extLst>
              </a:tr>
              <a:tr h="403899">
                <a:tc>
                  <a:txBody>
                    <a:bodyPr/>
                    <a:lstStyle/>
                    <a:p>
                      <a:r>
                        <a:rPr lang="en-US" dirty="0"/>
                        <a:t>-5</a:t>
                      </a:r>
                    </a:p>
                  </a:txBody>
                  <a:tcPr/>
                </a:tc>
                <a:tc>
                  <a:txBody>
                    <a:bodyPr/>
                    <a:lstStyle/>
                    <a:p>
                      <a:r>
                        <a:rPr lang="en-US" dirty="0"/>
                        <a:t>10</a:t>
                      </a:r>
                    </a:p>
                  </a:txBody>
                  <a:tcPr/>
                </a:tc>
                <a:extLst>
                  <a:ext uri="{0D108BD9-81ED-4DB2-BD59-A6C34878D82A}">
                    <a16:rowId xmlns:a16="http://schemas.microsoft.com/office/drawing/2014/main" val="2498925715"/>
                  </a:ext>
                </a:extLst>
              </a:tr>
            </a:tbl>
          </a:graphicData>
        </a:graphic>
      </p:graphicFrame>
      <p:graphicFrame>
        <p:nvGraphicFramePr>
          <p:cNvPr id="4" name="Table 4">
            <a:extLst>
              <a:ext uri="{FF2B5EF4-FFF2-40B4-BE49-F238E27FC236}">
                <a16:creationId xmlns:a16="http://schemas.microsoft.com/office/drawing/2014/main" id="{9FC52207-D84D-4941-989B-4C1BE7FF6243}"/>
              </a:ext>
            </a:extLst>
          </p:cNvPr>
          <p:cNvGraphicFramePr>
            <a:graphicFrameLocks noGrp="1"/>
          </p:cNvGraphicFramePr>
          <p:nvPr>
            <p:extLst>
              <p:ext uri="{D42A27DB-BD31-4B8C-83A1-F6EECF244321}">
                <p14:modId xmlns:p14="http://schemas.microsoft.com/office/powerpoint/2010/main" val="3743561081"/>
              </p:ext>
            </p:extLst>
          </p:nvPr>
        </p:nvGraphicFramePr>
        <p:xfrm>
          <a:off x="1947045" y="5410502"/>
          <a:ext cx="1556481" cy="793584"/>
        </p:xfrm>
        <a:graphic>
          <a:graphicData uri="http://schemas.openxmlformats.org/drawingml/2006/table">
            <a:tbl>
              <a:tblPr firstRow="1" bandRow="1">
                <a:tableStyleId>{5C22544A-7EE6-4342-B048-85BDC9FD1C3A}</a:tableStyleId>
              </a:tblPr>
              <a:tblGrid>
                <a:gridCol w="518827">
                  <a:extLst>
                    <a:ext uri="{9D8B030D-6E8A-4147-A177-3AD203B41FA5}">
                      <a16:colId xmlns:a16="http://schemas.microsoft.com/office/drawing/2014/main" val="3189754254"/>
                    </a:ext>
                  </a:extLst>
                </a:gridCol>
                <a:gridCol w="518827">
                  <a:extLst>
                    <a:ext uri="{9D8B030D-6E8A-4147-A177-3AD203B41FA5}">
                      <a16:colId xmlns:a16="http://schemas.microsoft.com/office/drawing/2014/main" val="3740119607"/>
                    </a:ext>
                  </a:extLst>
                </a:gridCol>
                <a:gridCol w="518827">
                  <a:extLst>
                    <a:ext uri="{9D8B030D-6E8A-4147-A177-3AD203B41FA5}">
                      <a16:colId xmlns:a16="http://schemas.microsoft.com/office/drawing/2014/main" val="1114210574"/>
                    </a:ext>
                  </a:extLst>
                </a:gridCol>
              </a:tblGrid>
              <a:tr h="396792">
                <a:tc>
                  <a:txBody>
                    <a:bodyPr/>
                    <a:lstStyle/>
                    <a:p>
                      <a:r>
                        <a:rPr lang="en-US" dirty="0"/>
                        <a:t>0</a:t>
                      </a:r>
                    </a:p>
                  </a:txBody>
                  <a:tcPr/>
                </a:tc>
                <a:tc>
                  <a:txBody>
                    <a:bodyPr/>
                    <a:lstStyle/>
                    <a:p>
                      <a:r>
                        <a:rPr lang="en-US" dirty="0"/>
                        <a:t>5</a:t>
                      </a:r>
                    </a:p>
                  </a:txBody>
                  <a:tcPr/>
                </a:tc>
                <a:tc>
                  <a:txBody>
                    <a:bodyPr/>
                    <a:lstStyle/>
                    <a:p>
                      <a:r>
                        <a:rPr lang="en-US" dirty="0"/>
                        <a:t>-5</a:t>
                      </a:r>
                    </a:p>
                  </a:txBody>
                  <a:tcPr/>
                </a:tc>
                <a:extLst>
                  <a:ext uri="{0D108BD9-81ED-4DB2-BD59-A6C34878D82A}">
                    <a16:rowId xmlns:a16="http://schemas.microsoft.com/office/drawing/2014/main" val="1633104760"/>
                  </a:ext>
                </a:extLst>
              </a:tr>
              <a:tr h="396792">
                <a:tc>
                  <a:txBody>
                    <a:bodyPr/>
                    <a:lstStyle/>
                    <a:p>
                      <a:r>
                        <a:rPr lang="en-US" dirty="0"/>
                        <a:t>-10</a:t>
                      </a:r>
                    </a:p>
                  </a:txBody>
                  <a:tcPr/>
                </a:tc>
                <a:tc>
                  <a:txBody>
                    <a:bodyPr/>
                    <a:lstStyle/>
                    <a:p>
                      <a:r>
                        <a:rPr lang="en-US" dirty="0"/>
                        <a:t>0</a:t>
                      </a:r>
                    </a:p>
                  </a:txBody>
                  <a:tcPr/>
                </a:tc>
                <a:tc>
                  <a:txBody>
                    <a:bodyPr/>
                    <a:lstStyle/>
                    <a:p>
                      <a:r>
                        <a:rPr lang="en-US" dirty="0"/>
                        <a:t>10</a:t>
                      </a:r>
                    </a:p>
                  </a:txBody>
                  <a:tcPr/>
                </a:tc>
                <a:extLst>
                  <a:ext uri="{0D108BD9-81ED-4DB2-BD59-A6C34878D82A}">
                    <a16:rowId xmlns:a16="http://schemas.microsoft.com/office/drawing/2014/main" val="1604061122"/>
                  </a:ext>
                </a:extLst>
              </a:tr>
            </a:tbl>
          </a:graphicData>
        </a:graphic>
      </p:graphicFrame>
      <p:graphicFrame>
        <p:nvGraphicFramePr>
          <p:cNvPr id="5" name="Table 6">
            <a:extLst>
              <a:ext uri="{FF2B5EF4-FFF2-40B4-BE49-F238E27FC236}">
                <a16:creationId xmlns:a16="http://schemas.microsoft.com/office/drawing/2014/main" id="{4C29B22E-07DF-4F43-9AA2-47340A6B69C1}"/>
              </a:ext>
            </a:extLst>
          </p:cNvPr>
          <p:cNvGraphicFramePr>
            <a:graphicFrameLocks noGrp="1"/>
          </p:cNvGraphicFramePr>
          <p:nvPr>
            <p:extLst>
              <p:ext uri="{D42A27DB-BD31-4B8C-83A1-F6EECF244321}">
                <p14:modId xmlns:p14="http://schemas.microsoft.com/office/powerpoint/2010/main" val="2718451486"/>
              </p:ext>
            </p:extLst>
          </p:nvPr>
        </p:nvGraphicFramePr>
        <p:xfrm>
          <a:off x="5481888" y="5393525"/>
          <a:ext cx="1370326" cy="810562"/>
        </p:xfrm>
        <a:graphic>
          <a:graphicData uri="http://schemas.openxmlformats.org/drawingml/2006/table">
            <a:tbl>
              <a:tblPr firstRow="1" bandRow="1">
                <a:tableStyleId>{5C22544A-7EE6-4342-B048-85BDC9FD1C3A}</a:tableStyleId>
              </a:tblPr>
              <a:tblGrid>
                <a:gridCol w="685163">
                  <a:extLst>
                    <a:ext uri="{9D8B030D-6E8A-4147-A177-3AD203B41FA5}">
                      <a16:colId xmlns:a16="http://schemas.microsoft.com/office/drawing/2014/main" val="852393096"/>
                    </a:ext>
                  </a:extLst>
                </a:gridCol>
                <a:gridCol w="685163">
                  <a:extLst>
                    <a:ext uri="{9D8B030D-6E8A-4147-A177-3AD203B41FA5}">
                      <a16:colId xmlns:a16="http://schemas.microsoft.com/office/drawing/2014/main" val="4224038215"/>
                    </a:ext>
                  </a:extLst>
                </a:gridCol>
              </a:tblGrid>
              <a:tr h="405281">
                <a:tc>
                  <a:txBody>
                    <a:bodyPr/>
                    <a:lstStyle/>
                    <a:p>
                      <a:r>
                        <a:rPr lang="en-US" dirty="0"/>
                        <a:t>25</a:t>
                      </a:r>
                    </a:p>
                  </a:txBody>
                  <a:tcPr/>
                </a:tc>
                <a:tc>
                  <a:txBody>
                    <a:bodyPr/>
                    <a:lstStyle/>
                    <a:p>
                      <a:r>
                        <a:rPr lang="en-US" dirty="0"/>
                        <a:t>-25</a:t>
                      </a:r>
                    </a:p>
                  </a:txBody>
                  <a:tcPr/>
                </a:tc>
                <a:extLst>
                  <a:ext uri="{0D108BD9-81ED-4DB2-BD59-A6C34878D82A}">
                    <a16:rowId xmlns:a16="http://schemas.microsoft.com/office/drawing/2014/main" val="271756380"/>
                  </a:ext>
                </a:extLst>
              </a:tr>
              <a:tr h="405281">
                <a:tc>
                  <a:txBody>
                    <a:bodyPr/>
                    <a:lstStyle/>
                    <a:p>
                      <a:r>
                        <a:rPr lang="en-US" dirty="0"/>
                        <a:t>-25</a:t>
                      </a:r>
                    </a:p>
                  </a:txBody>
                  <a:tcPr/>
                </a:tc>
                <a:tc>
                  <a:txBody>
                    <a:bodyPr/>
                    <a:lstStyle/>
                    <a:p>
                      <a:r>
                        <a:rPr lang="en-US" dirty="0"/>
                        <a:t>100</a:t>
                      </a:r>
                    </a:p>
                  </a:txBody>
                  <a:tcPr/>
                </a:tc>
                <a:extLst>
                  <a:ext uri="{0D108BD9-81ED-4DB2-BD59-A6C34878D82A}">
                    <a16:rowId xmlns:a16="http://schemas.microsoft.com/office/drawing/2014/main" val="1570098828"/>
                  </a:ext>
                </a:extLst>
              </a:tr>
            </a:tbl>
          </a:graphicData>
        </a:graphic>
      </p:graphicFrame>
      <p:sp>
        <p:nvSpPr>
          <p:cNvPr id="7" name="TextBox 6">
            <a:extLst>
              <a:ext uri="{FF2B5EF4-FFF2-40B4-BE49-F238E27FC236}">
                <a16:creationId xmlns:a16="http://schemas.microsoft.com/office/drawing/2014/main" id="{F070CF9B-3A99-3D49-AB69-200F781BB73C}"/>
              </a:ext>
            </a:extLst>
          </p:cNvPr>
          <p:cNvSpPr txBox="1"/>
          <p:nvPr/>
        </p:nvSpPr>
        <p:spPr>
          <a:xfrm>
            <a:off x="4678906" y="5625296"/>
            <a:ext cx="691747" cy="369332"/>
          </a:xfrm>
          <a:prstGeom prst="rect">
            <a:avLst/>
          </a:prstGeom>
          <a:noFill/>
        </p:spPr>
        <p:txBody>
          <a:bodyPr wrap="square" rtlCol="0">
            <a:spAutoFit/>
          </a:bodyPr>
          <a:lstStyle/>
          <a:p>
            <a:r>
              <a:rPr lang="en-US" dirty="0"/>
              <a:t>=</a:t>
            </a:r>
          </a:p>
        </p:txBody>
      </p:sp>
      <p:sp>
        <p:nvSpPr>
          <p:cNvPr id="17" name="TextBox 16">
            <a:extLst>
              <a:ext uri="{FF2B5EF4-FFF2-40B4-BE49-F238E27FC236}">
                <a16:creationId xmlns:a16="http://schemas.microsoft.com/office/drawing/2014/main" id="{C1A53A61-1F7A-824F-AE55-EA877B280F99}"/>
              </a:ext>
            </a:extLst>
          </p:cNvPr>
          <p:cNvSpPr txBox="1"/>
          <p:nvPr/>
        </p:nvSpPr>
        <p:spPr>
          <a:xfrm>
            <a:off x="5419921" y="6211669"/>
            <a:ext cx="2093175" cy="646331"/>
          </a:xfrm>
          <a:prstGeom prst="rect">
            <a:avLst/>
          </a:prstGeom>
          <a:noFill/>
        </p:spPr>
        <p:txBody>
          <a:bodyPr wrap="square" rtlCol="0">
            <a:spAutoFit/>
          </a:bodyPr>
          <a:lstStyle/>
          <a:p>
            <a:r>
              <a:rPr lang="en-US" dirty="0"/>
              <a:t>sample covariance matrix </a:t>
            </a:r>
          </a:p>
        </p:txBody>
      </p:sp>
    </p:spTree>
    <p:extLst>
      <p:ext uri="{BB962C8B-B14F-4D97-AF65-F5344CB8AC3E}">
        <p14:creationId xmlns:p14="http://schemas.microsoft.com/office/powerpoint/2010/main" val="3515157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5A5091AD-BBAB-0F4F-9091-5E91B442B628}"/>
              </a:ext>
            </a:extLst>
          </p:cNvPr>
          <p:cNvGrpSpPr/>
          <p:nvPr/>
        </p:nvGrpSpPr>
        <p:grpSpPr>
          <a:xfrm>
            <a:off x="7781157" y="1287674"/>
            <a:ext cx="4247751" cy="4194069"/>
            <a:chOff x="3413760" y="1827220"/>
            <a:chExt cx="4978400" cy="3069900"/>
          </a:xfrm>
        </p:grpSpPr>
        <p:sp>
          <p:nvSpPr>
            <p:cNvPr id="13" name="Rectangle 12">
              <a:extLst>
                <a:ext uri="{FF2B5EF4-FFF2-40B4-BE49-F238E27FC236}">
                  <a16:creationId xmlns:a16="http://schemas.microsoft.com/office/drawing/2014/main" id="{BBDD699B-59B8-9043-8FE6-4F150C136329}"/>
                </a:ext>
              </a:extLst>
            </p:cNvPr>
            <p:cNvSpPr/>
            <p:nvPr/>
          </p:nvSpPr>
          <p:spPr>
            <a:xfrm>
              <a:off x="3413760" y="1971040"/>
              <a:ext cx="4978400" cy="2926080"/>
            </a:xfrm>
            <a:prstGeom prst="rect">
              <a:avLst/>
            </a:prstGeom>
            <a:solidFill>
              <a:schemeClr val="bg1">
                <a:lumMod val="85000"/>
              </a:schemeClr>
            </a:solidFill>
            <a:ln w="76200">
              <a:solidFill>
                <a:schemeClr val="bg2">
                  <a:lumMod val="50000"/>
                </a:schemeClr>
              </a:solidFill>
              <a:extLst>
                <a:ext uri="{C807C97D-BFC1-408E-A445-0C87EB9F89A2}">
                  <ask:lineSketchStyleProps xmlns:ask="http://schemas.microsoft.com/office/drawing/2018/sketchyshapes" sd="3956341818">
                    <a:custGeom>
                      <a:avLst/>
                      <a:gdLst>
                        <a:gd name="connsiteX0" fmla="*/ 0 w 4247751"/>
                        <a:gd name="connsiteY0" fmla="*/ 0 h 3997583"/>
                        <a:gd name="connsiteX1" fmla="*/ 573446 w 4247751"/>
                        <a:gd name="connsiteY1" fmla="*/ 0 h 3997583"/>
                        <a:gd name="connsiteX2" fmla="*/ 1189370 w 4247751"/>
                        <a:gd name="connsiteY2" fmla="*/ 0 h 3997583"/>
                        <a:gd name="connsiteX3" fmla="*/ 1677862 w 4247751"/>
                        <a:gd name="connsiteY3" fmla="*/ 0 h 3997583"/>
                        <a:gd name="connsiteX4" fmla="*/ 2251308 w 4247751"/>
                        <a:gd name="connsiteY4" fmla="*/ 0 h 3997583"/>
                        <a:gd name="connsiteX5" fmla="*/ 2782277 w 4247751"/>
                        <a:gd name="connsiteY5" fmla="*/ 0 h 3997583"/>
                        <a:gd name="connsiteX6" fmla="*/ 3398201 w 4247751"/>
                        <a:gd name="connsiteY6" fmla="*/ 0 h 3997583"/>
                        <a:gd name="connsiteX7" fmla="*/ 4247751 w 4247751"/>
                        <a:gd name="connsiteY7" fmla="*/ 0 h 3997583"/>
                        <a:gd name="connsiteX8" fmla="*/ 4247751 w 4247751"/>
                        <a:gd name="connsiteY8" fmla="*/ 651035 h 3997583"/>
                        <a:gd name="connsiteX9" fmla="*/ 4247751 w 4247751"/>
                        <a:gd name="connsiteY9" fmla="*/ 1222118 h 3997583"/>
                        <a:gd name="connsiteX10" fmla="*/ 4247751 w 4247751"/>
                        <a:gd name="connsiteY10" fmla="*/ 1833177 h 3997583"/>
                        <a:gd name="connsiteX11" fmla="*/ 4247751 w 4247751"/>
                        <a:gd name="connsiteY11" fmla="*/ 2364285 h 3997583"/>
                        <a:gd name="connsiteX12" fmla="*/ 4247751 w 4247751"/>
                        <a:gd name="connsiteY12" fmla="*/ 2895392 h 3997583"/>
                        <a:gd name="connsiteX13" fmla="*/ 4247751 w 4247751"/>
                        <a:gd name="connsiteY13" fmla="*/ 3506451 h 3997583"/>
                        <a:gd name="connsiteX14" fmla="*/ 4247751 w 4247751"/>
                        <a:gd name="connsiteY14" fmla="*/ 3997583 h 3997583"/>
                        <a:gd name="connsiteX15" fmla="*/ 3801737 w 4247751"/>
                        <a:gd name="connsiteY15" fmla="*/ 3997583 h 3997583"/>
                        <a:gd name="connsiteX16" fmla="*/ 3313246 w 4247751"/>
                        <a:gd name="connsiteY16" fmla="*/ 3997583 h 3997583"/>
                        <a:gd name="connsiteX17" fmla="*/ 2824754 w 4247751"/>
                        <a:gd name="connsiteY17" fmla="*/ 3997583 h 3997583"/>
                        <a:gd name="connsiteX18" fmla="*/ 2251308 w 4247751"/>
                        <a:gd name="connsiteY18" fmla="*/ 3997583 h 3997583"/>
                        <a:gd name="connsiteX19" fmla="*/ 1805294 w 4247751"/>
                        <a:gd name="connsiteY19" fmla="*/ 3997583 h 3997583"/>
                        <a:gd name="connsiteX20" fmla="*/ 1274325 w 4247751"/>
                        <a:gd name="connsiteY20" fmla="*/ 3997583 h 3997583"/>
                        <a:gd name="connsiteX21" fmla="*/ 743356 w 4247751"/>
                        <a:gd name="connsiteY21" fmla="*/ 3997583 h 3997583"/>
                        <a:gd name="connsiteX22" fmla="*/ 0 w 4247751"/>
                        <a:gd name="connsiteY22" fmla="*/ 3997583 h 3997583"/>
                        <a:gd name="connsiteX23" fmla="*/ 0 w 4247751"/>
                        <a:gd name="connsiteY23" fmla="*/ 3386524 h 3997583"/>
                        <a:gd name="connsiteX24" fmla="*/ 0 w 4247751"/>
                        <a:gd name="connsiteY24" fmla="*/ 2775465 h 3997583"/>
                        <a:gd name="connsiteX25" fmla="*/ 0 w 4247751"/>
                        <a:gd name="connsiteY25" fmla="*/ 2324309 h 3997583"/>
                        <a:gd name="connsiteX26" fmla="*/ 0 w 4247751"/>
                        <a:gd name="connsiteY26" fmla="*/ 1713250 h 3997583"/>
                        <a:gd name="connsiteX27" fmla="*/ 0 w 4247751"/>
                        <a:gd name="connsiteY27" fmla="*/ 1222118 h 3997583"/>
                        <a:gd name="connsiteX28" fmla="*/ 0 w 4247751"/>
                        <a:gd name="connsiteY28" fmla="*/ 770962 h 3997583"/>
                        <a:gd name="connsiteX29" fmla="*/ 0 w 4247751"/>
                        <a:gd name="connsiteY29" fmla="*/ 0 h 399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247751" h="3997583" fill="none" extrusionOk="0">
                          <a:moveTo>
                            <a:pt x="0" y="0"/>
                          </a:moveTo>
                          <a:cubicBezTo>
                            <a:pt x="235805" y="-50955"/>
                            <a:pt x="429894" y="1454"/>
                            <a:pt x="573446" y="0"/>
                          </a:cubicBezTo>
                          <a:cubicBezTo>
                            <a:pt x="716998" y="-1454"/>
                            <a:pt x="891483" y="43795"/>
                            <a:pt x="1189370" y="0"/>
                          </a:cubicBezTo>
                          <a:cubicBezTo>
                            <a:pt x="1487257" y="-43795"/>
                            <a:pt x="1442966" y="8169"/>
                            <a:pt x="1677862" y="0"/>
                          </a:cubicBezTo>
                          <a:cubicBezTo>
                            <a:pt x="1912758" y="-8169"/>
                            <a:pt x="1967925" y="7371"/>
                            <a:pt x="2251308" y="0"/>
                          </a:cubicBezTo>
                          <a:cubicBezTo>
                            <a:pt x="2534691" y="-7371"/>
                            <a:pt x="2644865" y="19558"/>
                            <a:pt x="2782277" y="0"/>
                          </a:cubicBezTo>
                          <a:cubicBezTo>
                            <a:pt x="2919689" y="-19558"/>
                            <a:pt x="3258855" y="48944"/>
                            <a:pt x="3398201" y="0"/>
                          </a:cubicBezTo>
                          <a:cubicBezTo>
                            <a:pt x="3537547" y="-48944"/>
                            <a:pt x="4003430" y="74114"/>
                            <a:pt x="4247751" y="0"/>
                          </a:cubicBezTo>
                          <a:cubicBezTo>
                            <a:pt x="4284163" y="292958"/>
                            <a:pt x="4201651" y="399556"/>
                            <a:pt x="4247751" y="651035"/>
                          </a:cubicBezTo>
                          <a:cubicBezTo>
                            <a:pt x="4293851" y="902514"/>
                            <a:pt x="4234608" y="1107050"/>
                            <a:pt x="4247751" y="1222118"/>
                          </a:cubicBezTo>
                          <a:cubicBezTo>
                            <a:pt x="4260894" y="1337186"/>
                            <a:pt x="4213753" y="1603687"/>
                            <a:pt x="4247751" y="1833177"/>
                          </a:cubicBezTo>
                          <a:cubicBezTo>
                            <a:pt x="4281749" y="2062667"/>
                            <a:pt x="4205295" y="2113082"/>
                            <a:pt x="4247751" y="2364285"/>
                          </a:cubicBezTo>
                          <a:cubicBezTo>
                            <a:pt x="4290207" y="2615488"/>
                            <a:pt x="4210137" y="2725193"/>
                            <a:pt x="4247751" y="2895392"/>
                          </a:cubicBezTo>
                          <a:cubicBezTo>
                            <a:pt x="4285365" y="3065591"/>
                            <a:pt x="4218583" y="3310070"/>
                            <a:pt x="4247751" y="3506451"/>
                          </a:cubicBezTo>
                          <a:cubicBezTo>
                            <a:pt x="4276919" y="3702832"/>
                            <a:pt x="4213141" y="3890810"/>
                            <a:pt x="4247751" y="3997583"/>
                          </a:cubicBezTo>
                          <a:cubicBezTo>
                            <a:pt x="4120087" y="4007862"/>
                            <a:pt x="3913003" y="3963071"/>
                            <a:pt x="3801737" y="3997583"/>
                          </a:cubicBezTo>
                          <a:cubicBezTo>
                            <a:pt x="3690471" y="4032095"/>
                            <a:pt x="3442216" y="3968356"/>
                            <a:pt x="3313246" y="3997583"/>
                          </a:cubicBezTo>
                          <a:cubicBezTo>
                            <a:pt x="3184276" y="4026810"/>
                            <a:pt x="2954011" y="3972862"/>
                            <a:pt x="2824754" y="3997583"/>
                          </a:cubicBezTo>
                          <a:cubicBezTo>
                            <a:pt x="2695497" y="4022304"/>
                            <a:pt x="2519857" y="3932220"/>
                            <a:pt x="2251308" y="3997583"/>
                          </a:cubicBezTo>
                          <a:cubicBezTo>
                            <a:pt x="1982759" y="4062946"/>
                            <a:pt x="2005237" y="3983938"/>
                            <a:pt x="1805294" y="3997583"/>
                          </a:cubicBezTo>
                          <a:cubicBezTo>
                            <a:pt x="1605351" y="4011228"/>
                            <a:pt x="1453287" y="3982162"/>
                            <a:pt x="1274325" y="3997583"/>
                          </a:cubicBezTo>
                          <a:cubicBezTo>
                            <a:pt x="1095363" y="4013004"/>
                            <a:pt x="857475" y="3988345"/>
                            <a:pt x="743356" y="3997583"/>
                          </a:cubicBezTo>
                          <a:cubicBezTo>
                            <a:pt x="629237" y="4006821"/>
                            <a:pt x="246750" y="3981925"/>
                            <a:pt x="0" y="3997583"/>
                          </a:cubicBezTo>
                          <a:cubicBezTo>
                            <a:pt x="-24014" y="3782475"/>
                            <a:pt x="60004" y="3660824"/>
                            <a:pt x="0" y="3386524"/>
                          </a:cubicBezTo>
                          <a:cubicBezTo>
                            <a:pt x="-60004" y="3112224"/>
                            <a:pt x="7512" y="2939234"/>
                            <a:pt x="0" y="2775465"/>
                          </a:cubicBezTo>
                          <a:cubicBezTo>
                            <a:pt x="-7512" y="2611696"/>
                            <a:pt x="50592" y="2541757"/>
                            <a:pt x="0" y="2324309"/>
                          </a:cubicBezTo>
                          <a:cubicBezTo>
                            <a:pt x="-50592" y="2106861"/>
                            <a:pt x="1191" y="1951136"/>
                            <a:pt x="0" y="1713250"/>
                          </a:cubicBezTo>
                          <a:cubicBezTo>
                            <a:pt x="-1191" y="1475364"/>
                            <a:pt x="13943" y="1401016"/>
                            <a:pt x="0" y="1222118"/>
                          </a:cubicBezTo>
                          <a:cubicBezTo>
                            <a:pt x="-13943" y="1043220"/>
                            <a:pt x="21451" y="952191"/>
                            <a:pt x="0" y="770962"/>
                          </a:cubicBezTo>
                          <a:cubicBezTo>
                            <a:pt x="-21451" y="589733"/>
                            <a:pt x="55474" y="190816"/>
                            <a:pt x="0" y="0"/>
                          </a:cubicBezTo>
                          <a:close/>
                        </a:path>
                        <a:path w="4247751" h="3997583" stroke="0" extrusionOk="0">
                          <a:moveTo>
                            <a:pt x="0" y="0"/>
                          </a:moveTo>
                          <a:cubicBezTo>
                            <a:pt x="187008" y="-50669"/>
                            <a:pt x="357712" y="12627"/>
                            <a:pt x="573446" y="0"/>
                          </a:cubicBezTo>
                          <a:cubicBezTo>
                            <a:pt x="789180" y="-12627"/>
                            <a:pt x="1013563" y="29618"/>
                            <a:pt x="1146893" y="0"/>
                          </a:cubicBezTo>
                          <a:cubicBezTo>
                            <a:pt x="1280223" y="-29618"/>
                            <a:pt x="1552150" y="48764"/>
                            <a:pt x="1762817" y="0"/>
                          </a:cubicBezTo>
                          <a:cubicBezTo>
                            <a:pt x="1973484" y="-48764"/>
                            <a:pt x="2184260" y="29205"/>
                            <a:pt x="2336263" y="0"/>
                          </a:cubicBezTo>
                          <a:cubicBezTo>
                            <a:pt x="2488266" y="-29205"/>
                            <a:pt x="2589199" y="44573"/>
                            <a:pt x="2739799" y="0"/>
                          </a:cubicBezTo>
                          <a:cubicBezTo>
                            <a:pt x="2890399" y="-44573"/>
                            <a:pt x="3020419" y="12115"/>
                            <a:pt x="3228291" y="0"/>
                          </a:cubicBezTo>
                          <a:cubicBezTo>
                            <a:pt x="3436163" y="-12115"/>
                            <a:pt x="3524388" y="46884"/>
                            <a:pt x="3631827" y="0"/>
                          </a:cubicBezTo>
                          <a:cubicBezTo>
                            <a:pt x="3739266" y="-46884"/>
                            <a:pt x="4048211" y="23590"/>
                            <a:pt x="4247751" y="0"/>
                          </a:cubicBezTo>
                          <a:cubicBezTo>
                            <a:pt x="4300138" y="111842"/>
                            <a:pt x="4200798" y="282016"/>
                            <a:pt x="4247751" y="491132"/>
                          </a:cubicBezTo>
                          <a:cubicBezTo>
                            <a:pt x="4294704" y="700248"/>
                            <a:pt x="4191790" y="771500"/>
                            <a:pt x="4247751" y="1022239"/>
                          </a:cubicBezTo>
                          <a:cubicBezTo>
                            <a:pt x="4303712" y="1272978"/>
                            <a:pt x="4198751" y="1362261"/>
                            <a:pt x="4247751" y="1633298"/>
                          </a:cubicBezTo>
                          <a:cubicBezTo>
                            <a:pt x="4296751" y="1904335"/>
                            <a:pt x="4201993" y="2073216"/>
                            <a:pt x="4247751" y="2244357"/>
                          </a:cubicBezTo>
                          <a:cubicBezTo>
                            <a:pt x="4293509" y="2415498"/>
                            <a:pt x="4214456" y="2646556"/>
                            <a:pt x="4247751" y="2895392"/>
                          </a:cubicBezTo>
                          <a:cubicBezTo>
                            <a:pt x="4281046" y="3144228"/>
                            <a:pt x="4225008" y="3140903"/>
                            <a:pt x="4247751" y="3346548"/>
                          </a:cubicBezTo>
                          <a:cubicBezTo>
                            <a:pt x="4270494" y="3552193"/>
                            <a:pt x="4204446" y="3859777"/>
                            <a:pt x="4247751" y="3997583"/>
                          </a:cubicBezTo>
                          <a:cubicBezTo>
                            <a:pt x="4078605" y="4039366"/>
                            <a:pt x="3950041" y="3967922"/>
                            <a:pt x="3801737" y="3997583"/>
                          </a:cubicBezTo>
                          <a:cubicBezTo>
                            <a:pt x="3653433" y="4027244"/>
                            <a:pt x="3490627" y="3962937"/>
                            <a:pt x="3270768" y="3997583"/>
                          </a:cubicBezTo>
                          <a:cubicBezTo>
                            <a:pt x="3050909" y="4032229"/>
                            <a:pt x="2894763" y="3957871"/>
                            <a:pt x="2697322" y="3997583"/>
                          </a:cubicBezTo>
                          <a:cubicBezTo>
                            <a:pt x="2499881" y="4037295"/>
                            <a:pt x="2339147" y="3934827"/>
                            <a:pt x="2123876" y="3997583"/>
                          </a:cubicBezTo>
                          <a:cubicBezTo>
                            <a:pt x="1908605" y="4060339"/>
                            <a:pt x="1811630" y="3965207"/>
                            <a:pt x="1635384" y="3997583"/>
                          </a:cubicBezTo>
                          <a:cubicBezTo>
                            <a:pt x="1459138" y="4029959"/>
                            <a:pt x="1284233" y="3929138"/>
                            <a:pt x="1019460" y="3997583"/>
                          </a:cubicBezTo>
                          <a:cubicBezTo>
                            <a:pt x="754687" y="4066028"/>
                            <a:pt x="783750" y="3954311"/>
                            <a:pt x="615924" y="3997583"/>
                          </a:cubicBezTo>
                          <a:cubicBezTo>
                            <a:pt x="448098" y="4040855"/>
                            <a:pt x="129419" y="3977371"/>
                            <a:pt x="0" y="3997583"/>
                          </a:cubicBezTo>
                          <a:cubicBezTo>
                            <a:pt x="-67350" y="3858642"/>
                            <a:pt x="11746" y="3530900"/>
                            <a:pt x="0" y="3346548"/>
                          </a:cubicBezTo>
                          <a:cubicBezTo>
                            <a:pt x="-11746" y="3162197"/>
                            <a:pt x="7500" y="3002188"/>
                            <a:pt x="0" y="2695513"/>
                          </a:cubicBezTo>
                          <a:cubicBezTo>
                            <a:pt x="-7500" y="2388839"/>
                            <a:pt x="14803" y="2373672"/>
                            <a:pt x="0" y="2204381"/>
                          </a:cubicBezTo>
                          <a:cubicBezTo>
                            <a:pt x="-14803" y="2035090"/>
                            <a:pt x="34405" y="1764272"/>
                            <a:pt x="0" y="1553347"/>
                          </a:cubicBezTo>
                          <a:cubicBezTo>
                            <a:pt x="-34405" y="1342422"/>
                            <a:pt x="44350" y="1123081"/>
                            <a:pt x="0" y="942287"/>
                          </a:cubicBezTo>
                          <a:cubicBezTo>
                            <a:pt x="-44350" y="761493"/>
                            <a:pt x="3552" y="653473"/>
                            <a:pt x="0" y="491132"/>
                          </a:cubicBezTo>
                          <a:cubicBezTo>
                            <a:pt x="-3552" y="328792"/>
                            <a:pt x="46700" y="180008"/>
                            <a:pt x="0" y="0"/>
                          </a:cubicBezTo>
                          <a:close/>
                        </a:path>
                      </a:pathLst>
                    </a:custGeom>
                    <ask:type>
                      <ask:lineSketchScribble/>
                    </ask:type>
                  </ask:lineSketchStyleProps>
                </a:ext>
              </a:extLst>
            </a:ln>
            <a:effectLst>
              <a:outerShdw blurRad="135632" dist="67369" dir="3480000" algn="tl" rotWithShape="0">
                <a:schemeClr val="tx1">
                  <a:alpha val="27203"/>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6C4F99-8D82-7047-9219-6759C25303F1}"/>
                </a:ext>
              </a:extLst>
            </p:cNvPr>
            <p:cNvSpPr/>
            <p:nvPr/>
          </p:nvSpPr>
          <p:spPr>
            <a:xfrm>
              <a:off x="3759200" y="1827220"/>
              <a:ext cx="1270000" cy="477097"/>
            </a:xfrm>
            <a:prstGeom prst="rect">
              <a:avLst/>
            </a:prstGeom>
            <a:solidFill>
              <a:schemeClr val="bg1">
                <a:lumMod val="85000"/>
              </a:schemeClr>
            </a:solidFill>
            <a:ln w="76200">
              <a:solidFill>
                <a:schemeClr val="bg2">
                  <a:lumMod val="50000"/>
                </a:schemeClr>
              </a:solidFill>
              <a:extLst>
                <a:ext uri="{C807C97D-BFC1-408E-A445-0C87EB9F89A2}">
                  <ask:lineSketchStyleProps xmlns:ask="http://schemas.microsoft.com/office/drawing/2018/sketchyshapes" sd="2805078884">
                    <a:custGeom>
                      <a:avLst/>
                      <a:gdLst>
                        <a:gd name="connsiteX0" fmla="*/ 0 w 1083610"/>
                        <a:gd name="connsiteY0" fmla="*/ 0 h 651806"/>
                        <a:gd name="connsiteX1" fmla="*/ 509297 w 1083610"/>
                        <a:gd name="connsiteY1" fmla="*/ 0 h 651806"/>
                        <a:gd name="connsiteX2" fmla="*/ 1083610 w 1083610"/>
                        <a:gd name="connsiteY2" fmla="*/ 0 h 651806"/>
                        <a:gd name="connsiteX3" fmla="*/ 1083610 w 1083610"/>
                        <a:gd name="connsiteY3" fmla="*/ 325903 h 651806"/>
                        <a:gd name="connsiteX4" fmla="*/ 1083610 w 1083610"/>
                        <a:gd name="connsiteY4" fmla="*/ 651806 h 651806"/>
                        <a:gd name="connsiteX5" fmla="*/ 541805 w 1083610"/>
                        <a:gd name="connsiteY5" fmla="*/ 651806 h 651806"/>
                        <a:gd name="connsiteX6" fmla="*/ 0 w 1083610"/>
                        <a:gd name="connsiteY6" fmla="*/ 651806 h 651806"/>
                        <a:gd name="connsiteX7" fmla="*/ 0 w 1083610"/>
                        <a:gd name="connsiteY7" fmla="*/ 319385 h 651806"/>
                        <a:gd name="connsiteX8" fmla="*/ 0 w 1083610"/>
                        <a:gd name="connsiteY8" fmla="*/ 0 h 651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610" h="651806" fill="none" extrusionOk="0">
                          <a:moveTo>
                            <a:pt x="0" y="0"/>
                          </a:moveTo>
                          <a:cubicBezTo>
                            <a:pt x="240782" y="-16405"/>
                            <a:pt x="288859" y="19148"/>
                            <a:pt x="509297" y="0"/>
                          </a:cubicBezTo>
                          <a:cubicBezTo>
                            <a:pt x="729735" y="-19148"/>
                            <a:pt x="874380" y="66384"/>
                            <a:pt x="1083610" y="0"/>
                          </a:cubicBezTo>
                          <a:cubicBezTo>
                            <a:pt x="1108046" y="121271"/>
                            <a:pt x="1048733" y="186073"/>
                            <a:pt x="1083610" y="325903"/>
                          </a:cubicBezTo>
                          <a:cubicBezTo>
                            <a:pt x="1118487" y="465733"/>
                            <a:pt x="1081556" y="555813"/>
                            <a:pt x="1083610" y="651806"/>
                          </a:cubicBezTo>
                          <a:cubicBezTo>
                            <a:pt x="910779" y="710684"/>
                            <a:pt x="739830" y="623351"/>
                            <a:pt x="541805" y="651806"/>
                          </a:cubicBezTo>
                          <a:cubicBezTo>
                            <a:pt x="343781" y="680261"/>
                            <a:pt x="117493" y="639339"/>
                            <a:pt x="0" y="651806"/>
                          </a:cubicBezTo>
                          <a:cubicBezTo>
                            <a:pt x="-36507" y="569642"/>
                            <a:pt x="10677" y="459684"/>
                            <a:pt x="0" y="319385"/>
                          </a:cubicBezTo>
                          <a:cubicBezTo>
                            <a:pt x="-10677" y="179086"/>
                            <a:pt x="2977" y="149283"/>
                            <a:pt x="0" y="0"/>
                          </a:cubicBezTo>
                          <a:close/>
                        </a:path>
                        <a:path w="1083610" h="651806" stroke="0" extrusionOk="0">
                          <a:moveTo>
                            <a:pt x="0" y="0"/>
                          </a:moveTo>
                          <a:cubicBezTo>
                            <a:pt x="251748" y="-32353"/>
                            <a:pt x="334462" y="50363"/>
                            <a:pt x="541805" y="0"/>
                          </a:cubicBezTo>
                          <a:cubicBezTo>
                            <a:pt x="749148" y="-50363"/>
                            <a:pt x="970377" y="3641"/>
                            <a:pt x="1083610" y="0"/>
                          </a:cubicBezTo>
                          <a:cubicBezTo>
                            <a:pt x="1120059" y="139759"/>
                            <a:pt x="1056053" y="200059"/>
                            <a:pt x="1083610" y="332421"/>
                          </a:cubicBezTo>
                          <a:cubicBezTo>
                            <a:pt x="1111167" y="464783"/>
                            <a:pt x="1075291" y="525145"/>
                            <a:pt x="1083610" y="651806"/>
                          </a:cubicBezTo>
                          <a:cubicBezTo>
                            <a:pt x="927729" y="660126"/>
                            <a:pt x="774953" y="611501"/>
                            <a:pt x="520133" y="651806"/>
                          </a:cubicBezTo>
                          <a:cubicBezTo>
                            <a:pt x="265313" y="692111"/>
                            <a:pt x="172314" y="651209"/>
                            <a:pt x="0" y="651806"/>
                          </a:cubicBezTo>
                          <a:cubicBezTo>
                            <a:pt x="-27527" y="507348"/>
                            <a:pt x="26666" y="452748"/>
                            <a:pt x="0" y="338939"/>
                          </a:cubicBezTo>
                          <a:cubicBezTo>
                            <a:pt x="-26666" y="225130"/>
                            <a:pt x="17233" y="109091"/>
                            <a:pt x="0" y="0"/>
                          </a:cubicBezTo>
                          <a:close/>
                        </a:path>
                      </a:pathLst>
                    </a:custGeom>
                    <ask:type>
                      <ask:lineSketchScribble/>
                    </ask:type>
                  </ask:lineSketchStyleProps>
                </a:ext>
              </a:extLst>
            </a:ln>
            <a:effectLst>
              <a:outerShdw blurRad="50800" dist="50800" dir="5400000" algn="ctr" rotWithShape="0">
                <a:srgbClr val="000000">
                  <a:alpha val="7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65000"/>
                    </a:schemeClr>
                  </a:solidFill>
                  <a:latin typeface="Century Gothic" panose="020B0502020202020204" pitchFamily="34" charset="0"/>
                  <a:ea typeface="Ayuthaya" pitchFamily="2" charset="-34"/>
                  <a:cs typeface="Ayuthaya" pitchFamily="2" charset="-34"/>
                </a:rPr>
                <a:t>Recall</a:t>
              </a:r>
            </a:p>
          </p:txBody>
        </p:sp>
      </p:grpSp>
      <p:sp>
        <p:nvSpPr>
          <p:cNvPr id="2" name="Title 1">
            <a:extLst>
              <a:ext uri="{FF2B5EF4-FFF2-40B4-BE49-F238E27FC236}">
                <a16:creationId xmlns:a16="http://schemas.microsoft.com/office/drawing/2014/main" id="{B4A0E6DC-5B08-2E4B-AEE3-C8FE4BB48FF3}"/>
              </a:ext>
            </a:extLst>
          </p:cNvPr>
          <p:cNvSpPr>
            <a:spLocks noGrp="1"/>
          </p:cNvSpPr>
          <p:nvPr>
            <p:ph type="title"/>
          </p:nvPr>
        </p:nvSpPr>
        <p:spPr>
          <a:xfrm>
            <a:off x="85846" y="18255"/>
            <a:ext cx="10643886" cy="1325563"/>
          </a:xfrm>
        </p:spPr>
        <p:txBody>
          <a:bodyPr>
            <a:normAutofit/>
          </a:bodyPr>
          <a:lstStyle/>
          <a:p>
            <a:r>
              <a:rPr lang="en-US" sz="4000" dirty="0"/>
              <a:t>Example: Computing covariance from samples</a:t>
            </a:r>
          </a:p>
        </p:txBody>
      </p:sp>
      <p:sp>
        <p:nvSpPr>
          <p:cNvPr id="6" name="TextBox 5">
            <a:extLst>
              <a:ext uri="{FF2B5EF4-FFF2-40B4-BE49-F238E27FC236}">
                <a16:creationId xmlns:a16="http://schemas.microsoft.com/office/drawing/2014/main" id="{83A357DA-FCF5-064D-8ED4-42E3B4ABFD74}"/>
              </a:ext>
            </a:extLst>
          </p:cNvPr>
          <p:cNvSpPr txBox="1"/>
          <p:nvPr/>
        </p:nvSpPr>
        <p:spPr>
          <a:xfrm>
            <a:off x="531470" y="1220866"/>
            <a:ext cx="6320743" cy="5355312"/>
          </a:xfrm>
          <a:prstGeom prst="rect">
            <a:avLst/>
          </a:prstGeom>
          <a:noFill/>
        </p:spPr>
        <p:txBody>
          <a:bodyPr wrap="square" rtlCol="0">
            <a:spAutoFit/>
          </a:bodyPr>
          <a:lstStyle/>
          <a:p>
            <a:r>
              <a:rPr lang="en-US" dirty="0"/>
              <a:t>Given a dataset of two features: D=</a:t>
            </a:r>
          </a:p>
          <a:p>
            <a:endParaRPr lang="en-US" dirty="0"/>
          </a:p>
          <a:p>
            <a:r>
              <a:rPr lang="en-US" dirty="0"/>
              <a:t>Compute sample covariance. </a:t>
            </a:r>
          </a:p>
          <a:p>
            <a:endParaRPr lang="en-US" dirty="0"/>
          </a:p>
          <a:p>
            <a:r>
              <a:rPr lang="en-US" dirty="0"/>
              <a:t>Weight Sample mean=80</a:t>
            </a:r>
          </a:p>
          <a:p>
            <a:r>
              <a:rPr lang="en-US" dirty="0"/>
              <a:t>Height sample mean= 170</a:t>
            </a:r>
          </a:p>
          <a:p>
            <a:endParaRPr lang="en-US" dirty="0"/>
          </a:p>
          <a:p>
            <a:endParaRPr lang="en-US" dirty="0"/>
          </a:p>
          <a:p>
            <a:r>
              <a:rPr lang="en-US" dirty="0"/>
              <a:t>Or with matrix algebra, center each column to create </a:t>
            </a:r>
          </a:p>
          <a:p>
            <a:endParaRPr lang="en-US" dirty="0"/>
          </a:p>
          <a:p>
            <a:endParaRPr lang="en-US" dirty="0"/>
          </a:p>
          <a:p>
            <a:r>
              <a:rPr lang="en-US" dirty="0"/>
              <a:t>Dc=</a:t>
            </a:r>
          </a:p>
          <a:p>
            <a:endParaRPr lang="en-US" dirty="0"/>
          </a:p>
          <a:p>
            <a:endParaRPr lang="en-US" dirty="0"/>
          </a:p>
          <a:p>
            <a:endParaRPr lang="en-US" dirty="0"/>
          </a:p>
          <a:p>
            <a:endParaRPr lang="en-US" dirty="0"/>
          </a:p>
          <a:p>
            <a:r>
              <a:rPr lang="en-US" dirty="0"/>
              <a:t>1/2 </a:t>
            </a:r>
            <a:r>
              <a:rPr lang="en-US" dirty="0" err="1"/>
              <a:t>D</a:t>
            </a:r>
            <a:r>
              <a:rPr lang="en-US" baseline="-25000" dirty="0" err="1"/>
              <a:t>c</a:t>
            </a:r>
            <a:r>
              <a:rPr lang="en-US" baseline="30000" dirty="0" err="1"/>
              <a:t>T</a:t>
            </a:r>
            <a:r>
              <a:rPr lang="en-US" dirty="0"/>
              <a:t>*D</a:t>
            </a:r>
            <a:r>
              <a:rPr lang="en-US" baseline="-25000" dirty="0"/>
              <a:t>c</a:t>
            </a:r>
            <a:r>
              <a:rPr lang="en-US" dirty="0"/>
              <a:t> =</a:t>
            </a:r>
          </a:p>
          <a:p>
            <a:endParaRPr lang="en-US" dirty="0"/>
          </a:p>
          <a:p>
            <a:endParaRPr lang="en-US" dirty="0"/>
          </a:p>
        </p:txBody>
      </p:sp>
      <p:pic>
        <p:nvPicPr>
          <p:cNvPr id="8" name="Picture 7">
            <a:extLst>
              <a:ext uri="{FF2B5EF4-FFF2-40B4-BE49-F238E27FC236}">
                <a16:creationId xmlns:a16="http://schemas.microsoft.com/office/drawing/2014/main" id="{508ACD64-B597-AD43-80D3-C4345D6BD921}"/>
              </a:ext>
            </a:extLst>
          </p:cNvPr>
          <p:cNvPicPr>
            <a:picLocks noChangeAspect="1"/>
          </p:cNvPicPr>
          <p:nvPr/>
        </p:nvPicPr>
        <p:blipFill>
          <a:blip r:embed="rId2"/>
          <a:stretch>
            <a:fillRect/>
          </a:stretch>
        </p:blipFill>
        <p:spPr>
          <a:xfrm>
            <a:off x="8162501" y="2122290"/>
            <a:ext cx="3567477" cy="692510"/>
          </a:xfrm>
          <a:prstGeom prst="rect">
            <a:avLst/>
          </a:prstGeom>
        </p:spPr>
      </p:pic>
      <p:pic>
        <p:nvPicPr>
          <p:cNvPr id="24" name="Picture 23">
            <a:extLst>
              <a:ext uri="{FF2B5EF4-FFF2-40B4-BE49-F238E27FC236}">
                <a16:creationId xmlns:a16="http://schemas.microsoft.com/office/drawing/2014/main" id="{A67200C0-9BD9-A840-B2BC-4928585348D3}"/>
              </a:ext>
            </a:extLst>
          </p:cNvPr>
          <p:cNvPicPr>
            <a:picLocks noChangeAspect="1"/>
          </p:cNvPicPr>
          <p:nvPr/>
        </p:nvPicPr>
        <p:blipFill>
          <a:blip r:embed="rId3"/>
          <a:stretch>
            <a:fillRect/>
          </a:stretch>
        </p:blipFill>
        <p:spPr>
          <a:xfrm>
            <a:off x="8204940" y="3866148"/>
            <a:ext cx="2113783" cy="608638"/>
          </a:xfrm>
          <a:prstGeom prst="rect">
            <a:avLst/>
          </a:prstGeom>
        </p:spPr>
      </p:pic>
      <p:graphicFrame>
        <p:nvGraphicFramePr>
          <p:cNvPr id="3" name="Table 3">
            <a:extLst>
              <a:ext uri="{FF2B5EF4-FFF2-40B4-BE49-F238E27FC236}">
                <a16:creationId xmlns:a16="http://schemas.microsoft.com/office/drawing/2014/main" id="{021DB781-76C2-0241-B9D4-DBC990ACCC2C}"/>
              </a:ext>
            </a:extLst>
          </p:cNvPr>
          <p:cNvGraphicFramePr>
            <a:graphicFrameLocks noGrp="1"/>
          </p:cNvGraphicFramePr>
          <p:nvPr/>
        </p:nvGraphicFramePr>
        <p:xfrm>
          <a:off x="4016414" y="1124211"/>
          <a:ext cx="2079586" cy="1978528"/>
        </p:xfrm>
        <a:graphic>
          <a:graphicData uri="http://schemas.openxmlformats.org/drawingml/2006/table">
            <a:tbl>
              <a:tblPr firstRow="1" bandRow="1">
                <a:tableStyleId>{5C22544A-7EE6-4342-B048-85BDC9FD1C3A}</a:tableStyleId>
              </a:tblPr>
              <a:tblGrid>
                <a:gridCol w="1039793">
                  <a:extLst>
                    <a:ext uri="{9D8B030D-6E8A-4147-A177-3AD203B41FA5}">
                      <a16:colId xmlns:a16="http://schemas.microsoft.com/office/drawing/2014/main" val="1587071181"/>
                    </a:ext>
                  </a:extLst>
                </a:gridCol>
                <a:gridCol w="1039793">
                  <a:extLst>
                    <a:ext uri="{9D8B030D-6E8A-4147-A177-3AD203B41FA5}">
                      <a16:colId xmlns:a16="http://schemas.microsoft.com/office/drawing/2014/main" val="799145982"/>
                    </a:ext>
                  </a:extLst>
                </a:gridCol>
              </a:tblGrid>
              <a:tr h="494632">
                <a:tc>
                  <a:txBody>
                    <a:bodyPr/>
                    <a:lstStyle/>
                    <a:p>
                      <a:r>
                        <a:rPr lang="en-US" dirty="0"/>
                        <a:t>Weight</a:t>
                      </a:r>
                    </a:p>
                  </a:txBody>
                  <a:tcPr/>
                </a:tc>
                <a:tc>
                  <a:txBody>
                    <a:bodyPr/>
                    <a:lstStyle/>
                    <a:p>
                      <a:r>
                        <a:rPr lang="en-US" dirty="0"/>
                        <a:t>Height</a:t>
                      </a:r>
                    </a:p>
                  </a:txBody>
                  <a:tcPr/>
                </a:tc>
                <a:extLst>
                  <a:ext uri="{0D108BD9-81ED-4DB2-BD59-A6C34878D82A}">
                    <a16:rowId xmlns:a16="http://schemas.microsoft.com/office/drawing/2014/main" val="958773064"/>
                  </a:ext>
                </a:extLst>
              </a:tr>
              <a:tr h="494632">
                <a:tc>
                  <a:txBody>
                    <a:bodyPr/>
                    <a:lstStyle/>
                    <a:p>
                      <a:r>
                        <a:rPr lang="en-US" dirty="0"/>
                        <a:t>80</a:t>
                      </a:r>
                    </a:p>
                  </a:txBody>
                  <a:tcPr/>
                </a:tc>
                <a:tc>
                  <a:txBody>
                    <a:bodyPr/>
                    <a:lstStyle/>
                    <a:p>
                      <a:r>
                        <a:rPr lang="en-US" dirty="0"/>
                        <a:t>160</a:t>
                      </a:r>
                    </a:p>
                  </a:txBody>
                  <a:tcPr/>
                </a:tc>
                <a:extLst>
                  <a:ext uri="{0D108BD9-81ED-4DB2-BD59-A6C34878D82A}">
                    <a16:rowId xmlns:a16="http://schemas.microsoft.com/office/drawing/2014/main" val="1227912561"/>
                  </a:ext>
                </a:extLst>
              </a:tr>
              <a:tr h="494632">
                <a:tc>
                  <a:txBody>
                    <a:bodyPr/>
                    <a:lstStyle/>
                    <a:p>
                      <a:r>
                        <a:rPr lang="en-US" dirty="0"/>
                        <a:t>85</a:t>
                      </a:r>
                    </a:p>
                  </a:txBody>
                  <a:tcPr/>
                </a:tc>
                <a:tc>
                  <a:txBody>
                    <a:bodyPr/>
                    <a:lstStyle/>
                    <a:p>
                      <a:r>
                        <a:rPr lang="en-US" dirty="0"/>
                        <a:t>170</a:t>
                      </a:r>
                    </a:p>
                  </a:txBody>
                  <a:tcPr/>
                </a:tc>
                <a:extLst>
                  <a:ext uri="{0D108BD9-81ED-4DB2-BD59-A6C34878D82A}">
                    <a16:rowId xmlns:a16="http://schemas.microsoft.com/office/drawing/2014/main" val="4019142696"/>
                  </a:ext>
                </a:extLst>
              </a:tr>
              <a:tr h="494632">
                <a:tc>
                  <a:txBody>
                    <a:bodyPr/>
                    <a:lstStyle/>
                    <a:p>
                      <a:r>
                        <a:rPr lang="en-US" dirty="0"/>
                        <a:t>75</a:t>
                      </a:r>
                    </a:p>
                  </a:txBody>
                  <a:tcPr/>
                </a:tc>
                <a:tc>
                  <a:txBody>
                    <a:bodyPr/>
                    <a:lstStyle/>
                    <a:p>
                      <a:r>
                        <a:rPr lang="en-US" dirty="0"/>
                        <a:t>180</a:t>
                      </a:r>
                    </a:p>
                  </a:txBody>
                  <a:tcPr/>
                </a:tc>
                <a:extLst>
                  <a:ext uri="{0D108BD9-81ED-4DB2-BD59-A6C34878D82A}">
                    <a16:rowId xmlns:a16="http://schemas.microsoft.com/office/drawing/2014/main" val="2498925715"/>
                  </a:ext>
                </a:extLst>
              </a:tr>
            </a:tbl>
          </a:graphicData>
        </a:graphic>
      </p:graphicFrame>
      <p:pic>
        <p:nvPicPr>
          <p:cNvPr id="15" name="Picture 14">
            <a:extLst>
              <a:ext uri="{FF2B5EF4-FFF2-40B4-BE49-F238E27FC236}">
                <a16:creationId xmlns:a16="http://schemas.microsoft.com/office/drawing/2014/main" id="{2E7932A9-01FA-BB4A-8936-65510CACB325}"/>
              </a:ext>
            </a:extLst>
          </p:cNvPr>
          <p:cNvPicPr>
            <a:picLocks noChangeAspect="1"/>
          </p:cNvPicPr>
          <p:nvPr/>
        </p:nvPicPr>
        <p:blipFill>
          <a:blip r:embed="rId4"/>
          <a:stretch>
            <a:fillRect/>
          </a:stretch>
        </p:blipFill>
        <p:spPr>
          <a:xfrm>
            <a:off x="8162501" y="2997610"/>
            <a:ext cx="2080830" cy="685728"/>
          </a:xfrm>
          <a:prstGeom prst="rect">
            <a:avLst/>
          </a:prstGeom>
        </p:spPr>
      </p:pic>
      <p:graphicFrame>
        <p:nvGraphicFramePr>
          <p:cNvPr id="11" name="Table 3">
            <a:extLst>
              <a:ext uri="{FF2B5EF4-FFF2-40B4-BE49-F238E27FC236}">
                <a16:creationId xmlns:a16="http://schemas.microsoft.com/office/drawing/2014/main" id="{B0DA3818-0006-AC46-BF28-E20AB2CA8608}"/>
              </a:ext>
            </a:extLst>
          </p:cNvPr>
          <p:cNvGraphicFramePr>
            <a:graphicFrameLocks noGrp="1"/>
          </p:cNvGraphicFramePr>
          <p:nvPr/>
        </p:nvGraphicFramePr>
        <p:xfrm>
          <a:off x="1071934" y="3866148"/>
          <a:ext cx="1248140" cy="1097280"/>
        </p:xfrm>
        <a:graphic>
          <a:graphicData uri="http://schemas.openxmlformats.org/drawingml/2006/table">
            <a:tbl>
              <a:tblPr firstRow="1" bandRow="1">
                <a:tableStyleId>{5C22544A-7EE6-4342-B048-85BDC9FD1C3A}</a:tableStyleId>
              </a:tblPr>
              <a:tblGrid>
                <a:gridCol w="624070">
                  <a:extLst>
                    <a:ext uri="{9D8B030D-6E8A-4147-A177-3AD203B41FA5}">
                      <a16:colId xmlns:a16="http://schemas.microsoft.com/office/drawing/2014/main" val="1587071181"/>
                    </a:ext>
                  </a:extLst>
                </a:gridCol>
                <a:gridCol w="624070">
                  <a:extLst>
                    <a:ext uri="{9D8B030D-6E8A-4147-A177-3AD203B41FA5}">
                      <a16:colId xmlns:a16="http://schemas.microsoft.com/office/drawing/2014/main" val="799145982"/>
                    </a:ext>
                  </a:extLst>
                </a:gridCol>
              </a:tblGrid>
              <a:tr h="331259">
                <a:tc>
                  <a:txBody>
                    <a:bodyPr/>
                    <a:lstStyle/>
                    <a:p>
                      <a:r>
                        <a:rPr lang="en-US" dirty="0"/>
                        <a:t>0</a:t>
                      </a:r>
                    </a:p>
                  </a:txBody>
                  <a:tcPr/>
                </a:tc>
                <a:tc>
                  <a:txBody>
                    <a:bodyPr/>
                    <a:lstStyle/>
                    <a:p>
                      <a:r>
                        <a:rPr lang="en-US" dirty="0"/>
                        <a:t>-10</a:t>
                      </a:r>
                    </a:p>
                  </a:txBody>
                  <a:tcPr/>
                </a:tc>
                <a:extLst>
                  <a:ext uri="{0D108BD9-81ED-4DB2-BD59-A6C34878D82A}">
                    <a16:rowId xmlns:a16="http://schemas.microsoft.com/office/drawing/2014/main" val="1227912561"/>
                  </a:ext>
                </a:extLst>
              </a:tr>
              <a:tr h="331259">
                <a:tc>
                  <a:txBody>
                    <a:bodyPr/>
                    <a:lstStyle/>
                    <a:p>
                      <a:r>
                        <a:rPr lang="en-US" dirty="0"/>
                        <a:t>5</a:t>
                      </a:r>
                    </a:p>
                  </a:txBody>
                  <a:tcPr/>
                </a:tc>
                <a:tc>
                  <a:txBody>
                    <a:bodyPr/>
                    <a:lstStyle/>
                    <a:p>
                      <a:r>
                        <a:rPr lang="en-US" dirty="0"/>
                        <a:t>0</a:t>
                      </a:r>
                    </a:p>
                  </a:txBody>
                  <a:tcPr/>
                </a:tc>
                <a:extLst>
                  <a:ext uri="{0D108BD9-81ED-4DB2-BD59-A6C34878D82A}">
                    <a16:rowId xmlns:a16="http://schemas.microsoft.com/office/drawing/2014/main" val="4019142696"/>
                  </a:ext>
                </a:extLst>
              </a:tr>
              <a:tr h="331259">
                <a:tc>
                  <a:txBody>
                    <a:bodyPr/>
                    <a:lstStyle/>
                    <a:p>
                      <a:r>
                        <a:rPr lang="en-US" dirty="0"/>
                        <a:t>-5</a:t>
                      </a:r>
                    </a:p>
                  </a:txBody>
                  <a:tcPr/>
                </a:tc>
                <a:tc>
                  <a:txBody>
                    <a:bodyPr/>
                    <a:lstStyle/>
                    <a:p>
                      <a:r>
                        <a:rPr lang="en-US" dirty="0"/>
                        <a:t>10</a:t>
                      </a:r>
                    </a:p>
                  </a:txBody>
                  <a:tcPr/>
                </a:tc>
                <a:extLst>
                  <a:ext uri="{0D108BD9-81ED-4DB2-BD59-A6C34878D82A}">
                    <a16:rowId xmlns:a16="http://schemas.microsoft.com/office/drawing/2014/main" val="2498925715"/>
                  </a:ext>
                </a:extLst>
              </a:tr>
            </a:tbl>
          </a:graphicData>
        </a:graphic>
      </p:graphicFrame>
      <p:graphicFrame>
        <p:nvGraphicFramePr>
          <p:cNvPr id="16" name="Table 3">
            <a:extLst>
              <a:ext uri="{FF2B5EF4-FFF2-40B4-BE49-F238E27FC236}">
                <a16:creationId xmlns:a16="http://schemas.microsoft.com/office/drawing/2014/main" id="{79ADAA71-6D1B-EB4A-9CE5-DC00B067E36A}"/>
              </a:ext>
            </a:extLst>
          </p:cNvPr>
          <p:cNvGraphicFramePr>
            <a:graphicFrameLocks noGrp="1"/>
          </p:cNvGraphicFramePr>
          <p:nvPr/>
        </p:nvGraphicFramePr>
        <p:xfrm>
          <a:off x="3654230" y="5364481"/>
          <a:ext cx="1024676" cy="1211697"/>
        </p:xfrm>
        <a:graphic>
          <a:graphicData uri="http://schemas.openxmlformats.org/drawingml/2006/table">
            <a:tbl>
              <a:tblPr firstRow="1" bandRow="1">
                <a:tableStyleId>{5C22544A-7EE6-4342-B048-85BDC9FD1C3A}</a:tableStyleId>
              </a:tblPr>
              <a:tblGrid>
                <a:gridCol w="512338">
                  <a:extLst>
                    <a:ext uri="{9D8B030D-6E8A-4147-A177-3AD203B41FA5}">
                      <a16:colId xmlns:a16="http://schemas.microsoft.com/office/drawing/2014/main" val="1587071181"/>
                    </a:ext>
                  </a:extLst>
                </a:gridCol>
                <a:gridCol w="512338">
                  <a:extLst>
                    <a:ext uri="{9D8B030D-6E8A-4147-A177-3AD203B41FA5}">
                      <a16:colId xmlns:a16="http://schemas.microsoft.com/office/drawing/2014/main" val="799145982"/>
                    </a:ext>
                  </a:extLst>
                </a:gridCol>
              </a:tblGrid>
              <a:tr h="403899">
                <a:tc>
                  <a:txBody>
                    <a:bodyPr/>
                    <a:lstStyle/>
                    <a:p>
                      <a:r>
                        <a:rPr lang="en-US" dirty="0"/>
                        <a:t>0</a:t>
                      </a:r>
                    </a:p>
                  </a:txBody>
                  <a:tcPr/>
                </a:tc>
                <a:tc>
                  <a:txBody>
                    <a:bodyPr/>
                    <a:lstStyle/>
                    <a:p>
                      <a:r>
                        <a:rPr lang="en-US" dirty="0"/>
                        <a:t>-10</a:t>
                      </a:r>
                    </a:p>
                  </a:txBody>
                  <a:tcPr/>
                </a:tc>
                <a:extLst>
                  <a:ext uri="{0D108BD9-81ED-4DB2-BD59-A6C34878D82A}">
                    <a16:rowId xmlns:a16="http://schemas.microsoft.com/office/drawing/2014/main" val="1227912561"/>
                  </a:ext>
                </a:extLst>
              </a:tr>
              <a:tr h="403899">
                <a:tc>
                  <a:txBody>
                    <a:bodyPr/>
                    <a:lstStyle/>
                    <a:p>
                      <a:r>
                        <a:rPr lang="en-US" dirty="0"/>
                        <a:t>5</a:t>
                      </a:r>
                    </a:p>
                  </a:txBody>
                  <a:tcPr/>
                </a:tc>
                <a:tc>
                  <a:txBody>
                    <a:bodyPr/>
                    <a:lstStyle/>
                    <a:p>
                      <a:r>
                        <a:rPr lang="en-US" dirty="0"/>
                        <a:t>0</a:t>
                      </a:r>
                    </a:p>
                  </a:txBody>
                  <a:tcPr/>
                </a:tc>
                <a:extLst>
                  <a:ext uri="{0D108BD9-81ED-4DB2-BD59-A6C34878D82A}">
                    <a16:rowId xmlns:a16="http://schemas.microsoft.com/office/drawing/2014/main" val="4019142696"/>
                  </a:ext>
                </a:extLst>
              </a:tr>
              <a:tr h="403899">
                <a:tc>
                  <a:txBody>
                    <a:bodyPr/>
                    <a:lstStyle/>
                    <a:p>
                      <a:r>
                        <a:rPr lang="en-US" dirty="0"/>
                        <a:t>-5</a:t>
                      </a:r>
                    </a:p>
                  </a:txBody>
                  <a:tcPr/>
                </a:tc>
                <a:tc>
                  <a:txBody>
                    <a:bodyPr/>
                    <a:lstStyle/>
                    <a:p>
                      <a:r>
                        <a:rPr lang="en-US" dirty="0"/>
                        <a:t>10</a:t>
                      </a:r>
                    </a:p>
                  </a:txBody>
                  <a:tcPr/>
                </a:tc>
                <a:extLst>
                  <a:ext uri="{0D108BD9-81ED-4DB2-BD59-A6C34878D82A}">
                    <a16:rowId xmlns:a16="http://schemas.microsoft.com/office/drawing/2014/main" val="2498925715"/>
                  </a:ext>
                </a:extLst>
              </a:tr>
            </a:tbl>
          </a:graphicData>
        </a:graphic>
      </p:graphicFrame>
      <p:graphicFrame>
        <p:nvGraphicFramePr>
          <p:cNvPr id="4" name="Table 4">
            <a:extLst>
              <a:ext uri="{FF2B5EF4-FFF2-40B4-BE49-F238E27FC236}">
                <a16:creationId xmlns:a16="http://schemas.microsoft.com/office/drawing/2014/main" id="{9FC52207-D84D-4941-989B-4C1BE7FF6243}"/>
              </a:ext>
            </a:extLst>
          </p:cNvPr>
          <p:cNvGraphicFramePr>
            <a:graphicFrameLocks noGrp="1"/>
          </p:cNvGraphicFramePr>
          <p:nvPr/>
        </p:nvGraphicFramePr>
        <p:xfrm>
          <a:off x="1947045" y="5410502"/>
          <a:ext cx="1556481" cy="793584"/>
        </p:xfrm>
        <a:graphic>
          <a:graphicData uri="http://schemas.openxmlformats.org/drawingml/2006/table">
            <a:tbl>
              <a:tblPr firstRow="1" bandRow="1">
                <a:tableStyleId>{5C22544A-7EE6-4342-B048-85BDC9FD1C3A}</a:tableStyleId>
              </a:tblPr>
              <a:tblGrid>
                <a:gridCol w="518827">
                  <a:extLst>
                    <a:ext uri="{9D8B030D-6E8A-4147-A177-3AD203B41FA5}">
                      <a16:colId xmlns:a16="http://schemas.microsoft.com/office/drawing/2014/main" val="3189754254"/>
                    </a:ext>
                  </a:extLst>
                </a:gridCol>
                <a:gridCol w="518827">
                  <a:extLst>
                    <a:ext uri="{9D8B030D-6E8A-4147-A177-3AD203B41FA5}">
                      <a16:colId xmlns:a16="http://schemas.microsoft.com/office/drawing/2014/main" val="3740119607"/>
                    </a:ext>
                  </a:extLst>
                </a:gridCol>
                <a:gridCol w="518827">
                  <a:extLst>
                    <a:ext uri="{9D8B030D-6E8A-4147-A177-3AD203B41FA5}">
                      <a16:colId xmlns:a16="http://schemas.microsoft.com/office/drawing/2014/main" val="1114210574"/>
                    </a:ext>
                  </a:extLst>
                </a:gridCol>
              </a:tblGrid>
              <a:tr h="396792">
                <a:tc>
                  <a:txBody>
                    <a:bodyPr/>
                    <a:lstStyle/>
                    <a:p>
                      <a:r>
                        <a:rPr lang="en-US" dirty="0"/>
                        <a:t>0</a:t>
                      </a:r>
                    </a:p>
                  </a:txBody>
                  <a:tcPr/>
                </a:tc>
                <a:tc>
                  <a:txBody>
                    <a:bodyPr/>
                    <a:lstStyle/>
                    <a:p>
                      <a:r>
                        <a:rPr lang="en-US" dirty="0"/>
                        <a:t>5</a:t>
                      </a:r>
                    </a:p>
                  </a:txBody>
                  <a:tcPr/>
                </a:tc>
                <a:tc>
                  <a:txBody>
                    <a:bodyPr/>
                    <a:lstStyle/>
                    <a:p>
                      <a:r>
                        <a:rPr lang="en-US" dirty="0"/>
                        <a:t>-5</a:t>
                      </a:r>
                    </a:p>
                  </a:txBody>
                  <a:tcPr/>
                </a:tc>
                <a:extLst>
                  <a:ext uri="{0D108BD9-81ED-4DB2-BD59-A6C34878D82A}">
                    <a16:rowId xmlns:a16="http://schemas.microsoft.com/office/drawing/2014/main" val="1633104760"/>
                  </a:ext>
                </a:extLst>
              </a:tr>
              <a:tr h="396792">
                <a:tc>
                  <a:txBody>
                    <a:bodyPr/>
                    <a:lstStyle/>
                    <a:p>
                      <a:r>
                        <a:rPr lang="en-US" dirty="0"/>
                        <a:t>-10</a:t>
                      </a:r>
                    </a:p>
                  </a:txBody>
                  <a:tcPr/>
                </a:tc>
                <a:tc>
                  <a:txBody>
                    <a:bodyPr/>
                    <a:lstStyle/>
                    <a:p>
                      <a:r>
                        <a:rPr lang="en-US" dirty="0"/>
                        <a:t>0</a:t>
                      </a:r>
                    </a:p>
                  </a:txBody>
                  <a:tcPr/>
                </a:tc>
                <a:tc>
                  <a:txBody>
                    <a:bodyPr/>
                    <a:lstStyle/>
                    <a:p>
                      <a:r>
                        <a:rPr lang="en-US" dirty="0"/>
                        <a:t>10</a:t>
                      </a:r>
                    </a:p>
                  </a:txBody>
                  <a:tcPr/>
                </a:tc>
                <a:extLst>
                  <a:ext uri="{0D108BD9-81ED-4DB2-BD59-A6C34878D82A}">
                    <a16:rowId xmlns:a16="http://schemas.microsoft.com/office/drawing/2014/main" val="1604061122"/>
                  </a:ext>
                </a:extLst>
              </a:tr>
            </a:tbl>
          </a:graphicData>
        </a:graphic>
      </p:graphicFrame>
      <p:graphicFrame>
        <p:nvGraphicFramePr>
          <p:cNvPr id="5" name="Table 6">
            <a:extLst>
              <a:ext uri="{FF2B5EF4-FFF2-40B4-BE49-F238E27FC236}">
                <a16:creationId xmlns:a16="http://schemas.microsoft.com/office/drawing/2014/main" id="{4C29B22E-07DF-4F43-9AA2-47340A6B69C1}"/>
              </a:ext>
            </a:extLst>
          </p:cNvPr>
          <p:cNvGraphicFramePr>
            <a:graphicFrameLocks noGrp="1"/>
          </p:cNvGraphicFramePr>
          <p:nvPr/>
        </p:nvGraphicFramePr>
        <p:xfrm>
          <a:off x="5481888" y="5393525"/>
          <a:ext cx="1370326" cy="810562"/>
        </p:xfrm>
        <a:graphic>
          <a:graphicData uri="http://schemas.openxmlformats.org/drawingml/2006/table">
            <a:tbl>
              <a:tblPr firstRow="1" bandRow="1">
                <a:tableStyleId>{5C22544A-7EE6-4342-B048-85BDC9FD1C3A}</a:tableStyleId>
              </a:tblPr>
              <a:tblGrid>
                <a:gridCol w="685163">
                  <a:extLst>
                    <a:ext uri="{9D8B030D-6E8A-4147-A177-3AD203B41FA5}">
                      <a16:colId xmlns:a16="http://schemas.microsoft.com/office/drawing/2014/main" val="852393096"/>
                    </a:ext>
                  </a:extLst>
                </a:gridCol>
                <a:gridCol w="685163">
                  <a:extLst>
                    <a:ext uri="{9D8B030D-6E8A-4147-A177-3AD203B41FA5}">
                      <a16:colId xmlns:a16="http://schemas.microsoft.com/office/drawing/2014/main" val="4224038215"/>
                    </a:ext>
                  </a:extLst>
                </a:gridCol>
              </a:tblGrid>
              <a:tr h="405281">
                <a:tc>
                  <a:txBody>
                    <a:bodyPr/>
                    <a:lstStyle/>
                    <a:p>
                      <a:r>
                        <a:rPr lang="en-US" dirty="0"/>
                        <a:t>25</a:t>
                      </a:r>
                    </a:p>
                  </a:txBody>
                  <a:tcPr/>
                </a:tc>
                <a:tc>
                  <a:txBody>
                    <a:bodyPr/>
                    <a:lstStyle/>
                    <a:p>
                      <a:r>
                        <a:rPr lang="en-US" dirty="0"/>
                        <a:t>-25</a:t>
                      </a:r>
                    </a:p>
                  </a:txBody>
                  <a:tcPr/>
                </a:tc>
                <a:extLst>
                  <a:ext uri="{0D108BD9-81ED-4DB2-BD59-A6C34878D82A}">
                    <a16:rowId xmlns:a16="http://schemas.microsoft.com/office/drawing/2014/main" val="271756380"/>
                  </a:ext>
                </a:extLst>
              </a:tr>
              <a:tr h="405281">
                <a:tc>
                  <a:txBody>
                    <a:bodyPr/>
                    <a:lstStyle/>
                    <a:p>
                      <a:r>
                        <a:rPr lang="en-US" dirty="0"/>
                        <a:t>-25</a:t>
                      </a:r>
                    </a:p>
                  </a:txBody>
                  <a:tcPr/>
                </a:tc>
                <a:tc>
                  <a:txBody>
                    <a:bodyPr/>
                    <a:lstStyle/>
                    <a:p>
                      <a:r>
                        <a:rPr lang="en-US" dirty="0"/>
                        <a:t>100</a:t>
                      </a:r>
                    </a:p>
                  </a:txBody>
                  <a:tcPr/>
                </a:tc>
                <a:extLst>
                  <a:ext uri="{0D108BD9-81ED-4DB2-BD59-A6C34878D82A}">
                    <a16:rowId xmlns:a16="http://schemas.microsoft.com/office/drawing/2014/main" val="1570098828"/>
                  </a:ext>
                </a:extLst>
              </a:tr>
            </a:tbl>
          </a:graphicData>
        </a:graphic>
      </p:graphicFrame>
      <p:sp>
        <p:nvSpPr>
          <p:cNvPr id="7" name="TextBox 6">
            <a:extLst>
              <a:ext uri="{FF2B5EF4-FFF2-40B4-BE49-F238E27FC236}">
                <a16:creationId xmlns:a16="http://schemas.microsoft.com/office/drawing/2014/main" id="{F070CF9B-3A99-3D49-AB69-200F781BB73C}"/>
              </a:ext>
            </a:extLst>
          </p:cNvPr>
          <p:cNvSpPr txBox="1"/>
          <p:nvPr/>
        </p:nvSpPr>
        <p:spPr>
          <a:xfrm>
            <a:off x="4678906" y="5625296"/>
            <a:ext cx="691747" cy="369332"/>
          </a:xfrm>
          <a:prstGeom prst="rect">
            <a:avLst/>
          </a:prstGeom>
          <a:noFill/>
        </p:spPr>
        <p:txBody>
          <a:bodyPr wrap="square" rtlCol="0">
            <a:spAutoFit/>
          </a:bodyPr>
          <a:lstStyle/>
          <a:p>
            <a:r>
              <a:rPr lang="en-US" dirty="0"/>
              <a:t>=</a:t>
            </a:r>
          </a:p>
        </p:txBody>
      </p:sp>
      <p:sp>
        <p:nvSpPr>
          <p:cNvPr id="17" name="TextBox 16">
            <a:extLst>
              <a:ext uri="{FF2B5EF4-FFF2-40B4-BE49-F238E27FC236}">
                <a16:creationId xmlns:a16="http://schemas.microsoft.com/office/drawing/2014/main" id="{C1A53A61-1F7A-824F-AE55-EA877B280F99}"/>
              </a:ext>
            </a:extLst>
          </p:cNvPr>
          <p:cNvSpPr txBox="1"/>
          <p:nvPr/>
        </p:nvSpPr>
        <p:spPr>
          <a:xfrm>
            <a:off x="5419921" y="6211669"/>
            <a:ext cx="2093175" cy="646331"/>
          </a:xfrm>
          <a:prstGeom prst="rect">
            <a:avLst/>
          </a:prstGeom>
          <a:noFill/>
        </p:spPr>
        <p:txBody>
          <a:bodyPr wrap="square" rtlCol="0">
            <a:spAutoFit/>
          </a:bodyPr>
          <a:lstStyle/>
          <a:p>
            <a:r>
              <a:rPr lang="en-US" dirty="0"/>
              <a:t>sample covariance matrix </a:t>
            </a:r>
          </a:p>
        </p:txBody>
      </p:sp>
      <p:sp>
        <p:nvSpPr>
          <p:cNvPr id="9" name="Rectangle 8">
            <a:extLst>
              <a:ext uri="{FF2B5EF4-FFF2-40B4-BE49-F238E27FC236}">
                <a16:creationId xmlns:a16="http://schemas.microsoft.com/office/drawing/2014/main" id="{CC95A367-4337-614C-84AE-BEDF4A995E80}"/>
              </a:ext>
            </a:extLst>
          </p:cNvPr>
          <p:cNvSpPr/>
          <p:nvPr/>
        </p:nvSpPr>
        <p:spPr>
          <a:xfrm>
            <a:off x="284389" y="946080"/>
            <a:ext cx="6814903" cy="3917373"/>
          </a:xfrm>
          <a:prstGeom prst="rect">
            <a:avLst/>
          </a:prstGeom>
          <a:solidFill>
            <a:schemeClr val="bg2">
              <a:lumMod val="90000"/>
            </a:schemeClr>
          </a:solidFill>
          <a:ln w="57150">
            <a:solidFill>
              <a:schemeClr val="tx1">
                <a:lumMod val="50000"/>
                <a:lumOff val="50000"/>
              </a:schemeClr>
            </a:solidFill>
            <a:extLst>
              <a:ext uri="{C807C97D-BFC1-408E-A445-0C87EB9F89A2}">
                <ask:lineSketchStyleProps xmlns:ask="http://schemas.microsoft.com/office/drawing/2018/sketchyshapes">
                  <ask:type>
                    <ask:lineSketchScribble/>
                  </ask:type>
                </ask:lineSketchStyleProps>
              </a:ext>
            </a:extLst>
          </a:ln>
          <a:effectLst>
            <a:outerShdw blurRad="135334" dist="38100" dir="2700000" sx="102000" sy="102000" algn="tl" rotWithShape="0">
              <a:prstClr val="black">
                <a:alpha val="4459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Courier" pitchFamily="2" charset="0"/>
              </a:rPr>
              <a:t>Python:</a:t>
            </a:r>
          </a:p>
          <a:p>
            <a:r>
              <a:rPr lang="en-US" sz="1400" dirty="0">
                <a:solidFill>
                  <a:schemeClr val="tx1"/>
                </a:solidFill>
                <a:latin typeface="Courier" pitchFamily="2" charset="0"/>
              </a:rPr>
              <a:t>import pandas as pd </a:t>
            </a:r>
          </a:p>
          <a:p>
            <a:r>
              <a:rPr lang="en-US" sz="1400" dirty="0">
                <a:solidFill>
                  <a:schemeClr val="tx1"/>
                </a:solidFill>
                <a:latin typeface="Courier" pitchFamily="2" charset="0"/>
              </a:rPr>
              <a:t>import </a:t>
            </a:r>
            <a:r>
              <a:rPr lang="en-US" sz="1400" dirty="0" err="1">
                <a:solidFill>
                  <a:schemeClr val="tx1"/>
                </a:solidFill>
                <a:latin typeface="Courier" pitchFamily="2" charset="0"/>
              </a:rPr>
              <a:t>numpy</a:t>
            </a:r>
            <a:r>
              <a:rPr lang="en-US" sz="1400" dirty="0">
                <a:solidFill>
                  <a:schemeClr val="tx1"/>
                </a:solidFill>
                <a:latin typeface="Courier" pitchFamily="2" charset="0"/>
              </a:rPr>
              <a:t> as np</a:t>
            </a:r>
          </a:p>
          <a:p>
            <a:endParaRPr lang="en-US" sz="1400" dirty="0">
              <a:solidFill>
                <a:schemeClr val="tx1"/>
              </a:solidFill>
              <a:latin typeface="Courier" pitchFamily="2" charset="0"/>
            </a:endParaRPr>
          </a:p>
          <a:p>
            <a:r>
              <a:rPr lang="en-US" sz="1400" dirty="0">
                <a:solidFill>
                  <a:schemeClr val="tx1"/>
                </a:solidFill>
                <a:latin typeface="Courier" pitchFamily="2" charset="0"/>
              </a:rPr>
              <a:t>D= [ [80,160],[85,170],[75,180]]</a:t>
            </a:r>
          </a:p>
          <a:p>
            <a:endParaRPr lang="en-US" sz="1400" dirty="0">
              <a:solidFill>
                <a:schemeClr val="tx1"/>
              </a:solidFill>
              <a:latin typeface="Courier" pitchFamily="2" charset="0"/>
            </a:endParaRPr>
          </a:p>
          <a:p>
            <a:r>
              <a:rPr lang="en-US" sz="1400" dirty="0">
                <a:solidFill>
                  <a:schemeClr val="tx1"/>
                </a:solidFill>
                <a:latin typeface="Courier" pitchFamily="2" charset="0"/>
              </a:rPr>
              <a:t>#convert to a data frame </a:t>
            </a:r>
          </a:p>
          <a:p>
            <a:r>
              <a:rPr lang="en-US" sz="1400" dirty="0">
                <a:solidFill>
                  <a:schemeClr val="tx1"/>
                </a:solidFill>
                <a:latin typeface="Courier" pitchFamily="2" charset="0"/>
              </a:rPr>
              <a:t>df = </a:t>
            </a:r>
            <a:r>
              <a:rPr lang="en-US" sz="1400" dirty="0" err="1">
                <a:solidFill>
                  <a:schemeClr val="tx1"/>
                </a:solidFill>
                <a:latin typeface="Courier" pitchFamily="2" charset="0"/>
              </a:rPr>
              <a:t>pd.DataFrame</a:t>
            </a:r>
            <a:r>
              <a:rPr lang="en-US" sz="1400" dirty="0">
                <a:solidFill>
                  <a:schemeClr val="tx1"/>
                </a:solidFill>
                <a:latin typeface="Courier" pitchFamily="2" charset="0"/>
              </a:rPr>
              <a:t>(D, columns = ['Weight', 'Height'])</a:t>
            </a:r>
          </a:p>
          <a:p>
            <a:r>
              <a:rPr lang="en-US" sz="1400" dirty="0" err="1">
                <a:solidFill>
                  <a:schemeClr val="tx1"/>
                </a:solidFill>
                <a:latin typeface="Courier" pitchFamily="2" charset="0"/>
              </a:rPr>
              <a:t>df.cov</a:t>
            </a:r>
            <a:r>
              <a:rPr lang="en-US" sz="1400" dirty="0">
                <a:solidFill>
                  <a:schemeClr val="tx1"/>
                </a:solidFill>
                <a:latin typeface="Courier" pitchFamily="2" charset="0"/>
              </a:rPr>
              <a:t>() </a:t>
            </a:r>
          </a:p>
          <a:p>
            <a:endParaRPr lang="en-US" sz="1400" dirty="0">
              <a:solidFill>
                <a:schemeClr val="tx1"/>
              </a:solidFill>
              <a:latin typeface="Courier" pitchFamily="2" charset="0"/>
            </a:endParaRPr>
          </a:p>
          <a:p>
            <a:r>
              <a:rPr lang="en-US" sz="1400" dirty="0" err="1">
                <a:solidFill>
                  <a:schemeClr val="tx1"/>
                </a:solidFill>
                <a:latin typeface="Courier" pitchFamily="2" charset="0"/>
              </a:rPr>
              <a:t>dnp</a:t>
            </a:r>
            <a:r>
              <a:rPr lang="en-US" sz="1400" dirty="0">
                <a:solidFill>
                  <a:schemeClr val="tx1"/>
                </a:solidFill>
                <a:latin typeface="Courier" pitchFamily="2" charset="0"/>
              </a:rPr>
              <a:t>=</a:t>
            </a:r>
            <a:r>
              <a:rPr lang="en-US" sz="1400" dirty="0" err="1">
                <a:solidFill>
                  <a:schemeClr val="tx1"/>
                </a:solidFill>
                <a:latin typeface="Courier" pitchFamily="2" charset="0"/>
              </a:rPr>
              <a:t>np.array</a:t>
            </a:r>
            <a:r>
              <a:rPr lang="en-US" sz="1400" dirty="0">
                <a:solidFill>
                  <a:schemeClr val="tx1"/>
                </a:solidFill>
                <a:latin typeface="Courier" pitchFamily="2" charset="0"/>
              </a:rPr>
              <a:t>(D)   #this converts D into a </a:t>
            </a:r>
            <a:r>
              <a:rPr lang="en-US" sz="1400" dirty="0" err="1">
                <a:solidFill>
                  <a:schemeClr val="tx1"/>
                </a:solidFill>
                <a:latin typeface="Courier" pitchFamily="2" charset="0"/>
              </a:rPr>
              <a:t>nympy</a:t>
            </a:r>
            <a:r>
              <a:rPr lang="en-US" sz="1400" dirty="0">
                <a:solidFill>
                  <a:schemeClr val="tx1"/>
                </a:solidFill>
                <a:latin typeface="Courier" pitchFamily="2" charset="0"/>
              </a:rPr>
              <a:t> array </a:t>
            </a:r>
          </a:p>
          <a:p>
            <a:r>
              <a:rPr lang="en-US" sz="1400" dirty="0" err="1">
                <a:solidFill>
                  <a:schemeClr val="tx1"/>
                </a:solidFill>
                <a:latin typeface="Courier" pitchFamily="2" charset="0"/>
              </a:rPr>
              <a:t>np.cov</a:t>
            </a:r>
            <a:r>
              <a:rPr lang="en-US" sz="1400" dirty="0">
                <a:solidFill>
                  <a:schemeClr val="tx1"/>
                </a:solidFill>
                <a:latin typeface="Courier" pitchFamily="2" charset="0"/>
              </a:rPr>
              <a:t>(</a:t>
            </a:r>
            <a:r>
              <a:rPr lang="en-US" sz="1400" dirty="0" err="1">
                <a:solidFill>
                  <a:schemeClr val="tx1"/>
                </a:solidFill>
                <a:latin typeface="Courier" pitchFamily="2" charset="0"/>
              </a:rPr>
              <a:t>dnp</a:t>
            </a:r>
            <a:r>
              <a:rPr lang="en-US" sz="1400" dirty="0">
                <a:solidFill>
                  <a:schemeClr val="tx1"/>
                </a:solidFill>
                <a:latin typeface="Courier" pitchFamily="2" charset="0"/>
              </a:rPr>
              <a:t>) </a:t>
            </a:r>
          </a:p>
          <a:p>
            <a:r>
              <a:rPr lang="en-US" sz="1400" dirty="0">
                <a:solidFill>
                  <a:schemeClr val="tx1"/>
                </a:solidFill>
                <a:latin typeface="Courier" pitchFamily="2" charset="0"/>
              </a:rPr>
              <a:t>vs</a:t>
            </a:r>
          </a:p>
          <a:p>
            <a:r>
              <a:rPr lang="en-US" sz="1400" dirty="0" err="1">
                <a:solidFill>
                  <a:schemeClr val="tx1"/>
                </a:solidFill>
                <a:latin typeface="Courier" pitchFamily="2" charset="0"/>
              </a:rPr>
              <a:t>np.cov</a:t>
            </a:r>
            <a:r>
              <a:rPr lang="en-US" sz="1400" dirty="0">
                <a:solidFill>
                  <a:schemeClr val="tx1"/>
                </a:solidFill>
                <a:latin typeface="Courier" pitchFamily="2" charset="0"/>
              </a:rPr>
              <a:t>(</a:t>
            </a:r>
            <a:r>
              <a:rPr lang="en-US" sz="1400" dirty="0" err="1">
                <a:solidFill>
                  <a:schemeClr val="tx1"/>
                </a:solidFill>
                <a:latin typeface="Courier" pitchFamily="2" charset="0"/>
              </a:rPr>
              <a:t>dnp.T</a:t>
            </a:r>
            <a:r>
              <a:rPr lang="en-US" sz="1400" dirty="0">
                <a:solidFill>
                  <a:schemeClr val="tx1"/>
                </a:solidFill>
                <a:latin typeface="Courier" pitchFamily="2" charset="0"/>
              </a:rPr>
              <a:t>).  #</a:t>
            </a:r>
            <a:r>
              <a:rPr lang="en-US" sz="1400" dirty="0" err="1">
                <a:solidFill>
                  <a:schemeClr val="tx1"/>
                </a:solidFill>
                <a:latin typeface="Courier" pitchFamily="2" charset="0"/>
              </a:rPr>
              <a:t>numpy</a:t>
            </a:r>
            <a:r>
              <a:rPr lang="en-US" sz="1400" dirty="0">
                <a:solidFill>
                  <a:schemeClr val="tx1"/>
                </a:solidFill>
                <a:latin typeface="Courier" pitchFamily="2" charset="0"/>
              </a:rPr>
              <a:t> treats rows as features unfortunately. </a:t>
            </a:r>
          </a:p>
          <a:p>
            <a:pPr algn="ctr"/>
            <a:endParaRPr lang="en-US" dirty="0"/>
          </a:p>
        </p:txBody>
      </p:sp>
    </p:spTree>
    <p:extLst>
      <p:ext uri="{BB962C8B-B14F-4D97-AF65-F5344CB8AC3E}">
        <p14:creationId xmlns:p14="http://schemas.microsoft.com/office/powerpoint/2010/main" val="257935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A053-4E86-744C-B019-475EEAAFADC7}"/>
              </a:ext>
            </a:extLst>
          </p:cNvPr>
          <p:cNvSpPr>
            <a:spLocks noGrp="1"/>
          </p:cNvSpPr>
          <p:nvPr>
            <p:ph type="title"/>
          </p:nvPr>
        </p:nvSpPr>
        <p:spPr>
          <a:xfrm>
            <a:off x="134815" y="72181"/>
            <a:ext cx="10515600" cy="1325563"/>
          </a:xfrm>
        </p:spPr>
        <p:txBody>
          <a:bodyPr/>
          <a:lstStyle/>
          <a:p>
            <a:r>
              <a:rPr lang="en-US" dirty="0"/>
              <a:t>Linear algebra review</a:t>
            </a:r>
          </a:p>
        </p:txBody>
      </p:sp>
      <p:sp>
        <p:nvSpPr>
          <p:cNvPr id="4" name="Rectangle 3">
            <a:extLst>
              <a:ext uri="{FF2B5EF4-FFF2-40B4-BE49-F238E27FC236}">
                <a16:creationId xmlns:a16="http://schemas.microsoft.com/office/drawing/2014/main" id="{C06BBAFB-8F6B-2C43-B27B-2BA78A78D79D}"/>
              </a:ext>
            </a:extLst>
          </p:cNvPr>
          <p:cNvSpPr/>
          <p:nvPr/>
        </p:nvSpPr>
        <p:spPr>
          <a:xfrm>
            <a:off x="5153732" y="1186729"/>
            <a:ext cx="6814903" cy="1753913"/>
          </a:xfrm>
          <a:prstGeom prst="rect">
            <a:avLst/>
          </a:prstGeom>
          <a:solidFill>
            <a:schemeClr val="bg2">
              <a:lumMod val="90000"/>
            </a:schemeClr>
          </a:solidFill>
          <a:ln w="57150">
            <a:solidFill>
              <a:schemeClr val="tx1">
                <a:lumMod val="50000"/>
                <a:lumOff val="50000"/>
              </a:schemeClr>
            </a:solidFill>
            <a:extLst>
              <a:ext uri="{C807C97D-BFC1-408E-A445-0C87EB9F89A2}">
                <ask:lineSketchStyleProps xmlns:ask="http://schemas.microsoft.com/office/drawing/2018/sketchyshapes" sd="2374350195">
                  <a:custGeom>
                    <a:avLst/>
                    <a:gdLst>
                      <a:gd name="connsiteX0" fmla="*/ 0 w 6814903"/>
                      <a:gd name="connsiteY0" fmla="*/ 0 h 1753913"/>
                      <a:gd name="connsiteX1" fmla="*/ 431611 w 6814903"/>
                      <a:gd name="connsiteY1" fmla="*/ 0 h 1753913"/>
                      <a:gd name="connsiteX2" fmla="*/ 1067668 w 6814903"/>
                      <a:gd name="connsiteY2" fmla="*/ 0 h 1753913"/>
                      <a:gd name="connsiteX3" fmla="*/ 1635577 w 6814903"/>
                      <a:gd name="connsiteY3" fmla="*/ 0 h 1753913"/>
                      <a:gd name="connsiteX4" fmla="*/ 2271634 w 6814903"/>
                      <a:gd name="connsiteY4" fmla="*/ 0 h 1753913"/>
                      <a:gd name="connsiteX5" fmla="*/ 2975841 w 6814903"/>
                      <a:gd name="connsiteY5" fmla="*/ 0 h 1753913"/>
                      <a:gd name="connsiteX6" fmla="*/ 3339302 w 6814903"/>
                      <a:gd name="connsiteY6" fmla="*/ 0 h 1753913"/>
                      <a:gd name="connsiteX7" fmla="*/ 4043509 w 6814903"/>
                      <a:gd name="connsiteY7" fmla="*/ 0 h 1753913"/>
                      <a:gd name="connsiteX8" fmla="*/ 4406971 w 6814903"/>
                      <a:gd name="connsiteY8" fmla="*/ 0 h 1753913"/>
                      <a:gd name="connsiteX9" fmla="*/ 4974879 w 6814903"/>
                      <a:gd name="connsiteY9" fmla="*/ 0 h 1753913"/>
                      <a:gd name="connsiteX10" fmla="*/ 5474639 w 6814903"/>
                      <a:gd name="connsiteY10" fmla="*/ 0 h 1753913"/>
                      <a:gd name="connsiteX11" fmla="*/ 6178845 w 6814903"/>
                      <a:gd name="connsiteY11" fmla="*/ 0 h 1753913"/>
                      <a:gd name="connsiteX12" fmla="*/ 6814903 w 6814903"/>
                      <a:gd name="connsiteY12" fmla="*/ 0 h 1753913"/>
                      <a:gd name="connsiteX13" fmla="*/ 6814903 w 6814903"/>
                      <a:gd name="connsiteY13" fmla="*/ 567099 h 1753913"/>
                      <a:gd name="connsiteX14" fmla="*/ 6814903 w 6814903"/>
                      <a:gd name="connsiteY14" fmla="*/ 1134197 h 1753913"/>
                      <a:gd name="connsiteX15" fmla="*/ 6814903 w 6814903"/>
                      <a:gd name="connsiteY15" fmla="*/ 1753913 h 1753913"/>
                      <a:gd name="connsiteX16" fmla="*/ 6383292 w 6814903"/>
                      <a:gd name="connsiteY16" fmla="*/ 1753913 h 1753913"/>
                      <a:gd name="connsiteX17" fmla="*/ 5951682 w 6814903"/>
                      <a:gd name="connsiteY17" fmla="*/ 1753913 h 1753913"/>
                      <a:gd name="connsiteX18" fmla="*/ 5315624 w 6814903"/>
                      <a:gd name="connsiteY18" fmla="*/ 1753913 h 1753913"/>
                      <a:gd name="connsiteX19" fmla="*/ 4815865 w 6814903"/>
                      <a:gd name="connsiteY19" fmla="*/ 1753913 h 1753913"/>
                      <a:gd name="connsiteX20" fmla="*/ 4247956 w 6814903"/>
                      <a:gd name="connsiteY20" fmla="*/ 1753913 h 1753913"/>
                      <a:gd name="connsiteX21" fmla="*/ 3680048 w 6814903"/>
                      <a:gd name="connsiteY21" fmla="*/ 1753913 h 1753913"/>
                      <a:gd name="connsiteX22" fmla="*/ 3180288 w 6814903"/>
                      <a:gd name="connsiteY22" fmla="*/ 1753913 h 1753913"/>
                      <a:gd name="connsiteX23" fmla="*/ 2748678 w 6814903"/>
                      <a:gd name="connsiteY23" fmla="*/ 1753913 h 1753913"/>
                      <a:gd name="connsiteX24" fmla="*/ 2112620 w 6814903"/>
                      <a:gd name="connsiteY24" fmla="*/ 1753913 h 1753913"/>
                      <a:gd name="connsiteX25" fmla="*/ 1749158 w 6814903"/>
                      <a:gd name="connsiteY25" fmla="*/ 1753913 h 1753913"/>
                      <a:gd name="connsiteX26" fmla="*/ 1317548 w 6814903"/>
                      <a:gd name="connsiteY26" fmla="*/ 1753913 h 1753913"/>
                      <a:gd name="connsiteX27" fmla="*/ 613341 w 6814903"/>
                      <a:gd name="connsiteY27" fmla="*/ 1753913 h 1753913"/>
                      <a:gd name="connsiteX28" fmla="*/ 0 w 6814903"/>
                      <a:gd name="connsiteY28" fmla="*/ 1753913 h 1753913"/>
                      <a:gd name="connsiteX29" fmla="*/ 0 w 6814903"/>
                      <a:gd name="connsiteY29" fmla="*/ 1204354 h 1753913"/>
                      <a:gd name="connsiteX30" fmla="*/ 0 w 6814903"/>
                      <a:gd name="connsiteY30" fmla="*/ 619716 h 1753913"/>
                      <a:gd name="connsiteX31" fmla="*/ 0 w 6814903"/>
                      <a:gd name="connsiteY31" fmla="*/ 0 h 17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814903" h="1753913" fill="none" extrusionOk="0">
                        <a:moveTo>
                          <a:pt x="0" y="0"/>
                        </a:moveTo>
                        <a:cubicBezTo>
                          <a:pt x="166212" y="-12383"/>
                          <a:pt x="294371" y="51759"/>
                          <a:pt x="431611" y="0"/>
                        </a:cubicBezTo>
                        <a:cubicBezTo>
                          <a:pt x="568851" y="-51759"/>
                          <a:pt x="932468" y="44659"/>
                          <a:pt x="1067668" y="0"/>
                        </a:cubicBezTo>
                        <a:cubicBezTo>
                          <a:pt x="1202868" y="-44659"/>
                          <a:pt x="1425270" y="16919"/>
                          <a:pt x="1635577" y="0"/>
                        </a:cubicBezTo>
                        <a:cubicBezTo>
                          <a:pt x="1845884" y="-16919"/>
                          <a:pt x="2079511" y="5803"/>
                          <a:pt x="2271634" y="0"/>
                        </a:cubicBezTo>
                        <a:cubicBezTo>
                          <a:pt x="2463757" y="-5803"/>
                          <a:pt x="2821115" y="60849"/>
                          <a:pt x="2975841" y="0"/>
                        </a:cubicBezTo>
                        <a:cubicBezTo>
                          <a:pt x="3130567" y="-60849"/>
                          <a:pt x="3248854" y="21397"/>
                          <a:pt x="3339302" y="0"/>
                        </a:cubicBezTo>
                        <a:cubicBezTo>
                          <a:pt x="3429750" y="-21397"/>
                          <a:pt x="3803693" y="13602"/>
                          <a:pt x="4043509" y="0"/>
                        </a:cubicBezTo>
                        <a:cubicBezTo>
                          <a:pt x="4283325" y="-13602"/>
                          <a:pt x="4289540" y="27508"/>
                          <a:pt x="4406971" y="0"/>
                        </a:cubicBezTo>
                        <a:cubicBezTo>
                          <a:pt x="4524402" y="-27508"/>
                          <a:pt x="4841514" y="22331"/>
                          <a:pt x="4974879" y="0"/>
                        </a:cubicBezTo>
                        <a:cubicBezTo>
                          <a:pt x="5108244" y="-22331"/>
                          <a:pt x="5323582" y="52309"/>
                          <a:pt x="5474639" y="0"/>
                        </a:cubicBezTo>
                        <a:cubicBezTo>
                          <a:pt x="5625696" y="-52309"/>
                          <a:pt x="5923489" y="37870"/>
                          <a:pt x="6178845" y="0"/>
                        </a:cubicBezTo>
                        <a:cubicBezTo>
                          <a:pt x="6434201" y="-37870"/>
                          <a:pt x="6540217" y="48183"/>
                          <a:pt x="6814903" y="0"/>
                        </a:cubicBezTo>
                        <a:cubicBezTo>
                          <a:pt x="6844121" y="238123"/>
                          <a:pt x="6751575" y="293350"/>
                          <a:pt x="6814903" y="567099"/>
                        </a:cubicBezTo>
                        <a:cubicBezTo>
                          <a:pt x="6878231" y="840848"/>
                          <a:pt x="6780295" y="887312"/>
                          <a:pt x="6814903" y="1134197"/>
                        </a:cubicBezTo>
                        <a:cubicBezTo>
                          <a:pt x="6849511" y="1381082"/>
                          <a:pt x="6812109" y="1479489"/>
                          <a:pt x="6814903" y="1753913"/>
                        </a:cubicBezTo>
                        <a:cubicBezTo>
                          <a:pt x="6680448" y="1754897"/>
                          <a:pt x="6579754" y="1748303"/>
                          <a:pt x="6383292" y="1753913"/>
                        </a:cubicBezTo>
                        <a:cubicBezTo>
                          <a:pt x="6186830" y="1759523"/>
                          <a:pt x="6078986" y="1725836"/>
                          <a:pt x="5951682" y="1753913"/>
                        </a:cubicBezTo>
                        <a:cubicBezTo>
                          <a:pt x="5824378" y="1781990"/>
                          <a:pt x="5591345" y="1678773"/>
                          <a:pt x="5315624" y="1753913"/>
                        </a:cubicBezTo>
                        <a:cubicBezTo>
                          <a:pt x="5039903" y="1829053"/>
                          <a:pt x="5016462" y="1740398"/>
                          <a:pt x="4815865" y="1753913"/>
                        </a:cubicBezTo>
                        <a:cubicBezTo>
                          <a:pt x="4615268" y="1767428"/>
                          <a:pt x="4422291" y="1716551"/>
                          <a:pt x="4247956" y="1753913"/>
                        </a:cubicBezTo>
                        <a:cubicBezTo>
                          <a:pt x="4073621" y="1791275"/>
                          <a:pt x="3797974" y="1696085"/>
                          <a:pt x="3680048" y="1753913"/>
                        </a:cubicBezTo>
                        <a:cubicBezTo>
                          <a:pt x="3562122" y="1811741"/>
                          <a:pt x="3325654" y="1705145"/>
                          <a:pt x="3180288" y="1753913"/>
                        </a:cubicBezTo>
                        <a:cubicBezTo>
                          <a:pt x="3034922" y="1802681"/>
                          <a:pt x="2959921" y="1724809"/>
                          <a:pt x="2748678" y="1753913"/>
                        </a:cubicBezTo>
                        <a:cubicBezTo>
                          <a:pt x="2537435" y="1783017"/>
                          <a:pt x="2368877" y="1739999"/>
                          <a:pt x="2112620" y="1753913"/>
                        </a:cubicBezTo>
                        <a:cubicBezTo>
                          <a:pt x="1856363" y="1767827"/>
                          <a:pt x="1862928" y="1751002"/>
                          <a:pt x="1749158" y="1753913"/>
                        </a:cubicBezTo>
                        <a:cubicBezTo>
                          <a:pt x="1635388" y="1756824"/>
                          <a:pt x="1520058" y="1729544"/>
                          <a:pt x="1317548" y="1753913"/>
                        </a:cubicBezTo>
                        <a:cubicBezTo>
                          <a:pt x="1115038" y="1778282"/>
                          <a:pt x="756972" y="1753361"/>
                          <a:pt x="613341" y="1753913"/>
                        </a:cubicBezTo>
                        <a:cubicBezTo>
                          <a:pt x="469710" y="1754465"/>
                          <a:pt x="136850" y="1692440"/>
                          <a:pt x="0" y="1753913"/>
                        </a:cubicBezTo>
                        <a:cubicBezTo>
                          <a:pt x="-429" y="1633653"/>
                          <a:pt x="64741" y="1373959"/>
                          <a:pt x="0" y="1204354"/>
                        </a:cubicBezTo>
                        <a:cubicBezTo>
                          <a:pt x="-64741" y="1034749"/>
                          <a:pt x="52530" y="739386"/>
                          <a:pt x="0" y="619716"/>
                        </a:cubicBezTo>
                        <a:cubicBezTo>
                          <a:pt x="-52530" y="500046"/>
                          <a:pt x="513" y="143031"/>
                          <a:pt x="0" y="0"/>
                        </a:cubicBezTo>
                        <a:close/>
                      </a:path>
                      <a:path w="6814903" h="1753913" stroke="0" extrusionOk="0">
                        <a:moveTo>
                          <a:pt x="0" y="0"/>
                        </a:moveTo>
                        <a:cubicBezTo>
                          <a:pt x="102782" y="-18267"/>
                          <a:pt x="182896" y="19297"/>
                          <a:pt x="363461" y="0"/>
                        </a:cubicBezTo>
                        <a:cubicBezTo>
                          <a:pt x="544026" y="-19297"/>
                          <a:pt x="677690" y="35655"/>
                          <a:pt x="931370" y="0"/>
                        </a:cubicBezTo>
                        <a:cubicBezTo>
                          <a:pt x="1185050" y="-35655"/>
                          <a:pt x="1283702" y="45190"/>
                          <a:pt x="1499279" y="0"/>
                        </a:cubicBezTo>
                        <a:cubicBezTo>
                          <a:pt x="1714856" y="-45190"/>
                          <a:pt x="1800654" y="22695"/>
                          <a:pt x="2067187" y="0"/>
                        </a:cubicBezTo>
                        <a:cubicBezTo>
                          <a:pt x="2333720" y="-22695"/>
                          <a:pt x="2398369" y="4377"/>
                          <a:pt x="2635096" y="0"/>
                        </a:cubicBezTo>
                        <a:cubicBezTo>
                          <a:pt x="2871823" y="-4377"/>
                          <a:pt x="2879396" y="29601"/>
                          <a:pt x="2998557" y="0"/>
                        </a:cubicBezTo>
                        <a:cubicBezTo>
                          <a:pt x="3117718" y="-29601"/>
                          <a:pt x="3280221" y="29186"/>
                          <a:pt x="3362019" y="0"/>
                        </a:cubicBezTo>
                        <a:cubicBezTo>
                          <a:pt x="3443817" y="-29186"/>
                          <a:pt x="3629580" y="27587"/>
                          <a:pt x="3793629" y="0"/>
                        </a:cubicBezTo>
                        <a:cubicBezTo>
                          <a:pt x="3957678" y="-27587"/>
                          <a:pt x="4168301" y="8474"/>
                          <a:pt x="4497836" y="0"/>
                        </a:cubicBezTo>
                        <a:cubicBezTo>
                          <a:pt x="4827371" y="-8474"/>
                          <a:pt x="5023607" y="48475"/>
                          <a:pt x="5202043" y="0"/>
                        </a:cubicBezTo>
                        <a:cubicBezTo>
                          <a:pt x="5380479" y="-48475"/>
                          <a:pt x="5554908" y="44396"/>
                          <a:pt x="5769951" y="0"/>
                        </a:cubicBezTo>
                        <a:cubicBezTo>
                          <a:pt x="5984994" y="-44396"/>
                          <a:pt x="5979930" y="29308"/>
                          <a:pt x="6133413" y="0"/>
                        </a:cubicBezTo>
                        <a:cubicBezTo>
                          <a:pt x="6286896" y="-29308"/>
                          <a:pt x="6610754" y="57231"/>
                          <a:pt x="6814903" y="0"/>
                        </a:cubicBezTo>
                        <a:cubicBezTo>
                          <a:pt x="6850961" y="120153"/>
                          <a:pt x="6755291" y="368696"/>
                          <a:pt x="6814903" y="549559"/>
                        </a:cubicBezTo>
                        <a:cubicBezTo>
                          <a:pt x="6874515" y="730422"/>
                          <a:pt x="6797141" y="883164"/>
                          <a:pt x="6814903" y="1151736"/>
                        </a:cubicBezTo>
                        <a:cubicBezTo>
                          <a:pt x="6832665" y="1420308"/>
                          <a:pt x="6769426" y="1497861"/>
                          <a:pt x="6814903" y="1753913"/>
                        </a:cubicBezTo>
                        <a:cubicBezTo>
                          <a:pt x="6685962" y="1765107"/>
                          <a:pt x="6488984" y="1722855"/>
                          <a:pt x="6383292" y="1753913"/>
                        </a:cubicBezTo>
                        <a:cubicBezTo>
                          <a:pt x="6277600" y="1784971"/>
                          <a:pt x="6093991" y="1713499"/>
                          <a:pt x="5951682" y="1753913"/>
                        </a:cubicBezTo>
                        <a:cubicBezTo>
                          <a:pt x="5809373" y="1794327"/>
                          <a:pt x="5457120" y="1686035"/>
                          <a:pt x="5247475" y="1753913"/>
                        </a:cubicBezTo>
                        <a:cubicBezTo>
                          <a:pt x="5037830" y="1821791"/>
                          <a:pt x="4849539" y="1689007"/>
                          <a:pt x="4679567" y="1753913"/>
                        </a:cubicBezTo>
                        <a:cubicBezTo>
                          <a:pt x="4509595" y="1818819"/>
                          <a:pt x="4312456" y="1735170"/>
                          <a:pt x="4179807" y="1753913"/>
                        </a:cubicBezTo>
                        <a:cubicBezTo>
                          <a:pt x="4047158" y="1772656"/>
                          <a:pt x="3986047" y="1740563"/>
                          <a:pt x="3816346" y="1753913"/>
                        </a:cubicBezTo>
                        <a:cubicBezTo>
                          <a:pt x="3646645" y="1767263"/>
                          <a:pt x="3547205" y="1719300"/>
                          <a:pt x="3316586" y="1753913"/>
                        </a:cubicBezTo>
                        <a:cubicBezTo>
                          <a:pt x="3085967" y="1788526"/>
                          <a:pt x="2862776" y="1703102"/>
                          <a:pt x="2748678" y="1753913"/>
                        </a:cubicBezTo>
                        <a:cubicBezTo>
                          <a:pt x="2634580" y="1804724"/>
                          <a:pt x="2507580" y="1749388"/>
                          <a:pt x="2385216" y="1753913"/>
                        </a:cubicBezTo>
                        <a:cubicBezTo>
                          <a:pt x="2262852" y="1758438"/>
                          <a:pt x="2025740" y="1677720"/>
                          <a:pt x="1749158" y="1753913"/>
                        </a:cubicBezTo>
                        <a:cubicBezTo>
                          <a:pt x="1472576" y="1830106"/>
                          <a:pt x="1503286" y="1732715"/>
                          <a:pt x="1385697" y="1753913"/>
                        </a:cubicBezTo>
                        <a:cubicBezTo>
                          <a:pt x="1268108" y="1775111"/>
                          <a:pt x="1177875" y="1737112"/>
                          <a:pt x="1022235" y="1753913"/>
                        </a:cubicBezTo>
                        <a:cubicBezTo>
                          <a:pt x="866595" y="1770714"/>
                          <a:pt x="730351" y="1719021"/>
                          <a:pt x="590625" y="1753913"/>
                        </a:cubicBezTo>
                        <a:cubicBezTo>
                          <a:pt x="450899" y="1788805"/>
                          <a:pt x="159504" y="1707317"/>
                          <a:pt x="0" y="1753913"/>
                        </a:cubicBezTo>
                        <a:cubicBezTo>
                          <a:pt x="-1603" y="1525885"/>
                          <a:pt x="11491" y="1485522"/>
                          <a:pt x="0" y="1221893"/>
                        </a:cubicBezTo>
                        <a:cubicBezTo>
                          <a:pt x="-11491" y="958264"/>
                          <a:pt x="53575" y="924372"/>
                          <a:pt x="0" y="689872"/>
                        </a:cubicBezTo>
                        <a:cubicBezTo>
                          <a:pt x="-53575" y="455372"/>
                          <a:pt x="31505" y="339749"/>
                          <a:pt x="0" y="0"/>
                        </a:cubicBezTo>
                        <a:close/>
                      </a:path>
                    </a:pathLst>
                  </a:custGeom>
                  <ask:type>
                    <ask:lineSketchScribble/>
                  </ask:type>
                </ask:lineSketchStyleProps>
              </a:ext>
            </a:extLst>
          </a:ln>
          <a:effectLst>
            <a:outerShdw blurRad="135334" dist="38100" dir="2700000" sx="102000" sy="102000" algn="tl" rotWithShape="0">
              <a:prstClr val="black">
                <a:alpha val="4459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Courier" pitchFamily="2" charset="0"/>
            </a:endParaRPr>
          </a:p>
          <a:p>
            <a:r>
              <a:rPr lang="en-US" sz="1400" dirty="0">
                <a:solidFill>
                  <a:schemeClr val="tx1"/>
                </a:solidFill>
                <a:latin typeface="Courier" pitchFamily="2" charset="0"/>
              </a:rPr>
              <a:t>Problem: Project the vectors y=[1,2,3]</a:t>
            </a:r>
            <a:r>
              <a:rPr lang="en-US" sz="1400" baseline="30000" dirty="0">
                <a:solidFill>
                  <a:schemeClr val="tx1"/>
                </a:solidFill>
                <a:latin typeface="Courier" pitchFamily="2" charset="0"/>
              </a:rPr>
              <a:t>T</a:t>
            </a:r>
            <a:r>
              <a:rPr lang="en-US" sz="1400" dirty="0">
                <a:solidFill>
                  <a:schemeClr val="tx1"/>
                </a:solidFill>
                <a:latin typeface="Courier" pitchFamily="2" charset="0"/>
              </a:rPr>
              <a:t> on the subspace </a:t>
            </a:r>
            <a:br>
              <a:rPr lang="en-US" sz="1400" dirty="0">
                <a:solidFill>
                  <a:schemeClr val="tx1"/>
                </a:solidFill>
                <a:latin typeface="Courier" pitchFamily="2" charset="0"/>
              </a:rPr>
            </a:br>
            <a:r>
              <a:rPr lang="en-US" sz="1400" dirty="0">
                <a:solidFill>
                  <a:schemeClr val="tx1"/>
                </a:solidFill>
                <a:latin typeface="Courier" pitchFamily="2" charset="0"/>
              </a:rPr>
              <a:t>spanned by x1= [1,0,0]</a:t>
            </a:r>
            <a:r>
              <a:rPr lang="en-US" sz="1400" baseline="30000" dirty="0">
                <a:solidFill>
                  <a:schemeClr val="tx1"/>
                </a:solidFill>
                <a:latin typeface="Courier" pitchFamily="2" charset="0"/>
              </a:rPr>
              <a:t> T</a:t>
            </a:r>
            <a:r>
              <a:rPr lang="en-US" sz="1400" dirty="0">
                <a:solidFill>
                  <a:schemeClr val="tx1"/>
                </a:solidFill>
                <a:latin typeface="Courier" pitchFamily="2" charset="0"/>
              </a:rPr>
              <a:t>, x2=[0,1,0]</a:t>
            </a:r>
            <a:r>
              <a:rPr lang="en-US" sz="1400" baseline="30000" dirty="0">
                <a:solidFill>
                  <a:schemeClr val="tx1"/>
                </a:solidFill>
                <a:latin typeface="Courier" pitchFamily="2" charset="0"/>
              </a:rPr>
              <a:t>T</a:t>
            </a:r>
            <a:endParaRPr lang="en-US" sz="1400" dirty="0">
              <a:solidFill>
                <a:schemeClr val="tx1"/>
              </a:solidFill>
              <a:latin typeface="Courier" pitchFamily="2" charset="0"/>
            </a:endParaRPr>
          </a:p>
          <a:p>
            <a:endParaRPr lang="en-US" sz="1400" dirty="0">
              <a:solidFill>
                <a:schemeClr val="tx1"/>
              </a:solidFill>
              <a:latin typeface="Courier" pitchFamily="2" charset="0"/>
            </a:endParaRPr>
          </a:p>
          <a:p>
            <a:pPr algn="ctr"/>
            <a:r>
              <a:rPr lang="en-US" sz="1200" i="1" dirty="0">
                <a:solidFill>
                  <a:schemeClr val="bg2">
                    <a:lumMod val="50000"/>
                  </a:schemeClr>
                </a:solidFill>
                <a:latin typeface="Courier" pitchFamily="2" charset="0"/>
              </a:rPr>
              <a:t>(the transpose </a:t>
            </a:r>
            <a:r>
              <a:rPr lang="en-US" sz="1200" i="1" baseline="30000" dirty="0">
                <a:solidFill>
                  <a:schemeClr val="bg2">
                    <a:lumMod val="50000"/>
                  </a:schemeClr>
                </a:solidFill>
                <a:latin typeface="Courier" pitchFamily="2" charset="0"/>
              </a:rPr>
              <a:t>T</a:t>
            </a:r>
            <a:r>
              <a:rPr lang="en-US" sz="1200" i="1" dirty="0">
                <a:solidFill>
                  <a:schemeClr val="bg2">
                    <a:lumMod val="50000"/>
                  </a:schemeClr>
                </a:solidFill>
                <a:latin typeface="Courier" pitchFamily="2" charset="0"/>
              </a:rPr>
              <a:t> is because all vectors are column vectors) </a:t>
            </a:r>
          </a:p>
        </p:txBody>
      </p:sp>
      <p:cxnSp>
        <p:nvCxnSpPr>
          <p:cNvPr id="6" name="Straight Arrow Connector 5">
            <a:extLst>
              <a:ext uri="{FF2B5EF4-FFF2-40B4-BE49-F238E27FC236}">
                <a16:creationId xmlns:a16="http://schemas.microsoft.com/office/drawing/2014/main" id="{A8435439-5CF8-3D4E-8D65-80A96258E75B}"/>
              </a:ext>
            </a:extLst>
          </p:cNvPr>
          <p:cNvCxnSpPr/>
          <p:nvPr/>
        </p:nvCxnSpPr>
        <p:spPr>
          <a:xfrm>
            <a:off x="691662" y="4654062"/>
            <a:ext cx="2954215" cy="14067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7D33F02-57EF-9046-8655-F86554F70A66}"/>
              </a:ext>
            </a:extLst>
          </p:cNvPr>
          <p:cNvCxnSpPr>
            <a:cxnSpLocks/>
          </p:cNvCxnSpPr>
          <p:nvPr/>
        </p:nvCxnSpPr>
        <p:spPr>
          <a:xfrm flipV="1">
            <a:off x="691662" y="3763108"/>
            <a:ext cx="3423138" cy="10785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921D8AE-4400-8F4C-B274-0F77682568A3}"/>
              </a:ext>
            </a:extLst>
          </p:cNvPr>
          <p:cNvCxnSpPr/>
          <p:nvPr/>
        </p:nvCxnSpPr>
        <p:spPr>
          <a:xfrm>
            <a:off x="937846" y="4876800"/>
            <a:ext cx="457200" cy="23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D2A1504-E47B-624F-B4CB-EE597BEB6DD9}"/>
              </a:ext>
            </a:extLst>
          </p:cNvPr>
          <p:cNvCxnSpPr>
            <a:cxnSpLocks/>
          </p:cNvCxnSpPr>
          <p:nvPr/>
        </p:nvCxnSpPr>
        <p:spPr>
          <a:xfrm flipV="1">
            <a:off x="937846" y="4548554"/>
            <a:ext cx="550985" cy="178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31D4710-9F52-DD45-87A7-7217C0A82A6A}"/>
              </a:ext>
            </a:extLst>
          </p:cNvPr>
          <p:cNvCxnSpPr>
            <a:cxnSpLocks/>
          </p:cNvCxnSpPr>
          <p:nvPr/>
        </p:nvCxnSpPr>
        <p:spPr>
          <a:xfrm flipV="1">
            <a:off x="1494693" y="4362451"/>
            <a:ext cx="550985" cy="17877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080426B-9AD1-E342-AF88-A2A2C1B9E491}"/>
              </a:ext>
            </a:extLst>
          </p:cNvPr>
          <p:cNvSpPr txBox="1"/>
          <p:nvPr/>
        </p:nvSpPr>
        <p:spPr>
          <a:xfrm>
            <a:off x="1348154" y="4971996"/>
            <a:ext cx="445477" cy="369332"/>
          </a:xfrm>
          <a:prstGeom prst="rect">
            <a:avLst/>
          </a:prstGeom>
          <a:noFill/>
        </p:spPr>
        <p:txBody>
          <a:bodyPr wrap="square" rtlCol="0">
            <a:spAutoFit/>
          </a:bodyPr>
          <a:lstStyle/>
          <a:p>
            <a:r>
              <a:rPr lang="en-US" dirty="0"/>
              <a:t>1</a:t>
            </a:r>
          </a:p>
        </p:txBody>
      </p:sp>
      <p:sp>
        <p:nvSpPr>
          <p:cNvPr id="16" name="TextBox 15">
            <a:extLst>
              <a:ext uri="{FF2B5EF4-FFF2-40B4-BE49-F238E27FC236}">
                <a16:creationId xmlns:a16="http://schemas.microsoft.com/office/drawing/2014/main" id="{5625B720-86C4-654A-9D1A-A1F5A0DBE5EA}"/>
              </a:ext>
            </a:extLst>
          </p:cNvPr>
          <p:cNvSpPr txBox="1"/>
          <p:nvPr/>
        </p:nvSpPr>
        <p:spPr>
          <a:xfrm>
            <a:off x="1348153" y="4316290"/>
            <a:ext cx="445477" cy="369332"/>
          </a:xfrm>
          <a:prstGeom prst="rect">
            <a:avLst/>
          </a:prstGeom>
          <a:noFill/>
        </p:spPr>
        <p:txBody>
          <a:bodyPr wrap="square" rtlCol="0">
            <a:spAutoFit/>
          </a:bodyPr>
          <a:lstStyle/>
          <a:p>
            <a:r>
              <a:rPr lang="en-US" dirty="0"/>
              <a:t>1</a:t>
            </a:r>
          </a:p>
        </p:txBody>
      </p:sp>
      <p:sp>
        <p:nvSpPr>
          <p:cNvPr id="17" name="TextBox 16">
            <a:extLst>
              <a:ext uri="{FF2B5EF4-FFF2-40B4-BE49-F238E27FC236}">
                <a16:creationId xmlns:a16="http://schemas.microsoft.com/office/drawing/2014/main" id="{745537B0-C81B-2642-990F-CD672FCC95EE}"/>
              </a:ext>
            </a:extLst>
          </p:cNvPr>
          <p:cNvSpPr txBox="1"/>
          <p:nvPr/>
        </p:nvSpPr>
        <p:spPr>
          <a:xfrm>
            <a:off x="1899136" y="4150335"/>
            <a:ext cx="445477" cy="369332"/>
          </a:xfrm>
          <a:prstGeom prst="rect">
            <a:avLst/>
          </a:prstGeom>
          <a:noFill/>
        </p:spPr>
        <p:txBody>
          <a:bodyPr wrap="square" rtlCol="0">
            <a:spAutoFit/>
          </a:bodyPr>
          <a:lstStyle/>
          <a:p>
            <a:r>
              <a:rPr lang="en-US" dirty="0"/>
              <a:t>2</a:t>
            </a:r>
          </a:p>
        </p:txBody>
      </p:sp>
      <p:cxnSp>
        <p:nvCxnSpPr>
          <p:cNvPr id="18" name="Straight Arrow Connector 17">
            <a:extLst>
              <a:ext uri="{FF2B5EF4-FFF2-40B4-BE49-F238E27FC236}">
                <a16:creationId xmlns:a16="http://schemas.microsoft.com/office/drawing/2014/main" id="{597A8FBF-B12C-634B-BE38-24119A563999}"/>
              </a:ext>
            </a:extLst>
          </p:cNvPr>
          <p:cNvCxnSpPr>
            <a:cxnSpLocks/>
          </p:cNvCxnSpPr>
          <p:nvPr/>
        </p:nvCxnSpPr>
        <p:spPr>
          <a:xfrm flipV="1">
            <a:off x="937846" y="1680198"/>
            <a:ext cx="0" cy="31966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25FB87-C365-2F48-B38A-5460843C5E2E}"/>
              </a:ext>
            </a:extLst>
          </p:cNvPr>
          <p:cNvCxnSpPr>
            <a:cxnSpLocks/>
          </p:cNvCxnSpPr>
          <p:nvPr/>
        </p:nvCxnSpPr>
        <p:spPr>
          <a:xfrm flipV="1">
            <a:off x="967154" y="4116267"/>
            <a:ext cx="0" cy="619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10F82AB-5307-4046-809A-988672C14BE2}"/>
              </a:ext>
            </a:extLst>
          </p:cNvPr>
          <p:cNvCxnSpPr>
            <a:cxnSpLocks/>
          </p:cNvCxnSpPr>
          <p:nvPr/>
        </p:nvCxnSpPr>
        <p:spPr>
          <a:xfrm flipV="1">
            <a:off x="967154" y="3453179"/>
            <a:ext cx="0" cy="619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C6E2BAC-D7F0-DA43-8BA2-809DA93F3258}"/>
              </a:ext>
            </a:extLst>
          </p:cNvPr>
          <p:cNvCxnSpPr>
            <a:cxnSpLocks/>
          </p:cNvCxnSpPr>
          <p:nvPr/>
        </p:nvCxnSpPr>
        <p:spPr>
          <a:xfrm flipV="1">
            <a:off x="967154" y="2809143"/>
            <a:ext cx="0" cy="619857"/>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C089206-FFAA-4F42-86BE-F7CEB22A939F}"/>
              </a:ext>
            </a:extLst>
          </p:cNvPr>
          <p:cNvSpPr txBox="1"/>
          <p:nvPr/>
        </p:nvSpPr>
        <p:spPr>
          <a:xfrm>
            <a:off x="691662" y="3927359"/>
            <a:ext cx="445477"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E660C5EB-3CEF-2B45-91D6-0240C3458ABD}"/>
              </a:ext>
            </a:extLst>
          </p:cNvPr>
          <p:cNvSpPr txBox="1"/>
          <p:nvPr/>
        </p:nvSpPr>
        <p:spPr>
          <a:xfrm>
            <a:off x="685800" y="3279477"/>
            <a:ext cx="445477" cy="369332"/>
          </a:xfrm>
          <a:prstGeom prst="rect">
            <a:avLst/>
          </a:prstGeom>
          <a:noFill/>
        </p:spPr>
        <p:txBody>
          <a:bodyPr wrap="square" rtlCol="0">
            <a:spAutoFit/>
          </a:bodyPr>
          <a:lstStyle/>
          <a:p>
            <a:r>
              <a:rPr lang="en-US" dirty="0"/>
              <a:t>2</a:t>
            </a:r>
          </a:p>
        </p:txBody>
      </p:sp>
      <p:sp>
        <p:nvSpPr>
          <p:cNvPr id="28" name="TextBox 27">
            <a:extLst>
              <a:ext uri="{FF2B5EF4-FFF2-40B4-BE49-F238E27FC236}">
                <a16:creationId xmlns:a16="http://schemas.microsoft.com/office/drawing/2014/main" id="{AC51F6F5-62E0-7F4B-BEA2-4636F1EDA2C1}"/>
              </a:ext>
            </a:extLst>
          </p:cNvPr>
          <p:cNvSpPr txBox="1"/>
          <p:nvPr/>
        </p:nvSpPr>
        <p:spPr>
          <a:xfrm>
            <a:off x="685800" y="2707895"/>
            <a:ext cx="445477"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177392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A053-4E86-744C-B019-475EEAAFADC7}"/>
              </a:ext>
            </a:extLst>
          </p:cNvPr>
          <p:cNvSpPr>
            <a:spLocks noGrp="1"/>
          </p:cNvSpPr>
          <p:nvPr>
            <p:ph type="title"/>
          </p:nvPr>
        </p:nvSpPr>
        <p:spPr>
          <a:xfrm>
            <a:off x="134815" y="72181"/>
            <a:ext cx="10515600" cy="1325563"/>
          </a:xfrm>
        </p:spPr>
        <p:txBody>
          <a:bodyPr/>
          <a:lstStyle/>
          <a:p>
            <a:r>
              <a:rPr lang="en-US" dirty="0"/>
              <a:t>Linear algebra review</a:t>
            </a:r>
          </a:p>
        </p:txBody>
      </p:sp>
      <p:sp>
        <p:nvSpPr>
          <p:cNvPr id="4" name="Rectangle 3">
            <a:extLst>
              <a:ext uri="{FF2B5EF4-FFF2-40B4-BE49-F238E27FC236}">
                <a16:creationId xmlns:a16="http://schemas.microsoft.com/office/drawing/2014/main" id="{C06BBAFB-8F6B-2C43-B27B-2BA78A78D79D}"/>
              </a:ext>
            </a:extLst>
          </p:cNvPr>
          <p:cNvSpPr/>
          <p:nvPr/>
        </p:nvSpPr>
        <p:spPr>
          <a:xfrm>
            <a:off x="5153732" y="1186729"/>
            <a:ext cx="6814903" cy="1753913"/>
          </a:xfrm>
          <a:prstGeom prst="rect">
            <a:avLst/>
          </a:prstGeom>
          <a:solidFill>
            <a:schemeClr val="bg2">
              <a:lumMod val="90000"/>
            </a:schemeClr>
          </a:solidFill>
          <a:ln w="57150">
            <a:solidFill>
              <a:schemeClr val="tx1">
                <a:lumMod val="50000"/>
                <a:lumOff val="50000"/>
              </a:schemeClr>
            </a:solidFill>
            <a:extLst>
              <a:ext uri="{C807C97D-BFC1-408E-A445-0C87EB9F89A2}">
                <ask:lineSketchStyleProps xmlns:ask="http://schemas.microsoft.com/office/drawing/2018/sketchyshapes" sd="2374350195">
                  <a:custGeom>
                    <a:avLst/>
                    <a:gdLst>
                      <a:gd name="connsiteX0" fmla="*/ 0 w 6814903"/>
                      <a:gd name="connsiteY0" fmla="*/ 0 h 1753913"/>
                      <a:gd name="connsiteX1" fmla="*/ 431611 w 6814903"/>
                      <a:gd name="connsiteY1" fmla="*/ 0 h 1753913"/>
                      <a:gd name="connsiteX2" fmla="*/ 1067668 w 6814903"/>
                      <a:gd name="connsiteY2" fmla="*/ 0 h 1753913"/>
                      <a:gd name="connsiteX3" fmla="*/ 1635577 w 6814903"/>
                      <a:gd name="connsiteY3" fmla="*/ 0 h 1753913"/>
                      <a:gd name="connsiteX4" fmla="*/ 2271634 w 6814903"/>
                      <a:gd name="connsiteY4" fmla="*/ 0 h 1753913"/>
                      <a:gd name="connsiteX5" fmla="*/ 2975841 w 6814903"/>
                      <a:gd name="connsiteY5" fmla="*/ 0 h 1753913"/>
                      <a:gd name="connsiteX6" fmla="*/ 3339302 w 6814903"/>
                      <a:gd name="connsiteY6" fmla="*/ 0 h 1753913"/>
                      <a:gd name="connsiteX7" fmla="*/ 4043509 w 6814903"/>
                      <a:gd name="connsiteY7" fmla="*/ 0 h 1753913"/>
                      <a:gd name="connsiteX8" fmla="*/ 4406971 w 6814903"/>
                      <a:gd name="connsiteY8" fmla="*/ 0 h 1753913"/>
                      <a:gd name="connsiteX9" fmla="*/ 4974879 w 6814903"/>
                      <a:gd name="connsiteY9" fmla="*/ 0 h 1753913"/>
                      <a:gd name="connsiteX10" fmla="*/ 5474639 w 6814903"/>
                      <a:gd name="connsiteY10" fmla="*/ 0 h 1753913"/>
                      <a:gd name="connsiteX11" fmla="*/ 6178845 w 6814903"/>
                      <a:gd name="connsiteY11" fmla="*/ 0 h 1753913"/>
                      <a:gd name="connsiteX12" fmla="*/ 6814903 w 6814903"/>
                      <a:gd name="connsiteY12" fmla="*/ 0 h 1753913"/>
                      <a:gd name="connsiteX13" fmla="*/ 6814903 w 6814903"/>
                      <a:gd name="connsiteY13" fmla="*/ 567099 h 1753913"/>
                      <a:gd name="connsiteX14" fmla="*/ 6814903 w 6814903"/>
                      <a:gd name="connsiteY14" fmla="*/ 1134197 h 1753913"/>
                      <a:gd name="connsiteX15" fmla="*/ 6814903 w 6814903"/>
                      <a:gd name="connsiteY15" fmla="*/ 1753913 h 1753913"/>
                      <a:gd name="connsiteX16" fmla="*/ 6383292 w 6814903"/>
                      <a:gd name="connsiteY16" fmla="*/ 1753913 h 1753913"/>
                      <a:gd name="connsiteX17" fmla="*/ 5951682 w 6814903"/>
                      <a:gd name="connsiteY17" fmla="*/ 1753913 h 1753913"/>
                      <a:gd name="connsiteX18" fmla="*/ 5315624 w 6814903"/>
                      <a:gd name="connsiteY18" fmla="*/ 1753913 h 1753913"/>
                      <a:gd name="connsiteX19" fmla="*/ 4815865 w 6814903"/>
                      <a:gd name="connsiteY19" fmla="*/ 1753913 h 1753913"/>
                      <a:gd name="connsiteX20" fmla="*/ 4247956 w 6814903"/>
                      <a:gd name="connsiteY20" fmla="*/ 1753913 h 1753913"/>
                      <a:gd name="connsiteX21" fmla="*/ 3680048 w 6814903"/>
                      <a:gd name="connsiteY21" fmla="*/ 1753913 h 1753913"/>
                      <a:gd name="connsiteX22" fmla="*/ 3180288 w 6814903"/>
                      <a:gd name="connsiteY22" fmla="*/ 1753913 h 1753913"/>
                      <a:gd name="connsiteX23" fmla="*/ 2748678 w 6814903"/>
                      <a:gd name="connsiteY23" fmla="*/ 1753913 h 1753913"/>
                      <a:gd name="connsiteX24" fmla="*/ 2112620 w 6814903"/>
                      <a:gd name="connsiteY24" fmla="*/ 1753913 h 1753913"/>
                      <a:gd name="connsiteX25" fmla="*/ 1749158 w 6814903"/>
                      <a:gd name="connsiteY25" fmla="*/ 1753913 h 1753913"/>
                      <a:gd name="connsiteX26" fmla="*/ 1317548 w 6814903"/>
                      <a:gd name="connsiteY26" fmla="*/ 1753913 h 1753913"/>
                      <a:gd name="connsiteX27" fmla="*/ 613341 w 6814903"/>
                      <a:gd name="connsiteY27" fmla="*/ 1753913 h 1753913"/>
                      <a:gd name="connsiteX28" fmla="*/ 0 w 6814903"/>
                      <a:gd name="connsiteY28" fmla="*/ 1753913 h 1753913"/>
                      <a:gd name="connsiteX29" fmla="*/ 0 w 6814903"/>
                      <a:gd name="connsiteY29" fmla="*/ 1204354 h 1753913"/>
                      <a:gd name="connsiteX30" fmla="*/ 0 w 6814903"/>
                      <a:gd name="connsiteY30" fmla="*/ 619716 h 1753913"/>
                      <a:gd name="connsiteX31" fmla="*/ 0 w 6814903"/>
                      <a:gd name="connsiteY31" fmla="*/ 0 h 17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814903" h="1753913" fill="none" extrusionOk="0">
                        <a:moveTo>
                          <a:pt x="0" y="0"/>
                        </a:moveTo>
                        <a:cubicBezTo>
                          <a:pt x="166212" y="-12383"/>
                          <a:pt x="294371" y="51759"/>
                          <a:pt x="431611" y="0"/>
                        </a:cubicBezTo>
                        <a:cubicBezTo>
                          <a:pt x="568851" y="-51759"/>
                          <a:pt x="932468" y="44659"/>
                          <a:pt x="1067668" y="0"/>
                        </a:cubicBezTo>
                        <a:cubicBezTo>
                          <a:pt x="1202868" y="-44659"/>
                          <a:pt x="1425270" y="16919"/>
                          <a:pt x="1635577" y="0"/>
                        </a:cubicBezTo>
                        <a:cubicBezTo>
                          <a:pt x="1845884" y="-16919"/>
                          <a:pt x="2079511" y="5803"/>
                          <a:pt x="2271634" y="0"/>
                        </a:cubicBezTo>
                        <a:cubicBezTo>
                          <a:pt x="2463757" y="-5803"/>
                          <a:pt x="2821115" y="60849"/>
                          <a:pt x="2975841" y="0"/>
                        </a:cubicBezTo>
                        <a:cubicBezTo>
                          <a:pt x="3130567" y="-60849"/>
                          <a:pt x="3248854" y="21397"/>
                          <a:pt x="3339302" y="0"/>
                        </a:cubicBezTo>
                        <a:cubicBezTo>
                          <a:pt x="3429750" y="-21397"/>
                          <a:pt x="3803693" y="13602"/>
                          <a:pt x="4043509" y="0"/>
                        </a:cubicBezTo>
                        <a:cubicBezTo>
                          <a:pt x="4283325" y="-13602"/>
                          <a:pt x="4289540" y="27508"/>
                          <a:pt x="4406971" y="0"/>
                        </a:cubicBezTo>
                        <a:cubicBezTo>
                          <a:pt x="4524402" y="-27508"/>
                          <a:pt x="4841514" y="22331"/>
                          <a:pt x="4974879" y="0"/>
                        </a:cubicBezTo>
                        <a:cubicBezTo>
                          <a:pt x="5108244" y="-22331"/>
                          <a:pt x="5323582" y="52309"/>
                          <a:pt x="5474639" y="0"/>
                        </a:cubicBezTo>
                        <a:cubicBezTo>
                          <a:pt x="5625696" y="-52309"/>
                          <a:pt x="5923489" y="37870"/>
                          <a:pt x="6178845" y="0"/>
                        </a:cubicBezTo>
                        <a:cubicBezTo>
                          <a:pt x="6434201" y="-37870"/>
                          <a:pt x="6540217" y="48183"/>
                          <a:pt x="6814903" y="0"/>
                        </a:cubicBezTo>
                        <a:cubicBezTo>
                          <a:pt x="6844121" y="238123"/>
                          <a:pt x="6751575" y="293350"/>
                          <a:pt x="6814903" y="567099"/>
                        </a:cubicBezTo>
                        <a:cubicBezTo>
                          <a:pt x="6878231" y="840848"/>
                          <a:pt x="6780295" y="887312"/>
                          <a:pt x="6814903" y="1134197"/>
                        </a:cubicBezTo>
                        <a:cubicBezTo>
                          <a:pt x="6849511" y="1381082"/>
                          <a:pt x="6812109" y="1479489"/>
                          <a:pt x="6814903" y="1753913"/>
                        </a:cubicBezTo>
                        <a:cubicBezTo>
                          <a:pt x="6680448" y="1754897"/>
                          <a:pt x="6579754" y="1748303"/>
                          <a:pt x="6383292" y="1753913"/>
                        </a:cubicBezTo>
                        <a:cubicBezTo>
                          <a:pt x="6186830" y="1759523"/>
                          <a:pt x="6078986" y="1725836"/>
                          <a:pt x="5951682" y="1753913"/>
                        </a:cubicBezTo>
                        <a:cubicBezTo>
                          <a:pt x="5824378" y="1781990"/>
                          <a:pt x="5591345" y="1678773"/>
                          <a:pt x="5315624" y="1753913"/>
                        </a:cubicBezTo>
                        <a:cubicBezTo>
                          <a:pt x="5039903" y="1829053"/>
                          <a:pt x="5016462" y="1740398"/>
                          <a:pt x="4815865" y="1753913"/>
                        </a:cubicBezTo>
                        <a:cubicBezTo>
                          <a:pt x="4615268" y="1767428"/>
                          <a:pt x="4422291" y="1716551"/>
                          <a:pt x="4247956" y="1753913"/>
                        </a:cubicBezTo>
                        <a:cubicBezTo>
                          <a:pt x="4073621" y="1791275"/>
                          <a:pt x="3797974" y="1696085"/>
                          <a:pt x="3680048" y="1753913"/>
                        </a:cubicBezTo>
                        <a:cubicBezTo>
                          <a:pt x="3562122" y="1811741"/>
                          <a:pt x="3325654" y="1705145"/>
                          <a:pt x="3180288" y="1753913"/>
                        </a:cubicBezTo>
                        <a:cubicBezTo>
                          <a:pt x="3034922" y="1802681"/>
                          <a:pt x="2959921" y="1724809"/>
                          <a:pt x="2748678" y="1753913"/>
                        </a:cubicBezTo>
                        <a:cubicBezTo>
                          <a:pt x="2537435" y="1783017"/>
                          <a:pt x="2368877" y="1739999"/>
                          <a:pt x="2112620" y="1753913"/>
                        </a:cubicBezTo>
                        <a:cubicBezTo>
                          <a:pt x="1856363" y="1767827"/>
                          <a:pt x="1862928" y="1751002"/>
                          <a:pt x="1749158" y="1753913"/>
                        </a:cubicBezTo>
                        <a:cubicBezTo>
                          <a:pt x="1635388" y="1756824"/>
                          <a:pt x="1520058" y="1729544"/>
                          <a:pt x="1317548" y="1753913"/>
                        </a:cubicBezTo>
                        <a:cubicBezTo>
                          <a:pt x="1115038" y="1778282"/>
                          <a:pt x="756972" y="1753361"/>
                          <a:pt x="613341" y="1753913"/>
                        </a:cubicBezTo>
                        <a:cubicBezTo>
                          <a:pt x="469710" y="1754465"/>
                          <a:pt x="136850" y="1692440"/>
                          <a:pt x="0" y="1753913"/>
                        </a:cubicBezTo>
                        <a:cubicBezTo>
                          <a:pt x="-429" y="1633653"/>
                          <a:pt x="64741" y="1373959"/>
                          <a:pt x="0" y="1204354"/>
                        </a:cubicBezTo>
                        <a:cubicBezTo>
                          <a:pt x="-64741" y="1034749"/>
                          <a:pt x="52530" y="739386"/>
                          <a:pt x="0" y="619716"/>
                        </a:cubicBezTo>
                        <a:cubicBezTo>
                          <a:pt x="-52530" y="500046"/>
                          <a:pt x="513" y="143031"/>
                          <a:pt x="0" y="0"/>
                        </a:cubicBezTo>
                        <a:close/>
                      </a:path>
                      <a:path w="6814903" h="1753913" stroke="0" extrusionOk="0">
                        <a:moveTo>
                          <a:pt x="0" y="0"/>
                        </a:moveTo>
                        <a:cubicBezTo>
                          <a:pt x="102782" y="-18267"/>
                          <a:pt x="182896" y="19297"/>
                          <a:pt x="363461" y="0"/>
                        </a:cubicBezTo>
                        <a:cubicBezTo>
                          <a:pt x="544026" y="-19297"/>
                          <a:pt x="677690" y="35655"/>
                          <a:pt x="931370" y="0"/>
                        </a:cubicBezTo>
                        <a:cubicBezTo>
                          <a:pt x="1185050" y="-35655"/>
                          <a:pt x="1283702" y="45190"/>
                          <a:pt x="1499279" y="0"/>
                        </a:cubicBezTo>
                        <a:cubicBezTo>
                          <a:pt x="1714856" y="-45190"/>
                          <a:pt x="1800654" y="22695"/>
                          <a:pt x="2067187" y="0"/>
                        </a:cubicBezTo>
                        <a:cubicBezTo>
                          <a:pt x="2333720" y="-22695"/>
                          <a:pt x="2398369" y="4377"/>
                          <a:pt x="2635096" y="0"/>
                        </a:cubicBezTo>
                        <a:cubicBezTo>
                          <a:pt x="2871823" y="-4377"/>
                          <a:pt x="2879396" y="29601"/>
                          <a:pt x="2998557" y="0"/>
                        </a:cubicBezTo>
                        <a:cubicBezTo>
                          <a:pt x="3117718" y="-29601"/>
                          <a:pt x="3280221" y="29186"/>
                          <a:pt x="3362019" y="0"/>
                        </a:cubicBezTo>
                        <a:cubicBezTo>
                          <a:pt x="3443817" y="-29186"/>
                          <a:pt x="3629580" y="27587"/>
                          <a:pt x="3793629" y="0"/>
                        </a:cubicBezTo>
                        <a:cubicBezTo>
                          <a:pt x="3957678" y="-27587"/>
                          <a:pt x="4168301" y="8474"/>
                          <a:pt x="4497836" y="0"/>
                        </a:cubicBezTo>
                        <a:cubicBezTo>
                          <a:pt x="4827371" y="-8474"/>
                          <a:pt x="5023607" y="48475"/>
                          <a:pt x="5202043" y="0"/>
                        </a:cubicBezTo>
                        <a:cubicBezTo>
                          <a:pt x="5380479" y="-48475"/>
                          <a:pt x="5554908" y="44396"/>
                          <a:pt x="5769951" y="0"/>
                        </a:cubicBezTo>
                        <a:cubicBezTo>
                          <a:pt x="5984994" y="-44396"/>
                          <a:pt x="5979930" y="29308"/>
                          <a:pt x="6133413" y="0"/>
                        </a:cubicBezTo>
                        <a:cubicBezTo>
                          <a:pt x="6286896" y="-29308"/>
                          <a:pt x="6610754" y="57231"/>
                          <a:pt x="6814903" y="0"/>
                        </a:cubicBezTo>
                        <a:cubicBezTo>
                          <a:pt x="6850961" y="120153"/>
                          <a:pt x="6755291" y="368696"/>
                          <a:pt x="6814903" y="549559"/>
                        </a:cubicBezTo>
                        <a:cubicBezTo>
                          <a:pt x="6874515" y="730422"/>
                          <a:pt x="6797141" y="883164"/>
                          <a:pt x="6814903" y="1151736"/>
                        </a:cubicBezTo>
                        <a:cubicBezTo>
                          <a:pt x="6832665" y="1420308"/>
                          <a:pt x="6769426" y="1497861"/>
                          <a:pt x="6814903" y="1753913"/>
                        </a:cubicBezTo>
                        <a:cubicBezTo>
                          <a:pt x="6685962" y="1765107"/>
                          <a:pt x="6488984" y="1722855"/>
                          <a:pt x="6383292" y="1753913"/>
                        </a:cubicBezTo>
                        <a:cubicBezTo>
                          <a:pt x="6277600" y="1784971"/>
                          <a:pt x="6093991" y="1713499"/>
                          <a:pt x="5951682" y="1753913"/>
                        </a:cubicBezTo>
                        <a:cubicBezTo>
                          <a:pt x="5809373" y="1794327"/>
                          <a:pt x="5457120" y="1686035"/>
                          <a:pt x="5247475" y="1753913"/>
                        </a:cubicBezTo>
                        <a:cubicBezTo>
                          <a:pt x="5037830" y="1821791"/>
                          <a:pt x="4849539" y="1689007"/>
                          <a:pt x="4679567" y="1753913"/>
                        </a:cubicBezTo>
                        <a:cubicBezTo>
                          <a:pt x="4509595" y="1818819"/>
                          <a:pt x="4312456" y="1735170"/>
                          <a:pt x="4179807" y="1753913"/>
                        </a:cubicBezTo>
                        <a:cubicBezTo>
                          <a:pt x="4047158" y="1772656"/>
                          <a:pt x="3986047" y="1740563"/>
                          <a:pt x="3816346" y="1753913"/>
                        </a:cubicBezTo>
                        <a:cubicBezTo>
                          <a:pt x="3646645" y="1767263"/>
                          <a:pt x="3547205" y="1719300"/>
                          <a:pt x="3316586" y="1753913"/>
                        </a:cubicBezTo>
                        <a:cubicBezTo>
                          <a:pt x="3085967" y="1788526"/>
                          <a:pt x="2862776" y="1703102"/>
                          <a:pt x="2748678" y="1753913"/>
                        </a:cubicBezTo>
                        <a:cubicBezTo>
                          <a:pt x="2634580" y="1804724"/>
                          <a:pt x="2507580" y="1749388"/>
                          <a:pt x="2385216" y="1753913"/>
                        </a:cubicBezTo>
                        <a:cubicBezTo>
                          <a:pt x="2262852" y="1758438"/>
                          <a:pt x="2025740" y="1677720"/>
                          <a:pt x="1749158" y="1753913"/>
                        </a:cubicBezTo>
                        <a:cubicBezTo>
                          <a:pt x="1472576" y="1830106"/>
                          <a:pt x="1503286" y="1732715"/>
                          <a:pt x="1385697" y="1753913"/>
                        </a:cubicBezTo>
                        <a:cubicBezTo>
                          <a:pt x="1268108" y="1775111"/>
                          <a:pt x="1177875" y="1737112"/>
                          <a:pt x="1022235" y="1753913"/>
                        </a:cubicBezTo>
                        <a:cubicBezTo>
                          <a:pt x="866595" y="1770714"/>
                          <a:pt x="730351" y="1719021"/>
                          <a:pt x="590625" y="1753913"/>
                        </a:cubicBezTo>
                        <a:cubicBezTo>
                          <a:pt x="450899" y="1788805"/>
                          <a:pt x="159504" y="1707317"/>
                          <a:pt x="0" y="1753913"/>
                        </a:cubicBezTo>
                        <a:cubicBezTo>
                          <a:pt x="-1603" y="1525885"/>
                          <a:pt x="11491" y="1485522"/>
                          <a:pt x="0" y="1221893"/>
                        </a:cubicBezTo>
                        <a:cubicBezTo>
                          <a:pt x="-11491" y="958264"/>
                          <a:pt x="53575" y="924372"/>
                          <a:pt x="0" y="689872"/>
                        </a:cubicBezTo>
                        <a:cubicBezTo>
                          <a:pt x="-53575" y="455372"/>
                          <a:pt x="31505" y="339749"/>
                          <a:pt x="0" y="0"/>
                        </a:cubicBezTo>
                        <a:close/>
                      </a:path>
                    </a:pathLst>
                  </a:custGeom>
                  <ask:type>
                    <ask:lineSketchScribble/>
                  </ask:type>
                </ask:lineSketchStyleProps>
              </a:ext>
            </a:extLst>
          </a:ln>
          <a:effectLst>
            <a:outerShdw blurRad="135334" dist="38100" dir="2700000" sx="102000" sy="102000" algn="tl" rotWithShape="0">
              <a:prstClr val="black">
                <a:alpha val="4459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Courier" pitchFamily="2" charset="0"/>
            </a:endParaRPr>
          </a:p>
          <a:p>
            <a:r>
              <a:rPr lang="en-US" sz="1400" dirty="0">
                <a:solidFill>
                  <a:schemeClr val="tx1"/>
                </a:solidFill>
                <a:latin typeface="Courier" pitchFamily="2" charset="0"/>
              </a:rPr>
              <a:t>Problem: Project the vectors y=[1,2,3]</a:t>
            </a:r>
            <a:r>
              <a:rPr lang="en-US" sz="1400" baseline="30000" dirty="0">
                <a:solidFill>
                  <a:schemeClr val="tx1"/>
                </a:solidFill>
                <a:latin typeface="Courier" pitchFamily="2" charset="0"/>
              </a:rPr>
              <a:t>T</a:t>
            </a:r>
            <a:r>
              <a:rPr lang="en-US" sz="1400" dirty="0">
                <a:solidFill>
                  <a:schemeClr val="tx1"/>
                </a:solidFill>
                <a:latin typeface="Courier" pitchFamily="2" charset="0"/>
              </a:rPr>
              <a:t> on the subspace </a:t>
            </a:r>
            <a:br>
              <a:rPr lang="en-US" sz="1400" dirty="0">
                <a:solidFill>
                  <a:schemeClr val="tx1"/>
                </a:solidFill>
                <a:latin typeface="Courier" pitchFamily="2" charset="0"/>
              </a:rPr>
            </a:br>
            <a:r>
              <a:rPr lang="en-US" sz="1400" dirty="0">
                <a:solidFill>
                  <a:schemeClr val="tx1"/>
                </a:solidFill>
                <a:latin typeface="Courier" pitchFamily="2" charset="0"/>
              </a:rPr>
              <a:t>spanned by x1= [1,0,0]</a:t>
            </a:r>
            <a:r>
              <a:rPr lang="en-US" sz="1400" baseline="30000" dirty="0">
                <a:solidFill>
                  <a:schemeClr val="tx1"/>
                </a:solidFill>
                <a:latin typeface="Courier" pitchFamily="2" charset="0"/>
              </a:rPr>
              <a:t> T</a:t>
            </a:r>
            <a:r>
              <a:rPr lang="en-US" sz="1400" dirty="0">
                <a:solidFill>
                  <a:schemeClr val="tx1"/>
                </a:solidFill>
                <a:latin typeface="Courier" pitchFamily="2" charset="0"/>
              </a:rPr>
              <a:t>, x2=[0,1,0]</a:t>
            </a:r>
            <a:r>
              <a:rPr lang="en-US" sz="1400" baseline="30000" dirty="0">
                <a:solidFill>
                  <a:schemeClr val="tx1"/>
                </a:solidFill>
                <a:latin typeface="Courier" pitchFamily="2" charset="0"/>
              </a:rPr>
              <a:t>T</a:t>
            </a:r>
            <a:endParaRPr lang="en-US" sz="1400" dirty="0">
              <a:solidFill>
                <a:schemeClr val="tx1"/>
              </a:solidFill>
              <a:latin typeface="Courier" pitchFamily="2" charset="0"/>
            </a:endParaRPr>
          </a:p>
          <a:p>
            <a:endParaRPr lang="en-US" sz="1400" dirty="0">
              <a:solidFill>
                <a:schemeClr val="tx1"/>
              </a:solidFill>
              <a:latin typeface="Courier" pitchFamily="2" charset="0"/>
            </a:endParaRPr>
          </a:p>
          <a:p>
            <a:pPr algn="ctr"/>
            <a:r>
              <a:rPr lang="en-US" sz="1200" i="1" dirty="0">
                <a:solidFill>
                  <a:schemeClr val="bg2">
                    <a:lumMod val="50000"/>
                  </a:schemeClr>
                </a:solidFill>
                <a:latin typeface="Courier" pitchFamily="2" charset="0"/>
              </a:rPr>
              <a:t>(the transpose </a:t>
            </a:r>
            <a:r>
              <a:rPr lang="en-US" sz="1200" i="1" baseline="30000" dirty="0">
                <a:solidFill>
                  <a:schemeClr val="bg2">
                    <a:lumMod val="50000"/>
                  </a:schemeClr>
                </a:solidFill>
                <a:latin typeface="Courier" pitchFamily="2" charset="0"/>
              </a:rPr>
              <a:t>T</a:t>
            </a:r>
            <a:r>
              <a:rPr lang="en-US" sz="1200" i="1" dirty="0">
                <a:solidFill>
                  <a:schemeClr val="bg2">
                    <a:lumMod val="50000"/>
                  </a:schemeClr>
                </a:solidFill>
                <a:latin typeface="Courier" pitchFamily="2" charset="0"/>
              </a:rPr>
              <a:t> is because all vectors are column vectors) </a:t>
            </a:r>
          </a:p>
        </p:txBody>
      </p:sp>
      <p:cxnSp>
        <p:nvCxnSpPr>
          <p:cNvPr id="6" name="Straight Arrow Connector 5">
            <a:extLst>
              <a:ext uri="{FF2B5EF4-FFF2-40B4-BE49-F238E27FC236}">
                <a16:creationId xmlns:a16="http://schemas.microsoft.com/office/drawing/2014/main" id="{A8435439-5CF8-3D4E-8D65-80A96258E75B}"/>
              </a:ext>
            </a:extLst>
          </p:cNvPr>
          <p:cNvCxnSpPr/>
          <p:nvPr/>
        </p:nvCxnSpPr>
        <p:spPr>
          <a:xfrm>
            <a:off x="691662" y="4654062"/>
            <a:ext cx="2954215" cy="14067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7D33F02-57EF-9046-8655-F86554F70A66}"/>
              </a:ext>
            </a:extLst>
          </p:cNvPr>
          <p:cNvCxnSpPr>
            <a:cxnSpLocks/>
          </p:cNvCxnSpPr>
          <p:nvPr/>
        </p:nvCxnSpPr>
        <p:spPr>
          <a:xfrm flipV="1">
            <a:off x="691662" y="3763108"/>
            <a:ext cx="3423138" cy="10785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921D8AE-4400-8F4C-B274-0F77682568A3}"/>
              </a:ext>
            </a:extLst>
          </p:cNvPr>
          <p:cNvCxnSpPr/>
          <p:nvPr/>
        </p:nvCxnSpPr>
        <p:spPr>
          <a:xfrm>
            <a:off x="937846" y="4876800"/>
            <a:ext cx="457200" cy="2344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D2A1504-E47B-624F-B4CB-EE597BEB6DD9}"/>
              </a:ext>
            </a:extLst>
          </p:cNvPr>
          <p:cNvCxnSpPr>
            <a:cxnSpLocks/>
          </p:cNvCxnSpPr>
          <p:nvPr/>
        </p:nvCxnSpPr>
        <p:spPr>
          <a:xfrm flipV="1">
            <a:off x="937846" y="4548554"/>
            <a:ext cx="550985" cy="178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31D4710-9F52-DD45-87A7-7217C0A82A6A}"/>
              </a:ext>
            </a:extLst>
          </p:cNvPr>
          <p:cNvCxnSpPr>
            <a:cxnSpLocks/>
          </p:cNvCxnSpPr>
          <p:nvPr/>
        </p:nvCxnSpPr>
        <p:spPr>
          <a:xfrm flipV="1">
            <a:off x="1494693" y="4362451"/>
            <a:ext cx="550985" cy="17877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080426B-9AD1-E342-AF88-A2A2C1B9E491}"/>
              </a:ext>
            </a:extLst>
          </p:cNvPr>
          <p:cNvSpPr txBox="1"/>
          <p:nvPr/>
        </p:nvSpPr>
        <p:spPr>
          <a:xfrm>
            <a:off x="1266092" y="5054138"/>
            <a:ext cx="445477" cy="369332"/>
          </a:xfrm>
          <a:prstGeom prst="rect">
            <a:avLst/>
          </a:prstGeom>
          <a:noFill/>
        </p:spPr>
        <p:txBody>
          <a:bodyPr wrap="square" rtlCol="0">
            <a:spAutoFit/>
          </a:bodyPr>
          <a:lstStyle/>
          <a:p>
            <a:r>
              <a:rPr lang="en-US" dirty="0"/>
              <a:t>1</a:t>
            </a:r>
          </a:p>
        </p:txBody>
      </p:sp>
      <p:sp>
        <p:nvSpPr>
          <p:cNvPr id="17" name="TextBox 16">
            <a:extLst>
              <a:ext uri="{FF2B5EF4-FFF2-40B4-BE49-F238E27FC236}">
                <a16:creationId xmlns:a16="http://schemas.microsoft.com/office/drawing/2014/main" id="{745537B0-C81B-2642-990F-CD672FCC95EE}"/>
              </a:ext>
            </a:extLst>
          </p:cNvPr>
          <p:cNvSpPr txBox="1"/>
          <p:nvPr/>
        </p:nvSpPr>
        <p:spPr>
          <a:xfrm>
            <a:off x="1899136" y="4150335"/>
            <a:ext cx="445477" cy="369332"/>
          </a:xfrm>
          <a:prstGeom prst="rect">
            <a:avLst/>
          </a:prstGeom>
          <a:noFill/>
        </p:spPr>
        <p:txBody>
          <a:bodyPr wrap="square" rtlCol="0">
            <a:spAutoFit/>
          </a:bodyPr>
          <a:lstStyle/>
          <a:p>
            <a:r>
              <a:rPr lang="en-US" dirty="0"/>
              <a:t>2</a:t>
            </a:r>
          </a:p>
        </p:txBody>
      </p:sp>
      <p:cxnSp>
        <p:nvCxnSpPr>
          <p:cNvPr id="18" name="Straight Arrow Connector 17">
            <a:extLst>
              <a:ext uri="{FF2B5EF4-FFF2-40B4-BE49-F238E27FC236}">
                <a16:creationId xmlns:a16="http://schemas.microsoft.com/office/drawing/2014/main" id="{597A8FBF-B12C-634B-BE38-24119A563999}"/>
              </a:ext>
            </a:extLst>
          </p:cNvPr>
          <p:cNvCxnSpPr>
            <a:cxnSpLocks/>
          </p:cNvCxnSpPr>
          <p:nvPr/>
        </p:nvCxnSpPr>
        <p:spPr>
          <a:xfrm flipV="1">
            <a:off x="937846" y="1680198"/>
            <a:ext cx="0" cy="31966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25FB87-C365-2F48-B38A-5460843C5E2E}"/>
              </a:ext>
            </a:extLst>
          </p:cNvPr>
          <p:cNvCxnSpPr>
            <a:cxnSpLocks/>
          </p:cNvCxnSpPr>
          <p:nvPr/>
        </p:nvCxnSpPr>
        <p:spPr>
          <a:xfrm flipV="1">
            <a:off x="967154" y="4116267"/>
            <a:ext cx="0" cy="619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10F82AB-5307-4046-809A-988672C14BE2}"/>
              </a:ext>
            </a:extLst>
          </p:cNvPr>
          <p:cNvCxnSpPr>
            <a:cxnSpLocks/>
          </p:cNvCxnSpPr>
          <p:nvPr/>
        </p:nvCxnSpPr>
        <p:spPr>
          <a:xfrm flipV="1">
            <a:off x="967154" y="3453179"/>
            <a:ext cx="0" cy="619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C6E2BAC-D7F0-DA43-8BA2-809DA93F3258}"/>
              </a:ext>
            </a:extLst>
          </p:cNvPr>
          <p:cNvCxnSpPr>
            <a:cxnSpLocks/>
          </p:cNvCxnSpPr>
          <p:nvPr/>
        </p:nvCxnSpPr>
        <p:spPr>
          <a:xfrm flipV="1">
            <a:off x="967154" y="2809143"/>
            <a:ext cx="0" cy="619857"/>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C089206-FFAA-4F42-86BE-F7CEB22A939F}"/>
              </a:ext>
            </a:extLst>
          </p:cNvPr>
          <p:cNvSpPr txBox="1"/>
          <p:nvPr/>
        </p:nvSpPr>
        <p:spPr>
          <a:xfrm>
            <a:off x="691662" y="3927359"/>
            <a:ext cx="445477"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E660C5EB-3CEF-2B45-91D6-0240C3458ABD}"/>
              </a:ext>
            </a:extLst>
          </p:cNvPr>
          <p:cNvSpPr txBox="1"/>
          <p:nvPr/>
        </p:nvSpPr>
        <p:spPr>
          <a:xfrm>
            <a:off x="685800" y="3279477"/>
            <a:ext cx="445477" cy="369332"/>
          </a:xfrm>
          <a:prstGeom prst="rect">
            <a:avLst/>
          </a:prstGeom>
          <a:noFill/>
        </p:spPr>
        <p:txBody>
          <a:bodyPr wrap="square" rtlCol="0">
            <a:spAutoFit/>
          </a:bodyPr>
          <a:lstStyle/>
          <a:p>
            <a:r>
              <a:rPr lang="en-US" dirty="0"/>
              <a:t>2</a:t>
            </a:r>
          </a:p>
        </p:txBody>
      </p:sp>
      <p:sp>
        <p:nvSpPr>
          <p:cNvPr id="28" name="TextBox 27">
            <a:extLst>
              <a:ext uri="{FF2B5EF4-FFF2-40B4-BE49-F238E27FC236}">
                <a16:creationId xmlns:a16="http://schemas.microsoft.com/office/drawing/2014/main" id="{AC51F6F5-62E0-7F4B-BEA2-4636F1EDA2C1}"/>
              </a:ext>
            </a:extLst>
          </p:cNvPr>
          <p:cNvSpPr txBox="1"/>
          <p:nvPr/>
        </p:nvSpPr>
        <p:spPr>
          <a:xfrm>
            <a:off x="685800" y="2707895"/>
            <a:ext cx="445477" cy="369332"/>
          </a:xfrm>
          <a:prstGeom prst="rect">
            <a:avLst/>
          </a:prstGeom>
          <a:noFill/>
        </p:spPr>
        <p:txBody>
          <a:bodyPr wrap="square" rtlCol="0">
            <a:spAutoFit/>
          </a:bodyPr>
          <a:lstStyle/>
          <a:p>
            <a:r>
              <a:rPr lang="en-US" dirty="0"/>
              <a:t>3</a:t>
            </a:r>
          </a:p>
        </p:txBody>
      </p:sp>
      <p:cxnSp>
        <p:nvCxnSpPr>
          <p:cNvPr id="5" name="Straight Arrow Connector 4">
            <a:extLst>
              <a:ext uri="{FF2B5EF4-FFF2-40B4-BE49-F238E27FC236}">
                <a16:creationId xmlns:a16="http://schemas.microsoft.com/office/drawing/2014/main" id="{6A571C1F-59F6-0440-ACD9-D4836AD29A1A}"/>
              </a:ext>
            </a:extLst>
          </p:cNvPr>
          <p:cNvCxnSpPr/>
          <p:nvPr/>
        </p:nvCxnSpPr>
        <p:spPr>
          <a:xfrm>
            <a:off x="937846" y="4736124"/>
            <a:ext cx="715108" cy="37513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F3E44F99-2F56-BA46-9CDD-D3CAC9D97A81}"/>
              </a:ext>
            </a:extLst>
          </p:cNvPr>
          <p:cNvSpPr txBox="1"/>
          <p:nvPr/>
        </p:nvSpPr>
        <p:spPr>
          <a:xfrm>
            <a:off x="1500553" y="5054138"/>
            <a:ext cx="445477" cy="369332"/>
          </a:xfrm>
          <a:prstGeom prst="rect">
            <a:avLst/>
          </a:prstGeom>
          <a:noFill/>
        </p:spPr>
        <p:txBody>
          <a:bodyPr wrap="square" rtlCol="0">
            <a:spAutoFit/>
          </a:bodyPr>
          <a:lstStyle/>
          <a:p>
            <a:r>
              <a:rPr lang="en-US" b="1" dirty="0"/>
              <a:t>x1</a:t>
            </a:r>
          </a:p>
        </p:txBody>
      </p:sp>
      <p:cxnSp>
        <p:nvCxnSpPr>
          <p:cNvPr id="22" name="Straight Arrow Connector 21">
            <a:extLst>
              <a:ext uri="{FF2B5EF4-FFF2-40B4-BE49-F238E27FC236}">
                <a16:creationId xmlns:a16="http://schemas.microsoft.com/office/drawing/2014/main" id="{C67514CE-D667-3A4D-BCA6-EE6554C12846}"/>
              </a:ext>
            </a:extLst>
          </p:cNvPr>
          <p:cNvCxnSpPr>
            <a:cxnSpLocks/>
          </p:cNvCxnSpPr>
          <p:nvPr/>
        </p:nvCxnSpPr>
        <p:spPr>
          <a:xfrm flipV="1">
            <a:off x="914398" y="4564592"/>
            <a:ext cx="656493" cy="171532"/>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39" name="TextBox 38">
            <a:extLst>
              <a:ext uri="{FF2B5EF4-FFF2-40B4-BE49-F238E27FC236}">
                <a16:creationId xmlns:a16="http://schemas.microsoft.com/office/drawing/2014/main" id="{3C5A9E31-6D93-8740-AC49-83D41A2FDF66}"/>
              </a:ext>
            </a:extLst>
          </p:cNvPr>
          <p:cNvSpPr txBox="1"/>
          <p:nvPr/>
        </p:nvSpPr>
        <p:spPr>
          <a:xfrm>
            <a:off x="1371598" y="4257673"/>
            <a:ext cx="445477" cy="369332"/>
          </a:xfrm>
          <a:prstGeom prst="rect">
            <a:avLst/>
          </a:prstGeom>
          <a:noFill/>
        </p:spPr>
        <p:txBody>
          <a:bodyPr wrap="square" rtlCol="0">
            <a:spAutoFit/>
          </a:bodyPr>
          <a:lstStyle/>
          <a:p>
            <a:r>
              <a:rPr lang="en-US" b="1" dirty="0"/>
              <a:t>x2</a:t>
            </a:r>
          </a:p>
        </p:txBody>
      </p:sp>
    </p:spTree>
    <p:extLst>
      <p:ext uri="{BB962C8B-B14F-4D97-AF65-F5344CB8AC3E}">
        <p14:creationId xmlns:p14="http://schemas.microsoft.com/office/powerpoint/2010/main" val="908295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77AA-15DE-1545-AE29-9C2BB74526B9}"/>
              </a:ext>
            </a:extLst>
          </p:cNvPr>
          <p:cNvSpPr>
            <a:spLocks noGrp="1"/>
          </p:cNvSpPr>
          <p:nvPr>
            <p:ph type="title"/>
          </p:nvPr>
        </p:nvSpPr>
        <p:spPr>
          <a:xfrm>
            <a:off x="337457" y="18255"/>
            <a:ext cx="10515600" cy="1325563"/>
          </a:xfrm>
        </p:spPr>
        <p:txBody>
          <a:bodyPr/>
          <a:lstStyle/>
          <a:p>
            <a:r>
              <a:rPr lang="en-US" dirty="0"/>
              <a:t>Let’s Start with a data problem</a:t>
            </a:r>
          </a:p>
        </p:txBody>
      </p:sp>
      <p:sp>
        <p:nvSpPr>
          <p:cNvPr id="3" name="Content Placeholder 2">
            <a:extLst>
              <a:ext uri="{FF2B5EF4-FFF2-40B4-BE49-F238E27FC236}">
                <a16:creationId xmlns:a16="http://schemas.microsoft.com/office/drawing/2014/main" id="{581F86B3-2B6F-9440-B47B-B48715AC76E4}"/>
              </a:ext>
            </a:extLst>
          </p:cNvPr>
          <p:cNvSpPr>
            <a:spLocks noGrp="1"/>
          </p:cNvSpPr>
          <p:nvPr>
            <p:ph idx="1"/>
          </p:nvPr>
        </p:nvSpPr>
        <p:spPr>
          <a:xfrm>
            <a:off x="337457" y="1457326"/>
            <a:ext cx="9263743" cy="4351338"/>
          </a:xfrm>
        </p:spPr>
        <p:txBody>
          <a:bodyPr/>
          <a:lstStyle/>
          <a:p>
            <a:r>
              <a:rPr lang="en-US" dirty="0"/>
              <a:t>You get hired in a big company that sells and ships a lot of boxes.</a:t>
            </a:r>
          </a:p>
          <a:p>
            <a:r>
              <a:rPr lang="en-US" dirty="0"/>
              <a:t>They care about the weight of the boxes because they want to send them with drones. </a:t>
            </a:r>
          </a:p>
          <a:p>
            <a:r>
              <a:rPr lang="en-US" dirty="0"/>
              <a:t>Your boss asks you estimate the average weight of a box.</a:t>
            </a:r>
          </a:p>
          <a:p>
            <a:r>
              <a:rPr lang="en-US" dirty="0"/>
              <a:t>You go to a warehouse and look at weight data for n boxes</a:t>
            </a:r>
          </a:p>
          <a:p>
            <a:r>
              <a:rPr lang="en-US" dirty="0"/>
              <a:t>[1.5 </a:t>
            </a:r>
            <a:r>
              <a:rPr lang="en-US" dirty="0" err="1"/>
              <a:t>lb</a:t>
            </a:r>
            <a:r>
              <a:rPr lang="en-US" dirty="0"/>
              <a:t> , 0.5 </a:t>
            </a:r>
            <a:r>
              <a:rPr lang="en-US" dirty="0" err="1"/>
              <a:t>lb</a:t>
            </a:r>
            <a:r>
              <a:rPr lang="en-US" dirty="0"/>
              <a:t> , 1.1 </a:t>
            </a:r>
            <a:r>
              <a:rPr lang="en-US" dirty="0" err="1"/>
              <a:t>lb</a:t>
            </a:r>
            <a:r>
              <a:rPr lang="en-US" dirty="0"/>
              <a:t>,  … 1.3 </a:t>
            </a:r>
            <a:r>
              <a:rPr lang="en-US" dirty="0" err="1"/>
              <a:t>lb</a:t>
            </a:r>
            <a:r>
              <a:rPr lang="en-US" dirty="0"/>
              <a:t>] </a:t>
            </a:r>
          </a:p>
        </p:txBody>
      </p:sp>
      <p:pic>
        <p:nvPicPr>
          <p:cNvPr id="5" name="Picture 4">
            <a:extLst>
              <a:ext uri="{FF2B5EF4-FFF2-40B4-BE49-F238E27FC236}">
                <a16:creationId xmlns:a16="http://schemas.microsoft.com/office/drawing/2014/main" id="{0FE1D994-F54E-B447-BBEF-900782AF227F}"/>
              </a:ext>
            </a:extLst>
          </p:cNvPr>
          <p:cNvPicPr>
            <a:picLocks noChangeAspect="1"/>
          </p:cNvPicPr>
          <p:nvPr/>
        </p:nvPicPr>
        <p:blipFill>
          <a:blip r:embed="rId2"/>
          <a:stretch>
            <a:fillRect/>
          </a:stretch>
        </p:blipFill>
        <p:spPr>
          <a:xfrm>
            <a:off x="9398329" y="334282"/>
            <a:ext cx="2575956" cy="2982686"/>
          </a:xfrm>
          <a:prstGeom prst="rect">
            <a:avLst/>
          </a:prstGeom>
        </p:spPr>
      </p:pic>
    </p:spTree>
    <p:extLst>
      <p:ext uri="{BB962C8B-B14F-4D97-AF65-F5344CB8AC3E}">
        <p14:creationId xmlns:p14="http://schemas.microsoft.com/office/powerpoint/2010/main" val="2244177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A053-4E86-744C-B019-475EEAAFADC7}"/>
              </a:ext>
            </a:extLst>
          </p:cNvPr>
          <p:cNvSpPr>
            <a:spLocks noGrp="1"/>
          </p:cNvSpPr>
          <p:nvPr>
            <p:ph type="title"/>
          </p:nvPr>
        </p:nvSpPr>
        <p:spPr>
          <a:xfrm>
            <a:off x="134815" y="72181"/>
            <a:ext cx="10515600" cy="1325563"/>
          </a:xfrm>
        </p:spPr>
        <p:txBody>
          <a:bodyPr/>
          <a:lstStyle/>
          <a:p>
            <a:r>
              <a:rPr lang="en-US" dirty="0"/>
              <a:t>Linear algebra review</a:t>
            </a:r>
          </a:p>
        </p:txBody>
      </p:sp>
      <p:sp>
        <p:nvSpPr>
          <p:cNvPr id="4" name="Rectangle 3">
            <a:extLst>
              <a:ext uri="{FF2B5EF4-FFF2-40B4-BE49-F238E27FC236}">
                <a16:creationId xmlns:a16="http://schemas.microsoft.com/office/drawing/2014/main" id="{C06BBAFB-8F6B-2C43-B27B-2BA78A78D79D}"/>
              </a:ext>
            </a:extLst>
          </p:cNvPr>
          <p:cNvSpPr/>
          <p:nvPr/>
        </p:nvSpPr>
        <p:spPr>
          <a:xfrm>
            <a:off x="5153732" y="1186729"/>
            <a:ext cx="6814903" cy="1753913"/>
          </a:xfrm>
          <a:prstGeom prst="rect">
            <a:avLst/>
          </a:prstGeom>
          <a:solidFill>
            <a:schemeClr val="bg2">
              <a:lumMod val="90000"/>
            </a:schemeClr>
          </a:solidFill>
          <a:ln w="57150">
            <a:solidFill>
              <a:schemeClr val="tx1">
                <a:lumMod val="50000"/>
                <a:lumOff val="50000"/>
              </a:schemeClr>
            </a:solidFill>
            <a:extLst>
              <a:ext uri="{C807C97D-BFC1-408E-A445-0C87EB9F89A2}">
                <ask:lineSketchStyleProps xmlns:ask="http://schemas.microsoft.com/office/drawing/2018/sketchyshapes" sd="2374350195">
                  <a:custGeom>
                    <a:avLst/>
                    <a:gdLst>
                      <a:gd name="connsiteX0" fmla="*/ 0 w 6814903"/>
                      <a:gd name="connsiteY0" fmla="*/ 0 h 1753913"/>
                      <a:gd name="connsiteX1" fmla="*/ 431611 w 6814903"/>
                      <a:gd name="connsiteY1" fmla="*/ 0 h 1753913"/>
                      <a:gd name="connsiteX2" fmla="*/ 1067668 w 6814903"/>
                      <a:gd name="connsiteY2" fmla="*/ 0 h 1753913"/>
                      <a:gd name="connsiteX3" fmla="*/ 1635577 w 6814903"/>
                      <a:gd name="connsiteY3" fmla="*/ 0 h 1753913"/>
                      <a:gd name="connsiteX4" fmla="*/ 2271634 w 6814903"/>
                      <a:gd name="connsiteY4" fmla="*/ 0 h 1753913"/>
                      <a:gd name="connsiteX5" fmla="*/ 2975841 w 6814903"/>
                      <a:gd name="connsiteY5" fmla="*/ 0 h 1753913"/>
                      <a:gd name="connsiteX6" fmla="*/ 3339302 w 6814903"/>
                      <a:gd name="connsiteY6" fmla="*/ 0 h 1753913"/>
                      <a:gd name="connsiteX7" fmla="*/ 4043509 w 6814903"/>
                      <a:gd name="connsiteY7" fmla="*/ 0 h 1753913"/>
                      <a:gd name="connsiteX8" fmla="*/ 4406971 w 6814903"/>
                      <a:gd name="connsiteY8" fmla="*/ 0 h 1753913"/>
                      <a:gd name="connsiteX9" fmla="*/ 4974879 w 6814903"/>
                      <a:gd name="connsiteY9" fmla="*/ 0 h 1753913"/>
                      <a:gd name="connsiteX10" fmla="*/ 5474639 w 6814903"/>
                      <a:gd name="connsiteY10" fmla="*/ 0 h 1753913"/>
                      <a:gd name="connsiteX11" fmla="*/ 6178845 w 6814903"/>
                      <a:gd name="connsiteY11" fmla="*/ 0 h 1753913"/>
                      <a:gd name="connsiteX12" fmla="*/ 6814903 w 6814903"/>
                      <a:gd name="connsiteY12" fmla="*/ 0 h 1753913"/>
                      <a:gd name="connsiteX13" fmla="*/ 6814903 w 6814903"/>
                      <a:gd name="connsiteY13" fmla="*/ 567099 h 1753913"/>
                      <a:gd name="connsiteX14" fmla="*/ 6814903 w 6814903"/>
                      <a:gd name="connsiteY14" fmla="*/ 1134197 h 1753913"/>
                      <a:gd name="connsiteX15" fmla="*/ 6814903 w 6814903"/>
                      <a:gd name="connsiteY15" fmla="*/ 1753913 h 1753913"/>
                      <a:gd name="connsiteX16" fmla="*/ 6383292 w 6814903"/>
                      <a:gd name="connsiteY16" fmla="*/ 1753913 h 1753913"/>
                      <a:gd name="connsiteX17" fmla="*/ 5951682 w 6814903"/>
                      <a:gd name="connsiteY17" fmla="*/ 1753913 h 1753913"/>
                      <a:gd name="connsiteX18" fmla="*/ 5315624 w 6814903"/>
                      <a:gd name="connsiteY18" fmla="*/ 1753913 h 1753913"/>
                      <a:gd name="connsiteX19" fmla="*/ 4815865 w 6814903"/>
                      <a:gd name="connsiteY19" fmla="*/ 1753913 h 1753913"/>
                      <a:gd name="connsiteX20" fmla="*/ 4247956 w 6814903"/>
                      <a:gd name="connsiteY20" fmla="*/ 1753913 h 1753913"/>
                      <a:gd name="connsiteX21" fmla="*/ 3680048 w 6814903"/>
                      <a:gd name="connsiteY21" fmla="*/ 1753913 h 1753913"/>
                      <a:gd name="connsiteX22" fmla="*/ 3180288 w 6814903"/>
                      <a:gd name="connsiteY22" fmla="*/ 1753913 h 1753913"/>
                      <a:gd name="connsiteX23" fmla="*/ 2748678 w 6814903"/>
                      <a:gd name="connsiteY23" fmla="*/ 1753913 h 1753913"/>
                      <a:gd name="connsiteX24" fmla="*/ 2112620 w 6814903"/>
                      <a:gd name="connsiteY24" fmla="*/ 1753913 h 1753913"/>
                      <a:gd name="connsiteX25" fmla="*/ 1749158 w 6814903"/>
                      <a:gd name="connsiteY25" fmla="*/ 1753913 h 1753913"/>
                      <a:gd name="connsiteX26" fmla="*/ 1317548 w 6814903"/>
                      <a:gd name="connsiteY26" fmla="*/ 1753913 h 1753913"/>
                      <a:gd name="connsiteX27" fmla="*/ 613341 w 6814903"/>
                      <a:gd name="connsiteY27" fmla="*/ 1753913 h 1753913"/>
                      <a:gd name="connsiteX28" fmla="*/ 0 w 6814903"/>
                      <a:gd name="connsiteY28" fmla="*/ 1753913 h 1753913"/>
                      <a:gd name="connsiteX29" fmla="*/ 0 w 6814903"/>
                      <a:gd name="connsiteY29" fmla="*/ 1204354 h 1753913"/>
                      <a:gd name="connsiteX30" fmla="*/ 0 w 6814903"/>
                      <a:gd name="connsiteY30" fmla="*/ 619716 h 1753913"/>
                      <a:gd name="connsiteX31" fmla="*/ 0 w 6814903"/>
                      <a:gd name="connsiteY31" fmla="*/ 0 h 17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814903" h="1753913" fill="none" extrusionOk="0">
                        <a:moveTo>
                          <a:pt x="0" y="0"/>
                        </a:moveTo>
                        <a:cubicBezTo>
                          <a:pt x="166212" y="-12383"/>
                          <a:pt x="294371" y="51759"/>
                          <a:pt x="431611" y="0"/>
                        </a:cubicBezTo>
                        <a:cubicBezTo>
                          <a:pt x="568851" y="-51759"/>
                          <a:pt x="932468" y="44659"/>
                          <a:pt x="1067668" y="0"/>
                        </a:cubicBezTo>
                        <a:cubicBezTo>
                          <a:pt x="1202868" y="-44659"/>
                          <a:pt x="1425270" y="16919"/>
                          <a:pt x="1635577" y="0"/>
                        </a:cubicBezTo>
                        <a:cubicBezTo>
                          <a:pt x="1845884" y="-16919"/>
                          <a:pt x="2079511" y="5803"/>
                          <a:pt x="2271634" y="0"/>
                        </a:cubicBezTo>
                        <a:cubicBezTo>
                          <a:pt x="2463757" y="-5803"/>
                          <a:pt x="2821115" y="60849"/>
                          <a:pt x="2975841" y="0"/>
                        </a:cubicBezTo>
                        <a:cubicBezTo>
                          <a:pt x="3130567" y="-60849"/>
                          <a:pt x="3248854" y="21397"/>
                          <a:pt x="3339302" y="0"/>
                        </a:cubicBezTo>
                        <a:cubicBezTo>
                          <a:pt x="3429750" y="-21397"/>
                          <a:pt x="3803693" y="13602"/>
                          <a:pt x="4043509" y="0"/>
                        </a:cubicBezTo>
                        <a:cubicBezTo>
                          <a:pt x="4283325" y="-13602"/>
                          <a:pt x="4289540" y="27508"/>
                          <a:pt x="4406971" y="0"/>
                        </a:cubicBezTo>
                        <a:cubicBezTo>
                          <a:pt x="4524402" y="-27508"/>
                          <a:pt x="4841514" y="22331"/>
                          <a:pt x="4974879" y="0"/>
                        </a:cubicBezTo>
                        <a:cubicBezTo>
                          <a:pt x="5108244" y="-22331"/>
                          <a:pt x="5323582" y="52309"/>
                          <a:pt x="5474639" y="0"/>
                        </a:cubicBezTo>
                        <a:cubicBezTo>
                          <a:pt x="5625696" y="-52309"/>
                          <a:pt x="5923489" y="37870"/>
                          <a:pt x="6178845" y="0"/>
                        </a:cubicBezTo>
                        <a:cubicBezTo>
                          <a:pt x="6434201" y="-37870"/>
                          <a:pt x="6540217" y="48183"/>
                          <a:pt x="6814903" y="0"/>
                        </a:cubicBezTo>
                        <a:cubicBezTo>
                          <a:pt x="6844121" y="238123"/>
                          <a:pt x="6751575" y="293350"/>
                          <a:pt x="6814903" y="567099"/>
                        </a:cubicBezTo>
                        <a:cubicBezTo>
                          <a:pt x="6878231" y="840848"/>
                          <a:pt x="6780295" y="887312"/>
                          <a:pt x="6814903" y="1134197"/>
                        </a:cubicBezTo>
                        <a:cubicBezTo>
                          <a:pt x="6849511" y="1381082"/>
                          <a:pt x="6812109" y="1479489"/>
                          <a:pt x="6814903" y="1753913"/>
                        </a:cubicBezTo>
                        <a:cubicBezTo>
                          <a:pt x="6680448" y="1754897"/>
                          <a:pt x="6579754" y="1748303"/>
                          <a:pt x="6383292" y="1753913"/>
                        </a:cubicBezTo>
                        <a:cubicBezTo>
                          <a:pt x="6186830" y="1759523"/>
                          <a:pt x="6078986" y="1725836"/>
                          <a:pt x="5951682" y="1753913"/>
                        </a:cubicBezTo>
                        <a:cubicBezTo>
                          <a:pt x="5824378" y="1781990"/>
                          <a:pt x="5591345" y="1678773"/>
                          <a:pt x="5315624" y="1753913"/>
                        </a:cubicBezTo>
                        <a:cubicBezTo>
                          <a:pt x="5039903" y="1829053"/>
                          <a:pt x="5016462" y="1740398"/>
                          <a:pt x="4815865" y="1753913"/>
                        </a:cubicBezTo>
                        <a:cubicBezTo>
                          <a:pt x="4615268" y="1767428"/>
                          <a:pt x="4422291" y="1716551"/>
                          <a:pt x="4247956" y="1753913"/>
                        </a:cubicBezTo>
                        <a:cubicBezTo>
                          <a:pt x="4073621" y="1791275"/>
                          <a:pt x="3797974" y="1696085"/>
                          <a:pt x="3680048" y="1753913"/>
                        </a:cubicBezTo>
                        <a:cubicBezTo>
                          <a:pt x="3562122" y="1811741"/>
                          <a:pt x="3325654" y="1705145"/>
                          <a:pt x="3180288" y="1753913"/>
                        </a:cubicBezTo>
                        <a:cubicBezTo>
                          <a:pt x="3034922" y="1802681"/>
                          <a:pt x="2959921" y="1724809"/>
                          <a:pt x="2748678" y="1753913"/>
                        </a:cubicBezTo>
                        <a:cubicBezTo>
                          <a:pt x="2537435" y="1783017"/>
                          <a:pt x="2368877" y="1739999"/>
                          <a:pt x="2112620" y="1753913"/>
                        </a:cubicBezTo>
                        <a:cubicBezTo>
                          <a:pt x="1856363" y="1767827"/>
                          <a:pt x="1862928" y="1751002"/>
                          <a:pt x="1749158" y="1753913"/>
                        </a:cubicBezTo>
                        <a:cubicBezTo>
                          <a:pt x="1635388" y="1756824"/>
                          <a:pt x="1520058" y="1729544"/>
                          <a:pt x="1317548" y="1753913"/>
                        </a:cubicBezTo>
                        <a:cubicBezTo>
                          <a:pt x="1115038" y="1778282"/>
                          <a:pt x="756972" y="1753361"/>
                          <a:pt x="613341" y="1753913"/>
                        </a:cubicBezTo>
                        <a:cubicBezTo>
                          <a:pt x="469710" y="1754465"/>
                          <a:pt x="136850" y="1692440"/>
                          <a:pt x="0" y="1753913"/>
                        </a:cubicBezTo>
                        <a:cubicBezTo>
                          <a:pt x="-429" y="1633653"/>
                          <a:pt x="64741" y="1373959"/>
                          <a:pt x="0" y="1204354"/>
                        </a:cubicBezTo>
                        <a:cubicBezTo>
                          <a:pt x="-64741" y="1034749"/>
                          <a:pt x="52530" y="739386"/>
                          <a:pt x="0" y="619716"/>
                        </a:cubicBezTo>
                        <a:cubicBezTo>
                          <a:pt x="-52530" y="500046"/>
                          <a:pt x="513" y="143031"/>
                          <a:pt x="0" y="0"/>
                        </a:cubicBezTo>
                        <a:close/>
                      </a:path>
                      <a:path w="6814903" h="1753913" stroke="0" extrusionOk="0">
                        <a:moveTo>
                          <a:pt x="0" y="0"/>
                        </a:moveTo>
                        <a:cubicBezTo>
                          <a:pt x="102782" y="-18267"/>
                          <a:pt x="182896" y="19297"/>
                          <a:pt x="363461" y="0"/>
                        </a:cubicBezTo>
                        <a:cubicBezTo>
                          <a:pt x="544026" y="-19297"/>
                          <a:pt x="677690" y="35655"/>
                          <a:pt x="931370" y="0"/>
                        </a:cubicBezTo>
                        <a:cubicBezTo>
                          <a:pt x="1185050" y="-35655"/>
                          <a:pt x="1283702" y="45190"/>
                          <a:pt x="1499279" y="0"/>
                        </a:cubicBezTo>
                        <a:cubicBezTo>
                          <a:pt x="1714856" y="-45190"/>
                          <a:pt x="1800654" y="22695"/>
                          <a:pt x="2067187" y="0"/>
                        </a:cubicBezTo>
                        <a:cubicBezTo>
                          <a:pt x="2333720" y="-22695"/>
                          <a:pt x="2398369" y="4377"/>
                          <a:pt x="2635096" y="0"/>
                        </a:cubicBezTo>
                        <a:cubicBezTo>
                          <a:pt x="2871823" y="-4377"/>
                          <a:pt x="2879396" y="29601"/>
                          <a:pt x="2998557" y="0"/>
                        </a:cubicBezTo>
                        <a:cubicBezTo>
                          <a:pt x="3117718" y="-29601"/>
                          <a:pt x="3280221" y="29186"/>
                          <a:pt x="3362019" y="0"/>
                        </a:cubicBezTo>
                        <a:cubicBezTo>
                          <a:pt x="3443817" y="-29186"/>
                          <a:pt x="3629580" y="27587"/>
                          <a:pt x="3793629" y="0"/>
                        </a:cubicBezTo>
                        <a:cubicBezTo>
                          <a:pt x="3957678" y="-27587"/>
                          <a:pt x="4168301" y="8474"/>
                          <a:pt x="4497836" y="0"/>
                        </a:cubicBezTo>
                        <a:cubicBezTo>
                          <a:pt x="4827371" y="-8474"/>
                          <a:pt x="5023607" y="48475"/>
                          <a:pt x="5202043" y="0"/>
                        </a:cubicBezTo>
                        <a:cubicBezTo>
                          <a:pt x="5380479" y="-48475"/>
                          <a:pt x="5554908" y="44396"/>
                          <a:pt x="5769951" y="0"/>
                        </a:cubicBezTo>
                        <a:cubicBezTo>
                          <a:pt x="5984994" y="-44396"/>
                          <a:pt x="5979930" y="29308"/>
                          <a:pt x="6133413" y="0"/>
                        </a:cubicBezTo>
                        <a:cubicBezTo>
                          <a:pt x="6286896" y="-29308"/>
                          <a:pt x="6610754" y="57231"/>
                          <a:pt x="6814903" y="0"/>
                        </a:cubicBezTo>
                        <a:cubicBezTo>
                          <a:pt x="6850961" y="120153"/>
                          <a:pt x="6755291" y="368696"/>
                          <a:pt x="6814903" y="549559"/>
                        </a:cubicBezTo>
                        <a:cubicBezTo>
                          <a:pt x="6874515" y="730422"/>
                          <a:pt x="6797141" y="883164"/>
                          <a:pt x="6814903" y="1151736"/>
                        </a:cubicBezTo>
                        <a:cubicBezTo>
                          <a:pt x="6832665" y="1420308"/>
                          <a:pt x="6769426" y="1497861"/>
                          <a:pt x="6814903" y="1753913"/>
                        </a:cubicBezTo>
                        <a:cubicBezTo>
                          <a:pt x="6685962" y="1765107"/>
                          <a:pt x="6488984" y="1722855"/>
                          <a:pt x="6383292" y="1753913"/>
                        </a:cubicBezTo>
                        <a:cubicBezTo>
                          <a:pt x="6277600" y="1784971"/>
                          <a:pt x="6093991" y="1713499"/>
                          <a:pt x="5951682" y="1753913"/>
                        </a:cubicBezTo>
                        <a:cubicBezTo>
                          <a:pt x="5809373" y="1794327"/>
                          <a:pt x="5457120" y="1686035"/>
                          <a:pt x="5247475" y="1753913"/>
                        </a:cubicBezTo>
                        <a:cubicBezTo>
                          <a:pt x="5037830" y="1821791"/>
                          <a:pt x="4849539" y="1689007"/>
                          <a:pt x="4679567" y="1753913"/>
                        </a:cubicBezTo>
                        <a:cubicBezTo>
                          <a:pt x="4509595" y="1818819"/>
                          <a:pt x="4312456" y="1735170"/>
                          <a:pt x="4179807" y="1753913"/>
                        </a:cubicBezTo>
                        <a:cubicBezTo>
                          <a:pt x="4047158" y="1772656"/>
                          <a:pt x="3986047" y="1740563"/>
                          <a:pt x="3816346" y="1753913"/>
                        </a:cubicBezTo>
                        <a:cubicBezTo>
                          <a:pt x="3646645" y="1767263"/>
                          <a:pt x="3547205" y="1719300"/>
                          <a:pt x="3316586" y="1753913"/>
                        </a:cubicBezTo>
                        <a:cubicBezTo>
                          <a:pt x="3085967" y="1788526"/>
                          <a:pt x="2862776" y="1703102"/>
                          <a:pt x="2748678" y="1753913"/>
                        </a:cubicBezTo>
                        <a:cubicBezTo>
                          <a:pt x="2634580" y="1804724"/>
                          <a:pt x="2507580" y="1749388"/>
                          <a:pt x="2385216" y="1753913"/>
                        </a:cubicBezTo>
                        <a:cubicBezTo>
                          <a:pt x="2262852" y="1758438"/>
                          <a:pt x="2025740" y="1677720"/>
                          <a:pt x="1749158" y="1753913"/>
                        </a:cubicBezTo>
                        <a:cubicBezTo>
                          <a:pt x="1472576" y="1830106"/>
                          <a:pt x="1503286" y="1732715"/>
                          <a:pt x="1385697" y="1753913"/>
                        </a:cubicBezTo>
                        <a:cubicBezTo>
                          <a:pt x="1268108" y="1775111"/>
                          <a:pt x="1177875" y="1737112"/>
                          <a:pt x="1022235" y="1753913"/>
                        </a:cubicBezTo>
                        <a:cubicBezTo>
                          <a:pt x="866595" y="1770714"/>
                          <a:pt x="730351" y="1719021"/>
                          <a:pt x="590625" y="1753913"/>
                        </a:cubicBezTo>
                        <a:cubicBezTo>
                          <a:pt x="450899" y="1788805"/>
                          <a:pt x="159504" y="1707317"/>
                          <a:pt x="0" y="1753913"/>
                        </a:cubicBezTo>
                        <a:cubicBezTo>
                          <a:pt x="-1603" y="1525885"/>
                          <a:pt x="11491" y="1485522"/>
                          <a:pt x="0" y="1221893"/>
                        </a:cubicBezTo>
                        <a:cubicBezTo>
                          <a:pt x="-11491" y="958264"/>
                          <a:pt x="53575" y="924372"/>
                          <a:pt x="0" y="689872"/>
                        </a:cubicBezTo>
                        <a:cubicBezTo>
                          <a:pt x="-53575" y="455372"/>
                          <a:pt x="31505" y="339749"/>
                          <a:pt x="0" y="0"/>
                        </a:cubicBezTo>
                        <a:close/>
                      </a:path>
                    </a:pathLst>
                  </a:custGeom>
                  <ask:type>
                    <ask:lineSketchScribble/>
                  </ask:type>
                </ask:lineSketchStyleProps>
              </a:ext>
            </a:extLst>
          </a:ln>
          <a:effectLst>
            <a:outerShdw blurRad="135334" dist="38100" dir="2700000" sx="102000" sy="102000" algn="tl" rotWithShape="0">
              <a:prstClr val="black">
                <a:alpha val="4459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Courier" pitchFamily="2" charset="0"/>
            </a:endParaRPr>
          </a:p>
          <a:p>
            <a:r>
              <a:rPr lang="en-US" sz="1400" dirty="0">
                <a:solidFill>
                  <a:schemeClr val="tx1"/>
                </a:solidFill>
                <a:latin typeface="Courier" pitchFamily="2" charset="0"/>
              </a:rPr>
              <a:t>Problem: Project the vectors y=[1,2,3]</a:t>
            </a:r>
            <a:r>
              <a:rPr lang="en-US" sz="1400" baseline="30000" dirty="0">
                <a:solidFill>
                  <a:schemeClr val="tx1"/>
                </a:solidFill>
                <a:latin typeface="Courier" pitchFamily="2" charset="0"/>
              </a:rPr>
              <a:t>T</a:t>
            </a:r>
            <a:r>
              <a:rPr lang="en-US" sz="1400" dirty="0">
                <a:solidFill>
                  <a:schemeClr val="tx1"/>
                </a:solidFill>
                <a:latin typeface="Courier" pitchFamily="2" charset="0"/>
              </a:rPr>
              <a:t> on the subspace </a:t>
            </a:r>
            <a:br>
              <a:rPr lang="en-US" sz="1400" dirty="0">
                <a:solidFill>
                  <a:schemeClr val="tx1"/>
                </a:solidFill>
                <a:latin typeface="Courier" pitchFamily="2" charset="0"/>
              </a:rPr>
            </a:br>
            <a:r>
              <a:rPr lang="en-US" sz="1400" dirty="0">
                <a:solidFill>
                  <a:schemeClr val="tx1"/>
                </a:solidFill>
                <a:latin typeface="Courier" pitchFamily="2" charset="0"/>
              </a:rPr>
              <a:t>spanned by x1= [1,0,0]</a:t>
            </a:r>
            <a:r>
              <a:rPr lang="en-US" sz="1400" baseline="30000" dirty="0">
                <a:solidFill>
                  <a:schemeClr val="tx1"/>
                </a:solidFill>
                <a:latin typeface="Courier" pitchFamily="2" charset="0"/>
              </a:rPr>
              <a:t> T</a:t>
            </a:r>
            <a:r>
              <a:rPr lang="en-US" sz="1400" dirty="0">
                <a:solidFill>
                  <a:schemeClr val="tx1"/>
                </a:solidFill>
                <a:latin typeface="Courier" pitchFamily="2" charset="0"/>
              </a:rPr>
              <a:t>, x2=[0,1,0]</a:t>
            </a:r>
            <a:r>
              <a:rPr lang="en-US" sz="1400" baseline="30000" dirty="0">
                <a:solidFill>
                  <a:schemeClr val="tx1"/>
                </a:solidFill>
                <a:latin typeface="Courier" pitchFamily="2" charset="0"/>
              </a:rPr>
              <a:t>T</a:t>
            </a:r>
            <a:endParaRPr lang="en-US" sz="1400" dirty="0">
              <a:solidFill>
                <a:schemeClr val="tx1"/>
              </a:solidFill>
              <a:latin typeface="Courier" pitchFamily="2" charset="0"/>
            </a:endParaRPr>
          </a:p>
          <a:p>
            <a:endParaRPr lang="en-US" sz="1400" dirty="0">
              <a:solidFill>
                <a:schemeClr val="tx1"/>
              </a:solidFill>
              <a:latin typeface="Courier" pitchFamily="2" charset="0"/>
            </a:endParaRPr>
          </a:p>
          <a:p>
            <a:pPr algn="ctr"/>
            <a:r>
              <a:rPr lang="en-US" sz="1200" i="1" dirty="0">
                <a:solidFill>
                  <a:schemeClr val="bg2">
                    <a:lumMod val="50000"/>
                  </a:schemeClr>
                </a:solidFill>
                <a:latin typeface="Courier" pitchFamily="2" charset="0"/>
              </a:rPr>
              <a:t>(the transpose </a:t>
            </a:r>
            <a:r>
              <a:rPr lang="en-US" sz="1200" i="1" baseline="30000" dirty="0">
                <a:solidFill>
                  <a:schemeClr val="bg2">
                    <a:lumMod val="50000"/>
                  </a:schemeClr>
                </a:solidFill>
                <a:latin typeface="Courier" pitchFamily="2" charset="0"/>
              </a:rPr>
              <a:t>T</a:t>
            </a:r>
            <a:r>
              <a:rPr lang="en-US" sz="1200" i="1" dirty="0">
                <a:solidFill>
                  <a:schemeClr val="bg2">
                    <a:lumMod val="50000"/>
                  </a:schemeClr>
                </a:solidFill>
                <a:latin typeface="Courier" pitchFamily="2" charset="0"/>
              </a:rPr>
              <a:t> is because all vectors are column vectors) </a:t>
            </a:r>
          </a:p>
        </p:txBody>
      </p:sp>
      <p:cxnSp>
        <p:nvCxnSpPr>
          <p:cNvPr id="6" name="Straight Arrow Connector 5">
            <a:extLst>
              <a:ext uri="{FF2B5EF4-FFF2-40B4-BE49-F238E27FC236}">
                <a16:creationId xmlns:a16="http://schemas.microsoft.com/office/drawing/2014/main" id="{A8435439-5CF8-3D4E-8D65-80A96258E75B}"/>
              </a:ext>
            </a:extLst>
          </p:cNvPr>
          <p:cNvCxnSpPr/>
          <p:nvPr/>
        </p:nvCxnSpPr>
        <p:spPr>
          <a:xfrm>
            <a:off x="691662" y="4654062"/>
            <a:ext cx="2954215" cy="14067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7D33F02-57EF-9046-8655-F86554F70A66}"/>
              </a:ext>
            </a:extLst>
          </p:cNvPr>
          <p:cNvCxnSpPr>
            <a:cxnSpLocks/>
          </p:cNvCxnSpPr>
          <p:nvPr/>
        </p:nvCxnSpPr>
        <p:spPr>
          <a:xfrm flipV="1">
            <a:off x="691662" y="3763108"/>
            <a:ext cx="3423138" cy="10785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921D8AE-4400-8F4C-B274-0F77682568A3}"/>
              </a:ext>
            </a:extLst>
          </p:cNvPr>
          <p:cNvCxnSpPr/>
          <p:nvPr/>
        </p:nvCxnSpPr>
        <p:spPr>
          <a:xfrm>
            <a:off x="937846" y="4876800"/>
            <a:ext cx="457200" cy="2344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D2A1504-E47B-624F-B4CB-EE597BEB6DD9}"/>
              </a:ext>
            </a:extLst>
          </p:cNvPr>
          <p:cNvCxnSpPr>
            <a:cxnSpLocks/>
          </p:cNvCxnSpPr>
          <p:nvPr/>
        </p:nvCxnSpPr>
        <p:spPr>
          <a:xfrm flipV="1">
            <a:off x="937846" y="4548554"/>
            <a:ext cx="550985" cy="178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31D4710-9F52-DD45-87A7-7217C0A82A6A}"/>
              </a:ext>
            </a:extLst>
          </p:cNvPr>
          <p:cNvCxnSpPr>
            <a:cxnSpLocks/>
          </p:cNvCxnSpPr>
          <p:nvPr/>
        </p:nvCxnSpPr>
        <p:spPr>
          <a:xfrm flipV="1">
            <a:off x="1494693" y="4362451"/>
            <a:ext cx="550985" cy="17877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080426B-9AD1-E342-AF88-A2A2C1B9E491}"/>
              </a:ext>
            </a:extLst>
          </p:cNvPr>
          <p:cNvSpPr txBox="1"/>
          <p:nvPr/>
        </p:nvSpPr>
        <p:spPr>
          <a:xfrm>
            <a:off x="1266092" y="5054138"/>
            <a:ext cx="445477" cy="369332"/>
          </a:xfrm>
          <a:prstGeom prst="rect">
            <a:avLst/>
          </a:prstGeom>
          <a:noFill/>
        </p:spPr>
        <p:txBody>
          <a:bodyPr wrap="square" rtlCol="0">
            <a:spAutoFit/>
          </a:bodyPr>
          <a:lstStyle/>
          <a:p>
            <a:r>
              <a:rPr lang="en-US" dirty="0"/>
              <a:t>1</a:t>
            </a:r>
          </a:p>
        </p:txBody>
      </p:sp>
      <p:sp>
        <p:nvSpPr>
          <p:cNvPr id="17" name="TextBox 16">
            <a:extLst>
              <a:ext uri="{FF2B5EF4-FFF2-40B4-BE49-F238E27FC236}">
                <a16:creationId xmlns:a16="http://schemas.microsoft.com/office/drawing/2014/main" id="{745537B0-C81B-2642-990F-CD672FCC95EE}"/>
              </a:ext>
            </a:extLst>
          </p:cNvPr>
          <p:cNvSpPr txBox="1"/>
          <p:nvPr/>
        </p:nvSpPr>
        <p:spPr>
          <a:xfrm>
            <a:off x="1899136" y="4150335"/>
            <a:ext cx="445477" cy="369332"/>
          </a:xfrm>
          <a:prstGeom prst="rect">
            <a:avLst/>
          </a:prstGeom>
          <a:noFill/>
        </p:spPr>
        <p:txBody>
          <a:bodyPr wrap="square" rtlCol="0">
            <a:spAutoFit/>
          </a:bodyPr>
          <a:lstStyle/>
          <a:p>
            <a:r>
              <a:rPr lang="en-US" dirty="0"/>
              <a:t>2</a:t>
            </a:r>
          </a:p>
        </p:txBody>
      </p:sp>
      <p:cxnSp>
        <p:nvCxnSpPr>
          <p:cNvPr id="18" name="Straight Arrow Connector 17">
            <a:extLst>
              <a:ext uri="{FF2B5EF4-FFF2-40B4-BE49-F238E27FC236}">
                <a16:creationId xmlns:a16="http://schemas.microsoft.com/office/drawing/2014/main" id="{597A8FBF-B12C-634B-BE38-24119A563999}"/>
              </a:ext>
            </a:extLst>
          </p:cNvPr>
          <p:cNvCxnSpPr>
            <a:cxnSpLocks/>
          </p:cNvCxnSpPr>
          <p:nvPr/>
        </p:nvCxnSpPr>
        <p:spPr>
          <a:xfrm flipV="1">
            <a:off x="937846" y="1680198"/>
            <a:ext cx="0" cy="31966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25FB87-C365-2F48-B38A-5460843C5E2E}"/>
              </a:ext>
            </a:extLst>
          </p:cNvPr>
          <p:cNvCxnSpPr>
            <a:cxnSpLocks/>
          </p:cNvCxnSpPr>
          <p:nvPr/>
        </p:nvCxnSpPr>
        <p:spPr>
          <a:xfrm flipV="1">
            <a:off x="967154" y="4116267"/>
            <a:ext cx="0" cy="619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10F82AB-5307-4046-809A-988672C14BE2}"/>
              </a:ext>
            </a:extLst>
          </p:cNvPr>
          <p:cNvCxnSpPr>
            <a:cxnSpLocks/>
          </p:cNvCxnSpPr>
          <p:nvPr/>
        </p:nvCxnSpPr>
        <p:spPr>
          <a:xfrm flipV="1">
            <a:off x="967154" y="3453179"/>
            <a:ext cx="0" cy="619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C6E2BAC-D7F0-DA43-8BA2-809DA93F3258}"/>
              </a:ext>
            </a:extLst>
          </p:cNvPr>
          <p:cNvCxnSpPr>
            <a:cxnSpLocks/>
          </p:cNvCxnSpPr>
          <p:nvPr/>
        </p:nvCxnSpPr>
        <p:spPr>
          <a:xfrm flipV="1">
            <a:off x="967154" y="2809143"/>
            <a:ext cx="0" cy="619857"/>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C089206-FFAA-4F42-86BE-F7CEB22A939F}"/>
              </a:ext>
            </a:extLst>
          </p:cNvPr>
          <p:cNvSpPr txBox="1"/>
          <p:nvPr/>
        </p:nvSpPr>
        <p:spPr>
          <a:xfrm>
            <a:off x="691662" y="3927359"/>
            <a:ext cx="445477"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E660C5EB-3CEF-2B45-91D6-0240C3458ABD}"/>
              </a:ext>
            </a:extLst>
          </p:cNvPr>
          <p:cNvSpPr txBox="1"/>
          <p:nvPr/>
        </p:nvSpPr>
        <p:spPr>
          <a:xfrm>
            <a:off x="685800" y="3279477"/>
            <a:ext cx="445477" cy="369332"/>
          </a:xfrm>
          <a:prstGeom prst="rect">
            <a:avLst/>
          </a:prstGeom>
          <a:noFill/>
        </p:spPr>
        <p:txBody>
          <a:bodyPr wrap="square" rtlCol="0">
            <a:spAutoFit/>
          </a:bodyPr>
          <a:lstStyle/>
          <a:p>
            <a:r>
              <a:rPr lang="en-US" dirty="0"/>
              <a:t>2</a:t>
            </a:r>
          </a:p>
        </p:txBody>
      </p:sp>
      <p:sp>
        <p:nvSpPr>
          <p:cNvPr id="28" name="TextBox 27">
            <a:extLst>
              <a:ext uri="{FF2B5EF4-FFF2-40B4-BE49-F238E27FC236}">
                <a16:creationId xmlns:a16="http://schemas.microsoft.com/office/drawing/2014/main" id="{AC51F6F5-62E0-7F4B-BEA2-4636F1EDA2C1}"/>
              </a:ext>
            </a:extLst>
          </p:cNvPr>
          <p:cNvSpPr txBox="1"/>
          <p:nvPr/>
        </p:nvSpPr>
        <p:spPr>
          <a:xfrm>
            <a:off x="685800" y="2707895"/>
            <a:ext cx="445477" cy="369332"/>
          </a:xfrm>
          <a:prstGeom prst="rect">
            <a:avLst/>
          </a:prstGeom>
          <a:noFill/>
        </p:spPr>
        <p:txBody>
          <a:bodyPr wrap="square" rtlCol="0">
            <a:spAutoFit/>
          </a:bodyPr>
          <a:lstStyle/>
          <a:p>
            <a:r>
              <a:rPr lang="en-US" dirty="0"/>
              <a:t>3</a:t>
            </a:r>
          </a:p>
        </p:txBody>
      </p:sp>
      <p:cxnSp>
        <p:nvCxnSpPr>
          <p:cNvPr id="5" name="Straight Arrow Connector 4">
            <a:extLst>
              <a:ext uri="{FF2B5EF4-FFF2-40B4-BE49-F238E27FC236}">
                <a16:creationId xmlns:a16="http://schemas.microsoft.com/office/drawing/2014/main" id="{6A571C1F-59F6-0440-ACD9-D4836AD29A1A}"/>
              </a:ext>
            </a:extLst>
          </p:cNvPr>
          <p:cNvCxnSpPr/>
          <p:nvPr/>
        </p:nvCxnSpPr>
        <p:spPr>
          <a:xfrm>
            <a:off x="937846" y="4736124"/>
            <a:ext cx="715108" cy="37513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F3E44F99-2F56-BA46-9CDD-D3CAC9D97A81}"/>
              </a:ext>
            </a:extLst>
          </p:cNvPr>
          <p:cNvSpPr txBox="1"/>
          <p:nvPr/>
        </p:nvSpPr>
        <p:spPr>
          <a:xfrm>
            <a:off x="1500553" y="5054138"/>
            <a:ext cx="445477" cy="369332"/>
          </a:xfrm>
          <a:prstGeom prst="rect">
            <a:avLst/>
          </a:prstGeom>
          <a:noFill/>
        </p:spPr>
        <p:txBody>
          <a:bodyPr wrap="square" rtlCol="0">
            <a:spAutoFit/>
          </a:bodyPr>
          <a:lstStyle/>
          <a:p>
            <a:r>
              <a:rPr lang="en-US" b="1" dirty="0"/>
              <a:t>x1</a:t>
            </a:r>
          </a:p>
        </p:txBody>
      </p:sp>
      <p:cxnSp>
        <p:nvCxnSpPr>
          <p:cNvPr id="22" name="Straight Arrow Connector 21">
            <a:extLst>
              <a:ext uri="{FF2B5EF4-FFF2-40B4-BE49-F238E27FC236}">
                <a16:creationId xmlns:a16="http://schemas.microsoft.com/office/drawing/2014/main" id="{C67514CE-D667-3A4D-BCA6-EE6554C12846}"/>
              </a:ext>
            </a:extLst>
          </p:cNvPr>
          <p:cNvCxnSpPr>
            <a:cxnSpLocks/>
          </p:cNvCxnSpPr>
          <p:nvPr/>
        </p:nvCxnSpPr>
        <p:spPr>
          <a:xfrm flipV="1">
            <a:off x="914398" y="4564592"/>
            <a:ext cx="656493" cy="171532"/>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9E670282-E6C9-6045-B76A-C82CC1287736}"/>
              </a:ext>
            </a:extLst>
          </p:cNvPr>
          <p:cNvCxnSpPr>
            <a:cxnSpLocks/>
          </p:cNvCxnSpPr>
          <p:nvPr/>
        </p:nvCxnSpPr>
        <p:spPr>
          <a:xfrm flipV="1">
            <a:off x="1652953" y="4727331"/>
            <a:ext cx="1195755" cy="3839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D3D9D2-A23C-E34F-BC6F-D8BAFF3692AD}"/>
              </a:ext>
            </a:extLst>
          </p:cNvPr>
          <p:cNvCxnSpPr>
            <a:cxnSpLocks/>
          </p:cNvCxnSpPr>
          <p:nvPr/>
        </p:nvCxnSpPr>
        <p:spPr>
          <a:xfrm flipV="1">
            <a:off x="2847244" y="2892561"/>
            <a:ext cx="0" cy="18347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EA3B1F2-5EBE-444B-A151-EF0C5479D592}"/>
              </a:ext>
            </a:extLst>
          </p:cNvPr>
          <p:cNvCxnSpPr>
            <a:cxnSpLocks/>
          </p:cNvCxnSpPr>
          <p:nvPr/>
        </p:nvCxnSpPr>
        <p:spPr>
          <a:xfrm>
            <a:off x="2192218" y="4418376"/>
            <a:ext cx="624971" cy="285957"/>
          </a:xfrm>
          <a:prstGeom prst="line">
            <a:avLst/>
          </a:prstGeom>
          <a:ln w="285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D737DFE-9CA6-1148-BBE6-3CDF8543CA81}"/>
              </a:ext>
            </a:extLst>
          </p:cNvPr>
          <p:cNvSpPr txBox="1"/>
          <p:nvPr/>
        </p:nvSpPr>
        <p:spPr>
          <a:xfrm>
            <a:off x="2697027" y="2439811"/>
            <a:ext cx="445477" cy="369332"/>
          </a:xfrm>
          <a:prstGeom prst="rect">
            <a:avLst/>
          </a:prstGeom>
          <a:noFill/>
        </p:spPr>
        <p:txBody>
          <a:bodyPr wrap="square" rtlCol="0">
            <a:spAutoFit/>
          </a:bodyPr>
          <a:lstStyle/>
          <a:p>
            <a:r>
              <a:rPr lang="en-US" b="1" dirty="0">
                <a:solidFill>
                  <a:schemeClr val="accent6">
                    <a:lumMod val="50000"/>
                  </a:schemeClr>
                </a:solidFill>
              </a:rPr>
              <a:t>y</a:t>
            </a:r>
          </a:p>
        </p:txBody>
      </p:sp>
      <p:sp>
        <p:nvSpPr>
          <p:cNvPr id="39" name="TextBox 38">
            <a:extLst>
              <a:ext uri="{FF2B5EF4-FFF2-40B4-BE49-F238E27FC236}">
                <a16:creationId xmlns:a16="http://schemas.microsoft.com/office/drawing/2014/main" id="{3C5A9E31-6D93-8740-AC49-83D41A2FDF66}"/>
              </a:ext>
            </a:extLst>
          </p:cNvPr>
          <p:cNvSpPr txBox="1"/>
          <p:nvPr/>
        </p:nvSpPr>
        <p:spPr>
          <a:xfrm>
            <a:off x="1371598" y="4257673"/>
            <a:ext cx="445477" cy="369332"/>
          </a:xfrm>
          <a:prstGeom prst="rect">
            <a:avLst/>
          </a:prstGeom>
          <a:noFill/>
        </p:spPr>
        <p:txBody>
          <a:bodyPr wrap="square" rtlCol="0">
            <a:spAutoFit/>
          </a:bodyPr>
          <a:lstStyle/>
          <a:p>
            <a:r>
              <a:rPr lang="en-US" b="1" dirty="0"/>
              <a:t>x2</a:t>
            </a:r>
          </a:p>
        </p:txBody>
      </p:sp>
      <p:cxnSp>
        <p:nvCxnSpPr>
          <p:cNvPr id="31" name="Straight Connector 30">
            <a:extLst>
              <a:ext uri="{FF2B5EF4-FFF2-40B4-BE49-F238E27FC236}">
                <a16:creationId xmlns:a16="http://schemas.microsoft.com/office/drawing/2014/main" id="{61FCD853-D186-1E4D-9DDE-6CC451EDD084}"/>
              </a:ext>
            </a:extLst>
          </p:cNvPr>
          <p:cNvCxnSpPr>
            <a:cxnSpLocks/>
          </p:cNvCxnSpPr>
          <p:nvPr/>
        </p:nvCxnSpPr>
        <p:spPr>
          <a:xfrm>
            <a:off x="975961" y="2980187"/>
            <a:ext cx="624971" cy="285957"/>
          </a:xfrm>
          <a:prstGeom prst="line">
            <a:avLst/>
          </a:prstGeom>
          <a:ln w="285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E2AF245-4D7B-0E40-B7BB-3F57DEBE8A08}"/>
              </a:ext>
            </a:extLst>
          </p:cNvPr>
          <p:cNvCxnSpPr>
            <a:cxnSpLocks/>
          </p:cNvCxnSpPr>
          <p:nvPr/>
        </p:nvCxnSpPr>
        <p:spPr>
          <a:xfrm flipV="1">
            <a:off x="1643400" y="2887539"/>
            <a:ext cx="1195755" cy="383932"/>
          </a:xfrm>
          <a:prstGeom prst="line">
            <a:avLst/>
          </a:prstGeom>
          <a:ln w="285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12A322-69E3-064B-858D-385A421C0752}"/>
              </a:ext>
            </a:extLst>
          </p:cNvPr>
          <p:cNvCxnSpPr>
            <a:cxnSpLocks/>
          </p:cNvCxnSpPr>
          <p:nvPr/>
        </p:nvCxnSpPr>
        <p:spPr>
          <a:xfrm>
            <a:off x="2241277" y="2596455"/>
            <a:ext cx="624971" cy="285957"/>
          </a:xfrm>
          <a:prstGeom prst="line">
            <a:avLst/>
          </a:prstGeom>
          <a:ln w="285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04FDD63-5905-4042-B090-A335FC837DF5}"/>
              </a:ext>
            </a:extLst>
          </p:cNvPr>
          <p:cNvCxnSpPr>
            <a:cxnSpLocks/>
          </p:cNvCxnSpPr>
          <p:nvPr/>
        </p:nvCxnSpPr>
        <p:spPr>
          <a:xfrm flipV="1">
            <a:off x="1034540" y="2582727"/>
            <a:ext cx="1195755" cy="383932"/>
          </a:xfrm>
          <a:prstGeom prst="line">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D088CC6-B341-A545-96C0-09C474B0C830}"/>
              </a:ext>
            </a:extLst>
          </p:cNvPr>
          <p:cNvCxnSpPr>
            <a:cxnSpLocks/>
          </p:cNvCxnSpPr>
          <p:nvPr/>
        </p:nvCxnSpPr>
        <p:spPr>
          <a:xfrm flipV="1">
            <a:off x="1632417" y="3278499"/>
            <a:ext cx="0" cy="183477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158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A053-4E86-744C-B019-475EEAAFADC7}"/>
              </a:ext>
            </a:extLst>
          </p:cNvPr>
          <p:cNvSpPr>
            <a:spLocks noGrp="1"/>
          </p:cNvSpPr>
          <p:nvPr>
            <p:ph type="title"/>
          </p:nvPr>
        </p:nvSpPr>
        <p:spPr>
          <a:xfrm>
            <a:off x="134815" y="72181"/>
            <a:ext cx="10515600" cy="1325563"/>
          </a:xfrm>
        </p:spPr>
        <p:txBody>
          <a:bodyPr/>
          <a:lstStyle/>
          <a:p>
            <a:r>
              <a:rPr lang="en-US" dirty="0"/>
              <a:t>Linear algebra review</a:t>
            </a:r>
          </a:p>
        </p:txBody>
      </p:sp>
      <p:sp>
        <p:nvSpPr>
          <p:cNvPr id="4" name="Rectangle 3">
            <a:extLst>
              <a:ext uri="{FF2B5EF4-FFF2-40B4-BE49-F238E27FC236}">
                <a16:creationId xmlns:a16="http://schemas.microsoft.com/office/drawing/2014/main" id="{C06BBAFB-8F6B-2C43-B27B-2BA78A78D79D}"/>
              </a:ext>
            </a:extLst>
          </p:cNvPr>
          <p:cNvSpPr/>
          <p:nvPr/>
        </p:nvSpPr>
        <p:spPr>
          <a:xfrm>
            <a:off x="5153732" y="1186729"/>
            <a:ext cx="6814903" cy="1753913"/>
          </a:xfrm>
          <a:prstGeom prst="rect">
            <a:avLst/>
          </a:prstGeom>
          <a:solidFill>
            <a:schemeClr val="bg2">
              <a:lumMod val="90000"/>
            </a:schemeClr>
          </a:solidFill>
          <a:ln w="57150">
            <a:solidFill>
              <a:schemeClr val="tx1">
                <a:lumMod val="50000"/>
                <a:lumOff val="50000"/>
              </a:schemeClr>
            </a:solidFill>
            <a:extLst>
              <a:ext uri="{C807C97D-BFC1-408E-A445-0C87EB9F89A2}">
                <ask:lineSketchStyleProps xmlns:ask="http://schemas.microsoft.com/office/drawing/2018/sketchyshapes" sd="2374350195">
                  <a:custGeom>
                    <a:avLst/>
                    <a:gdLst>
                      <a:gd name="connsiteX0" fmla="*/ 0 w 6814903"/>
                      <a:gd name="connsiteY0" fmla="*/ 0 h 1753913"/>
                      <a:gd name="connsiteX1" fmla="*/ 431611 w 6814903"/>
                      <a:gd name="connsiteY1" fmla="*/ 0 h 1753913"/>
                      <a:gd name="connsiteX2" fmla="*/ 1067668 w 6814903"/>
                      <a:gd name="connsiteY2" fmla="*/ 0 h 1753913"/>
                      <a:gd name="connsiteX3" fmla="*/ 1635577 w 6814903"/>
                      <a:gd name="connsiteY3" fmla="*/ 0 h 1753913"/>
                      <a:gd name="connsiteX4" fmla="*/ 2271634 w 6814903"/>
                      <a:gd name="connsiteY4" fmla="*/ 0 h 1753913"/>
                      <a:gd name="connsiteX5" fmla="*/ 2975841 w 6814903"/>
                      <a:gd name="connsiteY5" fmla="*/ 0 h 1753913"/>
                      <a:gd name="connsiteX6" fmla="*/ 3339302 w 6814903"/>
                      <a:gd name="connsiteY6" fmla="*/ 0 h 1753913"/>
                      <a:gd name="connsiteX7" fmla="*/ 4043509 w 6814903"/>
                      <a:gd name="connsiteY7" fmla="*/ 0 h 1753913"/>
                      <a:gd name="connsiteX8" fmla="*/ 4406971 w 6814903"/>
                      <a:gd name="connsiteY8" fmla="*/ 0 h 1753913"/>
                      <a:gd name="connsiteX9" fmla="*/ 4974879 w 6814903"/>
                      <a:gd name="connsiteY9" fmla="*/ 0 h 1753913"/>
                      <a:gd name="connsiteX10" fmla="*/ 5474639 w 6814903"/>
                      <a:gd name="connsiteY10" fmla="*/ 0 h 1753913"/>
                      <a:gd name="connsiteX11" fmla="*/ 6178845 w 6814903"/>
                      <a:gd name="connsiteY11" fmla="*/ 0 h 1753913"/>
                      <a:gd name="connsiteX12" fmla="*/ 6814903 w 6814903"/>
                      <a:gd name="connsiteY12" fmla="*/ 0 h 1753913"/>
                      <a:gd name="connsiteX13" fmla="*/ 6814903 w 6814903"/>
                      <a:gd name="connsiteY13" fmla="*/ 567099 h 1753913"/>
                      <a:gd name="connsiteX14" fmla="*/ 6814903 w 6814903"/>
                      <a:gd name="connsiteY14" fmla="*/ 1134197 h 1753913"/>
                      <a:gd name="connsiteX15" fmla="*/ 6814903 w 6814903"/>
                      <a:gd name="connsiteY15" fmla="*/ 1753913 h 1753913"/>
                      <a:gd name="connsiteX16" fmla="*/ 6383292 w 6814903"/>
                      <a:gd name="connsiteY16" fmla="*/ 1753913 h 1753913"/>
                      <a:gd name="connsiteX17" fmla="*/ 5951682 w 6814903"/>
                      <a:gd name="connsiteY17" fmla="*/ 1753913 h 1753913"/>
                      <a:gd name="connsiteX18" fmla="*/ 5315624 w 6814903"/>
                      <a:gd name="connsiteY18" fmla="*/ 1753913 h 1753913"/>
                      <a:gd name="connsiteX19" fmla="*/ 4815865 w 6814903"/>
                      <a:gd name="connsiteY19" fmla="*/ 1753913 h 1753913"/>
                      <a:gd name="connsiteX20" fmla="*/ 4247956 w 6814903"/>
                      <a:gd name="connsiteY20" fmla="*/ 1753913 h 1753913"/>
                      <a:gd name="connsiteX21" fmla="*/ 3680048 w 6814903"/>
                      <a:gd name="connsiteY21" fmla="*/ 1753913 h 1753913"/>
                      <a:gd name="connsiteX22" fmla="*/ 3180288 w 6814903"/>
                      <a:gd name="connsiteY22" fmla="*/ 1753913 h 1753913"/>
                      <a:gd name="connsiteX23" fmla="*/ 2748678 w 6814903"/>
                      <a:gd name="connsiteY23" fmla="*/ 1753913 h 1753913"/>
                      <a:gd name="connsiteX24" fmla="*/ 2112620 w 6814903"/>
                      <a:gd name="connsiteY24" fmla="*/ 1753913 h 1753913"/>
                      <a:gd name="connsiteX25" fmla="*/ 1749158 w 6814903"/>
                      <a:gd name="connsiteY25" fmla="*/ 1753913 h 1753913"/>
                      <a:gd name="connsiteX26" fmla="*/ 1317548 w 6814903"/>
                      <a:gd name="connsiteY26" fmla="*/ 1753913 h 1753913"/>
                      <a:gd name="connsiteX27" fmla="*/ 613341 w 6814903"/>
                      <a:gd name="connsiteY27" fmla="*/ 1753913 h 1753913"/>
                      <a:gd name="connsiteX28" fmla="*/ 0 w 6814903"/>
                      <a:gd name="connsiteY28" fmla="*/ 1753913 h 1753913"/>
                      <a:gd name="connsiteX29" fmla="*/ 0 w 6814903"/>
                      <a:gd name="connsiteY29" fmla="*/ 1204354 h 1753913"/>
                      <a:gd name="connsiteX30" fmla="*/ 0 w 6814903"/>
                      <a:gd name="connsiteY30" fmla="*/ 619716 h 1753913"/>
                      <a:gd name="connsiteX31" fmla="*/ 0 w 6814903"/>
                      <a:gd name="connsiteY31" fmla="*/ 0 h 17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814903" h="1753913" fill="none" extrusionOk="0">
                        <a:moveTo>
                          <a:pt x="0" y="0"/>
                        </a:moveTo>
                        <a:cubicBezTo>
                          <a:pt x="166212" y="-12383"/>
                          <a:pt x="294371" y="51759"/>
                          <a:pt x="431611" y="0"/>
                        </a:cubicBezTo>
                        <a:cubicBezTo>
                          <a:pt x="568851" y="-51759"/>
                          <a:pt x="932468" y="44659"/>
                          <a:pt x="1067668" y="0"/>
                        </a:cubicBezTo>
                        <a:cubicBezTo>
                          <a:pt x="1202868" y="-44659"/>
                          <a:pt x="1425270" y="16919"/>
                          <a:pt x="1635577" y="0"/>
                        </a:cubicBezTo>
                        <a:cubicBezTo>
                          <a:pt x="1845884" y="-16919"/>
                          <a:pt x="2079511" y="5803"/>
                          <a:pt x="2271634" y="0"/>
                        </a:cubicBezTo>
                        <a:cubicBezTo>
                          <a:pt x="2463757" y="-5803"/>
                          <a:pt x="2821115" y="60849"/>
                          <a:pt x="2975841" y="0"/>
                        </a:cubicBezTo>
                        <a:cubicBezTo>
                          <a:pt x="3130567" y="-60849"/>
                          <a:pt x="3248854" y="21397"/>
                          <a:pt x="3339302" y="0"/>
                        </a:cubicBezTo>
                        <a:cubicBezTo>
                          <a:pt x="3429750" y="-21397"/>
                          <a:pt x="3803693" y="13602"/>
                          <a:pt x="4043509" y="0"/>
                        </a:cubicBezTo>
                        <a:cubicBezTo>
                          <a:pt x="4283325" y="-13602"/>
                          <a:pt x="4289540" y="27508"/>
                          <a:pt x="4406971" y="0"/>
                        </a:cubicBezTo>
                        <a:cubicBezTo>
                          <a:pt x="4524402" y="-27508"/>
                          <a:pt x="4841514" y="22331"/>
                          <a:pt x="4974879" y="0"/>
                        </a:cubicBezTo>
                        <a:cubicBezTo>
                          <a:pt x="5108244" y="-22331"/>
                          <a:pt x="5323582" y="52309"/>
                          <a:pt x="5474639" y="0"/>
                        </a:cubicBezTo>
                        <a:cubicBezTo>
                          <a:pt x="5625696" y="-52309"/>
                          <a:pt x="5923489" y="37870"/>
                          <a:pt x="6178845" y="0"/>
                        </a:cubicBezTo>
                        <a:cubicBezTo>
                          <a:pt x="6434201" y="-37870"/>
                          <a:pt x="6540217" y="48183"/>
                          <a:pt x="6814903" y="0"/>
                        </a:cubicBezTo>
                        <a:cubicBezTo>
                          <a:pt x="6844121" y="238123"/>
                          <a:pt x="6751575" y="293350"/>
                          <a:pt x="6814903" y="567099"/>
                        </a:cubicBezTo>
                        <a:cubicBezTo>
                          <a:pt x="6878231" y="840848"/>
                          <a:pt x="6780295" y="887312"/>
                          <a:pt x="6814903" y="1134197"/>
                        </a:cubicBezTo>
                        <a:cubicBezTo>
                          <a:pt x="6849511" y="1381082"/>
                          <a:pt x="6812109" y="1479489"/>
                          <a:pt x="6814903" y="1753913"/>
                        </a:cubicBezTo>
                        <a:cubicBezTo>
                          <a:pt x="6680448" y="1754897"/>
                          <a:pt x="6579754" y="1748303"/>
                          <a:pt x="6383292" y="1753913"/>
                        </a:cubicBezTo>
                        <a:cubicBezTo>
                          <a:pt x="6186830" y="1759523"/>
                          <a:pt x="6078986" y="1725836"/>
                          <a:pt x="5951682" y="1753913"/>
                        </a:cubicBezTo>
                        <a:cubicBezTo>
                          <a:pt x="5824378" y="1781990"/>
                          <a:pt x="5591345" y="1678773"/>
                          <a:pt x="5315624" y="1753913"/>
                        </a:cubicBezTo>
                        <a:cubicBezTo>
                          <a:pt x="5039903" y="1829053"/>
                          <a:pt x="5016462" y="1740398"/>
                          <a:pt x="4815865" y="1753913"/>
                        </a:cubicBezTo>
                        <a:cubicBezTo>
                          <a:pt x="4615268" y="1767428"/>
                          <a:pt x="4422291" y="1716551"/>
                          <a:pt x="4247956" y="1753913"/>
                        </a:cubicBezTo>
                        <a:cubicBezTo>
                          <a:pt x="4073621" y="1791275"/>
                          <a:pt x="3797974" y="1696085"/>
                          <a:pt x="3680048" y="1753913"/>
                        </a:cubicBezTo>
                        <a:cubicBezTo>
                          <a:pt x="3562122" y="1811741"/>
                          <a:pt x="3325654" y="1705145"/>
                          <a:pt x="3180288" y="1753913"/>
                        </a:cubicBezTo>
                        <a:cubicBezTo>
                          <a:pt x="3034922" y="1802681"/>
                          <a:pt x="2959921" y="1724809"/>
                          <a:pt x="2748678" y="1753913"/>
                        </a:cubicBezTo>
                        <a:cubicBezTo>
                          <a:pt x="2537435" y="1783017"/>
                          <a:pt x="2368877" y="1739999"/>
                          <a:pt x="2112620" y="1753913"/>
                        </a:cubicBezTo>
                        <a:cubicBezTo>
                          <a:pt x="1856363" y="1767827"/>
                          <a:pt x="1862928" y="1751002"/>
                          <a:pt x="1749158" y="1753913"/>
                        </a:cubicBezTo>
                        <a:cubicBezTo>
                          <a:pt x="1635388" y="1756824"/>
                          <a:pt x="1520058" y="1729544"/>
                          <a:pt x="1317548" y="1753913"/>
                        </a:cubicBezTo>
                        <a:cubicBezTo>
                          <a:pt x="1115038" y="1778282"/>
                          <a:pt x="756972" y="1753361"/>
                          <a:pt x="613341" y="1753913"/>
                        </a:cubicBezTo>
                        <a:cubicBezTo>
                          <a:pt x="469710" y="1754465"/>
                          <a:pt x="136850" y="1692440"/>
                          <a:pt x="0" y="1753913"/>
                        </a:cubicBezTo>
                        <a:cubicBezTo>
                          <a:pt x="-429" y="1633653"/>
                          <a:pt x="64741" y="1373959"/>
                          <a:pt x="0" y="1204354"/>
                        </a:cubicBezTo>
                        <a:cubicBezTo>
                          <a:pt x="-64741" y="1034749"/>
                          <a:pt x="52530" y="739386"/>
                          <a:pt x="0" y="619716"/>
                        </a:cubicBezTo>
                        <a:cubicBezTo>
                          <a:pt x="-52530" y="500046"/>
                          <a:pt x="513" y="143031"/>
                          <a:pt x="0" y="0"/>
                        </a:cubicBezTo>
                        <a:close/>
                      </a:path>
                      <a:path w="6814903" h="1753913" stroke="0" extrusionOk="0">
                        <a:moveTo>
                          <a:pt x="0" y="0"/>
                        </a:moveTo>
                        <a:cubicBezTo>
                          <a:pt x="102782" y="-18267"/>
                          <a:pt x="182896" y="19297"/>
                          <a:pt x="363461" y="0"/>
                        </a:cubicBezTo>
                        <a:cubicBezTo>
                          <a:pt x="544026" y="-19297"/>
                          <a:pt x="677690" y="35655"/>
                          <a:pt x="931370" y="0"/>
                        </a:cubicBezTo>
                        <a:cubicBezTo>
                          <a:pt x="1185050" y="-35655"/>
                          <a:pt x="1283702" y="45190"/>
                          <a:pt x="1499279" y="0"/>
                        </a:cubicBezTo>
                        <a:cubicBezTo>
                          <a:pt x="1714856" y="-45190"/>
                          <a:pt x="1800654" y="22695"/>
                          <a:pt x="2067187" y="0"/>
                        </a:cubicBezTo>
                        <a:cubicBezTo>
                          <a:pt x="2333720" y="-22695"/>
                          <a:pt x="2398369" y="4377"/>
                          <a:pt x="2635096" y="0"/>
                        </a:cubicBezTo>
                        <a:cubicBezTo>
                          <a:pt x="2871823" y="-4377"/>
                          <a:pt x="2879396" y="29601"/>
                          <a:pt x="2998557" y="0"/>
                        </a:cubicBezTo>
                        <a:cubicBezTo>
                          <a:pt x="3117718" y="-29601"/>
                          <a:pt x="3280221" y="29186"/>
                          <a:pt x="3362019" y="0"/>
                        </a:cubicBezTo>
                        <a:cubicBezTo>
                          <a:pt x="3443817" y="-29186"/>
                          <a:pt x="3629580" y="27587"/>
                          <a:pt x="3793629" y="0"/>
                        </a:cubicBezTo>
                        <a:cubicBezTo>
                          <a:pt x="3957678" y="-27587"/>
                          <a:pt x="4168301" y="8474"/>
                          <a:pt x="4497836" y="0"/>
                        </a:cubicBezTo>
                        <a:cubicBezTo>
                          <a:pt x="4827371" y="-8474"/>
                          <a:pt x="5023607" y="48475"/>
                          <a:pt x="5202043" y="0"/>
                        </a:cubicBezTo>
                        <a:cubicBezTo>
                          <a:pt x="5380479" y="-48475"/>
                          <a:pt x="5554908" y="44396"/>
                          <a:pt x="5769951" y="0"/>
                        </a:cubicBezTo>
                        <a:cubicBezTo>
                          <a:pt x="5984994" y="-44396"/>
                          <a:pt x="5979930" y="29308"/>
                          <a:pt x="6133413" y="0"/>
                        </a:cubicBezTo>
                        <a:cubicBezTo>
                          <a:pt x="6286896" y="-29308"/>
                          <a:pt x="6610754" y="57231"/>
                          <a:pt x="6814903" y="0"/>
                        </a:cubicBezTo>
                        <a:cubicBezTo>
                          <a:pt x="6850961" y="120153"/>
                          <a:pt x="6755291" y="368696"/>
                          <a:pt x="6814903" y="549559"/>
                        </a:cubicBezTo>
                        <a:cubicBezTo>
                          <a:pt x="6874515" y="730422"/>
                          <a:pt x="6797141" y="883164"/>
                          <a:pt x="6814903" y="1151736"/>
                        </a:cubicBezTo>
                        <a:cubicBezTo>
                          <a:pt x="6832665" y="1420308"/>
                          <a:pt x="6769426" y="1497861"/>
                          <a:pt x="6814903" y="1753913"/>
                        </a:cubicBezTo>
                        <a:cubicBezTo>
                          <a:pt x="6685962" y="1765107"/>
                          <a:pt x="6488984" y="1722855"/>
                          <a:pt x="6383292" y="1753913"/>
                        </a:cubicBezTo>
                        <a:cubicBezTo>
                          <a:pt x="6277600" y="1784971"/>
                          <a:pt x="6093991" y="1713499"/>
                          <a:pt x="5951682" y="1753913"/>
                        </a:cubicBezTo>
                        <a:cubicBezTo>
                          <a:pt x="5809373" y="1794327"/>
                          <a:pt x="5457120" y="1686035"/>
                          <a:pt x="5247475" y="1753913"/>
                        </a:cubicBezTo>
                        <a:cubicBezTo>
                          <a:pt x="5037830" y="1821791"/>
                          <a:pt x="4849539" y="1689007"/>
                          <a:pt x="4679567" y="1753913"/>
                        </a:cubicBezTo>
                        <a:cubicBezTo>
                          <a:pt x="4509595" y="1818819"/>
                          <a:pt x="4312456" y="1735170"/>
                          <a:pt x="4179807" y="1753913"/>
                        </a:cubicBezTo>
                        <a:cubicBezTo>
                          <a:pt x="4047158" y="1772656"/>
                          <a:pt x="3986047" y="1740563"/>
                          <a:pt x="3816346" y="1753913"/>
                        </a:cubicBezTo>
                        <a:cubicBezTo>
                          <a:pt x="3646645" y="1767263"/>
                          <a:pt x="3547205" y="1719300"/>
                          <a:pt x="3316586" y="1753913"/>
                        </a:cubicBezTo>
                        <a:cubicBezTo>
                          <a:pt x="3085967" y="1788526"/>
                          <a:pt x="2862776" y="1703102"/>
                          <a:pt x="2748678" y="1753913"/>
                        </a:cubicBezTo>
                        <a:cubicBezTo>
                          <a:pt x="2634580" y="1804724"/>
                          <a:pt x="2507580" y="1749388"/>
                          <a:pt x="2385216" y="1753913"/>
                        </a:cubicBezTo>
                        <a:cubicBezTo>
                          <a:pt x="2262852" y="1758438"/>
                          <a:pt x="2025740" y="1677720"/>
                          <a:pt x="1749158" y="1753913"/>
                        </a:cubicBezTo>
                        <a:cubicBezTo>
                          <a:pt x="1472576" y="1830106"/>
                          <a:pt x="1503286" y="1732715"/>
                          <a:pt x="1385697" y="1753913"/>
                        </a:cubicBezTo>
                        <a:cubicBezTo>
                          <a:pt x="1268108" y="1775111"/>
                          <a:pt x="1177875" y="1737112"/>
                          <a:pt x="1022235" y="1753913"/>
                        </a:cubicBezTo>
                        <a:cubicBezTo>
                          <a:pt x="866595" y="1770714"/>
                          <a:pt x="730351" y="1719021"/>
                          <a:pt x="590625" y="1753913"/>
                        </a:cubicBezTo>
                        <a:cubicBezTo>
                          <a:pt x="450899" y="1788805"/>
                          <a:pt x="159504" y="1707317"/>
                          <a:pt x="0" y="1753913"/>
                        </a:cubicBezTo>
                        <a:cubicBezTo>
                          <a:pt x="-1603" y="1525885"/>
                          <a:pt x="11491" y="1485522"/>
                          <a:pt x="0" y="1221893"/>
                        </a:cubicBezTo>
                        <a:cubicBezTo>
                          <a:pt x="-11491" y="958264"/>
                          <a:pt x="53575" y="924372"/>
                          <a:pt x="0" y="689872"/>
                        </a:cubicBezTo>
                        <a:cubicBezTo>
                          <a:pt x="-53575" y="455372"/>
                          <a:pt x="31505" y="339749"/>
                          <a:pt x="0" y="0"/>
                        </a:cubicBezTo>
                        <a:close/>
                      </a:path>
                    </a:pathLst>
                  </a:custGeom>
                  <ask:type>
                    <ask:lineSketchScribble/>
                  </ask:type>
                </ask:lineSketchStyleProps>
              </a:ext>
            </a:extLst>
          </a:ln>
          <a:effectLst>
            <a:outerShdw blurRad="135334" dist="38100" dir="2700000" sx="102000" sy="102000" algn="tl" rotWithShape="0">
              <a:prstClr val="black">
                <a:alpha val="4459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Courier" pitchFamily="2" charset="0"/>
            </a:endParaRPr>
          </a:p>
          <a:p>
            <a:r>
              <a:rPr lang="en-US" sz="1400" dirty="0">
                <a:solidFill>
                  <a:schemeClr val="tx1"/>
                </a:solidFill>
                <a:latin typeface="Courier" pitchFamily="2" charset="0"/>
              </a:rPr>
              <a:t>Problem: Project the vectors y=[1,2,3]</a:t>
            </a:r>
            <a:r>
              <a:rPr lang="en-US" sz="1400" baseline="30000" dirty="0">
                <a:solidFill>
                  <a:schemeClr val="tx1"/>
                </a:solidFill>
                <a:latin typeface="Courier" pitchFamily="2" charset="0"/>
              </a:rPr>
              <a:t>T</a:t>
            </a:r>
            <a:r>
              <a:rPr lang="en-US" sz="1400" dirty="0">
                <a:solidFill>
                  <a:schemeClr val="tx1"/>
                </a:solidFill>
                <a:latin typeface="Courier" pitchFamily="2" charset="0"/>
              </a:rPr>
              <a:t> on the subspace </a:t>
            </a:r>
            <a:br>
              <a:rPr lang="en-US" sz="1400" dirty="0">
                <a:solidFill>
                  <a:schemeClr val="tx1"/>
                </a:solidFill>
                <a:latin typeface="Courier" pitchFamily="2" charset="0"/>
              </a:rPr>
            </a:br>
            <a:r>
              <a:rPr lang="en-US" sz="1400" dirty="0">
                <a:solidFill>
                  <a:schemeClr val="tx1"/>
                </a:solidFill>
                <a:latin typeface="Courier" pitchFamily="2" charset="0"/>
              </a:rPr>
              <a:t>spanned by x1= [1,0,0]</a:t>
            </a:r>
            <a:r>
              <a:rPr lang="en-US" sz="1400" baseline="30000" dirty="0">
                <a:solidFill>
                  <a:schemeClr val="tx1"/>
                </a:solidFill>
                <a:latin typeface="Courier" pitchFamily="2" charset="0"/>
              </a:rPr>
              <a:t> T</a:t>
            </a:r>
            <a:r>
              <a:rPr lang="en-US" sz="1400" dirty="0">
                <a:solidFill>
                  <a:schemeClr val="tx1"/>
                </a:solidFill>
                <a:latin typeface="Courier" pitchFamily="2" charset="0"/>
              </a:rPr>
              <a:t>, x2=[0,1,0]</a:t>
            </a:r>
            <a:r>
              <a:rPr lang="en-US" sz="1400" baseline="30000" dirty="0">
                <a:solidFill>
                  <a:schemeClr val="tx1"/>
                </a:solidFill>
                <a:latin typeface="Courier" pitchFamily="2" charset="0"/>
              </a:rPr>
              <a:t>T</a:t>
            </a:r>
            <a:endParaRPr lang="en-US" sz="1400" dirty="0">
              <a:solidFill>
                <a:schemeClr val="tx1"/>
              </a:solidFill>
              <a:latin typeface="Courier" pitchFamily="2" charset="0"/>
            </a:endParaRPr>
          </a:p>
          <a:p>
            <a:endParaRPr lang="en-US" sz="1400" dirty="0">
              <a:solidFill>
                <a:schemeClr val="tx1"/>
              </a:solidFill>
              <a:latin typeface="Courier" pitchFamily="2" charset="0"/>
            </a:endParaRPr>
          </a:p>
          <a:p>
            <a:pPr algn="ctr"/>
            <a:r>
              <a:rPr lang="en-US" sz="1200" i="1" dirty="0">
                <a:solidFill>
                  <a:schemeClr val="bg2">
                    <a:lumMod val="50000"/>
                  </a:schemeClr>
                </a:solidFill>
                <a:latin typeface="Courier" pitchFamily="2" charset="0"/>
              </a:rPr>
              <a:t>(the transpose </a:t>
            </a:r>
            <a:r>
              <a:rPr lang="en-US" sz="1200" i="1" baseline="30000" dirty="0">
                <a:solidFill>
                  <a:schemeClr val="bg2">
                    <a:lumMod val="50000"/>
                  </a:schemeClr>
                </a:solidFill>
                <a:latin typeface="Courier" pitchFamily="2" charset="0"/>
              </a:rPr>
              <a:t>T</a:t>
            </a:r>
            <a:r>
              <a:rPr lang="en-US" sz="1200" i="1" dirty="0">
                <a:solidFill>
                  <a:schemeClr val="bg2">
                    <a:lumMod val="50000"/>
                  </a:schemeClr>
                </a:solidFill>
                <a:latin typeface="Courier" pitchFamily="2" charset="0"/>
              </a:rPr>
              <a:t> is because all vectors are column vectors) </a:t>
            </a:r>
          </a:p>
        </p:txBody>
      </p:sp>
      <p:cxnSp>
        <p:nvCxnSpPr>
          <p:cNvPr id="6" name="Straight Arrow Connector 5">
            <a:extLst>
              <a:ext uri="{FF2B5EF4-FFF2-40B4-BE49-F238E27FC236}">
                <a16:creationId xmlns:a16="http://schemas.microsoft.com/office/drawing/2014/main" id="{A8435439-5CF8-3D4E-8D65-80A96258E75B}"/>
              </a:ext>
            </a:extLst>
          </p:cNvPr>
          <p:cNvCxnSpPr/>
          <p:nvPr/>
        </p:nvCxnSpPr>
        <p:spPr>
          <a:xfrm>
            <a:off x="691662" y="4654062"/>
            <a:ext cx="2954215" cy="14067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7D33F02-57EF-9046-8655-F86554F70A66}"/>
              </a:ext>
            </a:extLst>
          </p:cNvPr>
          <p:cNvCxnSpPr>
            <a:cxnSpLocks/>
          </p:cNvCxnSpPr>
          <p:nvPr/>
        </p:nvCxnSpPr>
        <p:spPr>
          <a:xfrm flipV="1">
            <a:off x="691662" y="3763108"/>
            <a:ext cx="3423138" cy="10785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921D8AE-4400-8F4C-B274-0F77682568A3}"/>
              </a:ext>
            </a:extLst>
          </p:cNvPr>
          <p:cNvCxnSpPr/>
          <p:nvPr/>
        </p:nvCxnSpPr>
        <p:spPr>
          <a:xfrm>
            <a:off x="937846" y="4876800"/>
            <a:ext cx="457200" cy="2344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D2A1504-E47B-624F-B4CB-EE597BEB6DD9}"/>
              </a:ext>
            </a:extLst>
          </p:cNvPr>
          <p:cNvCxnSpPr>
            <a:cxnSpLocks/>
          </p:cNvCxnSpPr>
          <p:nvPr/>
        </p:nvCxnSpPr>
        <p:spPr>
          <a:xfrm flipV="1">
            <a:off x="937846" y="4548554"/>
            <a:ext cx="550985" cy="178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31D4710-9F52-DD45-87A7-7217C0A82A6A}"/>
              </a:ext>
            </a:extLst>
          </p:cNvPr>
          <p:cNvCxnSpPr>
            <a:cxnSpLocks/>
          </p:cNvCxnSpPr>
          <p:nvPr/>
        </p:nvCxnSpPr>
        <p:spPr>
          <a:xfrm flipV="1">
            <a:off x="1494693" y="4362451"/>
            <a:ext cx="550985" cy="17877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080426B-9AD1-E342-AF88-A2A2C1B9E491}"/>
              </a:ext>
            </a:extLst>
          </p:cNvPr>
          <p:cNvSpPr txBox="1"/>
          <p:nvPr/>
        </p:nvSpPr>
        <p:spPr>
          <a:xfrm>
            <a:off x="1266092" y="5054138"/>
            <a:ext cx="445477" cy="369332"/>
          </a:xfrm>
          <a:prstGeom prst="rect">
            <a:avLst/>
          </a:prstGeom>
          <a:noFill/>
        </p:spPr>
        <p:txBody>
          <a:bodyPr wrap="square" rtlCol="0">
            <a:spAutoFit/>
          </a:bodyPr>
          <a:lstStyle/>
          <a:p>
            <a:r>
              <a:rPr lang="en-US" dirty="0"/>
              <a:t>1</a:t>
            </a:r>
          </a:p>
        </p:txBody>
      </p:sp>
      <p:sp>
        <p:nvSpPr>
          <p:cNvPr id="17" name="TextBox 16">
            <a:extLst>
              <a:ext uri="{FF2B5EF4-FFF2-40B4-BE49-F238E27FC236}">
                <a16:creationId xmlns:a16="http://schemas.microsoft.com/office/drawing/2014/main" id="{745537B0-C81B-2642-990F-CD672FCC95EE}"/>
              </a:ext>
            </a:extLst>
          </p:cNvPr>
          <p:cNvSpPr txBox="1"/>
          <p:nvPr/>
        </p:nvSpPr>
        <p:spPr>
          <a:xfrm>
            <a:off x="1899136" y="4150335"/>
            <a:ext cx="445477" cy="369332"/>
          </a:xfrm>
          <a:prstGeom prst="rect">
            <a:avLst/>
          </a:prstGeom>
          <a:noFill/>
        </p:spPr>
        <p:txBody>
          <a:bodyPr wrap="square" rtlCol="0">
            <a:spAutoFit/>
          </a:bodyPr>
          <a:lstStyle/>
          <a:p>
            <a:r>
              <a:rPr lang="en-US" dirty="0"/>
              <a:t>2</a:t>
            </a:r>
          </a:p>
        </p:txBody>
      </p:sp>
      <p:cxnSp>
        <p:nvCxnSpPr>
          <p:cNvPr id="18" name="Straight Arrow Connector 17">
            <a:extLst>
              <a:ext uri="{FF2B5EF4-FFF2-40B4-BE49-F238E27FC236}">
                <a16:creationId xmlns:a16="http://schemas.microsoft.com/office/drawing/2014/main" id="{597A8FBF-B12C-634B-BE38-24119A563999}"/>
              </a:ext>
            </a:extLst>
          </p:cNvPr>
          <p:cNvCxnSpPr>
            <a:cxnSpLocks/>
          </p:cNvCxnSpPr>
          <p:nvPr/>
        </p:nvCxnSpPr>
        <p:spPr>
          <a:xfrm flipV="1">
            <a:off x="937846" y="1680198"/>
            <a:ext cx="0" cy="31966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25FB87-C365-2F48-B38A-5460843C5E2E}"/>
              </a:ext>
            </a:extLst>
          </p:cNvPr>
          <p:cNvCxnSpPr>
            <a:cxnSpLocks/>
          </p:cNvCxnSpPr>
          <p:nvPr/>
        </p:nvCxnSpPr>
        <p:spPr>
          <a:xfrm flipV="1">
            <a:off x="967154" y="4116267"/>
            <a:ext cx="0" cy="619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10F82AB-5307-4046-809A-988672C14BE2}"/>
              </a:ext>
            </a:extLst>
          </p:cNvPr>
          <p:cNvCxnSpPr>
            <a:cxnSpLocks/>
          </p:cNvCxnSpPr>
          <p:nvPr/>
        </p:nvCxnSpPr>
        <p:spPr>
          <a:xfrm flipV="1">
            <a:off x="967154" y="3453179"/>
            <a:ext cx="0" cy="619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C6E2BAC-D7F0-DA43-8BA2-809DA93F3258}"/>
              </a:ext>
            </a:extLst>
          </p:cNvPr>
          <p:cNvCxnSpPr>
            <a:cxnSpLocks/>
          </p:cNvCxnSpPr>
          <p:nvPr/>
        </p:nvCxnSpPr>
        <p:spPr>
          <a:xfrm flipV="1">
            <a:off x="967154" y="2809143"/>
            <a:ext cx="0" cy="619857"/>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C089206-FFAA-4F42-86BE-F7CEB22A939F}"/>
              </a:ext>
            </a:extLst>
          </p:cNvPr>
          <p:cNvSpPr txBox="1"/>
          <p:nvPr/>
        </p:nvSpPr>
        <p:spPr>
          <a:xfrm>
            <a:off x="691662" y="3927359"/>
            <a:ext cx="445477"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E660C5EB-3CEF-2B45-91D6-0240C3458ABD}"/>
              </a:ext>
            </a:extLst>
          </p:cNvPr>
          <p:cNvSpPr txBox="1"/>
          <p:nvPr/>
        </p:nvSpPr>
        <p:spPr>
          <a:xfrm>
            <a:off x="685800" y="3279477"/>
            <a:ext cx="445477" cy="369332"/>
          </a:xfrm>
          <a:prstGeom prst="rect">
            <a:avLst/>
          </a:prstGeom>
          <a:noFill/>
        </p:spPr>
        <p:txBody>
          <a:bodyPr wrap="square" rtlCol="0">
            <a:spAutoFit/>
          </a:bodyPr>
          <a:lstStyle/>
          <a:p>
            <a:r>
              <a:rPr lang="en-US" dirty="0"/>
              <a:t>2</a:t>
            </a:r>
          </a:p>
        </p:txBody>
      </p:sp>
      <p:sp>
        <p:nvSpPr>
          <p:cNvPr id="28" name="TextBox 27">
            <a:extLst>
              <a:ext uri="{FF2B5EF4-FFF2-40B4-BE49-F238E27FC236}">
                <a16:creationId xmlns:a16="http://schemas.microsoft.com/office/drawing/2014/main" id="{AC51F6F5-62E0-7F4B-BEA2-4636F1EDA2C1}"/>
              </a:ext>
            </a:extLst>
          </p:cNvPr>
          <p:cNvSpPr txBox="1"/>
          <p:nvPr/>
        </p:nvSpPr>
        <p:spPr>
          <a:xfrm>
            <a:off x="685800" y="2707895"/>
            <a:ext cx="445477" cy="369332"/>
          </a:xfrm>
          <a:prstGeom prst="rect">
            <a:avLst/>
          </a:prstGeom>
          <a:noFill/>
        </p:spPr>
        <p:txBody>
          <a:bodyPr wrap="square" rtlCol="0">
            <a:spAutoFit/>
          </a:bodyPr>
          <a:lstStyle/>
          <a:p>
            <a:r>
              <a:rPr lang="en-US" dirty="0"/>
              <a:t>3</a:t>
            </a:r>
          </a:p>
        </p:txBody>
      </p:sp>
      <p:cxnSp>
        <p:nvCxnSpPr>
          <p:cNvPr id="5" name="Straight Arrow Connector 4">
            <a:extLst>
              <a:ext uri="{FF2B5EF4-FFF2-40B4-BE49-F238E27FC236}">
                <a16:creationId xmlns:a16="http://schemas.microsoft.com/office/drawing/2014/main" id="{6A571C1F-59F6-0440-ACD9-D4836AD29A1A}"/>
              </a:ext>
            </a:extLst>
          </p:cNvPr>
          <p:cNvCxnSpPr/>
          <p:nvPr/>
        </p:nvCxnSpPr>
        <p:spPr>
          <a:xfrm>
            <a:off x="937846" y="4736124"/>
            <a:ext cx="715108" cy="37513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F3E44F99-2F56-BA46-9CDD-D3CAC9D97A81}"/>
              </a:ext>
            </a:extLst>
          </p:cNvPr>
          <p:cNvSpPr txBox="1"/>
          <p:nvPr/>
        </p:nvSpPr>
        <p:spPr>
          <a:xfrm>
            <a:off x="1500553" y="5054138"/>
            <a:ext cx="445477" cy="369332"/>
          </a:xfrm>
          <a:prstGeom prst="rect">
            <a:avLst/>
          </a:prstGeom>
          <a:noFill/>
        </p:spPr>
        <p:txBody>
          <a:bodyPr wrap="square" rtlCol="0">
            <a:spAutoFit/>
          </a:bodyPr>
          <a:lstStyle/>
          <a:p>
            <a:r>
              <a:rPr lang="en-US" b="1" dirty="0"/>
              <a:t>x1</a:t>
            </a:r>
          </a:p>
        </p:txBody>
      </p:sp>
      <p:cxnSp>
        <p:nvCxnSpPr>
          <p:cNvPr id="22" name="Straight Arrow Connector 21">
            <a:extLst>
              <a:ext uri="{FF2B5EF4-FFF2-40B4-BE49-F238E27FC236}">
                <a16:creationId xmlns:a16="http://schemas.microsoft.com/office/drawing/2014/main" id="{C67514CE-D667-3A4D-BCA6-EE6554C12846}"/>
              </a:ext>
            </a:extLst>
          </p:cNvPr>
          <p:cNvCxnSpPr>
            <a:cxnSpLocks/>
          </p:cNvCxnSpPr>
          <p:nvPr/>
        </p:nvCxnSpPr>
        <p:spPr>
          <a:xfrm flipV="1">
            <a:off x="914398" y="4564592"/>
            <a:ext cx="656493" cy="171532"/>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D42F7CCD-6F77-F440-B534-89D5728FDD6E}"/>
              </a:ext>
            </a:extLst>
          </p:cNvPr>
          <p:cNvCxnSpPr>
            <a:cxnSpLocks/>
          </p:cNvCxnSpPr>
          <p:nvPr/>
        </p:nvCxnSpPr>
        <p:spPr>
          <a:xfrm flipV="1">
            <a:off x="937846" y="2812346"/>
            <a:ext cx="1879343" cy="1946571"/>
          </a:xfrm>
          <a:prstGeom prst="straightConnector1">
            <a:avLst/>
          </a:prstGeom>
          <a:ln w="76200">
            <a:solidFill>
              <a:schemeClr val="accent6">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9E670282-E6C9-6045-B76A-C82CC1287736}"/>
              </a:ext>
            </a:extLst>
          </p:cNvPr>
          <p:cNvCxnSpPr>
            <a:cxnSpLocks/>
          </p:cNvCxnSpPr>
          <p:nvPr/>
        </p:nvCxnSpPr>
        <p:spPr>
          <a:xfrm flipV="1">
            <a:off x="1652953" y="4727331"/>
            <a:ext cx="1195755" cy="3839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D3D9D2-A23C-E34F-BC6F-D8BAFF3692AD}"/>
              </a:ext>
            </a:extLst>
          </p:cNvPr>
          <p:cNvCxnSpPr>
            <a:cxnSpLocks/>
          </p:cNvCxnSpPr>
          <p:nvPr/>
        </p:nvCxnSpPr>
        <p:spPr>
          <a:xfrm flipV="1">
            <a:off x="2847244" y="2892561"/>
            <a:ext cx="0" cy="18347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EA3B1F2-5EBE-444B-A151-EF0C5479D592}"/>
              </a:ext>
            </a:extLst>
          </p:cNvPr>
          <p:cNvCxnSpPr>
            <a:cxnSpLocks/>
          </p:cNvCxnSpPr>
          <p:nvPr/>
        </p:nvCxnSpPr>
        <p:spPr>
          <a:xfrm>
            <a:off x="2192218" y="4418376"/>
            <a:ext cx="624971" cy="285957"/>
          </a:xfrm>
          <a:prstGeom prst="line">
            <a:avLst/>
          </a:prstGeom>
          <a:ln w="285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D737DFE-9CA6-1148-BBE6-3CDF8543CA81}"/>
              </a:ext>
            </a:extLst>
          </p:cNvPr>
          <p:cNvSpPr txBox="1"/>
          <p:nvPr/>
        </p:nvSpPr>
        <p:spPr>
          <a:xfrm>
            <a:off x="2697027" y="2439811"/>
            <a:ext cx="445477" cy="369332"/>
          </a:xfrm>
          <a:prstGeom prst="rect">
            <a:avLst/>
          </a:prstGeom>
          <a:noFill/>
        </p:spPr>
        <p:txBody>
          <a:bodyPr wrap="square" rtlCol="0">
            <a:spAutoFit/>
          </a:bodyPr>
          <a:lstStyle/>
          <a:p>
            <a:r>
              <a:rPr lang="en-US" b="1" dirty="0">
                <a:solidFill>
                  <a:schemeClr val="accent6">
                    <a:lumMod val="50000"/>
                  </a:schemeClr>
                </a:solidFill>
              </a:rPr>
              <a:t>y</a:t>
            </a:r>
          </a:p>
        </p:txBody>
      </p:sp>
      <p:sp>
        <p:nvSpPr>
          <p:cNvPr id="39" name="TextBox 38">
            <a:extLst>
              <a:ext uri="{FF2B5EF4-FFF2-40B4-BE49-F238E27FC236}">
                <a16:creationId xmlns:a16="http://schemas.microsoft.com/office/drawing/2014/main" id="{3C5A9E31-6D93-8740-AC49-83D41A2FDF66}"/>
              </a:ext>
            </a:extLst>
          </p:cNvPr>
          <p:cNvSpPr txBox="1"/>
          <p:nvPr/>
        </p:nvSpPr>
        <p:spPr>
          <a:xfrm>
            <a:off x="1371598" y="4257673"/>
            <a:ext cx="445477" cy="369332"/>
          </a:xfrm>
          <a:prstGeom prst="rect">
            <a:avLst/>
          </a:prstGeom>
          <a:noFill/>
        </p:spPr>
        <p:txBody>
          <a:bodyPr wrap="square" rtlCol="0">
            <a:spAutoFit/>
          </a:bodyPr>
          <a:lstStyle/>
          <a:p>
            <a:r>
              <a:rPr lang="en-US" b="1" dirty="0"/>
              <a:t>x2</a:t>
            </a:r>
          </a:p>
        </p:txBody>
      </p:sp>
      <p:cxnSp>
        <p:nvCxnSpPr>
          <p:cNvPr id="31" name="Straight Connector 30">
            <a:extLst>
              <a:ext uri="{FF2B5EF4-FFF2-40B4-BE49-F238E27FC236}">
                <a16:creationId xmlns:a16="http://schemas.microsoft.com/office/drawing/2014/main" id="{FEFC0875-0093-954C-AFB8-E11954CC24B1}"/>
              </a:ext>
            </a:extLst>
          </p:cNvPr>
          <p:cNvCxnSpPr>
            <a:cxnSpLocks/>
          </p:cNvCxnSpPr>
          <p:nvPr/>
        </p:nvCxnSpPr>
        <p:spPr>
          <a:xfrm>
            <a:off x="975961" y="2980187"/>
            <a:ext cx="624971" cy="285957"/>
          </a:xfrm>
          <a:prstGeom prst="line">
            <a:avLst/>
          </a:prstGeom>
          <a:ln w="285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5E82C1-05A7-6242-A517-308B772D38FF}"/>
              </a:ext>
            </a:extLst>
          </p:cNvPr>
          <p:cNvCxnSpPr>
            <a:cxnSpLocks/>
          </p:cNvCxnSpPr>
          <p:nvPr/>
        </p:nvCxnSpPr>
        <p:spPr>
          <a:xfrm flipV="1">
            <a:off x="1643400" y="2887539"/>
            <a:ext cx="1195755" cy="383932"/>
          </a:xfrm>
          <a:prstGeom prst="line">
            <a:avLst/>
          </a:prstGeom>
          <a:ln w="285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023888-1E47-994A-83CE-CD91E6B00A6F}"/>
              </a:ext>
            </a:extLst>
          </p:cNvPr>
          <p:cNvCxnSpPr>
            <a:cxnSpLocks/>
          </p:cNvCxnSpPr>
          <p:nvPr/>
        </p:nvCxnSpPr>
        <p:spPr>
          <a:xfrm>
            <a:off x="2241277" y="2596455"/>
            <a:ext cx="624971" cy="285957"/>
          </a:xfrm>
          <a:prstGeom prst="line">
            <a:avLst/>
          </a:prstGeom>
          <a:ln w="285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69C7649-5BFB-354E-812D-2E09D675894A}"/>
              </a:ext>
            </a:extLst>
          </p:cNvPr>
          <p:cNvCxnSpPr>
            <a:cxnSpLocks/>
          </p:cNvCxnSpPr>
          <p:nvPr/>
        </p:nvCxnSpPr>
        <p:spPr>
          <a:xfrm flipV="1">
            <a:off x="1034540" y="2582727"/>
            <a:ext cx="1195755" cy="383932"/>
          </a:xfrm>
          <a:prstGeom prst="line">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D4B0E4F-FFFC-CF42-9D8B-861169E02244}"/>
              </a:ext>
            </a:extLst>
          </p:cNvPr>
          <p:cNvCxnSpPr>
            <a:cxnSpLocks/>
          </p:cNvCxnSpPr>
          <p:nvPr/>
        </p:nvCxnSpPr>
        <p:spPr>
          <a:xfrm flipV="1">
            <a:off x="1632417" y="3278499"/>
            <a:ext cx="0" cy="183477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229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E6DC-5B08-2E4B-AEE3-C8FE4BB48FF3}"/>
              </a:ext>
            </a:extLst>
          </p:cNvPr>
          <p:cNvSpPr>
            <a:spLocks noGrp="1"/>
          </p:cNvSpPr>
          <p:nvPr>
            <p:ph type="title"/>
          </p:nvPr>
        </p:nvSpPr>
        <p:spPr>
          <a:xfrm>
            <a:off x="85846" y="18255"/>
            <a:ext cx="10643886" cy="1325563"/>
          </a:xfrm>
        </p:spPr>
        <p:txBody>
          <a:bodyPr>
            <a:normAutofit/>
          </a:bodyPr>
          <a:lstStyle/>
          <a:p>
            <a:r>
              <a:rPr lang="en-US" sz="4000" dirty="0"/>
              <a:t>Homework problem on projections</a:t>
            </a:r>
          </a:p>
        </p:txBody>
      </p:sp>
      <p:sp>
        <p:nvSpPr>
          <p:cNvPr id="6" name="TextBox 5">
            <a:extLst>
              <a:ext uri="{FF2B5EF4-FFF2-40B4-BE49-F238E27FC236}">
                <a16:creationId xmlns:a16="http://schemas.microsoft.com/office/drawing/2014/main" id="{83A357DA-FCF5-064D-8ED4-42E3B4ABFD74}"/>
              </a:ext>
            </a:extLst>
          </p:cNvPr>
          <p:cNvSpPr txBox="1"/>
          <p:nvPr/>
        </p:nvSpPr>
        <p:spPr>
          <a:xfrm>
            <a:off x="0" y="1163522"/>
            <a:ext cx="6320743" cy="3693319"/>
          </a:xfrm>
          <a:prstGeom prst="rect">
            <a:avLst/>
          </a:prstGeom>
          <a:noFill/>
        </p:spPr>
        <p:txBody>
          <a:bodyPr wrap="square" rtlCol="0">
            <a:spAutoFit/>
          </a:bodyPr>
          <a:lstStyle/>
          <a:p>
            <a:r>
              <a:rPr lang="en-US" dirty="0"/>
              <a:t>We are going to use the normal equation</a:t>
            </a:r>
          </a:p>
          <a:p>
            <a:endParaRPr lang="en-US" dirty="0"/>
          </a:p>
          <a:p>
            <a:endParaRPr lang="en-US" dirty="0"/>
          </a:p>
          <a:p>
            <a:endParaRPr lang="en-US" dirty="0"/>
          </a:p>
          <a:p>
            <a:r>
              <a:rPr lang="en-US" dirty="0"/>
              <a:t>to find the optimal coefficients </a:t>
            </a:r>
          </a:p>
          <a:p>
            <a:r>
              <a:rPr lang="el-GR" dirty="0"/>
              <a:t>β</a:t>
            </a:r>
            <a:r>
              <a:rPr lang="el-GR" baseline="-25000" dirty="0"/>
              <a:t>1</a:t>
            </a:r>
            <a:r>
              <a:rPr lang="el-GR" dirty="0"/>
              <a:t>* </a:t>
            </a:r>
            <a:r>
              <a:rPr lang="en-US" dirty="0"/>
              <a:t>and</a:t>
            </a:r>
            <a:r>
              <a:rPr lang="el-GR" dirty="0"/>
              <a:t> β</a:t>
            </a:r>
            <a:r>
              <a:rPr lang="el-GR" baseline="-25000" dirty="0"/>
              <a:t>2</a:t>
            </a:r>
            <a:r>
              <a:rPr lang="el-GR" dirty="0"/>
              <a:t>*</a:t>
            </a:r>
            <a:r>
              <a:rPr lang="en-US" dirty="0"/>
              <a:t> stacked in a vector </a:t>
            </a:r>
            <a:r>
              <a:rPr lang="el-GR" dirty="0"/>
              <a:t>β*=</a:t>
            </a:r>
            <a:r>
              <a:rPr lang="en-US" dirty="0"/>
              <a:t>[</a:t>
            </a:r>
            <a:r>
              <a:rPr lang="el-GR" dirty="0"/>
              <a:t>β</a:t>
            </a:r>
            <a:r>
              <a:rPr lang="el-GR" baseline="-25000" dirty="0"/>
              <a:t>1</a:t>
            </a:r>
            <a:r>
              <a:rPr lang="el-GR" dirty="0"/>
              <a:t>*</a:t>
            </a:r>
            <a:r>
              <a:rPr lang="en-US" dirty="0"/>
              <a:t>,</a:t>
            </a:r>
            <a:r>
              <a:rPr lang="el-GR" dirty="0"/>
              <a:t> β</a:t>
            </a:r>
            <a:r>
              <a:rPr lang="en-US" baseline="-25000" dirty="0"/>
              <a:t>2</a:t>
            </a:r>
            <a:r>
              <a:rPr lang="el-GR" dirty="0"/>
              <a:t>*</a:t>
            </a:r>
            <a:r>
              <a:rPr lang="en-US" dirty="0"/>
              <a:t>]. </a:t>
            </a:r>
          </a:p>
          <a:p>
            <a:r>
              <a:rPr lang="en-US" dirty="0"/>
              <a:t>We create the matrix </a:t>
            </a:r>
            <a:r>
              <a:rPr lang="en-US" b="1" i="1" dirty="0"/>
              <a:t>X</a:t>
            </a:r>
            <a:r>
              <a:rPr lang="en-US" dirty="0"/>
              <a:t> by stacking the vectors we want to project as columns:  </a:t>
            </a:r>
            <a:r>
              <a:rPr lang="en-US" b="1" i="1" dirty="0"/>
              <a:t>X</a:t>
            </a:r>
            <a:r>
              <a:rPr lang="en-US" dirty="0"/>
              <a:t>=[ </a:t>
            </a:r>
            <a:r>
              <a:rPr lang="en-US" b="1" dirty="0"/>
              <a:t>p1</a:t>
            </a:r>
            <a:r>
              <a:rPr lang="en-US" dirty="0"/>
              <a:t>, </a:t>
            </a:r>
            <a:r>
              <a:rPr lang="en-US" b="1" dirty="0"/>
              <a:t>p2</a:t>
            </a:r>
            <a:r>
              <a:rPr lang="en-US" dirty="0"/>
              <a:t>] </a:t>
            </a:r>
          </a:p>
          <a:p>
            <a:endParaRPr lang="en-US" dirty="0"/>
          </a:p>
          <a:p>
            <a:endParaRPr lang="en-US" dirty="0"/>
          </a:p>
          <a:p>
            <a:r>
              <a:rPr lang="en-US" b="1" i="1" dirty="0"/>
              <a:t>X</a:t>
            </a:r>
            <a:r>
              <a:rPr lang="en-US" dirty="0"/>
              <a:t>=</a:t>
            </a:r>
          </a:p>
          <a:p>
            <a:endParaRPr lang="en-US" dirty="0"/>
          </a:p>
          <a:p>
            <a:endParaRPr lang="en-US" dirty="0"/>
          </a:p>
        </p:txBody>
      </p:sp>
      <p:graphicFrame>
        <p:nvGraphicFramePr>
          <p:cNvPr id="11" name="Table 3">
            <a:extLst>
              <a:ext uri="{FF2B5EF4-FFF2-40B4-BE49-F238E27FC236}">
                <a16:creationId xmlns:a16="http://schemas.microsoft.com/office/drawing/2014/main" id="{B0DA3818-0006-AC46-BF28-E20AB2CA8608}"/>
              </a:ext>
            </a:extLst>
          </p:cNvPr>
          <p:cNvGraphicFramePr>
            <a:graphicFrameLocks noGrp="1"/>
          </p:cNvGraphicFramePr>
          <p:nvPr>
            <p:extLst>
              <p:ext uri="{D42A27DB-BD31-4B8C-83A1-F6EECF244321}">
                <p14:modId xmlns:p14="http://schemas.microsoft.com/office/powerpoint/2010/main" val="1087957945"/>
              </p:ext>
            </p:extLst>
          </p:nvPr>
        </p:nvGraphicFramePr>
        <p:xfrm>
          <a:off x="582262" y="3581587"/>
          <a:ext cx="875112" cy="1097280"/>
        </p:xfrm>
        <a:graphic>
          <a:graphicData uri="http://schemas.openxmlformats.org/drawingml/2006/table">
            <a:tbl>
              <a:tblPr firstRow="1" bandRow="1">
                <a:tableStyleId>{5C22544A-7EE6-4342-B048-85BDC9FD1C3A}</a:tableStyleId>
              </a:tblPr>
              <a:tblGrid>
                <a:gridCol w="437556">
                  <a:extLst>
                    <a:ext uri="{9D8B030D-6E8A-4147-A177-3AD203B41FA5}">
                      <a16:colId xmlns:a16="http://schemas.microsoft.com/office/drawing/2014/main" val="1587071181"/>
                    </a:ext>
                  </a:extLst>
                </a:gridCol>
                <a:gridCol w="437556">
                  <a:extLst>
                    <a:ext uri="{9D8B030D-6E8A-4147-A177-3AD203B41FA5}">
                      <a16:colId xmlns:a16="http://schemas.microsoft.com/office/drawing/2014/main" val="799145982"/>
                    </a:ext>
                  </a:extLst>
                </a:gridCol>
              </a:tblGrid>
              <a:tr h="331259">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227912561"/>
                  </a:ext>
                </a:extLst>
              </a:tr>
              <a:tr h="331259">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4019142696"/>
                  </a:ext>
                </a:extLst>
              </a:tr>
              <a:tr h="331259">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498925715"/>
                  </a:ext>
                </a:extLst>
              </a:tr>
            </a:tbl>
          </a:graphicData>
        </a:graphic>
      </p:graphicFrame>
      <p:graphicFrame>
        <p:nvGraphicFramePr>
          <p:cNvPr id="4" name="Table 4">
            <a:extLst>
              <a:ext uri="{FF2B5EF4-FFF2-40B4-BE49-F238E27FC236}">
                <a16:creationId xmlns:a16="http://schemas.microsoft.com/office/drawing/2014/main" id="{9FC52207-D84D-4941-989B-4C1BE7FF6243}"/>
              </a:ext>
            </a:extLst>
          </p:cNvPr>
          <p:cNvGraphicFramePr>
            <a:graphicFrameLocks noGrp="1"/>
          </p:cNvGraphicFramePr>
          <p:nvPr>
            <p:extLst>
              <p:ext uri="{D42A27DB-BD31-4B8C-83A1-F6EECF244321}">
                <p14:modId xmlns:p14="http://schemas.microsoft.com/office/powerpoint/2010/main" val="3926154343"/>
              </p:ext>
            </p:extLst>
          </p:nvPr>
        </p:nvGraphicFramePr>
        <p:xfrm>
          <a:off x="4608592" y="5767661"/>
          <a:ext cx="1712151" cy="793584"/>
        </p:xfrm>
        <a:graphic>
          <a:graphicData uri="http://schemas.openxmlformats.org/drawingml/2006/table">
            <a:tbl>
              <a:tblPr firstRow="1" bandRow="1">
                <a:tableStyleId>{5C22544A-7EE6-4342-B048-85BDC9FD1C3A}</a:tableStyleId>
              </a:tblPr>
              <a:tblGrid>
                <a:gridCol w="570717">
                  <a:extLst>
                    <a:ext uri="{9D8B030D-6E8A-4147-A177-3AD203B41FA5}">
                      <a16:colId xmlns:a16="http://schemas.microsoft.com/office/drawing/2014/main" val="3189754254"/>
                    </a:ext>
                  </a:extLst>
                </a:gridCol>
                <a:gridCol w="570717">
                  <a:extLst>
                    <a:ext uri="{9D8B030D-6E8A-4147-A177-3AD203B41FA5}">
                      <a16:colId xmlns:a16="http://schemas.microsoft.com/office/drawing/2014/main" val="3740119607"/>
                    </a:ext>
                  </a:extLst>
                </a:gridCol>
                <a:gridCol w="570717">
                  <a:extLst>
                    <a:ext uri="{9D8B030D-6E8A-4147-A177-3AD203B41FA5}">
                      <a16:colId xmlns:a16="http://schemas.microsoft.com/office/drawing/2014/main" val="1114210574"/>
                    </a:ext>
                  </a:extLst>
                </a:gridCol>
              </a:tblGrid>
              <a:tr h="396792">
                <a:tc>
                  <a:txBody>
                    <a:bodyPr/>
                    <a:lstStyle/>
                    <a:p>
                      <a:r>
                        <a:rPr lang="en-US" dirty="0"/>
                        <a:t>0</a:t>
                      </a:r>
                    </a:p>
                  </a:txBody>
                  <a:tcPr/>
                </a:tc>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1633104760"/>
                  </a:ext>
                </a:extLst>
              </a:tr>
              <a:tr h="396792">
                <a:tc>
                  <a:txBody>
                    <a:bodyPr/>
                    <a:lstStyle/>
                    <a:p>
                      <a:r>
                        <a:rPr lang="en-US" dirty="0"/>
                        <a:t>1</a:t>
                      </a:r>
                    </a:p>
                  </a:txBody>
                  <a:tcPr/>
                </a:tc>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1604061122"/>
                  </a:ext>
                </a:extLst>
              </a:tr>
            </a:tbl>
          </a:graphicData>
        </a:graphic>
      </p:graphicFrame>
      <p:sp>
        <p:nvSpPr>
          <p:cNvPr id="7" name="TextBox 6">
            <a:extLst>
              <a:ext uri="{FF2B5EF4-FFF2-40B4-BE49-F238E27FC236}">
                <a16:creationId xmlns:a16="http://schemas.microsoft.com/office/drawing/2014/main" id="{F070CF9B-3A99-3D49-AB69-200F781BB73C}"/>
              </a:ext>
            </a:extLst>
          </p:cNvPr>
          <p:cNvSpPr txBox="1"/>
          <p:nvPr/>
        </p:nvSpPr>
        <p:spPr>
          <a:xfrm>
            <a:off x="4350547" y="5979787"/>
            <a:ext cx="691747" cy="369332"/>
          </a:xfrm>
          <a:prstGeom prst="rect">
            <a:avLst/>
          </a:prstGeom>
          <a:noFill/>
        </p:spPr>
        <p:txBody>
          <a:bodyPr wrap="square" rtlCol="0">
            <a:spAutoFit/>
          </a:bodyPr>
          <a:lstStyle/>
          <a:p>
            <a:r>
              <a:rPr lang="en-US" dirty="0"/>
              <a:t>=</a:t>
            </a:r>
          </a:p>
        </p:txBody>
      </p:sp>
      <p:sp>
        <p:nvSpPr>
          <p:cNvPr id="9" name="Rectangle 8">
            <a:extLst>
              <a:ext uri="{FF2B5EF4-FFF2-40B4-BE49-F238E27FC236}">
                <a16:creationId xmlns:a16="http://schemas.microsoft.com/office/drawing/2014/main" id="{CC95A367-4337-614C-84AE-BEDF4A995E80}"/>
              </a:ext>
            </a:extLst>
          </p:cNvPr>
          <p:cNvSpPr/>
          <p:nvPr/>
        </p:nvSpPr>
        <p:spPr>
          <a:xfrm>
            <a:off x="5024779" y="963990"/>
            <a:ext cx="6814903" cy="1753913"/>
          </a:xfrm>
          <a:prstGeom prst="rect">
            <a:avLst/>
          </a:prstGeom>
          <a:solidFill>
            <a:schemeClr val="bg2">
              <a:lumMod val="90000"/>
            </a:schemeClr>
          </a:solidFill>
          <a:ln w="57150">
            <a:solidFill>
              <a:schemeClr val="tx1">
                <a:lumMod val="50000"/>
                <a:lumOff val="50000"/>
              </a:schemeClr>
            </a:solidFill>
            <a:extLst>
              <a:ext uri="{C807C97D-BFC1-408E-A445-0C87EB9F89A2}">
                <ask:lineSketchStyleProps xmlns:ask="http://schemas.microsoft.com/office/drawing/2018/sketchyshapes" sd="2374350195">
                  <a:custGeom>
                    <a:avLst/>
                    <a:gdLst>
                      <a:gd name="connsiteX0" fmla="*/ 0 w 6814903"/>
                      <a:gd name="connsiteY0" fmla="*/ 0 h 1753913"/>
                      <a:gd name="connsiteX1" fmla="*/ 431611 w 6814903"/>
                      <a:gd name="connsiteY1" fmla="*/ 0 h 1753913"/>
                      <a:gd name="connsiteX2" fmla="*/ 1067668 w 6814903"/>
                      <a:gd name="connsiteY2" fmla="*/ 0 h 1753913"/>
                      <a:gd name="connsiteX3" fmla="*/ 1635577 w 6814903"/>
                      <a:gd name="connsiteY3" fmla="*/ 0 h 1753913"/>
                      <a:gd name="connsiteX4" fmla="*/ 2271634 w 6814903"/>
                      <a:gd name="connsiteY4" fmla="*/ 0 h 1753913"/>
                      <a:gd name="connsiteX5" fmla="*/ 2975841 w 6814903"/>
                      <a:gd name="connsiteY5" fmla="*/ 0 h 1753913"/>
                      <a:gd name="connsiteX6" fmla="*/ 3339302 w 6814903"/>
                      <a:gd name="connsiteY6" fmla="*/ 0 h 1753913"/>
                      <a:gd name="connsiteX7" fmla="*/ 4043509 w 6814903"/>
                      <a:gd name="connsiteY7" fmla="*/ 0 h 1753913"/>
                      <a:gd name="connsiteX8" fmla="*/ 4406971 w 6814903"/>
                      <a:gd name="connsiteY8" fmla="*/ 0 h 1753913"/>
                      <a:gd name="connsiteX9" fmla="*/ 4974879 w 6814903"/>
                      <a:gd name="connsiteY9" fmla="*/ 0 h 1753913"/>
                      <a:gd name="connsiteX10" fmla="*/ 5474639 w 6814903"/>
                      <a:gd name="connsiteY10" fmla="*/ 0 h 1753913"/>
                      <a:gd name="connsiteX11" fmla="*/ 6178845 w 6814903"/>
                      <a:gd name="connsiteY11" fmla="*/ 0 h 1753913"/>
                      <a:gd name="connsiteX12" fmla="*/ 6814903 w 6814903"/>
                      <a:gd name="connsiteY12" fmla="*/ 0 h 1753913"/>
                      <a:gd name="connsiteX13" fmla="*/ 6814903 w 6814903"/>
                      <a:gd name="connsiteY13" fmla="*/ 567099 h 1753913"/>
                      <a:gd name="connsiteX14" fmla="*/ 6814903 w 6814903"/>
                      <a:gd name="connsiteY14" fmla="*/ 1134197 h 1753913"/>
                      <a:gd name="connsiteX15" fmla="*/ 6814903 w 6814903"/>
                      <a:gd name="connsiteY15" fmla="*/ 1753913 h 1753913"/>
                      <a:gd name="connsiteX16" fmla="*/ 6383292 w 6814903"/>
                      <a:gd name="connsiteY16" fmla="*/ 1753913 h 1753913"/>
                      <a:gd name="connsiteX17" fmla="*/ 5951682 w 6814903"/>
                      <a:gd name="connsiteY17" fmla="*/ 1753913 h 1753913"/>
                      <a:gd name="connsiteX18" fmla="*/ 5315624 w 6814903"/>
                      <a:gd name="connsiteY18" fmla="*/ 1753913 h 1753913"/>
                      <a:gd name="connsiteX19" fmla="*/ 4815865 w 6814903"/>
                      <a:gd name="connsiteY19" fmla="*/ 1753913 h 1753913"/>
                      <a:gd name="connsiteX20" fmla="*/ 4247956 w 6814903"/>
                      <a:gd name="connsiteY20" fmla="*/ 1753913 h 1753913"/>
                      <a:gd name="connsiteX21" fmla="*/ 3680048 w 6814903"/>
                      <a:gd name="connsiteY21" fmla="*/ 1753913 h 1753913"/>
                      <a:gd name="connsiteX22" fmla="*/ 3180288 w 6814903"/>
                      <a:gd name="connsiteY22" fmla="*/ 1753913 h 1753913"/>
                      <a:gd name="connsiteX23" fmla="*/ 2748678 w 6814903"/>
                      <a:gd name="connsiteY23" fmla="*/ 1753913 h 1753913"/>
                      <a:gd name="connsiteX24" fmla="*/ 2112620 w 6814903"/>
                      <a:gd name="connsiteY24" fmla="*/ 1753913 h 1753913"/>
                      <a:gd name="connsiteX25" fmla="*/ 1749158 w 6814903"/>
                      <a:gd name="connsiteY25" fmla="*/ 1753913 h 1753913"/>
                      <a:gd name="connsiteX26" fmla="*/ 1317548 w 6814903"/>
                      <a:gd name="connsiteY26" fmla="*/ 1753913 h 1753913"/>
                      <a:gd name="connsiteX27" fmla="*/ 613341 w 6814903"/>
                      <a:gd name="connsiteY27" fmla="*/ 1753913 h 1753913"/>
                      <a:gd name="connsiteX28" fmla="*/ 0 w 6814903"/>
                      <a:gd name="connsiteY28" fmla="*/ 1753913 h 1753913"/>
                      <a:gd name="connsiteX29" fmla="*/ 0 w 6814903"/>
                      <a:gd name="connsiteY29" fmla="*/ 1204354 h 1753913"/>
                      <a:gd name="connsiteX30" fmla="*/ 0 w 6814903"/>
                      <a:gd name="connsiteY30" fmla="*/ 619716 h 1753913"/>
                      <a:gd name="connsiteX31" fmla="*/ 0 w 6814903"/>
                      <a:gd name="connsiteY31" fmla="*/ 0 h 17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814903" h="1753913" fill="none" extrusionOk="0">
                        <a:moveTo>
                          <a:pt x="0" y="0"/>
                        </a:moveTo>
                        <a:cubicBezTo>
                          <a:pt x="166212" y="-12383"/>
                          <a:pt x="294371" y="51759"/>
                          <a:pt x="431611" y="0"/>
                        </a:cubicBezTo>
                        <a:cubicBezTo>
                          <a:pt x="568851" y="-51759"/>
                          <a:pt x="932468" y="44659"/>
                          <a:pt x="1067668" y="0"/>
                        </a:cubicBezTo>
                        <a:cubicBezTo>
                          <a:pt x="1202868" y="-44659"/>
                          <a:pt x="1425270" y="16919"/>
                          <a:pt x="1635577" y="0"/>
                        </a:cubicBezTo>
                        <a:cubicBezTo>
                          <a:pt x="1845884" y="-16919"/>
                          <a:pt x="2079511" y="5803"/>
                          <a:pt x="2271634" y="0"/>
                        </a:cubicBezTo>
                        <a:cubicBezTo>
                          <a:pt x="2463757" y="-5803"/>
                          <a:pt x="2821115" y="60849"/>
                          <a:pt x="2975841" y="0"/>
                        </a:cubicBezTo>
                        <a:cubicBezTo>
                          <a:pt x="3130567" y="-60849"/>
                          <a:pt x="3248854" y="21397"/>
                          <a:pt x="3339302" y="0"/>
                        </a:cubicBezTo>
                        <a:cubicBezTo>
                          <a:pt x="3429750" y="-21397"/>
                          <a:pt x="3803693" y="13602"/>
                          <a:pt x="4043509" y="0"/>
                        </a:cubicBezTo>
                        <a:cubicBezTo>
                          <a:pt x="4283325" y="-13602"/>
                          <a:pt x="4289540" y="27508"/>
                          <a:pt x="4406971" y="0"/>
                        </a:cubicBezTo>
                        <a:cubicBezTo>
                          <a:pt x="4524402" y="-27508"/>
                          <a:pt x="4841514" y="22331"/>
                          <a:pt x="4974879" y="0"/>
                        </a:cubicBezTo>
                        <a:cubicBezTo>
                          <a:pt x="5108244" y="-22331"/>
                          <a:pt x="5323582" y="52309"/>
                          <a:pt x="5474639" y="0"/>
                        </a:cubicBezTo>
                        <a:cubicBezTo>
                          <a:pt x="5625696" y="-52309"/>
                          <a:pt x="5923489" y="37870"/>
                          <a:pt x="6178845" y="0"/>
                        </a:cubicBezTo>
                        <a:cubicBezTo>
                          <a:pt x="6434201" y="-37870"/>
                          <a:pt x="6540217" y="48183"/>
                          <a:pt x="6814903" y="0"/>
                        </a:cubicBezTo>
                        <a:cubicBezTo>
                          <a:pt x="6844121" y="238123"/>
                          <a:pt x="6751575" y="293350"/>
                          <a:pt x="6814903" y="567099"/>
                        </a:cubicBezTo>
                        <a:cubicBezTo>
                          <a:pt x="6878231" y="840848"/>
                          <a:pt x="6780295" y="887312"/>
                          <a:pt x="6814903" y="1134197"/>
                        </a:cubicBezTo>
                        <a:cubicBezTo>
                          <a:pt x="6849511" y="1381082"/>
                          <a:pt x="6812109" y="1479489"/>
                          <a:pt x="6814903" y="1753913"/>
                        </a:cubicBezTo>
                        <a:cubicBezTo>
                          <a:pt x="6680448" y="1754897"/>
                          <a:pt x="6579754" y="1748303"/>
                          <a:pt x="6383292" y="1753913"/>
                        </a:cubicBezTo>
                        <a:cubicBezTo>
                          <a:pt x="6186830" y="1759523"/>
                          <a:pt x="6078986" y="1725836"/>
                          <a:pt x="5951682" y="1753913"/>
                        </a:cubicBezTo>
                        <a:cubicBezTo>
                          <a:pt x="5824378" y="1781990"/>
                          <a:pt x="5591345" y="1678773"/>
                          <a:pt x="5315624" y="1753913"/>
                        </a:cubicBezTo>
                        <a:cubicBezTo>
                          <a:pt x="5039903" y="1829053"/>
                          <a:pt x="5016462" y="1740398"/>
                          <a:pt x="4815865" y="1753913"/>
                        </a:cubicBezTo>
                        <a:cubicBezTo>
                          <a:pt x="4615268" y="1767428"/>
                          <a:pt x="4422291" y="1716551"/>
                          <a:pt x="4247956" y="1753913"/>
                        </a:cubicBezTo>
                        <a:cubicBezTo>
                          <a:pt x="4073621" y="1791275"/>
                          <a:pt x="3797974" y="1696085"/>
                          <a:pt x="3680048" y="1753913"/>
                        </a:cubicBezTo>
                        <a:cubicBezTo>
                          <a:pt x="3562122" y="1811741"/>
                          <a:pt x="3325654" y="1705145"/>
                          <a:pt x="3180288" y="1753913"/>
                        </a:cubicBezTo>
                        <a:cubicBezTo>
                          <a:pt x="3034922" y="1802681"/>
                          <a:pt x="2959921" y="1724809"/>
                          <a:pt x="2748678" y="1753913"/>
                        </a:cubicBezTo>
                        <a:cubicBezTo>
                          <a:pt x="2537435" y="1783017"/>
                          <a:pt x="2368877" y="1739999"/>
                          <a:pt x="2112620" y="1753913"/>
                        </a:cubicBezTo>
                        <a:cubicBezTo>
                          <a:pt x="1856363" y="1767827"/>
                          <a:pt x="1862928" y="1751002"/>
                          <a:pt x="1749158" y="1753913"/>
                        </a:cubicBezTo>
                        <a:cubicBezTo>
                          <a:pt x="1635388" y="1756824"/>
                          <a:pt x="1520058" y="1729544"/>
                          <a:pt x="1317548" y="1753913"/>
                        </a:cubicBezTo>
                        <a:cubicBezTo>
                          <a:pt x="1115038" y="1778282"/>
                          <a:pt x="756972" y="1753361"/>
                          <a:pt x="613341" y="1753913"/>
                        </a:cubicBezTo>
                        <a:cubicBezTo>
                          <a:pt x="469710" y="1754465"/>
                          <a:pt x="136850" y="1692440"/>
                          <a:pt x="0" y="1753913"/>
                        </a:cubicBezTo>
                        <a:cubicBezTo>
                          <a:pt x="-429" y="1633653"/>
                          <a:pt x="64741" y="1373959"/>
                          <a:pt x="0" y="1204354"/>
                        </a:cubicBezTo>
                        <a:cubicBezTo>
                          <a:pt x="-64741" y="1034749"/>
                          <a:pt x="52530" y="739386"/>
                          <a:pt x="0" y="619716"/>
                        </a:cubicBezTo>
                        <a:cubicBezTo>
                          <a:pt x="-52530" y="500046"/>
                          <a:pt x="513" y="143031"/>
                          <a:pt x="0" y="0"/>
                        </a:cubicBezTo>
                        <a:close/>
                      </a:path>
                      <a:path w="6814903" h="1753913" stroke="0" extrusionOk="0">
                        <a:moveTo>
                          <a:pt x="0" y="0"/>
                        </a:moveTo>
                        <a:cubicBezTo>
                          <a:pt x="102782" y="-18267"/>
                          <a:pt x="182896" y="19297"/>
                          <a:pt x="363461" y="0"/>
                        </a:cubicBezTo>
                        <a:cubicBezTo>
                          <a:pt x="544026" y="-19297"/>
                          <a:pt x="677690" y="35655"/>
                          <a:pt x="931370" y="0"/>
                        </a:cubicBezTo>
                        <a:cubicBezTo>
                          <a:pt x="1185050" y="-35655"/>
                          <a:pt x="1283702" y="45190"/>
                          <a:pt x="1499279" y="0"/>
                        </a:cubicBezTo>
                        <a:cubicBezTo>
                          <a:pt x="1714856" y="-45190"/>
                          <a:pt x="1800654" y="22695"/>
                          <a:pt x="2067187" y="0"/>
                        </a:cubicBezTo>
                        <a:cubicBezTo>
                          <a:pt x="2333720" y="-22695"/>
                          <a:pt x="2398369" y="4377"/>
                          <a:pt x="2635096" y="0"/>
                        </a:cubicBezTo>
                        <a:cubicBezTo>
                          <a:pt x="2871823" y="-4377"/>
                          <a:pt x="2879396" y="29601"/>
                          <a:pt x="2998557" y="0"/>
                        </a:cubicBezTo>
                        <a:cubicBezTo>
                          <a:pt x="3117718" y="-29601"/>
                          <a:pt x="3280221" y="29186"/>
                          <a:pt x="3362019" y="0"/>
                        </a:cubicBezTo>
                        <a:cubicBezTo>
                          <a:pt x="3443817" y="-29186"/>
                          <a:pt x="3629580" y="27587"/>
                          <a:pt x="3793629" y="0"/>
                        </a:cubicBezTo>
                        <a:cubicBezTo>
                          <a:pt x="3957678" y="-27587"/>
                          <a:pt x="4168301" y="8474"/>
                          <a:pt x="4497836" y="0"/>
                        </a:cubicBezTo>
                        <a:cubicBezTo>
                          <a:pt x="4827371" y="-8474"/>
                          <a:pt x="5023607" y="48475"/>
                          <a:pt x="5202043" y="0"/>
                        </a:cubicBezTo>
                        <a:cubicBezTo>
                          <a:pt x="5380479" y="-48475"/>
                          <a:pt x="5554908" y="44396"/>
                          <a:pt x="5769951" y="0"/>
                        </a:cubicBezTo>
                        <a:cubicBezTo>
                          <a:pt x="5984994" y="-44396"/>
                          <a:pt x="5979930" y="29308"/>
                          <a:pt x="6133413" y="0"/>
                        </a:cubicBezTo>
                        <a:cubicBezTo>
                          <a:pt x="6286896" y="-29308"/>
                          <a:pt x="6610754" y="57231"/>
                          <a:pt x="6814903" y="0"/>
                        </a:cubicBezTo>
                        <a:cubicBezTo>
                          <a:pt x="6850961" y="120153"/>
                          <a:pt x="6755291" y="368696"/>
                          <a:pt x="6814903" y="549559"/>
                        </a:cubicBezTo>
                        <a:cubicBezTo>
                          <a:pt x="6874515" y="730422"/>
                          <a:pt x="6797141" y="883164"/>
                          <a:pt x="6814903" y="1151736"/>
                        </a:cubicBezTo>
                        <a:cubicBezTo>
                          <a:pt x="6832665" y="1420308"/>
                          <a:pt x="6769426" y="1497861"/>
                          <a:pt x="6814903" y="1753913"/>
                        </a:cubicBezTo>
                        <a:cubicBezTo>
                          <a:pt x="6685962" y="1765107"/>
                          <a:pt x="6488984" y="1722855"/>
                          <a:pt x="6383292" y="1753913"/>
                        </a:cubicBezTo>
                        <a:cubicBezTo>
                          <a:pt x="6277600" y="1784971"/>
                          <a:pt x="6093991" y="1713499"/>
                          <a:pt x="5951682" y="1753913"/>
                        </a:cubicBezTo>
                        <a:cubicBezTo>
                          <a:pt x="5809373" y="1794327"/>
                          <a:pt x="5457120" y="1686035"/>
                          <a:pt x="5247475" y="1753913"/>
                        </a:cubicBezTo>
                        <a:cubicBezTo>
                          <a:pt x="5037830" y="1821791"/>
                          <a:pt x="4849539" y="1689007"/>
                          <a:pt x="4679567" y="1753913"/>
                        </a:cubicBezTo>
                        <a:cubicBezTo>
                          <a:pt x="4509595" y="1818819"/>
                          <a:pt x="4312456" y="1735170"/>
                          <a:pt x="4179807" y="1753913"/>
                        </a:cubicBezTo>
                        <a:cubicBezTo>
                          <a:pt x="4047158" y="1772656"/>
                          <a:pt x="3986047" y="1740563"/>
                          <a:pt x="3816346" y="1753913"/>
                        </a:cubicBezTo>
                        <a:cubicBezTo>
                          <a:pt x="3646645" y="1767263"/>
                          <a:pt x="3547205" y="1719300"/>
                          <a:pt x="3316586" y="1753913"/>
                        </a:cubicBezTo>
                        <a:cubicBezTo>
                          <a:pt x="3085967" y="1788526"/>
                          <a:pt x="2862776" y="1703102"/>
                          <a:pt x="2748678" y="1753913"/>
                        </a:cubicBezTo>
                        <a:cubicBezTo>
                          <a:pt x="2634580" y="1804724"/>
                          <a:pt x="2507580" y="1749388"/>
                          <a:pt x="2385216" y="1753913"/>
                        </a:cubicBezTo>
                        <a:cubicBezTo>
                          <a:pt x="2262852" y="1758438"/>
                          <a:pt x="2025740" y="1677720"/>
                          <a:pt x="1749158" y="1753913"/>
                        </a:cubicBezTo>
                        <a:cubicBezTo>
                          <a:pt x="1472576" y="1830106"/>
                          <a:pt x="1503286" y="1732715"/>
                          <a:pt x="1385697" y="1753913"/>
                        </a:cubicBezTo>
                        <a:cubicBezTo>
                          <a:pt x="1268108" y="1775111"/>
                          <a:pt x="1177875" y="1737112"/>
                          <a:pt x="1022235" y="1753913"/>
                        </a:cubicBezTo>
                        <a:cubicBezTo>
                          <a:pt x="866595" y="1770714"/>
                          <a:pt x="730351" y="1719021"/>
                          <a:pt x="590625" y="1753913"/>
                        </a:cubicBezTo>
                        <a:cubicBezTo>
                          <a:pt x="450899" y="1788805"/>
                          <a:pt x="159504" y="1707317"/>
                          <a:pt x="0" y="1753913"/>
                        </a:cubicBezTo>
                        <a:cubicBezTo>
                          <a:pt x="-1603" y="1525885"/>
                          <a:pt x="11491" y="1485522"/>
                          <a:pt x="0" y="1221893"/>
                        </a:cubicBezTo>
                        <a:cubicBezTo>
                          <a:pt x="-11491" y="958264"/>
                          <a:pt x="53575" y="924372"/>
                          <a:pt x="0" y="689872"/>
                        </a:cubicBezTo>
                        <a:cubicBezTo>
                          <a:pt x="-53575" y="455372"/>
                          <a:pt x="31505" y="339749"/>
                          <a:pt x="0" y="0"/>
                        </a:cubicBezTo>
                        <a:close/>
                      </a:path>
                    </a:pathLst>
                  </a:custGeom>
                  <ask:type>
                    <ask:lineSketchScribble/>
                  </ask:type>
                </ask:lineSketchStyleProps>
              </a:ext>
            </a:extLst>
          </a:ln>
          <a:effectLst>
            <a:outerShdw blurRad="135334" dist="38100" dir="2700000" sx="102000" sy="102000" algn="tl" rotWithShape="0">
              <a:prstClr val="black">
                <a:alpha val="4459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Courier" pitchFamily="2" charset="0"/>
            </a:endParaRPr>
          </a:p>
          <a:p>
            <a:r>
              <a:rPr lang="en-US" sz="1400" dirty="0">
                <a:solidFill>
                  <a:schemeClr val="tx1"/>
                </a:solidFill>
                <a:latin typeface="Courier" pitchFamily="2" charset="0"/>
              </a:rPr>
              <a:t>Problem: Project the vectors p1=[3,3,3]</a:t>
            </a:r>
            <a:r>
              <a:rPr lang="en-US" sz="1400" baseline="30000" dirty="0">
                <a:solidFill>
                  <a:schemeClr val="tx1"/>
                </a:solidFill>
                <a:latin typeface="Courier" pitchFamily="2" charset="0"/>
              </a:rPr>
              <a:t>T</a:t>
            </a:r>
            <a:r>
              <a:rPr lang="en-US" sz="1400" dirty="0">
                <a:solidFill>
                  <a:schemeClr val="tx1"/>
                </a:solidFill>
                <a:latin typeface="Courier" pitchFamily="2" charset="0"/>
              </a:rPr>
              <a:t>,p2=[1,2,3]</a:t>
            </a:r>
            <a:r>
              <a:rPr lang="en-US" sz="1400" baseline="30000" dirty="0">
                <a:solidFill>
                  <a:schemeClr val="tx1"/>
                </a:solidFill>
                <a:latin typeface="Courier" pitchFamily="2" charset="0"/>
              </a:rPr>
              <a:t>T</a:t>
            </a:r>
            <a:r>
              <a:rPr lang="en-US" sz="1400" dirty="0">
                <a:solidFill>
                  <a:schemeClr val="tx1"/>
                </a:solidFill>
                <a:latin typeface="Courier" pitchFamily="2" charset="0"/>
              </a:rPr>
              <a:t> and p3=[0,0,1]</a:t>
            </a:r>
            <a:r>
              <a:rPr lang="en-US" sz="1400" baseline="30000" dirty="0">
                <a:solidFill>
                  <a:schemeClr val="tx1"/>
                </a:solidFill>
                <a:latin typeface="Courier" pitchFamily="2" charset="0"/>
              </a:rPr>
              <a:t> T</a:t>
            </a:r>
            <a:r>
              <a:rPr lang="en-US" sz="1400" dirty="0">
                <a:solidFill>
                  <a:schemeClr val="tx1"/>
                </a:solidFill>
                <a:latin typeface="Courier" pitchFamily="2" charset="0"/>
              </a:rPr>
              <a:t> on the subspace </a:t>
            </a:r>
            <a:br>
              <a:rPr lang="en-US" sz="1400" dirty="0">
                <a:solidFill>
                  <a:schemeClr val="tx1"/>
                </a:solidFill>
                <a:latin typeface="Courier" pitchFamily="2" charset="0"/>
              </a:rPr>
            </a:br>
            <a:r>
              <a:rPr lang="en-US" sz="1400" dirty="0">
                <a:solidFill>
                  <a:schemeClr val="tx1"/>
                </a:solidFill>
                <a:latin typeface="Courier" pitchFamily="2" charset="0"/>
              </a:rPr>
              <a:t>spanned by x1= [1,1,1]</a:t>
            </a:r>
            <a:r>
              <a:rPr lang="en-US" sz="1400" baseline="30000" dirty="0">
                <a:solidFill>
                  <a:schemeClr val="tx1"/>
                </a:solidFill>
                <a:latin typeface="Courier" pitchFamily="2" charset="0"/>
              </a:rPr>
              <a:t> T</a:t>
            </a:r>
            <a:r>
              <a:rPr lang="en-US" sz="1400" dirty="0">
                <a:solidFill>
                  <a:schemeClr val="tx1"/>
                </a:solidFill>
                <a:latin typeface="Courier" pitchFamily="2" charset="0"/>
              </a:rPr>
              <a:t>, x2=[1,0,0]</a:t>
            </a:r>
            <a:r>
              <a:rPr lang="en-US" sz="1400" baseline="30000" dirty="0">
                <a:solidFill>
                  <a:schemeClr val="tx1"/>
                </a:solidFill>
                <a:latin typeface="Courier" pitchFamily="2" charset="0"/>
              </a:rPr>
              <a:t>T</a:t>
            </a:r>
            <a:endParaRPr lang="en-US" sz="1400" dirty="0">
              <a:solidFill>
                <a:schemeClr val="tx1"/>
              </a:solidFill>
              <a:latin typeface="Courier" pitchFamily="2" charset="0"/>
            </a:endParaRPr>
          </a:p>
          <a:p>
            <a:endParaRPr lang="en-US" sz="1400" dirty="0">
              <a:solidFill>
                <a:schemeClr val="tx1"/>
              </a:solidFill>
              <a:latin typeface="Courier" pitchFamily="2" charset="0"/>
            </a:endParaRPr>
          </a:p>
          <a:p>
            <a:pPr algn="ctr"/>
            <a:r>
              <a:rPr lang="en-US" sz="1200" i="1" dirty="0">
                <a:solidFill>
                  <a:schemeClr val="bg2">
                    <a:lumMod val="50000"/>
                  </a:schemeClr>
                </a:solidFill>
                <a:latin typeface="Courier" pitchFamily="2" charset="0"/>
              </a:rPr>
              <a:t>(the transpose </a:t>
            </a:r>
            <a:r>
              <a:rPr lang="en-US" sz="1200" i="1" baseline="30000" dirty="0">
                <a:solidFill>
                  <a:schemeClr val="bg2">
                    <a:lumMod val="50000"/>
                  </a:schemeClr>
                </a:solidFill>
                <a:latin typeface="Courier" pitchFamily="2" charset="0"/>
              </a:rPr>
              <a:t>T</a:t>
            </a:r>
            <a:r>
              <a:rPr lang="en-US" sz="1200" i="1" dirty="0">
                <a:solidFill>
                  <a:schemeClr val="bg2">
                    <a:lumMod val="50000"/>
                  </a:schemeClr>
                </a:solidFill>
                <a:latin typeface="Courier" pitchFamily="2" charset="0"/>
              </a:rPr>
              <a:t> is because all vectors are column vectors) </a:t>
            </a:r>
          </a:p>
        </p:txBody>
      </p:sp>
      <p:pic>
        <p:nvPicPr>
          <p:cNvPr id="10" name="Picture 9">
            <a:extLst>
              <a:ext uri="{FF2B5EF4-FFF2-40B4-BE49-F238E27FC236}">
                <a16:creationId xmlns:a16="http://schemas.microsoft.com/office/drawing/2014/main" id="{FD73083F-791F-C44F-86CA-A1BF7E7AE69E}"/>
              </a:ext>
            </a:extLst>
          </p:cNvPr>
          <p:cNvPicPr>
            <a:picLocks noChangeAspect="1"/>
          </p:cNvPicPr>
          <p:nvPr/>
        </p:nvPicPr>
        <p:blipFill>
          <a:blip r:embed="rId2"/>
          <a:stretch>
            <a:fillRect/>
          </a:stretch>
        </p:blipFill>
        <p:spPr>
          <a:xfrm>
            <a:off x="582262" y="1634092"/>
            <a:ext cx="2935533" cy="384527"/>
          </a:xfrm>
          <a:prstGeom prst="rect">
            <a:avLst/>
          </a:prstGeom>
        </p:spPr>
      </p:pic>
      <p:sp>
        <p:nvSpPr>
          <p:cNvPr id="18" name="Rectangle 17">
            <a:extLst>
              <a:ext uri="{FF2B5EF4-FFF2-40B4-BE49-F238E27FC236}">
                <a16:creationId xmlns:a16="http://schemas.microsoft.com/office/drawing/2014/main" id="{E19E0CC3-2FBC-8846-965E-90CFCD000289}"/>
              </a:ext>
            </a:extLst>
          </p:cNvPr>
          <p:cNvSpPr/>
          <p:nvPr/>
        </p:nvSpPr>
        <p:spPr>
          <a:xfrm>
            <a:off x="77155" y="5996931"/>
            <a:ext cx="1241045" cy="369332"/>
          </a:xfrm>
          <a:prstGeom prst="rect">
            <a:avLst/>
          </a:prstGeom>
        </p:spPr>
        <p:txBody>
          <a:bodyPr wrap="none">
            <a:spAutoFit/>
          </a:bodyPr>
          <a:lstStyle/>
          <a:p>
            <a:r>
              <a:rPr lang="en-US" dirty="0"/>
              <a:t>(</a:t>
            </a:r>
            <a:r>
              <a:rPr lang="en-US" b="1" i="1" dirty="0"/>
              <a:t>X</a:t>
            </a:r>
            <a:r>
              <a:rPr lang="en-US" baseline="30000" dirty="0"/>
              <a:t>T</a:t>
            </a:r>
            <a:r>
              <a:rPr lang="en-US" dirty="0"/>
              <a:t>*</a:t>
            </a:r>
            <a:r>
              <a:rPr lang="en-US" b="1" i="1" dirty="0"/>
              <a:t>X</a:t>
            </a:r>
            <a:r>
              <a:rPr lang="en-US" dirty="0"/>
              <a:t>)</a:t>
            </a:r>
            <a:r>
              <a:rPr lang="en-US" baseline="30000" dirty="0"/>
              <a:t>-1 </a:t>
            </a:r>
            <a:r>
              <a:rPr lang="en-US" b="1" i="1" dirty="0"/>
              <a:t>X</a:t>
            </a:r>
            <a:r>
              <a:rPr lang="en-US" baseline="30000" dirty="0"/>
              <a:t>T</a:t>
            </a:r>
            <a:r>
              <a:rPr lang="en-US" dirty="0"/>
              <a:t>=</a:t>
            </a:r>
          </a:p>
        </p:txBody>
      </p:sp>
      <p:graphicFrame>
        <p:nvGraphicFramePr>
          <p:cNvPr id="21" name="Table 6">
            <a:extLst>
              <a:ext uri="{FF2B5EF4-FFF2-40B4-BE49-F238E27FC236}">
                <a16:creationId xmlns:a16="http://schemas.microsoft.com/office/drawing/2014/main" id="{F15D1117-16F1-AB41-8F04-41B7B9D278BB}"/>
              </a:ext>
            </a:extLst>
          </p:cNvPr>
          <p:cNvGraphicFramePr>
            <a:graphicFrameLocks noGrp="1"/>
          </p:cNvGraphicFramePr>
          <p:nvPr>
            <p:extLst>
              <p:ext uri="{D42A27DB-BD31-4B8C-83A1-F6EECF244321}">
                <p14:modId xmlns:p14="http://schemas.microsoft.com/office/powerpoint/2010/main" val="335947475"/>
              </p:ext>
            </p:extLst>
          </p:nvPr>
        </p:nvGraphicFramePr>
        <p:xfrm>
          <a:off x="8765251" y="3591119"/>
          <a:ext cx="1370326" cy="810562"/>
        </p:xfrm>
        <a:graphic>
          <a:graphicData uri="http://schemas.openxmlformats.org/drawingml/2006/table">
            <a:tbl>
              <a:tblPr firstRow="1" bandRow="1">
                <a:tableStyleId>{5C22544A-7EE6-4342-B048-85BDC9FD1C3A}</a:tableStyleId>
              </a:tblPr>
              <a:tblGrid>
                <a:gridCol w="685163">
                  <a:extLst>
                    <a:ext uri="{9D8B030D-6E8A-4147-A177-3AD203B41FA5}">
                      <a16:colId xmlns:a16="http://schemas.microsoft.com/office/drawing/2014/main" val="852393096"/>
                    </a:ext>
                  </a:extLst>
                </a:gridCol>
                <a:gridCol w="685163">
                  <a:extLst>
                    <a:ext uri="{9D8B030D-6E8A-4147-A177-3AD203B41FA5}">
                      <a16:colId xmlns:a16="http://schemas.microsoft.com/office/drawing/2014/main" val="4224038215"/>
                    </a:ext>
                  </a:extLst>
                </a:gridCol>
              </a:tblGrid>
              <a:tr h="405281">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271756380"/>
                  </a:ext>
                </a:extLst>
              </a:tr>
              <a:tr h="405281">
                <a:tc>
                  <a:txBody>
                    <a:bodyPr/>
                    <a:lstStyle/>
                    <a:p>
                      <a:r>
                        <a:rPr lang="en-US" dirty="0"/>
                        <a:t>-0.5</a:t>
                      </a:r>
                    </a:p>
                  </a:txBody>
                  <a:tcPr/>
                </a:tc>
                <a:tc>
                  <a:txBody>
                    <a:bodyPr/>
                    <a:lstStyle/>
                    <a:p>
                      <a:r>
                        <a:rPr lang="en-US" dirty="0"/>
                        <a:t>1.5</a:t>
                      </a:r>
                    </a:p>
                  </a:txBody>
                  <a:tcPr/>
                </a:tc>
                <a:extLst>
                  <a:ext uri="{0D108BD9-81ED-4DB2-BD59-A6C34878D82A}">
                    <a16:rowId xmlns:a16="http://schemas.microsoft.com/office/drawing/2014/main" val="1570098828"/>
                  </a:ext>
                </a:extLst>
              </a:tr>
            </a:tbl>
          </a:graphicData>
        </a:graphic>
      </p:graphicFrame>
      <p:sp>
        <p:nvSpPr>
          <p:cNvPr id="22" name="Rectangle 21">
            <a:extLst>
              <a:ext uri="{FF2B5EF4-FFF2-40B4-BE49-F238E27FC236}">
                <a16:creationId xmlns:a16="http://schemas.microsoft.com/office/drawing/2014/main" id="{D6570E88-7943-3B49-BE4D-6E27E650643D}"/>
              </a:ext>
            </a:extLst>
          </p:cNvPr>
          <p:cNvSpPr/>
          <p:nvPr/>
        </p:nvSpPr>
        <p:spPr>
          <a:xfrm>
            <a:off x="7103032" y="3072430"/>
            <a:ext cx="4506706" cy="307777"/>
          </a:xfrm>
          <a:prstGeom prst="rect">
            <a:avLst/>
          </a:prstGeom>
        </p:spPr>
        <p:txBody>
          <a:bodyPr wrap="square">
            <a:spAutoFit/>
          </a:bodyPr>
          <a:lstStyle/>
          <a:p>
            <a:r>
              <a:rPr lang="en-US" sz="1400" i="1" dirty="0" err="1">
                <a:latin typeface="Courier" pitchFamily="2" charset="0"/>
              </a:rPr>
              <a:t>xxinv</a:t>
            </a:r>
            <a:r>
              <a:rPr lang="en-US" sz="1400" i="1" dirty="0">
                <a:latin typeface="Courier" pitchFamily="2" charset="0"/>
              </a:rPr>
              <a:t>= </a:t>
            </a:r>
            <a:r>
              <a:rPr lang="en-US" sz="1400" i="1" dirty="0" err="1">
                <a:latin typeface="Courier" pitchFamily="2" charset="0"/>
              </a:rPr>
              <a:t>np.linalg.inv</a:t>
            </a:r>
            <a:r>
              <a:rPr lang="en-US" sz="1400" i="1" dirty="0">
                <a:latin typeface="Courier" pitchFamily="2" charset="0"/>
              </a:rPr>
              <a:t>( [[3,1],[1,1]])</a:t>
            </a:r>
          </a:p>
        </p:txBody>
      </p:sp>
      <p:sp>
        <p:nvSpPr>
          <p:cNvPr id="26" name="Rectangle 25">
            <a:extLst>
              <a:ext uri="{FF2B5EF4-FFF2-40B4-BE49-F238E27FC236}">
                <a16:creationId xmlns:a16="http://schemas.microsoft.com/office/drawing/2014/main" id="{816B7AB6-DD11-094B-B840-57D93472106A}"/>
              </a:ext>
            </a:extLst>
          </p:cNvPr>
          <p:cNvSpPr/>
          <p:nvPr/>
        </p:nvSpPr>
        <p:spPr>
          <a:xfrm>
            <a:off x="2118971" y="3917474"/>
            <a:ext cx="805029" cy="369332"/>
          </a:xfrm>
          <a:prstGeom prst="rect">
            <a:avLst/>
          </a:prstGeom>
        </p:spPr>
        <p:txBody>
          <a:bodyPr wrap="none">
            <a:spAutoFit/>
          </a:bodyPr>
          <a:lstStyle/>
          <a:p>
            <a:r>
              <a:rPr lang="en-US" dirty="0"/>
              <a:t>(</a:t>
            </a:r>
            <a:r>
              <a:rPr lang="en-US" b="1" i="1" dirty="0"/>
              <a:t>X</a:t>
            </a:r>
            <a:r>
              <a:rPr lang="en-US" baseline="30000" dirty="0"/>
              <a:t>T </a:t>
            </a:r>
            <a:r>
              <a:rPr lang="en-US" b="1" i="1" dirty="0"/>
              <a:t>X</a:t>
            </a:r>
            <a:r>
              <a:rPr lang="en-US" dirty="0"/>
              <a:t>)=</a:t>
            </a:r>
          </a:p>
        </p:txBody>
      </p:sp>
      <p:graphicFrame>
        <p:nvGraphicFramePr>
          <p:cNvPr id="27" name="Table 4">
            <a:extLst>
              <a:ext uri="{FF2B5EF4-FFF2-40B4-BE49-F238E27FC236}">
                <a16:creationId xmlns:a16="http://schemas.microsoft.com/office/drawing/2014/main" id="{9C13F2D1-C8A4-4543-B175-9C0432E3EB4C}"/>
              </a:ext>
            </a:extLst>
          </p:cNvPr>
          <p:cNvGraphicFramePr>
            <a:graphicFrameLocks noGrp="1"/>
          </p:cNvGraphicFramePr>
          <p:nvPr>
            <p:extLst>
              <p:ext uri="{D42A27DB-BD31-4B8C-83A1-F6EECF244321}">
                <p14:modId xmlns:p14="http://schemas.microsoft.com/office/powerpoint/2010/main" val="834554106"/>
              </p:ext>
            </p:extLst>
          </p:nvPr>
        </p:nvGraphicFramePr>
        <p:xfrm>
          <a:off x="2928820" y="3581645"/>
          <a:ext cx="1556481" cy="793584"/>
        </p:xfrm>
        <a:graphic>
          <a:graphicData uri="http://schemas.openxmlformats.org/drawingml/2006/table">
            <a:tbl>
              <a:tblPr firstRow="1" bandRow="1">
                <a:tableStyleId>{5C22544A-7EE6-4342-B048-85BDC9FD1C3A}</a:tableStyleId>
              </a:tblPr>
              <a:tblGrid>
                <a:gridCol w="518827">
                  <a:extLst>
                    <a:ext uri="{9D8B030D-6E8A-4147-A177-3AD203B41FA5}">
                      <a16:colId xmlns:a16="http://schemas.microsoft.com/office/drawing/2014/main" val="3189754254"/>
                    </a:ext>
                  </a:extLst>
                </a:gridCol>
                <a:gridCol w="518827">
                  <a:extLst>
                    <a:ext uri="{9D8B030D-6E8A-4147-A177-3AD203B41FA5}">
                      <a16:colId xmlns:a16="http://schemas.microsoft.com/office/drawing/2014/main" val="3740119607"/>
                    </a:ext>
                  </a:extLst>
                </a:gridCol>
                <a:gridCol w="518827">
                  <a:extLst>
                    <a:ext uri="{9D8B030D-6E8A-4147-A177-3AD203B41FA5}">
                      <a16:colId xmlns:a16="http://schemas.microsoft.com/office/drawing/2014/main" val="1114210574"/>
                    </a:ext>
                  </a:extLst>
                </a:gridCol>
              </a:tblGrid>
              <a:tr h="396792">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633104760"/>
                  </a:ext>
                </a:extLst>
              </a:tr>
              <a:tr h="396792">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604061122"/>
                  </a:ext>
                </a:extLst>
              </a:tr>
            </a:tbl>
          </a:graphicData>
        </a:graphic>
      </p:graphicFrame>
      <p:graphicFrame>
        <p:nvGraphicFramePr>
          <p:cNvPr id="28" name="Table 6">
            <a:extLst>
              <a:ext uri="{FF2B5EF4-FFF2-40B4-BE49-F238E27FC236}">
                <a16:creationId xmlns:a16="http://schemas.microsoft.com/office/drawing/2014/main" id="{D859D58F-A58A-8D4A-9F02-E70838E92773}"/>
              </a:ext>
            </a:extLst>
          </p:cNvPr>
          <p:cNvGraphicFramePr>
            <a:graphicFrameLocks noGrp="1"/>
          </p:cNvGraphicFramePr>
          <p:nvPr>
            <p:extLst>
              <p:ext uri="{D42A27DB-BD31-4B8C-83A1-F6EECF244321}">
                <p14:modId xmlns:p14="http://schemas.microsoft.com/office/powerpoint/2010/main" val="2577059491"/>
              </p:ext>
            </p:extLst>
          </p:nvPr>
        </p:nvGraphicFramePr>
        <p:xfrm>
          <a:off x="5732706" y="3591119"/>
          <a:ext cx="1370326" cy="810562"/>
        </p:xfrm>
        <a:graphic>
          <a:graphicData uri="http://schemas.openxmlformats.org/drawingml/2006/table">
            <a:tbl>
              <a:tblPr firstRow="1" bandRow="1">
                <a:tableStyleId>{5C22544A-7EE6-4342-B048-85BDC9FD1C3A}</a:tableStyleId>
              </a:tblPr>
              <a:tblGrid>
                <a:gridCol w="685163">
                  <a:extLst>
                    <a:ext uri="{9D8B030D-6E8A-4147-A177-3AD203B41FA5}">
                      <a16:colId xmlns:a16="http://schemas.microsoft.com/office/drawing/2014/main" val="852393096"/>
                    </a:ext>
                  </a:extLst>
                </a:gridCol>
                <a:gridCol w="685163">
                  <a:extLst>
                    <a:ext uri="{9D8B030D-6E8A-4147-A177-3AD203B41FA5}">
                      <a16:colId xmlns:a16="http://schemas.microsoft.com/office/drawing/2014/main" val="4224038215"/>
                    </a:ext>
                  </a:extLst>
                </a:gridCol>
              </a:tblGrid>
              <a:tr h="405281">
                <a:tc>
                  <a:txBody>
                    <a:bodyPr/>
                    <a:lstStyle/>
                    <a:p>
                      <a:r>
                        <a:rPr lang="en-US" dirty="0"/>
                        <a:t>3</a:t>
                      </a:r>
                    </a:p>
                  </a:txBody>
                  <a:tcPr/>
                </a:tc>
                <a:tc>
                  <a:txBody>
                    <a:bodyPr/>
                    <a:lstStyle/>
                    <a:p>
                      <a:r>
                        <a:rPr lang="en-US" dirty="0"/>
                        <a:t>1</a:t>
                      </a:r>
                    </a:p>
                  </a:txBody>
                  <a:tcPr/>
                </a:tc>
                <a:extLst>
                  <a:ext uri="{0D108BD9-81ED-4DB2-BD59-A6C34878D82A}">
                    <a16:rowId xmlns:a16="http://schemas.microsoft.com/office/drawing/2014/main" val="271756380"/>
                  </a:ext>
                </a:extLst>
              </a:tr>
              <a:tr h="405281">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570098828"/>
                  </a:ext>
                </a:extLst>
              </a:tr>
            </a:tbl>
          </a:graphicData>
        </a:graphic>
      </p:graphicFrame>
      <p:sp>
        <p:nvSpPr>
          <p:cNvPr id="29" name="TextBox 28">
            <a:extLst>
              <a:ext uri="{FF2B5EF4-FFF2-40B4-BE49-F238E27FC236}">
                <a16:creationId xmlns:a16="http://schemas.microsoft.com/office/drawing/2014/main" id="{F02AB9C2-C895-6F47-B8B4-EABF333183C2}"/>
              </a:ext>
            </a:extLst>
          </p:cNvPr>
          <p:cNvSpPr txBox="1"/>
          <p:nvPr/>
        </p:nvSpPr>
        <p:spPr>
          <a:xfrm>
            <a:off x="5386833" y="3734734"/>
            <a:ext cx="691747" cy="369332"/>
          </a:xfrm>
          <a:prstGeom prst="rect">
            <a:avLst/>
          </a:prstGeom>
          <a:noFill/>
        </p:spPr>
        <p:txBody>
          <a:bodyPr wrap="square" rtlCol="0">
            <a:spAutoFit/>
          </a:bodyPr>
          <a:lstStyle/>
          <a:p>
            <a:r>
              <a:rPr lang="en-US" dirty="0"/>
              <a:t>=</a:t>
            </a:r>
          </a:p>
        </p:txBody>
      </p:sp>
      <p:graphicFrame>
        <p:nvGraphicFramePr>
          <p:cNvPr id="30" name="Table 3">
            <a:extLst>
              <a:ext uri="{FF2B5EF4-FFF2-40B4-BE49-F238E27FC236}">
                <a16:creationId xmlns:a16="http://schemas.microsoft.com/office/drawing/2014/main" id="{82A304DF-FFB5-FC4F-A3C7-2C784A31BCE9}"/>
              </a:ext>
            </a:extLst>
          </p:cNvPr>
          <p:cNvGraphicFramePr>
            <a:graphicFrameLocks noGrp="1"/>
          </p:cNvGraphicFramePr>
          <p:nvPr>
            <p:extLst>
              <p:ext uri="{D42A27DB-BD31-4B8C-83A1-F6EECF244321}">
                <p14:modId xmlns:p14="http://schemas.microsoft.com/office/powerpoint/2010/main" val="908607099"/>
              </p:ext>
            </p:extLst>
          </p:nvPr>
        </p:nvGraphicFramePr>
        <p:xfrm>
          <a:off x="4543827" y="3591119"/>
          <a:ext cx="875112" cy="1097280"/>
        </p:xfrm>
        <a:graphic>
          <a:graphicData uri="http://schemas.openxmlformats.org/drawingml/2006/table">
            <a:tbl>
              <a:tblPr firstRow="1" bandRow="1">
                <a:tableStyleId>{5C22544A-7EE6-4342-B048-85BDC9FD1C3A}</a:tableStyleId>
              </a:tblPr>
              <a:tblGrid>
                <a:gridCol w="437556">
                  <a:extLst>
                    <a:ext uri="{9D8B030D-6E8A-4147-A177-3AD203B41FA5}">
                      <a16:colId xmlns:a16="http://schemas.microsoft.com/office/drawing/2014/main" val="1587071181"/>
                    </a:ext>
                  </a:extLst>
                </a:gridCol>
                <a:gridCol w="437556">
                  <a:extLst>
                    <a:ext uri="{9D8B030D-6E8A-4147-A177-3AD203B41FA5}">
                      <a16:colId xmlns:a16="http://schemas.microsoft.com/office/drawing/2014/main" val="799145982"/>
                    </a:ext>
                  </a:extLst>
                </a:gridCol>
              </a:tblGrid>
              <a:tr h="331259">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227912561"/>
                  </a:ext>
                </a:extLst>
              </a:tr>
              <a:tr h="331259">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4019142696"/>
                  </a:ext>
                </a:extLst>
              </a:tr>
              <a:tr h="331259">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498925715"/>
                  </a:ext>
                </a:extLst>
              </a:tr>
            </a:tbl>
          </a:graphicData>
        </a:graphic>
      </p:graphicFrame>
      <p:sp>
        <p:nvSpPr>
          <p:cNvPr id="32" name="Rectangle 31">
            <a:extLst>
              <a:ext uri="{FF2B5EF4-FFF2-40B4-BE49-F238E27FC236}">
                <a16:creationId xmlns:a16="http://schemas.microsoft.com/office/drawing/2014/main" id="{0C983F82-E397-514C-BDE6-88503FB54C68}"/>
              </a:ext>
            </a:extLst>
          </p:cNvPr>
          <p:cNvSpPr/>
          <p:nvPr/>
        </p:nvSpPr>
        <p:spPr>
          <a:xfrm>
            <a:off x="7524206" y="3798906"/>
            <a:ext cx="1045479" cy="369332"/>
          </a:xfrm>
          <a:prstGeom prst="rect">
            <a:avLst/>
          </a:prstGeom>
        </p:spPr>
        <p:txBody>
          <a:bodyPr wrap="none">
            <a:spAutoFit/>
          </a:bodyPr>
          <a:lstStyle/>
          <a:p>
            <a:r>
              <a:rPr lang="en-US" dirty="0"/>
              <a:t>(</a:t>
            </a:r>
            <a:r>
              <a:rPr lang="en-US" b="1" i="1" dirty="0"/>
              <a:t>X</a:t>
            </a:r>
            <a:r>
              <a:rPr lang="en-US" baseline="30000" dirty="0"/>
              <a:t>T</a:t>
            </a:r>
            <a:r>
              <a:rPr lang="en-US" dirty="0"/>
              <a:t>*</a:t>
            </a:r>
            <a:r>
              <a:rPr lang="en-US" b="1" i="1" dirty="0"/>
              <a:t>X</a:t>
            </a:r>
            <a:r>
              <a:rPr lang="en-US" dirty="0"/>
              <a:t>)</a:t>
            </a:r>
            <a:r>
              <a:rPr lang="en-US" baseline="30000" dirty="0"/>
              <a:t>-1 </a:t>
            </a:r>
            <a:r>
              <a:rPr lang="en-US" dirty="0"/>
              <a:t>=</a:t>
            </a:r>
          </a:p>
        </p:txBody>
      </p:sp>
      <p:graphicFrame>
        <p:nvGraphicFramePr>
          <p:cNvPr id="33" name="Table 6">
            <a:extLst>
              <a:ext uri="{FF2B5EF4-FFF2-40B4-BE49-F238E27FC236}">
                <a16:creationId xmlns:a16="http://schemas.microsoft.com/office/drawing/2014/main" id="{39A77265-359D-CA4C-93F9-7FBECB3AE1B9}"/>
              </a:ext>
            </a:extLst>
          </p:cNvPr>
          <p:cNvGraphicFramePr>
            <a:graphicFrameLocks noGrp="1"/>
          </p:cNvGraphicFramePr>
          <p:nvPr>
            <p:extLst>
              <p:ext uri="{D42A27DB-BD31-4B8C-83A1-F6EECF244321}">
                <p14:modId xmlns:p14="http://schemas.microsoft.com/office/powerpoint/2010/main" val="3687020604"/>
              </p:ext>
            </p:extLst>
          </p:nvPr>
        </p:nvGraphicFramePr>
        <p:xfrm>
          <a:off x="1318200" y="5776316"/>
          <a:ext cx="1370326" cy="810562"/>
        </p:xfrm>
        <a:graphic>
          <a:graphicData uri="http://schemas.openxmlformats.org/drawingml/2006/table">
            <a:tbl>
              <a:tblPr firstRow="1" bandRow="1">
                <a:tableStyleId>{5C22544A-7EE6-4342-B048-85BDC9FD1C3A}</a:tableStyleId>
              </a:tblPr>
              <a:tblGrid>
                <a:gridCol w="685163">
                  <a:extLst>
                    <a:ext uri="{9D8B030D-6E8A-4147-A177-3AD203B41FA5}">
                      <a16:colId xmlns:a16="http://schemas.microsoft.com/office/drawing/2014/main" val="852393096"/>
                    </a:ext>
                  </a:extLst>
                </a:gridCol>
                <a:gridCol w="685163">
                  <a:extLst>
                    <a:ext uri="{9D8B030D-6E8A-4147-A177-3AD203B41FA5}">
                      <a16:colId xmlns:a16="http://schemas.microsoft.com/office/drawing/2014/main" val="4224038215"/>
                    </a:ext>
                  </a:extLst>
                </a:gridCol>
              </a:tblGrid>
              <a:tr h="405281">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271756380"/>
                  </a:ext>
                </a:extLst>
              </a:tr>
              <a:tr h="405281">
                <a:tc>
                  <a:txBody>
                    <a:bodyPr/>
                    <a:lstStyle/>
                    <a:p>
                      <a:r>
                        <a:rPr lang="en-US" dirty="0"/>
                        <a:t>-0.5</a:t>
                      </a:r>
                    </a:p>
                  </a:txBody>
                  <a:tcPr/>
                </a:tc>
                <a:tc>
                  <a:txBody>
                    <a:bodyPr/>
                    <a:lstStyle/>
                    <a:p>
                      <a:r>
                        <a:rPr lang="en-US" dirty="0"/>
                        <a:t>1.5</a:t>
                      </a:r>
                    </a:p>
                  </a:txBody>
                  <a:tcPr/>
                </a:tc>
                <a:extLst>
                  <a:ext uri="{0D108BD9-81ED-4DB2-BD59-A6C34878D82A}">
                    <a16:rowId xmlns:a16="http://schemas.microsoft.com/office/drawing/2014/main" val="1570098828"/>
                  </a:ext>
                </a:extLst>
              </a:tr>
            </a:tbl>
          </a:graphicData>
        </a:graphic>
      </p:graphicFrame>
      <p:graphicFrame>
        <p:nvGraphicFramePr>
          <p:cNvPr id="34" name="Table 4">
            <a:extLst>
              <a:ext uri="{FF2B5EF4-FFF2-40B4-BE49-F238E27FC236}">
                <a16:creationId xmlns:a16="http://schemas.microsoft.com/office/drawing/2014/main" id="{1EC033FD-A436-A945-AB1A-DB1C374B4AA9}"/>
              </a:ext>
            </a:extLst>
          </p:cNvPr>
          <p:cNvGraphicFramePr>
            <a:graphicFrameLocks noGrp="1"/>
          </p:cNvGraphicFramePr>
          <p:nvPr>
            <p:extLst>
              <p:ext uri="{D42A27DB-BD31-4B8C-83A1-F6EECF244321}">
                <p14:modId xmlns:p14="http://schemas.microsoft.com/office/powerpoint/2010/main" val="3913411827"/>
              </p:ext>
            </p:extLst>
          </p:nvPr>
        </p:nvGraphicFramePr>
        <p:xfrm>
          <a:off x="2782343" y="5767661"/>
          <a:ext cx="1556481" cy="793584"/>
        </p:xfrm>
        <a:graphic>
          <a:graphicData uri="http://schemas.openxmlformats.org/drawingml/2006/table">
            <a:tbl>
              <a:tblPr firstRow="1" bandRow="1">
                <a:tableStyleId>{5C22544A-7EE6-4342-B048-85BDC9FD1C3A}</a:tableStyleId>
              </a:tblPr>
              <a:tblGrid>
                <a:gridCol w="518827">
                  <a:extLst>
                    <a:ext uri="{9D8B030D-6E8A-4147-A177-3AD203B41FA5}">
                      <a16:colId xmlns:a16="http://schemas.microsoft.com/office/drawing/2014/main" val="3189754254"/>
                    </a:ext>
                  </a:extLst>
                </a:gridCol>
                <a:gridCol w="518827">
                  <a:extLst>
                    <a:ext uri="{9D8B030D-6E8A-4147-A177-3AD203B41FA5}">
                      <a16:colId xmlns:a16="http://schemas.microsoft.com/office/drawing/2014/main" val="3740119607"/>
                    </a:ext>
                  </a:extLst>
                </a:gridCol>
                <a:gridCol w="518827">
                  <a:extLst>
                    <a:ext uri="{9D8B030D-6E8A-4147-A177-3AD203B41FA5}">
                      <a16:colId xmlns:a16="http://schemas.microsoft.com/office/drawing/2014/main" val="1114210574"/>
                    </a:ext>
                  </a:extLst>
                </a:gridCol>
              </a:tblGrid>
              <a:tr h="396792">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633104760"/>
                  </a:ext>
                </a:extLst>
              </a:tr>
              <a:tr h="396792">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604061122"/>
                  </a:ext>
                </a:extLst>
              </a:tr>
            </a:tbl>
          </a:graphicData>
        </a:graphic>
      </p:graphicFrame>
      <p:sp>
        <p:nvSpPr>
          <p:cNvPr id="35" name="Rectangle 34">
            <a:extLst>
              <a:ext uri="{FF2B5EF4-FFF2-40B4-BE49-F238E27FC236}">
                <a16:creationId xmlns:a16="http://schemas.microsoft.com/office/drawing/2014/main" id="{5A081816-BFC2-984E-88D2-3AA24AD19004}"/>
              </a:ext>
            </a:extLst>
          </p:cNvPr>
          <p:cNvSpPr/>
          <p:nvPr/>
        </p:nvSpPr>
        <p:spPr>
          <a:xfrm>
            <a:off x="2788941" y="4805677"/>
            <a:ext cx="4506706" cy="1384995"/>
          </a:xfrm>
          <a:prstGeom prst="rect">
            <a:avLst/>
          </a:prstGeom>
        </p:spPr>
        <p:txBody>
          <a:bodyPr wrap="square">
            <a:spAutoFit/>
          </a:bodyPr>
          <a:lstStyle/>
          <a:p>
            <a:r>
              <a:rPr lang="en-US" sz="1400" dirty="0">
                <a:latin typeface="Courier" pitchFamily="2" charset="0"/>
              </a:rPr>
              <a:t>x= </a:t>
            </a:r>
            <a:r>
              <a:rPr lang="en-US" sz="1400" dirty="0" err="1">
                <a:latin typeface="Courier" pitchFamily="2" charset="0"/>
              </a:rPr>
              <a:t>np.array</a:t>
            </a:r>
            <a:r>
              <a:rPr lang="en-US" sz="1400" dirty="0">
                <a:latin typeface="Courier" pitchFamily="2" charset="0"/>
              </a:rPr>
              <a:t>([[1,1,1],[1,0,0]]).T</a:t>
            </a:r>
          </a:p>
          <a:p>
            <a:r>
              <a:rPr lang="en-US" sz="1400" dirty="0">
                <a:latin typeface="Courier" pitchFamily="2" charset="0"/>
              </a:rPr>
              <a:t>p1=</a:t>
            </a:r>
            <a:r>
              <a:rPr lang="en-US" sz="1400" dirty="0" err="1">
                <a:latin typeface="Courier" pitchFamily="2" charset="0"/>
              </a:rPr>
              <a:t>np.array</a:t>
            </a:r>
            <a:r>
              <a:rPr lang="en-US" sz="1400" dirty="0">
                <a:latin typeface="Courier" pitchFamily="2" charset="0"/>
              </a:rPr>
              <a:t>([3,3,3]).T</a:t>
            </a:r>
          </a:p>
          <a:p>
            <a:r>
              <a:rPr lang="en-US" sz="1400" dirty="0" err="1">
                <a:latin typeface="Courier" pitchFamily="2" charset="0"/>
              </a:rPr>
              <a:t>projmat</a:t>
            </a:r>
            <a:r>
              <a:rPr lang="en-US" sz="1400" dirty="0">
                <a:latin typeface="Courier" pitchFamily="2" charset="0"/>
              </a:rPr>
              <a:t>= </a:t>
            </a:r>
            <a:r>
              <a:rPr lang="en-US" sz="1400" dirty="0" err="1">
                <a:latin typeface="Courier" pitchFamily="2" charset="0"/>
              </a:rPr>
              <a:t>np.matmul</a:t>
            </a:r>
            <a:r>
              <a:rPr lang="en-US" sz="1400" dirty="0">
                <a:latin typeface="Courier" pitchFamily="2" charset="0"/>
              </a:rPr>
              <a:t>(</a:t>
            </a:r>
            <a:r>
              <a:rPr lang="en-US" sz="1400" dirty="0" err="1">
                <a:latin typeface="Courier" pitchFamily="2" charset="0"/>
              </a:rPr>
              <a:t>xxinv</a:t>
            </a:r>
            <a:r>
              <a:rPr lang="en-US" sz="1400" dirty="0">
                <a:latin typeface="Courier" pitchFamily="2" charset="0"/>
              </a:rPr>
              <a:t>, </a:t>
            </a:r>
            <a:r>
              <a:rPr lang="en-US" sz="1400" dirty="0" err="1">
                <a:latin typeface="Courier" pitchFamily="2" charset="0"/>
              </a:rPr>
              <a:t>x.T</a:t>
            </a:r>
            <a:r>
              <a:rPr lang="en-US" sz="1400" dirty="0">
                <a:latin typeface="Courier" pitchFamily="2" charset="0"/>
              </a:rPr>
              <a:t>)</a:t>
            </a:r>
          </a:p>
          <a:p>
            <a:r>
              <a:rPr lang="en-US" sz="1400" dirty="0">
                <a:latin typeface="Courier" pitchFamily="2" charset="0"/>
              </a:rPr>
              <a:t>beta*= </a:t>
            </a:r>
            <a:r>
              <a:rPr lang="en-US" sz="1400" dirty="0" err="1">
                <a:latin typeface="Courier" pitchFamily="2" charset="0"/>
              </a:rPr>
              <a:t>np.matmul</a:t>
            </a:r>
            <a:r>
              <a:rPr lang="en-US" sz="1400" dirty="0">
                <a:latin typeface="Courier" pitchFamily="2" charset="0"/>
              </a:rPr>
              <a:t>(</a:t>
            </a:r>
            <a:r>
              <a:rPr lang="en-US" sz="1400" dirty="0" err="1">
                <a:latin typeface="Courier" pitchFamily="2" charset="0"/>
              </a:rPr>
              <a:t>projmat</a:t>
            </a:r>
            <a:r>
              <a:rPr lang="en-US" sz="1400" dirty="0">
                <a:latin typeface="Courier" pitchFamily="2" charset="0"/>
              </a:rPr>
              <a:t>, p1)</a:t>
            </a:r>
          </a:p>
          <a:p>
            <a:endParaRPr lang="en-US" sz="1400" dirty="0">
              <a:latin typeface="Courier" pitchFamily="2" charset="0"/>
            </a:endParaRPr>
          </a:p>
          <a:p>
            <a:endParaRPr lang="en-US" sz="1400" i="1" dirty="0">
              <a:latin typeface="Courier" pitchFamily="2" charset="0"/>
            </a:endParaRPr>
          </a:p>
        </p:txBody>
      </p:sp>
      <p:sp>
        <p:nvSpPr>
          <p:cNvPr id="37" name="Rectangle 36">
            <a:extLst>
              <a:ext uri="{FF2B5EF4-FFF2-40B4-BE49-F238E27FC236}">
                <a16:creationId xmlns:a16="http://schemas.microsoft.com/office/drawing/2014/main" id="{AEE343F6-1294-D844-B383-37F13FFEB7DF}"/>
              </a:ext>
            </a:extLst>
          </p:cNvPr>
          <p:cNvSpPr/>
          <p:nvPr/>
        </p:nvSpPr>
        <p:spPr>
          <a:xfrm>
            <a:off x="6721102" y="5938618"/>
            <a:ext cx="1963999" cy="369332"/>
          </a:xfrm>
          <a:prstGeom prst="rect">
            <a:avLst/>
          </a:prstGeom>
        </p:spPr>
        <p:txBody>
          <a:bodyPr wrap="none">
            <a:spAutoFit/>
          </a:bodyPr>
          <a:lstStyle/>
          <a:p>
            <a:r>
              <a:rPr lang="el-GR" dirty="0"/>
              <a:t>β*</a:t>
            </a:r>
            <a:r>
              <a:rPr lang="en-US" dirty="0"/>
              <a:t> =(</a:t>
            </a:r>
            <a:r>
              <a:rPr lang="en-US" b="1" i="1" dirty="0"/>
              <a:t>X</a:t>
            </a:r>
            <a:r>
              <a:rPr lang="en-US" baseline="30000" dirty="0"/>
              <a:t>T</a:t>
            </a:r>
            <a:r>
              <a:rPr lang="en-US" dirty="0"/>
              <a:t>*</a:t>
            </a:r>
            <a:r>
              <a:rPr lang="en-US" b="1" i="1" dirty="0"/>
              <a:t>X</a:t>
            </a:r>
            <a:r>
              <a:rPr lang="en-US" dirty="0"/>
              <a:t>)</a:t>
            </a:r>
            <a:r>
              <a:rPr lang="en-US" baseline="30000" dirty="0"/>
              <a:t>-1 </a:t>
            </a:r>
            <a:r>
              <a:rPr lang="en-US" b="1" i="1" dirty="0"/>
              <a:t>X</a:t>
            </a:r>
            <a:r>
              <a:rPr lang="en-US" baseline="30000" dirty="0"/>
              <a:t>T </a:t>
            </a:r>
            <a:r>
              <a:rPr lang="en-US" dirty="0"/>
              <a:t>p1=</a:t>
            </a:r>
            <a:r>
              <a:rPr lang="en-US" baseline="30000" dirty="0"/>
              <a:t> </a:t>
            </a:r>
            <a:endParaRPr lang="en-US" dirty="0"/>
          </a:p>
        </p:txBody>
      </p:sp>
      <p:graphicFrame>
        <p:nvGraphicFramePr>
          <p:cNvPr id="38" name="Table 4">
            <a:extLst>
              <a:ext uri="{FF2B5EF4-FFF2-40B4-BE49-F238E27FC236}">
                <a16:creationId xmlns:a16="http://schemas.microsoft.com/office/drawing/2014/main" id="{F5C8B8F5-3A56-3647-BB38-8841BFC532C8}"/>
              </a:ext>
            </a:extLst>
          </p:cNvPr>
          <p:cNvGraphicFramePr>
            <a:graphicFrameLocks noGrp="1"/>
          </p:cNvGraphicFramePr>
          <p:nvPr>
            <p:extLst>
              <p:ext uri="{D42A27DB-BD31-4B8C-83A1-F6EECF244321}">
                <p14:modId xmlns:p14="http://schemas.microsoft.com/office/powerpoint/2010/main" val="1810050797"/>
              </p:ext>
            </p:extLst>
          </p:nvPr>
        </p:nvGraphicFramePr>
        <p:xfrm>
          <a:off x="8686472" y="5726492"/>
          <a:ext cx="1712151" cy="793584"/>
        </p:xfrm>
        <a:graphic>
          <a:graphicData uri="http://schemas.openxmlformats.org/drawingml/2006/table">
            <a:tbl>
              <a:tblPr firstRow="1" bandRow="1">
                <a:tableStyleId>{5C22544A-7EE6-4342-B048-85BDC9FD1C3A}</a:tableStyleId>
              </a:tblPr>
              <a:tblGrid>
                <a:gridCol w="570717">
                  <a:extLst>
                    <a:ext uri="{9D8B030D-6E8A-4147-A177-3AD203B41FA5}">
                      <a16:colId xmlns:a16="http://schemas.microsoft.com/office/drawing/2014/main" val="3189754254"/>
                    </a:ext>
                  </a:extLst>
                </a:gridCol>
                <a:gridCol w="570717">
                  <a:extLst>
                    <a:ext uri="{9D8B030D-6E8A-4147-A177-3AD203B41FA5}">
                      <a16:colId xmlns:a16="http://schemas.microsoft.com/office/drawing/2014/main" val="3740119607"/>
                    </a:ext>
                  </a:extLst>
                </a:gridCol>
                <a:gridCol w="570717">
                  <a:extLst>
                    <a:ext uri="{9D8B030D-6E8A-4147-A177-3AD203B41FA5}">
                      <a16:colId xmlns:a16="http://schemas.microsoft.com/office/drawing/2014/main" val="1114210574"/>
                    </a:ext>
                  </a:extLst>
                </a:gridCol>
              </a:tblGrid>
              <a:tr h="396792">
                <a:tc>
                  <a:txBody>
                    <a:bodyPr/>
                    <a:lstStyle/>
                    <a:p>
                      <a:r>
                        <a:rPr lang="en-US" dirty="0"/>
                        <a:t>0</a:t>
                      </a:r>
                    </a:p>
                  </a:txBody>
                  <a:tcPr/>
                </a:tc>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1633104760"/>
                  </a:ext>
                </a:extLst>
              </a:tr>
              <a:tr h="396792">
                <a:tc>
                  <a:txBody>
                    <a:bodyPr/>
                    <a:lstStyle/>
                    <a:p>
                      <a:r>
                        <a:rPr lang="en-US" dirty="0"/>
                        <a:t>1</a:t>
                      </a:r>
                    </a:p>
                  </a:txBody>
                  <a:tcPr/>
                </a:tc>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1604061122"/>
                  </a:ext>
                </a:extLst>
              </a:tr>
            </a:tbl>
          </a:graphicData>
        </a:graphic>
      </p:graphicFrame>
      <p:graphicFrame>
        <p:nvGraphicFramePr>
          <p:cNvPr id="39" name="Table 3">
            <a:extLst>
              <a:ext uri="{FF2B5EF4-FFF2-40B4-BE49-F238E27FC236}">
                <a16:creationId xmlns:a16="http://schemas.microsoft.com/office/drawing/2014/main" id="{A4FF0C18-A0F5-C141-B03B-46C38C3CCD68}"/>
              </a:ext>
            </a:extLst>
          </p:cNvPr>
          <p:cNvGraphicFramePr>
            <a:graphicFrameLocks noGrp="1"/>
          </p:cNvGraphicFramePr>
          <p:nvPr>
            <p:extLst>
              <p:ext uri="{D42A27DB-BD31-4B8C-83A1-F6EECF244321}">
                <p14:modId xmlns:p14="http://schemas.microsoft.com/office/powerpoint/2010/main" val="3244357059"/>
              </p:ext>
            </p:extLst>
          </p:nvPr>
        </p:nvGraphicFramePr>
        <p:xfrm>
          <a:off x="10613274" y="5615813"/>
          <a:ext cx="437556" cy="1097280"/>
        </p:xfrm>
        <a:graphic>
          <a:graphicData uri="http://schemas.openxmlformats.org/drawingml/2006/table">
            <a:tbl>
              <a:tblPr firstRow="1" bandRow="1">
                <a:tableStyleId>{5C22544A-7EE6-4342-B048-85BDC9FD1C3A}</a:tableStyleId>
              </a:tblPr>
              <a:tblGrid>
                <a:gridCol w="437556">
                  <a:extLst>
                    <a:ext uri="{9D8B030D-6E8A-4147-A177-3AD203B41FA5}">
                      <a16:colId xmlns:a16="http://schemas.microsoft.com/office/drawing/2014/main" val="1587071181"/>
                    </a:ext>
                  </a:extLst>
                </a:gridCol>
              </a:tblGrid>
              <a:tr h="331259">
                <a:tc>
                  <a:txBody>
                    <a:bodyPr/>
                    <a:lstStyle/>
                    <a:p>
                      <a:r>
                        <a:rPr lang="en-US" dirty="0"/>
                        <a:t>3</a:t>
                      </a:r>
                    </a:p>
                  </a:txBody>
                  <a:tcPr/>
                </a:tc>
                <a:extLst>
                  <a:ext uri="{0D108BD9-81ED-4DB2-BD59-A6C34878D82A}">
                    <a16:rowId xmlns:a16="http://schemas.microsoft.com/office/drawing/2014/main" val="1227912561"/>
                  </a:ext>
                </a:extLst>
              </a:tr>
              <a:tr h="331259">
                <a:tc>
                  <a:txBody>
                    <a:bodyPr/>
                    <a:lstStyle/>
                    <a:p>
                      <a:r>
                        <a:rPr lang="en-US" dirty="0"/>
                        <a:t>3</a:t>
                      </a:r>
                    </a:p>
                  </a:txBody>
                  <a:tcPr/>
                </a:tc>
                <a:extLst>
                  <a:ext uri="{0D108BD9-81ED-4DB2-BD59-A6C34878D82A}">
                    <a16:rowId xmlns:a16="http://schemas.microsoft.com/office/drawing/2014/main" val="4019142696"/>
                  </a:ext>
                </a:extLst>
              </a:tr>
              <a:tr h="331259">
                <a:tc>
                  <a:txBody>
                    <a:bodyPr/>
                    <a:lstStyle/>
                    <a:p>
                      <a:r>
                        <a:rPr lang="en-US" dirty="0"/>
                        <a:t>3</a:t>
                      </a:r>
                    </a:p>
                  </a:txBody>
                  <a:tcPr/>
                </a:tc>
                <a:extLst>
                  <a:ext uri="{0D108BD9-81ED-4DB2-BD59-A6C34878D82A}">
                    <a16:rowId xmlns:a16="http://schemas.microsoft.com/office/drawing/2014/main" val="2498925715"/>
                  </a:ext>
                </a:extLst>
              </a:tr>
            </a:tbl>
          </a:graphicData>
        </a:graphic>
      </p:graphicFrame>
      <p:sp>
        <p:nvSpPr>
          <p:cNvPr id="40" name="TextBox 39">
            <a:extLst>
              <a:ext uri="{FF2B5EF4-FFF2-40B4-BE49-F238E27FC236}">
                <a16:creationId xmlns:a16="http://schemas.microsoft.com/office/drawing/2014/main" id="{83AF6693-EE1B-4840-9C50-4D83CEA82A4D}"/>
              </a:ext>
            </a:extLst>
          </p:cNvPr>
          <p:cNvSpPr txBox="1"/>
          <p:nvPr/>
        </p:nvSpPr>
        <p:spPr>
          <a:xfrm>
            <a:off x="11050830" y="5952386"/>
            <a:ext cx="691747" cy="369332"/>
          </a:xfrm>
          <a:prstGeom prst="rect">
            <a:avLst/>
          </a:prstGeom>
          <a:noFill/>
        </p:spPr>
        <p:txBody>
          <a:bodyPr wrap="square" rtlCol="0">
            <a:spAutoFit/>
          </a:bodyPr>
          <a:lstStyle/>
          <a:p>
            <a:r>
              <a:rPr lang="en-US" dirty="0"/>
              <a:t>=</a:t>
            </a:r>
          </a:p>
        </p:txBody>
      </p:sp>
      <p:graphicFrame>
        <p:nvGraphicFramePr>
          <p:cNvPr id="41" name="Table 3">
            <a:extLst>
              <a:ext uri="{FF2B5EF4-FFF2-40B4-BE49-F238E27FC236}">
                <a16:creationId xmlns:a16="http://schemas.microsoft.com/office/drawing/2014/main" id="{B1B7DB9F-3636-E443-A267-EA88A4F9088D}"/>
              </a:ext>
            </a:extLst>
          </p:cNvPr>
          <p:cNvGraphicFramePr>
            <a:graphicFrameLocks noGrp="1"/>
          </p:cNvGraphicFramePr>
          <p:nvPr>
            <p:extLst>
              <p:ext uri="{D42A27DB-BD31-4B8C-83A1-F6EECF244321}">
                <p14:modId xmlns:p14="http://schemas.microsoft.com/office/powerpoint/2010/main" val="1263367910"/>
              </p:ext>
            </p:extLst>
          </p:nvPr>
        </p:nvGraphicFramePr>
        <p:xfrm>
          <a:off x="11351892" y="5726492"/>
          <a:ext cx="437556" cy="731520"/>
        </p:xfrm>
        <a:graphic>
          <a:graphicData uri="http://schemas.openxmlformats.org/drawingml/2006/table">
            <a:tbl>
              <a:tblPr firstRow="1" bandRow="1">
                <a:tableStyleId>{5C22544A-7EE6-4342-B048-85BDC9FD1C3A}</a:tableStyleId>
              </a:tblPr>
              <a:tblGrid>
                <a:gridCol w="437556">
                  <a:extLst>
                    <a:ext uri="{9D8B030D-6E8A-4147-A177-3AD203B41FA5}">
                      <a16:colId xmlns:a16="http://schemas.microsoft.com/office/drawing/2014/main" val="1587071181"/>
                    </a:ext>
                  </a:extLst>
                </a:gridCol>
              </a:tblGrid>
              <a:tr h="331259">
                <a:tc>
                  <a:txBody>
                    <a:bodyPr/>
                    <a:lstStyle/>
                    <a:p>
                      <a:r>
                        <a:rPr lang="en-US" dirty="0"/>
                        <a:t>3</a:t>
                      </a:r>
                    </a:p>
                  </a:txBody>
                  <a:tcPr/>
                </a:tc>
                <a:extLst>
                  <a:ext uri="{0D108BD9-81ED-4DB2-BD59-A6C34878D82A}">
                    <a16:rowId xmlns:a16="http://schemas.microsoft.com/office/drawing/2014/main" val="1227912561"/>
                  </a:ext>
                </a:extLst>
              </a:tr>
              <a:tr h="331259">
                <a:tc>
                  <a:txBody>
                    <a:bodyPr/>
                    <a:lstStyle/>
                    <a:p>
                      <a:r>
                        <a:rPr lang="en-US" dirty="0"/>
                        <a:t>0</a:t>
                      </a:r>
                    </a:p>
                  </a:txBody>
                  <a:tcPr/>
                </a:tc>
                <a:extLst>
                  <a:ext uri="{0D108BD9-81ED-4DB2-BD59-A6C34878D82A}">
                    <a16:rowId xmlns:a16="http://schemas.microsoft.com/office/drawing/2014/main" val="4019142696"/>
                  </a:ext>
                </a:extLst>
              </a:tr>
            </a:tbl>
          </a:graphicData>
        </a:graphic>
      </p:graphicFrame>
    </p:spTree>
    <p:extLst>
      <p:ext uri="{BB962C8B-B14F-4D97-AF65-F5344CB8AC3E}">
        <p14:creationId xmlns:p14="http://schemas.microsoft.com/office/powerpoint/2010/main" val="2011008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E6DC-5B08-2E4B-AEE3-C8FE4BB48FF3}"/>
              </a:ext>
            </a:extLst>
          </p:cNvPr>
          <p:cNvSpPr>
            <a:spLocks noGrp="1"/>
          </p:cNvSpPr>
          <p:nvPr>
            <p:ph type="title"/>
          </p:nvPr>
        </p:nvSpPr>
        <p:spPr>
          <a:xfrm>
            <a:off x="85846" y="18255"/>
            <a:ext cx="10643886" cy="1325563"/>
          </a:xfrm>
        </p:spPr>
        <p:txBody>
          <a:bodyPr>
            <a:normAutofit/>
          </a:bodyPr>
          <a:lstStyle/>
          <a:p>
            <a:r>
              <a:rPr lang="en-US" sz="4000" dirty="0"/>
              <a:t>Homework problem on projections</a:t>
            </a:r>
          </a:p>
        </p:txBody>
      </p:sp>
      <p:sp>
        <p:nvSpPr>
          <p:cNvPr id="6" name="TextBox 5">
            <a:extLst>
              <a:ext uri="{FF2B5EF4-FFF2-40B4-BE49-F238E27FC236}">
                <a16:creationId xmlns:a16="http://schemas.microsoft.com/office/drawing/2014/main" id="{83A357DA-FCF5-064D-8ED4-42E3B4ABFD74}"/>
              </a:ext>
            </a:extLst>
          </p:cNvPr>
          <p:cNvSpPr txBox="1"/>
          <p:nvPr/>
        </p:nvSpPr>
        <p:spPr>
          <a:xfrm>
            <a:off x="0" y="1163522"/>
            <a:ext cx="6320743" cy="3139321"/>
          </a:xfrm>
          <a:prstGeom prst="rect">
            <a:avLst/>
          </a:prstGeom>
          <a:noFill/>
        </p:spPr>
        <p:txBody>
          <a:bodyPr wrap="square" rtlCol="0">
            <a:spAutoFit/>
          </a:bodyPr>
          <a:lstStyle/>
          <a:p>
            <a:r>
              <a:rPr lang="en-US" dirty="0"/>
              <a:t>We are going to use the normal equation</a:t>
            </a:r>
          </a:p>
          <a:p>
            <a:endParaRPr lang="en-US" dirty="0"/>
          </a:p>
          <a:p>
            <a:endParaRPr lang="en-US" dirty="0"/>
          </a:p>
          <a:p>
            <a:endParaRPr lang="en-US" dirty="0"/>
          </a:p>
          <a:p>
            <a:r>
              <a:rPr lang="en-US" dirty="0"/>
              <a:t>to find the optimal coefficients </a:t>
            </a:r>
          </a:p>
          <a:p>
            <a:r>
              <a:rPr lang="el-GR" dirty="0"/>
              <a:t>β</a:t>
            </a:r>
            <a:r>
              <a:rPr lang="el-GR" baseline="-25000" dirty="0"/>
              <a:t>1</a:t>
            </a:r>
            <a:r>
              <a:rPr lang="el-GR" dirty="0"/>
              <a:t>* </a:t>
            </a:r>
            <a:r>
              <a:rPr lang="en-US" dirty="0"/>
              <a:t>and</a:t>
            </a:r>
            <a:r>
              <a:rPr lang="el-GR" dirty="0"/>
              <a:t> β</a:t>
            </a:r>
            <a:r>
              <a:rPr lang="el-GR" baseline="-25000" dirty="0"/>
              <a:t>2</a:t>
            </a:r>
            <a:r>
              <a:rPr lang="el-GR" dirty="0"/>
              <a:t>*</a:t>
            </a:r>
            <a:r>
              <a:rPr lang="en-US" dirty="0"/>
              <a:t> stacked in a vector </a:t>
            </a:r>
            <a:r>
              <a:rPr lang="el-GR" b="1" dirty="0"/>
              <a:t>β*</a:t>
            </a:r>
            <a:r>
              <a:rPr lang="el-GR" dirty="0"/>
              <a:t>=</a:t>
            </a:r>
            <a:r>
              <a:rPr lang="en-US" dirty="0"/>
              <a:t>[</a:t>
            </a:r>
            <a:r>
              <a:rPr lang="el-GR" dirty="0"/>
              <a:t>β</a:t>
            </a:r>
            <a:r>
              <a:rPr lang="el-GR" baseline="-25000" dirty="0"/>
              <a:t>1</a:t>
            </a:r>
            <a:r>
              <a:rPr lang="el-GR" dirty="0"/>
              <a:t>*</a:t>
            </a:r>
            <a:r>
              <a:rPr lang="en-US" dirty="0"/>
              <a:t>,</a:t>
            </a:r>
            <a:r>
              <a:rPr lang="el-GR" dirty="0"/>
              <a:t> β</a:t>
            </a:r>
            <a:r>
              <a:rPr lang="en-US" baseline="-25000" dirty="0"/>
              <a:t>2</a:t>
            </a:r>
            <a:r>
              <a:rPr lang="el-GR" dirty="0"/>
              <a:t>*</a:t>
            </a:r>
            <a:r>
              <a:rPr lang="en-US" dirty="0"/>
              <a:t>]. </a:t>
            </a:r>
          </a:p>
          <a:p>
            <a:r>
              <a:rPr lang="en-US" b="1" dirty="0"/>
              <a:t>How do you use the optimal coefficients </a:t>
            </a:r>
            <a:r>
              <a:rPr lang="el-GR" b="1" dirty="0"/>
              <a:t>β*</a:t>
            </a:r>
            <a:r>
              <a:rPr lang="en-US" b="1" dirty="0"/>
              <a:t> ? </a:t>
            </a:r>
          </a:p>
          <a:p>
            <a:endParaRPr lang="en-US" dirty="0"/>
          </a:p>
          <a:p>
            <a:r>
              <a:rPr lang="en-US" dirty="0"/>
              <a:t>                             </a:t>
            </a:r>
          </a:p>
          <a:p>
            <a:endParaRPr lang="en-US" dirty="0"/>
          </a:p>
          <a:p>
            <a:endParaRPr lang="en-US" dirty="0"/>
          </a:p>
        </p:txBody>
      </p:sp>
      <p:sp>
        <p:nvSpPr>
          <p:cNvPr id="9" name="Rectangle 8">
            <a:extLst>
              <a:ext uri="{FF2B5EF4-FFF2-40B4-BE49-F238E27FC236}">
                <a16:creationId xmlns:a16="http://schemas.microsoft.com/office/drawing/2014/main" id="{CC95A367-4337-614C-84AE-BEDF4A995E80}"/>
              </a:ext>
            </a:extLst>
          </p:cNvPr>
          <p:cNvSpPr/>
          <p:nvPr/>
        </p:nvSpPr>
        <p:spPr>
          <a:xfrm>
            <a:off x="5024779" y="963990"/>
            <a:ext cx="6814903" cy="1753913"/>
          </a:xfrm>
          <a:prstGeom prst="rect">
            <a:avLst/>
          </a:prstGeom>
          <a:solidFill>
            <a:schemeClr val="bg2">
              <a:lumMod val="90000"/>
            </a:schemeClr>
          </a:solidFill>
          <a:ln w="57150">
            <a:solidFill>
              <a:schemeClr val="tx1">
                <a:lumMod val="50000"/>
                <a:lumOff val="50000"/>
              </a:schemeClr>
            </a:solidFill>
            <a:extLst>
              <a:ext uri="{C807C97D-BFC1-408E-A445-0C87EB9F89A2}">
                <ask:lineSketchStyleProps xmlns:ask="http://schemas.microsoft.com/office/drawing/2018/sketchyshapes" sd="2374350195">
                  <a:custGeom>
                    <a:avLst/>
                    <a:gdLst>
                      <a:gd name="connsiteX0" fmla="*/ 0 w 6814903"/>
                      <a:gd name="connsiteY0" fmla="*/ 0 h 1753913"/>
                      <a:gd name="connsiteX1" fmla="*/ 431611 w 6814903"/>
                      <a:gd name="connsiteY1" fmla="*/ 0 h 1753913"/>
                      <a:gd name="connsiteX2" fmla="*/ 1067668 w 6814903"/>
                      <a:gd name="connsiteY2" fmla="*/ 0 h 1753913"/>
                      <a:gd name="connsiteX3" fmla="*/ 1635577 w 6814903"/>
                      <a:gd name="connsiteY3" fmla="*/ 0 h 1753913"/>
                      <a:gd name="connsiteX4" fmla="*/ 2271634 w 6814903"/>
                      <a:gd name="connsiteY4" fmla="*/ 0 h 1753913"/>
                      <a:gd name="connsiteX5" fmla="*/ 2975841 w 6814903"/>
                      <a:gd name="connsiteY5" fmla="*/ 0 h 1753913"/>
                      <a:gd name="connsiteX6" fmla="*/ 3339302 w 6814903"/>
                      <a:gd name="connsiteY6" fmla="*/ 0 h 1753913"/>
                      <a:gd name="connsiteX7" fmla="*/ 4043509 w 6814903"/>
                      <a:gd name="connsiteY7" fmla="*/ 0 h 1753913"/>
                      <a:gd name="connsiteX8" fmla="*/ 4406971 w 6814903"/>
                      <a:gd name="connsiteY8" fmla="*/ 0 h 1753913"/>
                      <a:gd name="connsiteX9" fmla="*/ 4974879 w 6814903"/>
                      <a:gd name="connsiteY9" fmla="*/ 0 h 1753913"/>
                      <a:gd name="connsiteX10" fmla="*/ 5474639 w 6814903"/>
                      <a:gd name="connsiteY10" fmla="*/ 0 h 1753913"/>
                      <a:gd name="connsiteX11" fmla="*/ 6178845 w 6814903"/>
                      <a:gd name="connsiteY11" fmla="*/ 0 h 1753913"/>
                      <a:gd name="connsiteX12" fmla="*/ 6814903 w 6814903"/>
                      <a:gd name="connsiteY12" fmla="*/ 0 h 1753913"/>
                      <a:gd name="connsiteX13" fmla="*/ 6814903 w 6814903"/>
                      <a:gd name="connsiteY13" fmla="*/ 567099 h 1753913"/>
                      <a:gd name="connsiteX14" fmla="*/ 6814903 w 6814903"/>
                      <a:gd name="connsiteY14" fmla="*/ 1134197 h 1753913"/>
                      <a:gd name="connsiteX15" fmla="*/ 6814903 w 6814903"/>
                      <a:gd name="connsiteY15" fmla="*/ 1753913 h 1753913"/>
                      <a:gd name="connsiteX16" fmla="*/ 6383292 w 6814903"/>
                      <a:gd name="connsiteY16" fmla="*/ 1753913 h 1753913"/>
                      <a:gd name="connsiteX17" fmla="*/ 5951682 w 6814903"/>
                      <a:gd name="connsiteY17" fmla="*/ 1753913 h 1753913"/>
                      <a:gd name="connsiteX18" fmla="*/ 5315624 w 6814903"/>
                      <a:gd name="connsiteY18" fmla="*/ 1753913 h 1753913"/>
                      <a:gd name="connsiteX19" fmla="*/ 4815865 w 6814903"/>
                      <a:gd name="connsiteY19" fmla="*/ 1753913 h 1753913"/>
                      <a:gd name="connsiteX20" fmla="*/ 4247956 w 6814903"/>
                      <a:gd name="connsiteY20" fmla="*/ 1753913 h 1753913"/>
                      <a:gd name="connsiteX21" fmla="*/ 3680048 w 6814903"/>
                      <a:gd name="connsiteY21" fmla="*/ 1753913 h 1753913"/>
                      <a:gd name="connsiteX22" fmla="*/ 3180288 w 6814903"/>
                      <a:gd name="connsiteY22" fmla="*/ 1753913 h 1753913"/>
                      <a:gd name="connsiteX23" fmla="*/ 2748678 w 6814903"/>
                      <a:gd name="connsiteY23" fmla="*/ 1753913 h 1753913"/>
                      <a:gd name="connsiteX24" fmla="*/ 2112620 w 6814903"/>
                      <a:gd name="connsiteY24" fmla="*/ 1753913 h 1753913"/>
                      <a:gd name="connsiteX25" fmla="*/ 1749158 w 6814903"/>
                      <a:gd name="connsiteY25" fmla="*/ 1753913 h 1753913"/>
                      <a:gd name="connsiteX26" fmla="*/ 1317548 w 6814903"/>
                      <a:gd name="connsiteY26" fmla="*/ 1753913 h 1753913"/>
                      <a:gd name="connsiteX27" fmla="*/ 613341 w 6814903"/>
                      <a:gd name="connsiteY27" fmla="*/ 1753913 h 1753913"/>
                      <a:gd name="connsiteX28" fmla="*/ 0 w 6814903"/>
                      <a:gd name="connsiteY28" fmla="*/ 1753913 h 1753913"/>
                      <a:gd name="connsiteX29" fmla="*/ 0 w 6814903"/>
                      <a:gd name="connsiteY29" fmla="*/ 1204354 h 1753913"/>
                      <a:gd name="connsiteX30" fmla="*/ 0 w 6814903"/>
                      <a:gd name="connsiteY30" fmla="*/ 619716 h 1753913"/>
                      <a:gd name="connsiteX31" fmla="*/ 0 w 6814903"/>
                      <a:gd name="connsiteY31" fmla="*/ 0 h 17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814903" h="1753913" fill="none" extrusionOk="0">
                        <a:moveTo>
                          <a:pt x="0" y="0"/>
                        </a:moveTo>
                        <a:cubicBezTo>
                          <a:pt x="166212" y="-12383"/>
                          <a:pt x="294371" y="51759"/>
                          <a:pt x="431611" y="0"/>
                        </a:cubicBezTo>
                        <a:cubicBezTo>
                          <a:pt x="568851" y="-51759"/>
                          <a:pt x="932468" y="44659"/>
                          <a:pt x="1067668" y="0"/>
                        </a:cubicBezTo>
                        <a:cubicBezTo>
                          <a:pt x="1202868" y="-44659"/>
                          <a:pt x="1425270" y="16919"/>
                          <a:pt x="1635577" y="0"/>
                        </a:cubicBezTo>
                        <a:cubicBezTo>
                          <a:pt x="1845884" y="-16919"/>
                          <a:pt x="2079511" y="5803"/>
                          <a:pt x="2271634" y="0"/>
                        </a:cubicBezTo>
                        <a:cubicBezTo>
                          <a:pt x="2463757" y="-5803"/>
                          <a:pt x="2821115" y="60849"/>
                          <a:pt x="2975841" y="0"/>
                        </a:cubicBezTo>
                        <a:cubicBezTo>
                          <a:pt x="3130567" y="-60849"/>
                          <a:pt x="3248854" y="21397"/>
                          <a:pt x="3339302" y="0"/>
                        </a:cubicBezTo>
                        <a:cubicBezTo>
                          <a:pt x="3429750" y="-21397"/>
                          <a:pt x="3803693" y="13602"/>
                          <a:pt x="4043509" y="0"/>
                        </a:cubicBezTo>
                        <a:cubicBezTo>
                          <a:pt x="4283325" y="-13602"/>
                          <a:pt x="4289540" y="27508"/>
                          <a:pt x="4406971" y="0"/>
                        </a:cubicBezTo>
                        <a:cubicBezTo>
                          <a:pt x="4524402" y="-27508"/>
                          <a:pt x="4841514" y="22331"/>
                          <a:pt x="4974879" y="0"/>
                        </a:cubicBezTo>
                        <a:cubicBezTo>
                          <a:pt x="5108244" y="-22331"/>
                          <a:pt x="5323582" y="52309"/>
                          <a:pt x="5474639" y="0"/>
                        </a:cubicBezTo>
                        <a:cubicBezTo>
                          <a:pt x="5625696" y="-52309"/>
                          <a:pt x="5923489" y="37870"/>
                          <a:pt x="6178845" y="0"/>
                        </a:cubicBezTo>
                        <a:cubicBezTo>
                          <a:pt x="6434201" y="-37870"/>
                          <a:pt x="6540217" y="48183"/>
                          <a:pt x="6814903" y="0"/>
                        </a:cubicBezTo>
                        <a:cubicBezTo>
                          <a:pt x="6844121" y="238123"/>
                          <a:pt x="6751575" y="293350"/>
                          <a:pt x="6814903" y="567099"/>
                        </a:cubicBezTo>
                        <a:cubicBezTo>
                          <a:pt x="6878231" y="840848"/>
                          <a:pt x="6780295" y="887312"/>
                          <a:pt x="6814903" y="1134197"/>
                        </a:cubicBezTo>
                        <a:cubicBezTo>
                          <a:pt x="6849511" y="1381082"/>
                          <a:pt x="6812109" y="1479489"/>
                          <a:pt x="6814903" y="1753913"/>
                        </a:cubicBezTo>
                        <a:cubicBezTo>
                          <a:pt x="6680448" y="1754897"/>
                          <a:pt x="6579754" y="1748303"/>
                          <a:pt x="6383292" y="1753913"/>
                        </a:cubicBezTo>
                        <a:cubicBezTo>
                          <a:pt x="6186830" y="1759523"/>
                          <a:pt x="6078986" y="1725836"/>
                          <a:pt x="5951682" y="1753913"/>
                        </a:cubicBezTo>
                        <a:cubicBezTo>
                          <a:pt x="5824378" y="1781990"/>
                          <a:pt x="5591345" y="1678773"/>
                          <a:pt x="5315624" y="1753913"/>
                        </a:cubicBezTo>
                        <a:cubicBezTo>
                          <a:pt x="5039903" y="1829053"/>
                          <a:pt x="5016462" y="1740398"/>
                          <a:pt x="4815865" y="1753913"/>
                        </a:cubicBezTo>
                        <a:cubicBezTo>
                          <a:pt x="4615268" y="1767428"/>
                          <a:pt x="4422291" y="1716551"/>
                          <a:pt x="4247956" y="1753913"/>
                        </a:cubicBezTo>
                        <a:cubicBezTo>
                          <a:pt x="4073621" y="1791275"/>
                          <a:pt x="3797974" y="1696085"/>
                          <a:pt x="3680048" y="1753913"/>
                        </a:cubicBezTo>
                        <a:cubicBezTo>
                          <a:pt x="3562122" y="1811741"/>
                          <a:pt x="3325654" y="1705145"/>
                          <a:pt x="3180288" y="1753913"/>
                        </a:cubicBezTo>
                        <a:cubicBezTo>
                          <a:pt x="3034922" y="1802681"/>
                          <a:pt x="2959921" y="1724809"/>
                          <a:pt x="2748678" y="1753913"/>
                        </a:cubicBezTo>
                        <a:cubicBezTo>
                          <a:pt x="2537435" y="1783017"/>
                          <a:pt x="2368877" y="1739999"/>
                          <a:pt x="2112620" y="1753913"/>
                        </a:cubicBezTo>
                        <a:cubicBezTo>
                          <a:pt x="1856363" y="1767827"/>
                          <a:pt x="1862928" y="1751002"/>
                          <a:pt x="1749158" y="1753913"/>
                        </a:cubicBezTo>
                        <a:cubicBezTo>
                          <a:pt x="1635388" y="1756824"/>
                          <a:pt x="1520058" y="1729544"/>
                          <a:pt x="1317548" y="1753913"/>
                        </a:cubicBezTo>
                        <a:cubicBezTo>
                          <a:pt x="1115038" y="1778282"/>
                          <a:pt x="756972" y="1753361"/>
                          <a:pt x="613341" y="1753913"/>
                        </a:cubicBezTo>
                        <a:cubicBezTo>
                          <a:pt x="469710" y="1754465"/>
                          <a:pt x="136850" y="1692440"/>
                          <a:pt x="0" y="1753913"/>
                        </a:cubicBezTo>
                        <a:cubicBezTo>
                          <a:pt x="-429" y="1633653"/>
                          <a:pt x="64741" y="1373959"/>
                          <a:pt x="0" y="1204354"/>
                        </a:cubicBezTo>
                        <a:cubicBezTo>
                          <a:pt x="-64741" y="1034749"/>
                          <a:pt x="52530" y="739386"/>
                          <a:pt x="0" y="619716"/>
                        </a:cubicBezTo>
                        <a:cubicBezTo>
                          <a:pt x="-52530" y="500046"/>
                          <a:pt x="513" y="143031"/>
                          <a:pt x="0" y="0"/>
                        </a:cubicBezTo>
                        <a:close/>
                      </a:path>
                      <a:path w="6814903" h="1753913" stroke="0" extrusionOk="0">
                        <a:moveTo>
                          <a:pt x="0" y="0"/>
                        </a:moveTo>
                        <a:cubicBezTo>
                          <a:pt x="102782" y="-18267"/>
                          <a:pt x="182896" y="19297"/>
                          <a:pt x="363461" y="0"/>
                        </a:cubicBezTo>
                        <a:cubicBezTo>
                          <a:pt x="544026" y="-19297"/>
                          <a:pt x="677690" y="35655"/>
                          <a:pt x="931370" y="0"/>
                        </a:cubicBezTo>
                        <a:cubicBezTo>
                          <a:pt x="1185050" y="-35655"/>
                          <a:pt x="1283702" y="45190"/>
                          <a:pt x="1499279" y="0"/>
                        </a:cubicBezTo>
                        <a:cubicBezTo>
                          <a:pt x="1714856" y="-45190"/>
                          <a:pt x="1800654" y="22695"/>
                          <a:pt x="2067187" y="0"/>
                        </a:cubicBezTo>
                        <a:cubicBezTo>
                          <a:pt x="2333720" y="-22695"/>
                          <a:pt x="2398369" y="4377"/>
                          <a:pt x="2635096" y="0"/>
                        </a:cubicBezTo>
                        <a:cubicBezTo>
                          <a:pt x="2871823" y="-4377"/>
                          <a:pt x="2879396" y="29601"/>
                          <a:pt x="2998557" y="0"/>
                        </a:cubicBezTo>
                        <a:cubicBezTo>
                          <a:pt x="3117718" y="-29601"/>
                          <a:pt x="3280221" y="29186"/>
                          <a:pt x="3362019" y="0"/>
                        </a:cubicBezTo>
                        <a:cubicBezTo>
                          <a:pt x="3443817" y="-29186"/>
                          <a:pt x="3629580" y="27587"/>
                          <a:pt x="3793629" y="0"/>
                        </a:cubicBezTo>
                        <a:cubicBezTo>
                          <a:pt x="3957678" y="-27587"/>
                          <a:pt x="4168301" y="8474"/>
                          <a:pt x="4497836" y="0"/>
                        </a:cubicBezTo>
                        <a:cubicBezTo>
                          <a:pt x="4827371" y="-8474"/>
                          <a:pt x="5023607" y="48475"/>
                          <a:pt x="5202043" y="0"/>
                        </a:cubicBezTo>
                        <a:cubicBezTo>
                          <a:pt x="5380479" y="-48475"/>
                          <a:pt x="5554908" y="44396"/>
                          <a:pt x="5769951" y="0"/>
                        </a:cubicBezTo>
                        <a:cubicBezTo>
                          <a:pt x="5984994" y="-44396"/>
                          <a:pt x="5979930" y="29308"/>
                          <a:pt x="6133413" y="0"/>
                        </a:cubicBezTo>
                        <a:cubicBezTo>
                          <a:pt x="6286896" y="-29308"/>
                          <a:pt x="6610754" y="57231"/>
                          <a:pt x="6814903" y="0"/>
                        </a:cubicBezTo>
                        <a:cubicBezTo>
                          <a:pt x="6850961" y="120153"/>
                          <a:pt x="6755291" y="368696"/>
                          <a:pt x="6814903" y="549559"/>
                        </a:cubicBezTo>
                        <a:cubicBezTo>
                          <a:pt x="6874515" y="730422"/>
                          <a:pt x="6797141" y="883164"/>
                          <a:pt x="6814903" y="1151736"/>
                        </a:cubicBezTo>
                        <a:cubicBezTo>
                          <a:pt x="6832665" y="1420308"/>
                          <a:pt x="6769426" y="1497861"/>
                          <a:pt x="6814903" y="1753913"/>
                        </a:cubicBezTo>
                        <a:cubicBezTo>
                          <a:pt x="6685962" y="1765107"/>
                          <a:pt x="6488984" y="1722855"/>
                          <a:pt x="6383292" y="1753913"/>
                        </a:cubicBezTo>
                        <a:cubicBezTo>
                          <a:pt x="6277600" y="1784971"/>
                          <a:pt x="6093991" y="1713499"/>
                          <a:pt x="5951682" y="1753913"/>
                        </a:cubicBezTo>
                        <a:cubicBezTo>
                          <a:pt x="5809373" y="1794327"/>
                          <a:pt x="5457120" y="1686035"/>
                          <a:pt x="5247475" y="1753913"/>
                        </a:cubicBezTo>
                        <a:cubicBezTo>
                          <a:pt x="5037830" y="1821791"/>
                          <a:pt x="4849539" y="1689007"/>
                          <a:pt x="4679567" y="1753913"/>
                        </a:cubicBezTo>
                        <a:cubicBezTo>
                          <a:pt x="4509595" y="1818819"/>
                          <a:pt x="4312456" y="1735170"/>
                          <a:pt x="4179807" y="1753913"/>
                        </a:cubicBezTo>
                        <a:cubicBezTo>
                          <a:pt x="4047158" y="1772656"/>
                          <a:pt x="3986047" y="1740563"/>
                          <a:pt x="3816346" y="1753913"/>
                        </a:cubicBezTo>
                        <a:cubicBezTo>
                          <a:pt x="3646645" y="1767263"/>
                          <a:pt x="3547205" y="1719300"/>
                          <a:pt x="3316586" y="1753913"/>
                        </a:cubicBezTo>
                        <a:cubicBezTo>
                          <a:pt x="3085967" y="1788526"/>
                          <a:pt x="2862776" y="1703102"/>
                          <a:pt x="2748678" y="1753913"/>
                        </a:cubicBezTo>
                        <a:cubicBezTo>
                          <a:pt x="2634580" y="1804724"/>
                          <a:pt x="2507580" y="1749388"/>
                          <a:pt x="2385216" y="1753913"/>
                        </a:cubicBezTo>
                        <a:cubicBezTo>
                          <a:pt x="2262852" y="1758438"/>
                          <a:pt x="2025740" y="1677720"/>
                          <a:pt x="1749158" y="1753913"/>
                        </a:cubicBezTo>
                        <a:cubicBezTo>
                          <a:pt x="1472576" y="1830106"/>
                          <a:pt x="1503286" y="1732715"/>
                          <a:pt x="1385697" y="1753913"/>
                        </a:cubicBezTo>
                        <a:cubicBezTo>
                          <a:pt x="1268108" y="1775111"/>
                          <a:pt x="1177875" y="1737112"/>
                          <a:pt x="1022235" y="1753913"/>
                        </a:cubicBezTo>
                        <a:cubicBezTo>
                          <a:pt x="866595" y="1770714"/>
                          <a:pt x="730351" y="1719021"/>
                          <a:pt x="590625" y="1753913"/>
                        </a:cubicBezTo>
                        <a:cubicBezTo>
                          <a:pt x="450899" y="1788805"/>
                          <a:pt x="159504" y="1707317"/>
                          <a:pt x="0" y="1753913"/>
                        </a:cubicBezTo>
                        <a:cubicBezTo>
                          <a:pt x="-1603" y="1525885"/>
                          <a:pt x="11491" y="1485522"/>
                          <a:pt x="0" y="1221893"/>
                        </a:cubicBezTo>
                        <a:cubicBezTo>
                          <a:pt x="-11491" y="958264"/>
                          <a:pt x="53575" y="924372"/>
                          <a:pt x="0" y="689872"/>
                        </a:cubicBezTo>
                        <a:cubicBezTo>
                          <a:pt x="-53575" y="455372"/>
                          <a:pt x="31505" y="339749"/>
                          <a:pt x="0" y="0"/>
                        </a:cubicBezTo>
                        <a:close/>
                      </a:path>
                    </a:pathLst>
                  </a:custGeom>
                  <ask:type>
                    <ask:lineSketchScribble/>
                  </ask:type>
                </ask:lineSketchStyleProps>
              </a:ext>
            </a:extLst>
          </a:ln>
          <a:effectLst>
            <a:outerShdw blurRad="135334" dist="38100" dir="2700000" sx="102000" sy="102000" algn="tl" rotWithShape="0">
              <a:prstClr val="black">
                <a:alpha val="4459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Courier" pitchFamily="2" charset="0"/>
            </a:endParaRPr>
          </a:p>
          <a:p>
            <a:r>
              <a:rPr lang="en-US" sz="1400" dirty="0">
                <a:solidFill>
                  <a:schemeClr val="tx1"/>
                </a:solidFill>
                <a:latin typeface="Courier" pitchFamily="2" charset="0"/>
              </a:rPr>
              <a:t>Problem: Project the vectors p1=[3,3,3]</a:t>
            </a:r>
            <a:r>
              <a:rPr lang="en-US" sz="1400" baseline="30000" dirty="0">
                <a:solidFill>
                  <a:schemeClr val="tx1"/>
                </a:solidFill>
                <a:latin typeface="Courier" pitchFamily="2" charset="0"/>
              </a:rPr>
              <a:t>T</a:t>
            </a:r>
            <a:r>
              <a:rPr lang="en-US" sz="1400" dirty="0">
                <a:solidFill>
                  <a:schemeClr val="tx1"/>
                </a:solidFill>
                <a:latin typeface="Courier" pitchFamily="2" charset="0"/>
              </a:rPr>
              <a:t>,p2=[1,2,3]</a:t>
            </a:r>
            <a:r>
              <a:rPr lang="en-US" sz="1400" baseline="30000" dirty="0">
                <a:solidFill>
                  <a:schemeClr val="tx1"/>
                </a:solidFill>
                <a:latin typeface="Courier" pitchFamily="2" charset="0"/>
              </a:rPr>
              <a:t>T</a:t>
            </a:r>
            <a:r>
              <a:rPr lang="en-US" sz="1400" dirty="0">
                <a:solidFill>
                  <a:schemeClr val="tx1"/>
                </a:solidFill>
                <a:latin typeface="Courier" pitchFamily="2" charset="0"/>
              </a:rPr>
              <a:t> and p3=[0,0,1]</a:t>
            </a:r>
            <a:r>
              <a:rPr lang="en-US" sz="1400" baseline="30000" dirty="0">
                <a:solidFill>
                  <a:schemeClr val="tx1"/>
                </a:solidFill>
                <a:latin typeface="Courier" pitchFamily="2" charset="0"/>
              </a:rPr>
              <a:t> T</a:t>
            </a:r>
            <a:r>
              <a:rPr lang="en-US" sz="1400" dirty="0">
                <a:solidFill>
                  <a:schemeClr val="tx1"/>
                </a:solidFill>
                <a:latin typeface="Courier" pitchFamily="2" charset="0"/>
              </a:rPr>
              <a:t> on the subspace </a:t>
            </a:r>
            <a:br>
              <a:rPr lang="en-US" sz="1400" dirty="0">
                <a:solidFill>
                  <a:schemeClr val="tx1"/>
                </a:solidFill>
                <a:latin typeface="Courier" pitchFamily="2" charset="0"/>
              </a:rPr>
            </a:br>
            <a:r>
              <a:rPr lang="en-US" sz="1400" dirty="0">
                <a:solidFill>
                  <a:schemeClr val="tx1"/>
                </a:solidFill>
                <a:latin typeface="Courier" pitchFamily="2" charset="0"/>
              </a:rPr>
              <a:t>spanned by x1= [1,1,1]</a:t>
            </a:r>
            <a:r>
              <a:rPr lang="en-US" sz="1400" baseline="30000" dirty="0">
                <a:solidFill>
                  <a:schemeClr val="tx1"/>
                </a:solidFill>
                <a:latin typeface="Courier" pitchFamily="2" charset="0"/>
              </a:rPr>
              <a:t> T</a:t>
            </a:r>
            <a:r>
              <a:rPr lang="en-US" sz="1400" dirty="0">
                <a:solidFill>
                  <a:schemeClr val="tx1"/>
                </a:solidFill>
                <a:latin typeface="Courier" pitchFamily="2" charset="0"/>
              </a:rPr>
              <a:t>, x2=[1,0,0]</a:t>
            </a:r>
            <a:r>
              <a:rPr lang="en-US" sz="1400" baseline="30000" dirty="0">
                <a:solidFill>
                  <a:schemeClr val="tx1"/>
                </a:solidFill>
                <a:latin typeface="Courier" pitchFamily="2" charset="0"/>
              </a:rPr>
              <a:t>T</a:t>
            </a:r>
            <a:endParaRPr lang="en-US" sz="1400" dirty="0">
              <a:solidFill>
                <a:schemeClr val="tx1"/>
              </a:solidFill>
              <a:latin typeface="Courier" pitchFamily="2" charset="0"/>
            </a:endParaRPr>
          </a:p>
          <a:p>
            <a:endParaRPr lang="en-US" sz="1400" dirty="0">
              <a:solidFill>
                <a:schemeClr val="tx1"/>
              </a:solidFill>
              <a:latin typeface="Courier" pitchFamily="2" charset="0"/>
            </a:endParaRPr>
          </a:p>
          <a:p>
            <a:pPr algn="ctr"/>
            <a:r>
              <a:rPr lang="en-US" sz="1200" i="1" dirty="0">
                <a:solidFill>
                  <a:schemeClr val="bg2">
                    <a:lumMod val="50000"/>
                  </a:schemeClr>
                </a:solidFill>
                <a:latin typeface="Courier" pitchFamily="2" charset="0"/>
              </a:rPr>
              <a:t>(the transpose </a:t>
            </a:r>
            <a:r>
              <a:rPr lang="en-US" sz="1200" i="1" baseline="30000" dirty="0">
                <a:solidFill>
                  <a:schemeClr val="bg2">
                    <a:lumMod val="50000"/>
                  </a:schemeClr>
                </a:solidFill>
                <a:latin typeface="Courier" pitchFamily="2" charset="0"/>
              </a:rPr>
              <a:t>T</a:t>
            </a:r>
            <a:r>
              <a:rPr lang="en-US" sz="1200" i="1" dirty="0">
                <a:solidFill>
                  <a:schemeClr val="bg2">
                    <a:lumMod val="50000"/>
                  </a:schemeClr>
                </a:solidFill>
                <a:latin typeface="Courier" pitchFamily="2" charset="0"/>
              </a:rPr>
              <a:t> is because all vectors are column vectors) </a:t>
            </a:r>
          </a:p>
        </p:txBody>
      </p:sp>
      <p:pic>
        <p:nvPicPr>
          <p:cNvPr id="10" name="Picture 9">
            <a:extLst>
              <a:ext uri="{FF2B5EF4-FFF2-40B4-BE49-F238E27FC236}">
                <a16:creationId xmlns:a16="http://schemas.microsoft.com/office/drawing/2014/main" id="{FD73083F-791F-C44F-86CA-A1BF7E7AE69E}"/>
              </a:ext>
            </a:extLst>
          </p:cNvPr>
          <p:cNvPicPr>
            <a:picLocks noChangeAspect="1"/>
          </p:cNvPicPr>
          <p:nvPr/>
        </p:nvPicPr>
        <p:blipFill>
          <a:blip r:embed="rId2"/>
          <a:stretch>
            <a:fillRect/>
          </a:stretch>
        </p:blipFill>
        <p:spPr>
          <a:xfrm>
            <a:off x="582262" y="1634092"/>
            <a:ext cx="2935533" cy="384527"/>
          </a:xfrm>
          <a:prstGeom prst="rect">
            <a:avLst/>
          </a:prstGeom>
        </p:spPr>
      </p:pic>
    </p:spTree>
    <p:extLst>
      <p:ext uri="{BB962C8B-B14F-4D97-AF65-F5344CB8AC3E}">
        <p14:creationId xmlns:p14="http://schemas.microsoft.com/office/powerpoint/2010/main" val="1449846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E6DC-5B08-2E4B-AEE3-C8FE4BB48FF3}"/>
              </a:ext>
            </a:extLst>
          </p:cNvPr>
          <p:cNvSpPr>
            <a:spLocks noGrp="1"/>
          </p:cNvSpPr>
          <p:nvPr>
            <p:ph type="title"/>
          </p:nvPr>
        </p:nvSpPr>
        <p:spPr>
          <a:xfrm>
            <a:off x="85846" y="18255"/>
            <a:ext cx="10643886" cy="1325563"/>
          </a:xfrm>
        </p:spPr>
        <p:txBody>
          <a:bodyPr>
            <a:normAutofit/>
          </a:bodyPr>
          <a:lstStyle/>
          <a:p>
            <a:r>
              <a:rPr lang="en-US" sz="4000" dirty="0"/>
              <a:t>Homework problem on projections</a:t>
            </a:r>
          </a:p>
        </p:txBody>
      </p:sp>
      <p:sp>
        <p:nvSpPr>
          <p:cNvPr id="6" name="TextBox 5">
            <a:extLst>
              <a:ext uri="{FF2B5EF4-FFF2-40B4-BE49-F238E27FC236}">
                <a16:creationId xmlns:a16="http://schemas.microsoft.com/office/drawing/2014/main" id="{83A357DA-FCF5-064D-8ED4-42E3B4ABFD74}"/>
              </a:ext>
            </a:extLst>
          </p:cNvPr>
          <p:cNvSpPr txBox="1"/>
          <p:nvPr/>
        </p:nvSpPr>
        <p:spPr>
          <a:xfrm>
            <a:off x="0" y="1163522"/>
            <a:ext cx="6320743" cy="3693319"/>
          </a:xfrm>
          <a:prstGeom prst="rect">
            <a:avLst/>
          </a:prstGeom>
          <a:noFill/>
        </p:spPr>
        <p:txBody>
          <a:bodyPr wrap="square" rtlCol="0">
            <a:spAutoFit/>
          </a:bodyPr>
          <a:lstStyle/>
          <a:p>
            <a:r>
              <a:rPr lang="en-US" dirty="0"/>
              <a:t>We are going to use the normal equation</a:t>
            </a:r>
          </a:p>
          <a:p>
            <a:endParaRPr lang="en-US" dirty="0"/>
          </a:p>
          <a:p>
            <a:endParaRPr lang="en-US" dirty="0"/>
          </a:p>
          <a:p>
            <a:endParaRPr lang="en-US" dirty="0"/>
          </a:p>
          <a:p>
            <a:r>
              <a:rPr lang="en-US" dirty="0"/>
              <a:t>to find the optimal coefficients </a:t>
            </a:r>
          </a:p>
          <a:p>
            <a:r>
              <a:rPr lang="el-GR" dirty="0"/>
              <a:t>β</a:t>
            </a:r>
            <a:r>
              <a:rPr lang="el-GR" baseline="-25000" dirty="0"/>
              <a:t>1</a:t>
            </a:r>
            <a:r>
              <a:rPr lang="el-GR" dirty="0"/>
              <a:t>* </a:t>
            </a:r>
            <a:r>
              <a:rPr lang="en-US" dirty="0"/>
              <a:t>and</a:t>
            </a:r>
            <a:r>
              <a:rPr lang="el-GR" dirty="0"/>
              <a:t> β</a:t>
            </a:r>
            <a:r>
              <a:rPr lang="el-GR" baseline="-25000" dirty="0"/>
              <a:t>2</a:t>
            </a:r>
            <a:r>
              <a:rPr lang="el-GR" dirty="0"/>
              <a:t>*</a:t>
            </a:r>
            <a:r>
              <a:rPr lang="en-US" dirty="0"/>
              <a:t> stacked in a vector </a:t>
            </a:r>
            <a:r>
              <a:rPr lang="el-GR" b="1" dirty="0"/>
              <a:t>β*</a:t>
            </a:r>
            <a:r>
              <a:rPr lang="el-GR" dirty="0"/>
              <a:t>=</a:t>
            </a:r>
            <a:r>
              <a:rPr lang="en-US" dirty="0"/>
              <a:t>[</a:t>
            </a:r>
            <a:r>
              <a:rPr lang="el-GR" dirty="0"/>
              <a:t>β</a:t>
            </a:r>
            <a:r>
              <a:rPr lang="el-GR" baseline="-25000" dirty="0"/>
              <a:t>1</a:t>
            </a:r>
            <a:r>
              <a:rPr lang="el-GR" dirty="0"/>
              <a:t>*</a:t>
            </a:r>
            <a:r>
              <a:rPr lang="en-US" dirty="0"/>
              <a:t>,</a:t>
            </a:r>
            <a:r>
              <a:rPr lang="el-GR" dirty="0"/>
              <a:t> β</a:t>
            </a:r>
            <a:r>
              <a:rPr lang="en-US" baseline="-25000" dirty="0"/>
              <a:t>2</a:t>
            </a:r>
            <a:r>
              <a:rPr lang="el-GR" dirty="0"/>
              <a:t>*</a:t>
            </a:r>
            <a:r>
              <a:rPr lang="en-US" dirty="0"/>
              <a:t>]. </a:t>
            </a:r>
          </a:p>
          <a:p>
            <a:r>
              <a:rPr lang="en-US" b="1" dirty="0"/>
              <a:t>How do you use the optimal coefficients </a:t>
            </a:r>
            <a:r>
              <a:rPr lang="el-GR" b="1" dirty="0"/>
              <a:t>β*</a:t>
            </a:r>
            <a:r>
              <a:rPr lang="en-US" b="1" dirty="0"/>
              <a:t> ? </a:t>
            </a:r>
          </a:p>
          <a:p>
            <a:r>
              <a:rPr lang="en-US" dirty="0"/>
              <a:t>Multiply them by X to get the projected vector.  p1hat= </a:t>
            </a:r>
            <a:r>
              <a:rPr lang="en-US" b="1" i="1" dirty="0"/>
              <a:t>X </a:t>
            </a:r>
            <a:r>
              <a:rPr lang="el-GR" b="1" dirty="0"/>
              <a:t>β</a:t>
            </a:r>
            <a:r>
              <a:rPr lang="el-GR" dirty="0"/>
              <a:t>*</a:t>
            </a:r>
            <a:endParaRPr lang="en-US" dirty="0"/>
          </a:p>
          <a:p>
            <a:endParaRPr lang="en-US" dirty="0"/>
          </a:p>
          <a:p>
            <a:endParaRPr lang="en-US" dirty="0"/>
          </a:p>
          <a:p>
            <a:r>
              <a:rPr lang="en-US" b="1" i="1" dirty="0"/>
              <a:t>X </a:t>
            </a:r>
            <a:r>
              <a:rPr lang="el-GR" b="1" dirty="0"/>
              <a:t>β</a:t>
            </a:r>
            <a:r>
              <a:rPr lang="el-GR" dirty="0"/>
              <a:t>* </a:t>
            </a:r>
            <a:r>
              <a:rPr lang="en-US" dirty="0"/>
              <a:t>=                                 =                                  </a:t>
            </a:r>
          </a:p>
          <a:p>
            <a:endParaRPr lang="en-US" dirty="0"/>
          </a:p>
          <a:p>
            <a:endParaRPr lang="en-US" dirty="0"/>
          </a:p>
        </p:txBody>
      </p:sp>
      <p:graphicFrame>
        <p:nvGraphicFramePr>
          <p:cNvPr id="11" name="Table 3">
            <a:extLst>
              <a:ext uri="{FF2B5EF4-FFF2-40B4-BE49-F238E27FC236}">
                <a16:creationId xmlns:a16="http://schemas.microsoft.com/office/drawing/2014/main" id="{B0DA3818-0006-AC46-BF28-E20AB2CA8608}"/>
              </a:ext>
            </a:extLst>
          </p:cNvPr>
          <p:cNvGraphicFramePr>
            <a:graphicFrameLocks noGrp="1"/>
          </p:cNvGraphicFramePr>
          <p:nvPr/>
        </p:nvGraphicFramePr>
        <p:xfrm>
          <a:off x="850306" y="3553500"/>
          <a:ext cx="875112" cy="1097280"/>
        </p:xfrm>
        <a:graphic>
          <a:graphicData uri="http://schemas.openxmlformats.org/drawingml/2006/table">
            <a:tbl>
              <a:tblPr firstRow="1" bandRow="1">
                <a:tableStyleId>{5C22544A-7EE6-4342-B048-85BDC9FD1C3A}</a:tableStyleId>
              </a:tblPr>
              <a:tblGrid>
                <a:gridCol w="437556">
                  <a:extLst>
                    <a:ext uri="{9D8B030D-6E8A-4147-A177-3AD203B41FA5}">
                      <a16:colId xmlns:a16="http://schemas.microsoft.com/office/drawing/2014/main" val="1587071181"/>
                    </a:ext>
                  </a:extLst>
                </a:gridCol>
                <a:gridCol w="437556">
                  <a:extLst>
                    <a:ext uri="{9D8B030D-6E8A-4147-A177-3AD203B41FA5}">
                      <a16:colId xmlns:a16="http://schemas.microsoft.com/office/drawing/2014/main" val="799145982"/>
                    </a:ext>
                  </a:extLst>
                </a:gridCol>
              </a:tblGrid>
              <a:tr h="331259">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227912561"/>
                  </a:ext>
                </a:extLst>
              </a:tr>
              <a:tr h="331259">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4019142696"/>
                  </a:ext>
                </a:extLst>
              </a:tr>
              <a:tr h="331259">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498925715"/>
                  </a:ext>
                </a:extLst>
              </a:tr>
            </a:tbl>
          </a:graphicData>
        </a:graphic>
      </p:graphicFrame>
      <p:sp>
        <p:nvSpPr>
          <p:cNvPr id="9" name="Rectangle 8">
            <a:extLst>
              <a:ext uri="{FF2B5EF4-FFF2-40B4-BE49-F238E27FC236}">
                <a16:creationId xmlns:a16="http://schemas.microsoft.com/office/drawing/2014/main" id="{CC95A367-4337-614C-84AE-BEDF4A995E80}"/>
              </a:ext>
            </a:extLst>
          </p:cNvPr>
          <p:cNvSpPr/>
          <p:nvPr/>
        </p:nvSpPr>
        <p:spPr>
          <a:xfrm>
            <a:off x="5024779" y="963990"/>
            <a:ext cx="6814903" cy="1753913"/>
          </a:xfrm>
          <a:prstGeom prst="rect">
            <a:avLst/>
          </a:prstGeom>
          <a:solidFill>
            <a:schemeClr val="bg2">
              <a:lumMod val="90000"/>
            </a:schemeClr>
          </a:solidFill>
          <a:ln w="57150">
            <a:solidFill>
              <a:schemeClr val="tx1">
                <a:lumMod val="50000"/>
                <a:lumOff val="50000"/>
              </a:schemeClr>
            </a:solidFill>
            <a:extLst>
              <a:ext uri="{C807C97D-BFC1-408E-A445-0C87EB9F89A2}">
                <ask:lineSketchStyleProps xmlns:ask="http://schemas.microsoft.com/office/drawing/2018/sketchyshapes" sd="2374350195">
                  <a:custGeom>
                    <a:avLst/>
                    <a:gdLst>
                      <a:gd name="connsiteX0" fmla="*/ 0 w 6814903"/>
                      <a:gd name="connsiteY0" fmla="*/ 0 h 1753913"/>
                      <a:gd name="connsiteX1" fmla="*/ 431611 w 6814903"/>
                      <a:gd name="connsiteY1" fmla="*/ 0 h 1753913"/>
                      <a:gd name="connsiteX2" fmla="*/ 1067668 w 6814903"/>
                      <a:gd name="connsiteY2" fmla="*/ 0 h 1753913"/>
                      <a:gd name="connsiteX3" fmla="*/ 1635577 w 6814903"/>
                      <a:gd name="connsiteY3" fmla="*/ 0 h 1753913"/>
                      <a:gd name="connsiteX4" fmla="*/ 2271634 w 6814903"/>
                      <a:gd name="connsiteY4" fmla="*/ 0 h 1753913"/>
                      <a:gd name="connsiteX5" fmla="*/ 2975841 w 6814903"/>
                      <a:gd name="connsiteY5" fmla="*/ 0 h 1753913"/>
                      <a:gd name="connsiteX6" fmla="*/ 3339302 w 6814903"/>
                      <a:gd name="connsiteY6" fmla="*/ 0 h 1753913"/>
                      <a:gd name="connsiteX7" fmla="*/ 4043509 w 6814903"/>
                      <a:gd name="connsiteY7" fmla="*/ 0 h 1753913"/>
                      <a:gd name="connsiteX8" fmla="*/ 4406971 w 6814903"/>
                      <a:gd name="connsiteY8" fmla="*/ 0 h 1753913"/>
                      <a:gd name="connsiteX9" fmla="*/ 4974879 w 6814903"/>
                      <a:gd name="connsiteY9" fmla="*/ 0 h 1753913"/>
                      <a:gd name="connsiteX10" fmla="*/ 5474639 w 6814903"/>
                      <a:gd name="connsiteY10" fmla="*/ 0 h 1753913"/>
                      <a:gd name="connsiteX11" fmla="*/ 6178845 w 6814903"/>
                      <a:gd name="connsiteY11" fmla="*/ 0 h 1753913"/>
                      <a:gd name="connsiteX12" fmla="*/ 6814903 w 6814903"/>
                      <a:gd name="connsiteY12" fmla="*/ 0 h 1753913"/>
                      <a:gd name="connsiteX13" fmla="*/ 6814903 w 6814903"/>
                      <a:gd name="connsiteY13" fmla="*/ 567099 h 1753913"/>
                      <a:gd name="connsiteX14" fmla="*/ 6814903 w 6814903"/>
                      <a:gd name="connsiteY14" fmla="*/ 1134197 h 1753913"/>
                      <a:gd name="connsiteX15" fmla="*/ 6814903 w 6814903"/>
                      <a:gd name="connsiteY15" fmla="*/ 1753913 h 1753913"/>
                      <a:gd name="connsiteX16" fmla="*/ 6383292 w 6814903"/>
                      <a:gd name="connsiteY16" fmla="*/ 1753913 h 1753913"/>
                      <a:gd name="connsiteX17" fmla="*/ 5951682 w 6814903"/>
                      <a:gd name="connsiteY17" fmla="*/ 1753913 h 1753913"/>
                      <a:gd name="connsiteX18" fmla="*/ 5315624 w 6814903"/>
                      <a:gd name="connsiteY18" fmla="*/ 1753913 h 1753913"/>
                      <a:gd name="connsiteX19" fmla="*/ 4815865 w 6814903"/>
                      <a:gd name="connsiteY19" fmla="*/ 1753913 h 1753913"/>
                      <a:gd name="connsiteX20" fmla="*/ 4247956 w 6814903"/>
                      <a:gd name="connsiteY20" fmla="*/ 1753913 h 1753913"/>
                      <a:gd name="connsiteX21" fmla="*/ 3680048 w 6814903"/>
                      <a:gd name="connsiteY21" fmla="*/ 1753913 h 1753913"/>
                      <a:gd name="connsiteX22" fmla="*/ 3180288 w 6814903"/>
                      <a:gd name="connsiteY22" fmla="*/ 1753913 h 1753913"/>
                      <a:gd name="connsiteX23" fmla="*/ 2748678 w 6814903"/>
                      <a:gd name="connsiteY23" fmla="*/ 1753913 h 1753913"/>
                      <a:gd name="connsiteX24" fmla="*/ 2112620 w 6814903"/>
                      <a:gd name="connsiteY24" fmla="*/ 1753913 h 1753913"/>
                      <a:gd name="connsiteX25" fmla="*/ 1749158 w 6814903"/>
                      <a:gd name="connsiteY25" fmla="*/ 1753913 h 1753913"/>
                      <a:gd name="connsiteX26" fmla="*/ 1317548 w 6814903"/>
                      <a:gd name="connsiteY26" fmla="*/ 1753913 h 1753913"/>
                      <a:gd name="connsiteX27" fmla="*/ 613341 w 6814903"/>
                      <a:gd name="connsiteY27" fmla="*/ 1753913 h 1753913"/>
                      <a:gd name="connsiteX28" fmla="*/ 0 w 6814903"/>
                      <a:gd name="connsiteY28" fmla="*/ 1753913 h 1753913"/>
                      <a:gd name="connsiteX29" fmla="*/ 0 w 6814903"/>
                      <a:gd name="connsiteY29" fmla="*/ 1204354 h 1753913"/>
                      <a:gd name="connsiteX30" fmla="*/ 0 w 6814903"/>
                      <a:gd name="connsiteY30" fmla="*/ 619716 h 1753913"/>
                      <a:gd name="connsiteX31" fmla="*/ 0 w 6814903"/>
                      <a:gd name="connsiteY31" fmla="*/ 0 h 17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814903" h="1753913" fill="none" extrusionOk="0">
                        <a:moveTo>
                          <a:pt x="0" y="0"/>
                        </a:moveTo>
                        <a:cubicBezTo>
                          <a:pt x="166212" y="-12383"/>
                          <a:pt x="294371" y="51759"/>
                          <a:pt x="431611" y="0"/>
                        </a:cubicBezTo>
                        <a:cubicBezTo>
                          <a:pt x="568851" y="-51759"/>
                          <a:pt x="932468" y="44659"/>
                          <a:pt x="1067668" y="0"/>
                        </a:cubicBezTo>
                        <a:cubicBezTo>
                          <a:pt x="1202868" y="-44659"/>
                          <a:pt x="1425270" y="16919"/>
                          <a:pt x="1635577" y="0"/>
                        </a:cubicBezTo>
                        <a:cubicBezTo>
                          <a:pt x="1845884" y="-16919"/>
                          <a:pt x="2079511" y="5803"/>
                          <a:pt x="2271634" y="0"/>
                        </a:cubicBezTo>
                        <a:cubicBezTo>
                          <a:pt x="2463757" y="-5803"/>
                          <a:pt x="2821115" y="60849"/>
                          <a:pt x="2975841" y="0"/>
                        </a:cubicBezTo>
                        <a:cubicBezTo>
                          <a:pt x="3130567" y="-60849"/>
                          <a:pt x="3248854" y="21397"/>
                          <a:pt x="3339302" y="0"/>
                        </a:cubicBezTo>
                        <a:cubicBezTo>
                          <a:pt x="3429750" y="-21397"/>
                          <a:pt x="3803693" y="13602"/>
                          <a:pt x="4043509" y="0"/>
                        </a:cubicBezTo>
                        <a:cubicBezTo>
                          <a:pt x="4283325" y="-13602"/>
                          <a:pt x="4289540" y="27508"/>
                          <a:pt x="4406971" y="0"/>
                        </a:cubicBezTo>
                        <a:cubicBezTo>
                          <a:pt x="4524402" y="-27508"/>
                          <a:pt x="4841514" y="22331"/>
                          <a:pt x="4974879" y="0"/>
                        </a:cubicBezTo>
                        <a:cubicBezTo>
                          <a:pt x="5108244" y="-22331"/>
                          <a:pt x="5323582" y="52309"/>
                          <a:pt x="5474639" y="0"/>
                        </a:cubicBezTo>
                        <a:cubicBezTo>
                          <a:pt x="5625696" y="-52309"/>
                          <a:pt x="5923489" y="37870"/>
                          <a:pt x="6178845" y="0"/>
                        </a:cubicBezTo>
                        <a:cubicBezTo>
                          <a:pt x="6434201" y="-37870"/>
                          <a:pt x="6540217" y="48183"/>
                          <a:pt x="6814903" y="0"/>
                        </a:cubicBezTo>
                        <a:cubicBezTo>
                          <a:pt x="6844121" y="238123"/>
                          <a:pt x="6751575" y="293350"/>
                          <a:pt x="6814903" y="567099"/>
                        </a:cubicBezTo>
                        <a:cubicBezTo>
                          <a:pt x="6878231" y="840848"/>
                          <a:pt x="6780295" y="887312"/>
                          <a:pt x="6814903" y="1134197"/>
                        </a:cubicBezTo>
                        <a:cubicBezTo>
                          <a:pt x="6849511" y="1381082"/>
                          <a:pt x="6812109" y="1479489"/>
                          <a:pt x="6814903" y="1753913"/>
                        </a:cubicBezTo>
                        <a:cubicBezTo>
                          <a:pt x="6680448" y="1754897"/>
                          <a:pt x="6579754" y="1748303"/>
                          <a:pt x="6383292" y="1753913"/>
                        </a:cubicBezTo>
                        <a:cubicBezTo>
                          <a:pt x="6186830" y="1759523"/>
                          <a:pt x="6078986" y="1725836"/>
                          <a:pt x="5951682" y="1753913"/>
                        </a:cubicBezTo>
                        <a:cubicBezTo>
                          <a:pt x="5824378" y="1781990"/>
                          <a:pt x="5591345" y="1678773"/>
                          <a:pt x="5315624" y="1753913"/>
                        </a:cubicBezTo>
                        <a:cubicBezTo>
                          <a:pt x="5039903" y="1829053"/>
                          <a:pt x="5016462" y="1740398"/>
                          <a:pt x="4815865" y="1753913"/>
                        </a:cubicBezTo>
                        <a:cubicBezTo>
                          <a:pt x="4615268" y="1767428"/>
                          <a:pt x="4422291" y="1716551"/>
                          <a:pt x="4247956" y="1753913"/>
                        </a:cubicBezTo>
                        <a:cubicBezTo>
                          <a:pt x="4073621" y="1791275"/>
                          <a:pt x="3797974" y="1696085"/>
                          <a:pt x="3680048" y="1753913"/>
                        </a:cubicBezTo>
                        <a:cubicBezTo>
                          <a:pt x="3562122" y="1811741"/>
                          <a:pt x="3325654" y="1705145"/>
                          <a:pt x="3180288" y="1753913"/>
                        </a:cubicBezTo>
                        <a:cubicBezTo>
                          <a:pt x="3034922" y="1802681"/>
                          <a:pt x="2959921" y="1724809"/>
                          <a:pt x="2748678" y="1753913"/>
                        </a:cubicBezTo>
                        <a:cubicBezTo>
                          <a:pt x="2537435" y="1783017"/>
                          <a:pt x="2368877" y="1739999"/>
                          <a:pt x="2112620" y="1753913"/>
                        </a:cubicBezTo>
                        <a:cubicBezTo>
                          <a:pt x="1856363" y="1767827"/>
                          <a:pt x="1862928" y="1751002"/>
                          <a:pt x="1749158" y="1753913"/>
                        </a:cubicBezTo>
                        <a:cubicBezTo>
                          <a:pt x="1635388" y="1756824"/>
                          <a:pt x="1520058" y="1729544"/>
                          <a:pt x="1317548" y="1753913"/>
                        </a:cubicBezTo>
                        <a:cubicBezTo>
                          <a:pt x="1115038" y="1778282"/>
                          <a:pt x="756972" y="1753361"/>
                          <a:pt x="613341" y="1753913"/>
                        </a:cubicBezTo>
                        <a:cubicBezTo>
                          <a:pt x="469710" y="1754465"/>
                          <a:pt x="136850" y="1692440"/>
                          <a:pt x="0" y="1753913"/>
                        </a:cubicBezTo>
                        <a:cubicBezTo>
                          <a:pt x="-429" y="1633653"/>
                          <a:pt x="64741" y="1373959"/>
                          <a:pt x="0" y="1204354"/>
                        </a:cubicBezTo>
                        <a:cubicBezTo>
                          <a:pt x="-64741" y="1034749"/>
                          <a:pt x="52530" y="739386"/>
                          <a:pt x="0" y="619716"/>
                        </a:cubicBezTo>
                        <a:cubicBezTo>
                          <a:pt x="-52530" y="500046"/>
                          <a:pt x="513" y="143031"/>
                          <a:pt x="0" y="0"/>
                        </a:cubicBezTo>
                        <a:close/>
                      </a:path>
                      <a:path w="6814903" h="1753913" stroke="0" extrusionOk="0">
                        <a:moveTo>
                          <a:pt x="0" y="0"/>
                        </a:moveTo>
                        <a:cubicBezTo>
                          <a:pt x="102782" y="-18267"/>
                          <a:pt x="182896" y="19297"/>
                          <a:pt x="363461" y="0"/>
                        </a:cubicBezTo>
                        <a:cubicBezTo>
                          <a:pt x="544026" y="-19297"/>
                          <a:pt x="677690" y="35655"/>
                          <a:pt x="931370" y="0"/>
                        </a:cubicBezTo>
                        <a:cubicBezTo>
                          <a:pt x="1185050" y="-35655"/>
                          <a:pt x="1283702" y="45190"/>
                          <a:pt x="1499279" y="0"/>
                        </a:cubicBezTo>
                        <a:cubicBezTo>
                          <a:pt x="1714856" y="-45190"/>
                          <a:pt x="1800654" y="22695"/>
                          <a:pt x="2067187" y="0"/>
                        </a:cubicBezTo>
                        <a:cubicBezTo>
                          <a:pt x="2333720" y="-22695"/>
                          <a:pt x="2398369" y="4377"/>
                          <a:pt x="2635096" y="0"/>
                        </a:cubicBezTo>
                        <a:cubicBezTo>
                          <a:pt x="2871823" y="-4377"/>
                          <a:pt x="2879396" y="29601"/>
                          <a:pt x="2998557" y="0"/>
                        </a:cubicBezTo>
                        <a:cubicBezTo>
                          <a:pt x="3117718" y="-29601"/>
                          <a:pt x="3280221" y="29186"/>
                          <a:pt x="3362019" y="0"/>
                        </a:cubicBezTo>
                        <a:cubicBezTo>
                          <a:pt x="3443817" y="-29186"/>
                          <a:pt x="3629580" y="27587"/>
                          <a:pt x="3793629" y="0"/>
                        </a:cubicBezTo>
                        <a:cubicBezTo>
                          <a:pt x="3957678" y="-27587"/>
                          <a:pt x="4168301" y="8474"/>
                          <a:pt x="4497836" y="0"/>
                        </a:cubicBezTo>
                        <a:cubicBezTo>
                          <a:pt x="4827371" y="-8474"/>
                          <a:pt x="5023607" y="48475"/>
                          <a:pt x="5202043" y="0"/>
                        </a:cubicBezTo>
                        <a:cubicBezTo>
                          <a:pt x="5380479" y="-48475"/>
                          <a:pt x="5554908" y="44396"/>
                          <a:pt x="5769951" y="0"/>
                        </a:cubicBezTo>
                        <a:cubicBezTo>
                          <a:pt x="5984994" y="-44396"/>
                          <a:pt x="5979930" y="29308"/>
                          <a:pt x="6133413" y="0"/>
                        </a:cubicBezTo>
                        <a:cubicBezTo>
                          <a:pt x="6286896" y="-29308"/>
                          <a:pt x="6610754" y="57231"/>
                          <a:pt x="6814903" y="0"/>
                        </a:cubicBezTo>
                        <a:cubicBezTo>
                          <a:pt x="6850961" y="120153"/>
                          <a:pt x="6755291" y="368696"/>
                          <a:pt x="6814903" y="549559"/>
                        </a:cubicBezTo>
                        <a:cubicBezTo>
                          <a:pt x="6874515" y="730422"/>
                          <a:pt x="6797141" y="883164"/>
                          <a:pt x="6814903" y="1151736"/>
                        </a:cubicBezTo>
                        <a:cubicBezTo>
                          <a:pt x="6832665" y="1420308"/>
                          <a:pt x="6769426" y="1497861"/>
                          <a:pt x="6814903" y="1753913"/>
                        </a:cubicBezTo>
                        <a:cubicBezTo>
                          <a:pt x="6685962" y="1765107"/>
                          <a:pt x="6488984" y="1722855"/>
                          <a:pt x="6383292" y="1753913"/>
                        </a:cubicBezTo>
                        <a:cubicBezTo>
                          <a:pt x="6277600" y="1784971"/>
                          <a:pt x="6093991" y="1713499"/>
                          <a:pt x="5951682" y="1753913"/>
                        </a:cubicBezTo>
                        <a:cubicBezTo>
                          <a:pt x="5809373" y="1794327"/>
                          <a:pt x="5457120" y="1686035"/>
                          <a:pt x="5247475" y="1753913"/>
                        </a:cubicBezTo>
                        <a:cubicBezTo>
                          <a:pt x="5037830" y="1821791"/>
                          <a:pt x="4849539" y="1689007"/>
                          <a:pt x="4679567" y="1753913"/>
                        </a:cubicBezTo>
                        <a:cubicBezTo>
                          <a:pt x="4509595" y="1818819"/>
                          <a:pt x="4312456" y="1735170"/>
                          <a:pt x="4179807" y="1753913"/>
                        </a:cubicBezTo>
                        <a:cubicBezTo>
                          <a:pt x="4047158" y="1772656"/>
                          <a:pt x="3986047" y="1740563"/>
                          <a:pt x="3816346" y="1753913"/>
                        </a:cubicBezTo>
                        <a:cubicBezTo>
                          <a:pt x="3646645" y="1767263"/>
                          <a:pt x="3547205" y="1719300"/>
                          <a:pt x="3316586" y="1753913"/>
                        </a:cubicBezTo>
                        <a:cubicBezTo>
                          <a:pt x="3085967" y="1788526"/>
                          <a:pt x="2862776" y="1703102"/>
                          <a:pt x="2748678" y="1753913"/>
                        </a:cubicBezTo>
                        <a:cubicBezTo>
                          <a:pt x="2634580" y="1804724"/>
                          <a:pt x="2507580" y="1749388"/>
                          <a:pt x="2385216" y="1753913"/>
                        </a:cubicBezTo>
                        <a:cubicBezTo>
                          <a:pt x="2262852" y="1758438"/>
                          <a:pt x="2025740" y="1677720"/>
                          <a:pt x="1749158" y="1753913"/>
                        </a:cubicBezTo>
                        <a:cubicBezTo>
                          <a:pt x="1472576" y="1830106"/>
                          <a:pt x="1503286" y="1732715"/>
                          <a:pt x="1385697" y="1753913"/>
                        </a:cubicBezTo>
                        <a:cubicBezTo>
                          <a:pt x="1268108" y="1775111"/>
                          <a:pt x="1177875" y="1737112"/>
                          <a:pt x="1022235" y="1753913"/>
                        </a:cubicBezTo>
                        <a:cubicBezTo>
                          <a:pt x="866595" y="1770714"/>
                          <a:pt x="730351" y="1719021"/>
                          <a:pt x="590625" y="1753913"/>
                        </a:cubicBezTo>
                        <a:cubicBezTo>
                          <a:pt x="450899" y="1788805"/>
                          <a:pt x="159504" y="1707317"/>
                          <a:pt x="0" y="1753913"/>
                        </a:cubicBezTo>
                        <a:cubicBezTo>
                          <a:pt x="-1603" y="1525885"/>
                          <a:pt x="11491" y="1485522"/>
                          <a:pt x="0" y="1221893"/>
                        </a:cubicBezTo>
                        <a:cubicBezTo>
                          <a:pt x="-11491" y="958264"/>
                          <a:pt x="53575" y="924372"/>
                          <a:pt x="0" y="689872"/>
                        </a:cubicBezTo>
                        <a:cubicBezTo>
                          <a:pt x="-53575" y="455372"/>
                          <a:pt x="31505" y="339749"/>
                          <a:pt x="0" y="0"/>
                        </a:cubicBezTo>
                        <a:close/>
                      </a:path>
                    </a:pathLst>
                  </a:custGeom>
                  <ask:type>
                    <ask:lineSketchScribble/>
                  </ask:type>
                </ask:lineSketchStyleProps>
              </a:ext>
            </a:extLst>
          </a:ln>
          <a:effectLst>
            <a:outerShdw blurRad="135334" dist="38100" dir="2700000" sx="102000" sy="102000" algn="tl" rotWithShape="0">
              <a:prstClr val="black">
                <a:alpha val="4459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Courier" pitchFamily="2" charset="0"/>
            </a:endParaRPr>
          </a:p>
          <a:p>
            <a:r>
              <a:rPr lang="en-US" sz="1400" dirty="0">
                <a:solidFill>
                  <a:schemeClr val="tx1"/>
                </a:solidFill>
                <a:latin typeface="Courier" pitchFamily="2" charset="0"/>
              </a:rPr>
              <a:t>Problem: Project the vectors p1=[3,3,3]</a:t>
            </a:r>
            <a:r>
              <a:rPr lang="en-US" sz="1400" baseline="30000" dirty="0">
                <a:solidFill>
                  <a:schemeClr val="tx1"/>
                </a:solidFill>
                <a:latin typeface="Courier" pitchFamily="2" charset="0"/>
              </a:rPr>
              <a:t>T</a:t>
            </a:r>
            <a:r>
              <a:rPr lang="en-US" sz="1400" dirty="0">
                <a:solidFill>
                  <a:schemeClr val="tx1"/>
                </a:solidFill>
                <a:latin typeface="Courier" pitchFamily="2" charset="0"/>
              </a:rPr>
              <a:t>,p2=[1,2,3]</a:t>
            </a:r>
            <a:r>
              <a:rPr lang="en-US" sz="1400" baseline="30000" dirty="0">
                <a:solidFill>
                  <a:schemeClr val="tx1"/>
                </a:solidFill>
                <a:latin typeface="Courier" pitchFamily="2" charset="0"/>
              </a:rPr>
              <a:t>T</a:t>
            </a:r>
            <a:r>
              <a:rPr lang="en-US" sz="1400" dirty="0">
                <a:solidFill>
                  <a:schemeClr val="tx1"/>
                </a:solidFill>
                <a:latin typeface="Courier" pitchFamily="2" charset="0"/>
              </a:rPr>
              <a:t> and p3=[0,0,1]</a:t>
            </a:r>
            <a:r>
              <a:rPr lang="en-US" sz="1400" baseline="30000" dirty="0">
                <a:solidFill>
                  <a:schemeClr val="tx1"/>
                </a:solidFill>
                <a:latin typeface="Courier" pitchFamily="2" charset="0"/>
              </a:rPr>
              <a:t> T</a:t>
            </a:r>
            <a:r>
              <a:rPr lang="en-US" sz="1400" dirty="0">
                <a:solidFill>
                  <a:schemeClr val="tx1"/>
                </a:solidFill>
                <a:latin typeface="Courier" pitchFamily="2" charset="0"/>
              </a:rPr>
              <a:t> on the subspace </a:t>
            </a:r>
            <a:br>
              <a:rPr lang="en-US" sz="1400" dirty="0">
                <a:solidFill>
                  <a:schemeClr val="tx1"/>
                </a:solidFill>
                <a:latin typeface="Courier" pitchFamily="2" charset="0"/>
              </a:rPr>
            </a:br>
            <a:r>
              <a:rPr lang="en-US" sz="1400" dirty="0">
                <a:solidFill>
                  <a:schemeClr val="tx1"/>
                </a:solidFill>
                <a:latin typeface="Courier" pitchFamily="2" charset="0"/>
              </a:rPr>
              <a:t>spanned by x1= [1,1,1]</a:t>
            </a:r>
            <a:r>
              <a:rPr lang="en-US" sz="1400" baseline="30000" dirty="0">
                <a:solidFill>
                  <a:schemeClr val="tx1"/>
                </a:solidFill>
                <a:latin typeface="Courier" pitchFamily="2" charset="0"/>
              </a:rPr>
              <a:t> T</a:t>
            </a:r>
            <a:r>
              <a:rPr lang="en-US" sz="1400" dirty="0">
                <a:solidFill>
                  <a:schemeClr val="tx1"/>
                </a:solidFill>
                <a:latin typeface="Courier" pitchFamily="2" charset="0"/>
              </a:rPr>
              <a:t>, x2=[1,0,0]</a:t>
            </a:r>
            <a:r>
              <a:rPr lang="en-US" sz="1400" baseline="30000" dirty="0">
                <a:solidFill>
                  <a:schemeClr val="tx1"/>
                </a:solidFill>
                <a:latin typeface="Courier" pitchFamily="2" charset="0"/>
              </a:rPr>
              <a:t>T</a:t>
            </a:r>
            <a:endParaRPr lang="en-US" sz="1400" dirty="0">
              <a:solidFill>
                <a:schemeClr val="tx1"/>
              </a:solidFill>
              <a:latin typeface="Courier" pitchFamily="2" charset="0"/>
            </a:endParaRPr>
          </a:p>
          <a:p>
            <a:endParaRPr lang="en-US" sz="1400" dirty="0">
              <a:solidFill>
                <a:schemeClr val="tx1"/>
              </a:solidFill>
              <a:latin typeface="Courier" pitchFamily="2" charset="0"/>
            </a:endParaRPr>
          </a:p>
          <a:p>
            <a:pPr algn="ctr"/>
            <a:r>
              <a:rPr lang="en-US" sz="1200" i="1" dirty="0">
                <a:solidFill>
                  <a:schemeClr val="bg2">
                    <a:lumMod val="50000"/>
                  </a:schemeClr>
                </a:solidFill>
                <a:latin typeface="Courier" pitchFamily="2" charset="0"/>
              </a:rPr>
              <a:t>(the transpose </a:t>
            </a:r>
            <a:r>
              <a:rPr lang="en-US" sz="1200" i="1" baseline="30000" dirty="0">
                <a:solidFill>
                  <a:schemeClr val="bg2">
                    <a:lumMod val="50000"/>
                  </a:schemeClr>
                </a:solidFill>
                <a:latin typeface="Courier" pitchFamily="2" charset="0"/>
              </a:rPr>
              <a:t>T</a:t>
            </a:r>
            <a:r>
              <a:rPr lang="en-US" sz="1200" i="1" dirty="0">
                <a:solidFill>
                  <a:schemeClr val="bg2">
                    <a:lumMod val="50000"/>
                  </a:schemeClr>
                </a:solidFill>
                <a:latin typeface="Courier" pitchFamily="2" charset="0"/>
              </a:rPr>
              <a:t> is because all vectors are column vectors) </a:t>
            </a:r>
          </a:p>
        </p:txBody>
      </p:sp>
      <p:pic>
        <p:nvPicPr>
          <p:cNvPr id="10" name="Picture 9">
            <a:extLst>
              <a:ext uri="{FF2B5EF4-FFF2-40B4-BE49-F238E27FC236}">
                <a16:creationId xmlns:a16="http://schemas.microsoft.com/office/drawing/2014/main" id="{FD73083F-791F-C44F-86CA-A1BF7E7AE69E}"/>
              </a:ext>
            </a:extLst>
          </p:cNvPr>
          <p:cNvPicPr>
            <a:picLocks noChangeAspect="1"/>
          </p:cNvPicPr>
          <p:nvPr/>
        </p:nvPicPr>
        <p:blipFill>
          <a:blip r:embed="rId2"/>
          <a:stretch>
            <a:fillRect/>
          </a:stretch>
        </p:blipFill>
        <p:spPr>
          <a:xfrm>
            <a:off x="582262" y="1634092"/>
            <a:ext cx="2935533" cy="384527"/>
          </a:xfrm>
          <a:prstGeom prst="rect">
            <a:avLst/>
          </a:prstGeom>
        </p:spPr>
      </p:pic>
      <p:graphicFrame>
        <p:nvGraphicFramePr>
          <p:cNvPr id="31" name="Table 3">
            <a:extLst>
              <a:ext uri="{FF2B5EF4-FFF2-40B4-BE49-F238E27FC236}">
                <a16:creationId xmlns:a16="http://schemas.microsoft.com/office/drawing/2014/main" id="{D9DFAF12-3EB1-3F47-9654-75BD2F9AB1E0}"/>
              </a:ext>
            </a:extLst>
          </p:cNvPr>
          <p:cNvGraphicFramePr>
            <a:graphicFrameLocks noGrp="1"/>
          </p:cNvGraphicFramePr>
          <p:nvPr/>
        </p:nvGraphicFramePr>
        <p:xfrm>
          <a:off x="1897784" y="3553640"/>
          <a:ext cx="437556" cy="731520"/>
        </p:xfrm>
        <a:graphic>
          <a:graphicData uri="http://schemas.openxmlformats.org/drawingml/2006/table">
            <a:tbl>
              <a:tblPr firstRow="1" bandRow="1">
                <a:tableStyleId>{5C22544A-7EE6-4342-B048-85BDC9FD1C3A}</a:tableStyleId>
              </a:tblPr>
              <a:tblGrid>
                <a:gridCol w="437556">
                  <a:extLst>
                    <a:ext uri="{9D8B030D-6E8A-4147-A177-3AD203B41FA5}">
                      <a16:colId xmlns:a16="http://schemas.microsoft.com/office/drawing/2014/main" val="1587071181"/>
                    </a:ext>
                  </a:extLst>
                </a:gridCol>
              </a:tblGrid>
              <a:tr h="331259">
                <a:tc>
                  <a:txBody>
                    <a:bodyPr/>
                    <a:lstStyle/>
                    <a:p>
                      <a:r>
                        <a:rPr lang="en-US" dirty="0"/>
                        <a:t>3</a:t>
                      </a:r>
                    </a:p>
                  </a:txBody>
                  <a:tcPr/>
                </a:tc>
                <a:extLst>
                  <a:ext uri="{0D108BD9-81ED-4DB2-BD59-A6C34878D82A}">
                    <a16:rowId xmlns:a16="http://schemas.microsoft.com/office/drawing/2014/main" val="1227912561"/>
                  </a:ext>
                </a:extLst>
              </a:tr>
              <a:tr h="331259">
                <a:tc>
                  <a:txBody>
                    <a:bodyPr/>
                    <a:lstStyle/>
                    <a:p>
                      <a:r>
                        <a:rPr lang="en-US" dirty="0"/>
                        <a:t>0</a:t>
                      </a:r>
                    </a:p>
                  </a:txBody>
                  <a:tcPr/>
                </a:tc>
                <a:extLst>
                  <a:ext uri="{0D108BD9-81ED-4DB2-BD59-A6C34878D82A}">
                    <a16:rowId xmlns:a16="http://schemas.microsoft.com/office/drawing/2014/main" val="4019142696"/>
                  </a:ext>
                </a:extLst>
              </a:tr>
            </a:tbl>
          </a:graphicData>
        </a:graphic>
      </p:graphicFrame>
      <p:graphicFrame>
        <p:nvGraphicFramePr>
          <p:cNvPr id="36" name="Table 3">
            <a:extLst>
              <a:ext uri="{FF2B5EF4-FFF2-40B4-BE49-F238E27FC236}">
                <a16:creationId xmlns:a16="http://schemas.microsoft.com/office/drawing/2014/main" id="{ECA0E489-03D2-0340-BD6A-865351777548}"/>
              </a:ext>
            </a:extLst>
          </p:cNvPr>
          <p:cNvGraphicFramePr>
            <a:graphicFrameLocks noGrp="1"/>
          </p:cNvGraphicFramePr>
          <p:nvPr/>
        </p:nvGraphicFramePr>
        <p:xfrm>
          <a:off x="2629603" y="3541365"/>
          <a:ext cx="437556" cy="1097280"/>
        </p:xfrm>
        <a:graphic>
          <a:graphicData uri="http://schemas.openxmlformats.org/drawingml/2006/table">
            <a:tbl>
              <a:tblPr firstRow="1" bandRow="1">
                <a:tableStyleId>{5C22544A-7EE6-4342-B048-85BDC9FD1C3A}</a:tableStyleId>
              </a:tblPr>
              <a:tblGrid>
                <a:gridCol w="437556">
                  <a:extLst>
                    <a:ext uri="{9D8B030D-6E8A-4147-A177-3AD203B41FA5}">
                      <a16:colId xmlns:a16="http://schemas.microsoft.com/office/drawing/2014/main" val="1587071181"/>
                    </a:ext>
                  </a:extLst>
                </a:gridCol>
              </a:tblGrid>
              <a:tr h="331259">
                <a:tc>
                  <a:txBody>
                    <a:bodyPr/>
                    <a:lstStyle/>
                    <a:p>
                      <a:r>
                        <a:rPr lang="en-US" dirty="0"/>
                        <a:t>3</a:t>
                      </a:r>
                    </a:p>
                  </a:txBody>
                  <a:tcPr/>
                </a:tc>
                <a:extLst>
                  <a:ext uri="{0D108BD9-81ED-4DB2-BD59-A6C34878D82A}">
                    <a16:rowId xmlns:a16="http://schemas.microsoft.com/office/drawing/2014/main" val="1227912561"/>
                  </a:ext>
                </a:extLst>
              </a:tr>
              <a:tr h="331259">
                <a:tc>
                  <a:txBody>
                    <a:bodyPr/>
                    <a:lstStyle/>
                    <a:p>
                      <a:r>
                        <a:rPr lang="en-US" dirty="0"/>
                        <a:t>3</a:t>
                      </a:r>
                    </a:p>
                  </a:txBody>
                  <a:tcPr/>
                </a:tc>
                <a:extLst>
                  <a:ext uri="{0D108BD9-81ED-4DB2-BD59-A6C34878D82A}">
                    <a16:rowId xmlns:a16="http://schemas.microsoft.com/office/drawing/2014/main" val="4019142696"/>
                  </a:ext>
                </a:extLst>
              </a:tr>
              <a:tr h="331259">
                <a:tc>
                  <a:txBody>
                    <a:bodyPr/>
                    <a:lstStyle/>
                    <a:p>
                      <a:r>
                        <a:rPr lang="en-US" dirty="0"/>
                        <a:t>3</a:t>
                      </a:r>
                    </a:p>
                  </a:txBody>
                  <a:tcPr/>
                </a:tc>
                <a:extLst>
                  <a:ext uri="{0D108BD9-81ED-4DB2-BD59-A6C34878D82A}">
                    <a16:rowId xmlns:a16="http://schemas.microsoft.com/office/drawing/2014/main" val="2498925715"/>
                  </a:ext>
                </a:extLst>
              </a:tr>
            </a:tbl>
          </a:graphicData>
        </a:graphic>
      </p:graphicFrame>
    </p:spTree>
    <p:extLst>
      <p:ext uri="{BB962C8B-B14F-4D97-AF65-F5344CB8AC3E}">
        <p14:creationId xmlns:p14="http://schemas.microsoft.com/office/powerpoint/2010/main" val="3664697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E6DC-5B08-2E4B-AEE3-C8FE4BB48FF3}"/>
              </a:ext>
            </a:extLst>
          </p:cNvPr>
          <p:cNvSpPr>
            <a:spLocks noGrp="1"/>
          </p:cNvSpPr>
          <p:nvPr>
            <p:ph type="title"/>
          </p:nvPr>
        </p:nvSpPr>
        <p:spPr>
          <a:xfrm>
            <a:off x="85846" y="18255"/>
            <a:ext cx="10643886" cy="1325563"/>
          </a:xfrm>
        </p:spPr>
        <p:txBody>
          <a:bodyPr>
            <a:normAutofit/>
          </a:bodyPr>
          <a:lstStyle/>
          <a:p>
            <a:r>
              <a:rPr lang="en-US" sz="4000" dirty="0"/>
              <a:t>Homework problem on projections</a:t>
            </a:r>
          </a:p>
        </p:txBody>
      </p:sp>
      <p:sp>
        <p:nvSpPr>
          <p:cNvPr id="6" name="TextBox 5">
            <a:extLst>
              <a:ext uri="{FF2B5EF4-FFF2-40B4-BE49-F238E27FC236}">
                <a16:creationId xmlns:a16="http://schemas.microsoft.com/office/drawing/2014/main" id="{83A357DA-FCF5-064D-8ED4-42E3B4ABFD74}"/>
              </a:ext>
            </a:extLst>
          </p:cNvPr>
          <p:cNvSpPr txBox="1"/>
          <p:nvPr/>
        </p:nvSpPr>
        <p:spPr>
          <a:xfrm>
            <a:off x="0" y="1163522"/>
            <a:ext cx="6320743" cy="3693319"/>
          </a:xfrm>
          <a:prstGeom prst="rect">
            <a:avLst/>
          </a:prstGeom>
          <a:noFill/>
        </p:spPr>
        <p:txBody>
          <a:bodyPr wrap="square" rtlCol="0">
            <a:spAutoFit/>
          </a:bodyPr>
          <a:lstStyle/>
          <a:p>
            <a:r>
              <a:rPr lang="en-US" dirty="0"/>
              <a:t>We are going to use the normal equation</a:t>
            </a:r>
          </a:p>
          <a:p>
            <a:endParaRPr lang="en-US" dirty="0"/>
          </a:p>
          <a:p>
            <a:endParaRPr lang="en-US" dirty="0"/>
          </a:p>
          <a:p>
            <a:endParaRPr lang="en-US" dirty="0"/>
          </a:p>
          <a:p>
            <a:r>
              <a:rPr lang="en-US" dirty="0"/>
              <a:t>to find the optimal coefficients </a:t>
            </a:r>
          </a:p>
          <a:p>
            <a:r>
              <a:rPr lang="el-GR" dirty="0"/>
              <a:t>β</a:t>
            </a:r>
            <a:r>
              <a:rPr lang="el-GR" baseline="-25000" dirty="0"/>
              <a:t>1</a:t>
            </a:r>
            <a:r>
              <a:rPr lang="el-GR" dirty="0"/>
              <a:t>* </a:t>
            </a:r>
            <a:r>
              <a:rPr lang="en-US" dirty="0"/>
              <a:t>and</a:t>
            </a:r>
            <a:r>
              <a:rPr lang="el-GR" dirty="0"/>
              <a:t> β</a:t>
            </a:r>
            <a:r>
              <a:rPr lang="el-GR" baseline="-25000" dirty="0"/>
              <a:t>2</a:t>
            </a:r>
            <a:r>
              <a:rPr lang="el-GR" dirty="0"/>
              <a:t>*</a:t>
            </a:r>
            <a:r>
              <a:rPr lang="en-US" dirty="0"/>
              <a:t> stacked in a vector </a:t>
            </a:r>
            <a:r>
              <a:rPr lang="el-GR" dirty="0"/>
              <a:t>β*=</a:t>
            </a:r>
            <a:r>
              <a:rPr lang="en-US" dirty="0"/>
              <a:t>[</a:t>
            </a:r>
            <a:r>
              <a:rPr lang="el-GR" dirty="0"/>
              <a:t>β</a:t>
            </a:r>
            <a:r>
              <a:rPr lang="el-GR" baseline="-25000" dirty="0"/>
              <a:t>1</a:t>
            </a:r>
            <a:r>
              <a:rPr lang="el-GR" dirty="0"/>
              <a:t>*</a:t>
            </a:r>
            <a:r>
              <a:rPr lang="en-US" dirty="0"/>
              <a:t>,</a:t>
            </a:r>
            <a:r>
              <a:rPr lang="el-GR" dirty="0"/>
              <a:t> β</a:t>
            </a:r>
            <a:r>
              <a:rPr lang="en-US" baseline="-25000" dirty="0"/>
              <a:t>2</a:t>
            </a:r>
            <a:r>
              <a:rPr lang="el-GR" dirty="0"/>
              <a:t>*</a:t>
            </a:r>
            <a:r>
              <a:rPr lang="en-US" dirty="0"/>
              <a:t>]. </a:t>
            </a:r>
          </a:p>
          <a:p>
            <a:r>
              <a:rPr lang="en-US" dirty="0"/>
              <a:t>We create the matrix </a:t>
            </a:r>
            <a:r>
              <a:rPr lang="en-US" b="1" i="1" dirty="0"/>
              <a:t>X</a:t>
            </a:r>
            <a:r>
              <a:rPr lang="en-US" dirty="0"/>
              <a:t> by stacking the vectors we want to project as columns:  </a:t>
            </a:r>
            <a:r>
              <a:rPr lang="en-US" b="1" i="1" dirty="0"/>
              <a:t>X</a:t>
            </a:r>
            <a:r>
              <a:rPr lang="en-US" dirty="0"/>
              <a:t>=[ </a:t>
            </a:r>
            <a:r>
              <a:rPr lang="en-US" b="1" dirty="0"/>
              <a:t>p1</a:t>
            </a:r>
            <a:r>
              <a:rPr lang="en-US" dirty="0"/>
              <a:t>, </a:t>
            </a:r>
            <a:r>
              <a:rPr lang="en-US" b="1" dirty="0"/>
              <a:t>p2</a:t>
            </a:r>
            <a:r>
              <a:rPr lang="en-US" dirty="0"/>
              <a:t>] </a:t>
            </a:r>
          </a:p>
          <a:p>
            <a:endParaRPr lang="en-US" dirty="0"/>
          </a:p>
          <a:p>
            <a:endParaRPr lang="en-US" dirty="0"/>
          </a:p>
          <a:p>
            <a:r>
              <a:rPr lang="en-US" b="1" i="1" dirty="0"/>
              <a:t>X</a:t>
            </a:r>
            <a:r>
              <a:rPr lang="en-US" dirty="0"/>
              <a:t>=</a:t>
            </a:r>
          </a:p>
          <a:p>
            <a:endParaRPr lang="en-US" dirty="0"/>
          </a:p>
          <a:p>
            <a:endParaRPr lang="en-US" dirty="0"/>
          </a:p>
        </p:txBody>
      </p:sp>
      <p:graphicFrame>
        <p:nvGraphicFramePr>
          <p:cNvPr id="11" name="Table 3">
            <a:extLst>
              <a:ext uri="{FF2B5EF4-FFF2-40B4-BE49-F238E27FC236}">
                <a16:creationId xmlns:a16="http://schemas.microsoft.com/office/drawing/2014/main" id="{B0DA3818-0006-AC46-BF28-E20AB2CA8608}"/>
              </a:ext>
            </a:extLst>
          </p:cNvPr>
          <p:cNvGraphicFramePr>
            <a:graphicFrameLocks noGrp="1"/>
          </p:cNvGraphicFramePr>
          <p:nvPr/>
        </p:nvGraphicFramePr>
        <p:xfrm>
          <a:off x="582262" y="3581587"/>
          <a:ext cx="875112" cy="1097280"/>
        </p:xfrm>
        <a:graphic>
          <a:graphicData uri="http://schemas.openxmlformats.org/drawingml/2006/table">
            <a:tbl>
              <a:tblPr firstRow="1" bandRow="1">
                <a:tableStyleId>{5C22544A-7EE6-4342-B048-85BDC9FD1C3A}</a:tableStyleId>
              </a:tblPr>
              <a:tblGrid>
                <a:gridCol w="437556">
                  <a:extLst>
                    <a:ext uri="{9D8B030D-6E8A-4147-A177-3AD203B41FA5}">
                      <a16:colId xmlns:a16="http://schemas.microsoft.com/office/drawing/2014/main" val="1587071181"/>
                    </a:ext>
                  </a:extLst>
                </a:gridCol>
                <a:gridCol w="437556">
                  <a:extLst>
                    <a:ext uri="{9D8B030D-6E8A-4147-A177-3AD203B41FA5}">
                      <a16:colId xmlns:a16="http://schemas.microsoft.com/office/drawing/2014/main" val="799145982"/>
                    </a:ext>
                  </a:extLst>
                </a:gridCol>
              </a:tblGrid>
              <a:tr h="331259">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227912561"/>
                  </a:ext>
                </a:extLst>
              </a:tr>
              <a:tr h="331259">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4019142696"/>
                  </a:ext>
                </a:extLst>
              </a:tr>
              <a:tr h="331259">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498925715"/>
                  </a:ext>
                </a:extLst>
              </a:tr>
            </a:tbl>
          </a:graphicData>
        </a:graphic>
      </p:graphicFrame>
      <p:graphicFrame>
        <p:nvGraphicFramePr>
          <p:cNvPr id="4" name="Table 4">
            <a:extLst>
              <a:ext uri="{FF2B5EF4-FFF2-40B4-BE49-F238E27FC236}">
                <a16:creationId xmlns:a16="http://schemas.microsoft.com/office/drawing/2014/main" id="{9FC52207-D84D-4941-989B-4C1BE7FF6243}"/>
              </a:ext>
            </a:extLst>
          </p:cNvPr>
          <p:cNvGraphicFramePr>
            <a:graphicFrameLocks noGrp="1"/>
          </p:cNvGraphicFramePr>
          <p:nvPr/>
        </p:nvGraphicFramePr>
        <p:xfrm>
          <a:off x="4608592" y="5767661"/>
          <a:ext cx="1712151" cy="793584"/>
        </p:xfrm>
        <a:graphic>
          <a:graphicData uri="http://schemas.openxmlformats.org/drawingml/2006/table">
            <a:tbl>
              <a:tblPr firstRow="1" bandRow="1">
                <a:tableStyleId>{5C22544A-7EE6-4342-B048-85BDC9FD1C3A}</a:tableStyleId>
              </a:tblPr>
              <a:tblGrid>
                <a:gridCol w="570717">
                  <a:extLst>
                    <a:ext uri="{9D8B030D-6E8A-4147-A177-3AD203B41FA5}">
                      <a16:colId xmlns:a16="http://schemas.microsoft.com/office/drawing/2014/main" val="3189754254"/>
                    </a:ext>
                  </a:extLst>
                </a:gridCol>
                <a:gridCol w="570717">
                  <a:extLst>
                    <a:ext uri="{9D8B030D-6E8A-4147-A177-3AD203B41FA5}">
                      <a16:colId xmlns:a16="http://schemas.microsoft.com/office/drawing/2014/main" val="3740119607"/>
                    </a:ext>
                  </a:extLst>
                </a:gridCol>
                <a:gridCol w="570717">
                  <a:extLst>
                    <a:ext uri="{9D8B030D-6E8A-4147-A177-3AD203B41FA5}">
                      <a16:colId xmlns:a16="http://schemas.microsoft.com/office/drawing/2014/main" val="1114210574"/>
                    </a:ext>
                  </a:extLst>
                </a:gridCol>
              </a:tblGrid>
              <a:tr h="396792">
                <a:tc>
                  <a:txBody>
                    <a:bodyPr/>
                    <a:lstStyle/>
                    <a:p>
                      <a:r>
                        <a:rPr lang="en-US" dirty="0"/>
                        <a:t>0</a:t>
                      </a:r>
                    </a:p>
                  </a:txBody>
                  <a:tcPr/>
                </a:tc>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1633104760"/>
                  </a:ext>
                </a:extLst>
              </a:tr>
              <a:tr h="396792">
                <a:tc>
                  <a:txBody>
                    <a:bodyPr/>
                    <a:lstStyle/>
                    <a:p>
                      <a:r>
                        <a:rPr lang="en-US" dirty="0"/>
                        <a:t>1</a:t>
                      </a:r>
                    </a:p>
                  </a:txBody>
                  <a:tcPr/>
                </a:tc>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1604061122"/>
                  </a:ext>
                </a:extLst>
              </a:tr>
            </a:tbl>
          </a:graphicData>
        </a:graphic>
      </p:graphicFrame>
      <p:sp>
        <p:nvSpPr>
          <p:cNvPr id="7" name="TextBox 6">
            <a:extLst>
              <a:ext uri="{FF2B5EF4-FFF2-40B4-BE49-F238E27FC236}">
                <a16:creationId xmlns:a16="http://schemas.microsoft.com/office/drawing/2014/main" id="{F070CF9B-3A99-3D49-AB69-200F781BB73C}"/>
              </a:ext>
            </a:extLst>
          </p:cNvPr>
          <p:cNvSpPr txBox="1"/>
          <p:nvPr/>
        </p:nvSpPr>
        <p:spPr>
          <a:xfrm>
            <a:off x="4350547" y="5979787"/>
            <a:ext cx="691747" cy="369332"/>
          </a:xfrm>
          <a:prstGeom prst="rect">
            <a:avLst/>
          </a:prstGeom>
          <a:noFill/>
        </p:spPr>
        <p:txBody>
          <a:bodyPr wrap="square" rtlCol="0">
            <a:spAutoFit/>
          </a:bodyPr>
          <a:lstStyle/>
          <a:p>
            <a:r>
              <a:rPr lang="en-US" dirty="0"/>
              <a:t>=</a:t>
            </a:r>
          </a:p>
        </p:txBody>
      </p:sp>
      <p:sp>
        <p:nvSpPr>
          <p:cNvPr id="9" name="Rectangle 8">
            <a:extLst>
              <a:ext uri="{FF2B5EF4-FFF2-40B4-BE49-F238E27FC236}">
                <a16:creationId xmlns:a16="http://schemas.microsoft.com/office/drawing/2014/main" id="{CC95A367-4337-614C-84AE-BEDF4A995E80}"/>
              </a:ext>
            </a:extLst>
          </p:cNvPr>
          <p:cNvSpPr/>
          <p:nvPr/>
        </p:nvSpPr>
        <p:spPr>
          <a:xfrm>
            <a:off x="5024779" y="963990"/>
            <a:ext cx="6814903" cy="1753913"/>
          </a:xfrm>
          <a:prstGeom prst="rect">
            <a:avLst/>
          </a:prstGeom>
          <a:solidFill>
            <a:schemeClr val="bg2">
              <a:lumMod val="90000"/>
            </a:schemeClr>
          </a:solidFill>
          <a:ln w="57150">
            <a:solidFill>
              <a:schemeClr val="tx1">
                <a:lumMod val="50000"/>
                <a:lumOff val="50000"/>
              </a:schemeClr>
            </a:solidFill>
            <a:extLst>
              <a:ext uri="{C807C97D-BFC1-408E-A445-0C87EB9F89A2}">
                <ask:lineSketchStyleProps xmlns:ask="http://schemas.microsoft.com/office/drawing/2018/sketchyshapes" sd="2374350195">
                  <a:custGeom>
                    <a:avLst/>
                    <a:gdLst>
                      <a:gd name="connsiteX0" fmla="*/ 0 w 6814903"/>
                      <a:gd name="connsiteY0" fmla="*/ 0 h 1753913"/>
                      <a:gd name="connsiteX1" fmla="*/ 431611 w 6814903"/>
                      <a:gd name="connsiteY1" fmla="*/ 0 h 1753913"/>
                      <a:gd name="connsiteX2" fmla="*/ 1067668 w 6814903"/>
                      <a:gd name="connsiteY2" fmla="*/ 0 h 1753913"/>
                      <a:gd name="connsiteX3" fmla="*/ 1635577 w 6814903"/>
                      <a:gd name="connsiteY3" fmla="*/ 0 h 1753913"/>
                      <a:gd name="connsiteX4" fmla="*/ 2271634 w 6814903"/>
                      <a:gd name="connsiteY4" fmla="*/ 0 h 1753913"/>
                      <a:gd name="connsiteX5" fmla="*/ 2975841 w 6814903"/>
                      <a:gd name="connsiteY5" fmla="*/ 0 h 1753913"/>
                      <a:gd name="connsiteX6" fmla="*/ 3339302 w 6814903"/>
                      <a:gd name="connsiteY6" fmla="*/ 0 h 1753913"/>
                      <a:gd name="connsiteX7" fmla="*/ 4043509 w 6814903"/>
                      <a:gd name="connsiteY7" fmla="*/ 0 h 1753913"/>
                      <a:gd name="connsiteX8" fmla="*/ 4406971 w 6814903"/>
                      <a:gd name="connsiteY8" fmla="*/ 0 h 1753913"/>
                      <a:gd name="connsiteX9" fmla="*/ 4974879 w 6814903"/>
                      <a:gd name="connsiteY9" fmla="*/ 0 h 1753913"/>
                      <a:gd name="connsiteX10" fmla="*/ 5474639 w 6814903"/>
                      <a:gd name="connsiteY10" fmla="*/ 0 h 1753913"/>
                      <a:gd name="connsiteX11" fmla="*/ 6178845 w 6814903"/>
                      <a:gd name="connsiteY11" fmla="*/ 0 h 1753913"/>
                      <a:gd name="connsiteX12" fmla="*/ 6814903 w 6814903"/>
                      <a:gd name="connsiteY12" fmla="*/ 0 h 1753913"/>
                      <a:gd name="connsiteX13" fmla="*/ 6814903 w 6814903"/>
                      <a:gd name="connsiteY13" fmla="*/ 567099 h 1753913"/>
                      <a:gd name="connsiteX14" fmla="*/ 6814903 w 6814903"/>
                      <a:gd name="connsiteY14" fmla="*/ 1134197 h 1753913"/>
                      <a:gd name="connsiteX15" fmla="*/ 6814903 w 6814903"/>
                      <a:gd name="connsiteY15" fmla="*/ 1753913 h 1753913"/>
                      <a:gd name="connsiteX16" fmla="*/ 6383292 w 6814903"/>
                      <a:gd name="connsiteY16" fmla="*/ 1753913 h 1753913"/>
                      <a:gd name="connsiteX17" fmla="*/ 5951682 w 6814903"/>
                      <a:gd name="connsiteY17" fmla="*/ 1753913 h 1753913"/>
                      <a:gd name="connsiteX18" fmla="*/ 5315624 w 6814903"/>
                      <a:gd name="connsiteY18" fmla="*/ 1753913 h 1753913"/>
                      <a:gd name="connsiteX19" fmla="*/ 4815865 w 6814903"/>
                      <a:gd name="connsiteY19" fmla="*/ 1753913 h 1753913"/>
                      <a:gd name="connsiteX20" fmla="*/ 4247956 w 6814903"/>
                      <a:gd name="connsiteY20" fmla="*/ 1753913 h 1753913"/>
                      <a:gd name="connsiteX21" fmla="*/ 3680048 w 6814903"/>
                      <a:gd name="connsiteY21" fmla="*/ 1753913 h 1753913"/>
                      <a:gd name="connsiteX22" fmla="*/ 3180288 w 6814903"/>
                      <a:gd name="connsiteY22" fmla="*/ 1753913 h 1753913"/>
                      <a:gd name="connsiteX23" fmla="*/ 2748678 w 6814903"/>
                      <a:gd name="connsiteY23" fmla="*/ 1753913 h 1753913"/>
                      <a:gd name="connsiteX24" fmla="*/ 2112620 w 6814903"/>
                      <a:gd name="connsiteY24" fmla="*/ 1753913 h 1753913"/>
                      <a:gd name="connsiteX25" fmla="*/ 1749158 w 6814903"/>
                      <a:gd name="connsiteY25" fmla="*/ 1753913 h 1753913"/>
                      <a:gd name="connsiteX26" fmla="*/ 1317548 w 6814903"/>
                      <a:gd name="connsiteY26" fmla="*/ 1753913 h 1753913"/>
                      <a:gd name="connsiteX27" fmla="*/ 613341 w 6814903"/>
                      <a:gd name="connsiteY27" fmla="*/ 1753913 h 1753913"/>
                      <a:gd name="connsiteX28" fmla="*/ 0 w 6814903"/>
                      <a:gd name="connsiteY28" fmla="*/ 1753913 h 1753913"/>
                      <a:gd name="connsiteX29" fmla="*/ 0 w 6814903"/>
                      <a:gd name="connsiteY29" fmla="*/ 1204354 h 1753913"/>
                      <a:gd name="connsiteX30" fmla="*/ 0 w 6814903"/>
                      <a:gd name="connsiteY30" fmla="*/ 619716 h 1753913"/>
                      <a:gd name="connsiteX31" fmla="*/ 0 w 6814903"/>
                      <a:gd name="connsiteY31" fmla="*/ 0 h 17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814903" h="1753913" fill="none" extrusionOk="0">
                        <a:moveTo>
                          <a:pt x="0" y="0"/>
                        </a:moveTo>
                        <a:cubicBezTo>
                          <a:pt x="166212" y="-12383"/>
                          <a:pt x="294371" y="51759"/>
                          <a:pt x="431611" y="0"/>
                        </a:cubicBezTo>
                        <a:cubicBezTo>
                          <a:pt x="568851" y="-51759"/>
                          <a:pt x="932468" y="44659"/>
                          <a:pt x="1067668" y="0"/>
                        </a:cubicBezTo>
                        <a:cubicBezTo>
                          <a:pt x="1202868" y="-44659"/>
                          <a:pt x="1425270" y="16919"/>
                          <a:pt x="1635577" y="0"/>
                        </a:cubicBezTo>
                        <a:cubicBezTo>
                          <a:pt x="1845884" y="-16919"/>
                          <a:pt x="2079511" y="5803"/>
                          <a:pt x="2271634" y="0"/>
                        </a:cubicBezTo>
                        <a:cubicBezTo>
                          <a:pt x="2463757" y="-5803"/>
                          <a:pt x="2821115" y="60849"/>
                          <a:pt x="2975841" y="0"/>
                        </a:cubicBezTo>
                        <a:cubicBezTo>
                          <a:pt x="3130567" y="-60849"/>
                          <a:pt x="3248854" y="21397"/>
                          <a:pt x="3339302" y="0"/>
                        </a:cubicBezTo>
                        <a:cubicBezTo>
                          <a:pt x="3429750" y="-21397"/>
                          <a:pt x="3803693" y="13602"/>
                          <a:pt x="4043509" y="0"/>
                        </a:cubicBezTo>
                        <a:cubicBezTo>
                          <a:pt x="4283325" y="-13602"/>
                          <a:pt x="4289540" y="27508"/>
                          <a:pt x="4406971" y="0"/>
                        </a:cubicBezTo>
                        <a:cubicBezTo>
                          <a:pt x="4524402" y="-27508"/>
                          <a:pt x="4841514" y="22331"/>
                          <a:pt x="4974879" y="0"/>
                        </a:cubicBezTo>
                        <a:cubicBezTo>
                          <a:pt x="5108244" y="-22331"/>
                          <a:pt x="5323582" y="52309"/>
                          <a:pt x="5474639" y="0"/>
                        </a:cubicBezTo>
                        <a:cubicBezTo>
                          <a:pt x="5625696" y="-52309"/>
                          <a:pt x="5923489" y="37870"/>
                          <a:pt x="6178845" y="0"/>
                        </a:cubicBezTo>
                        <a:cubicBezTo>
                          <a:pt x="6434201" y="-37870"/>
                          <a:pt x="6540217" y="48183"/>
                          <a:pt x="6814903" y="0"/>
                        </a:cubicBezTo>
                        <a:cubicBezTo>
                          <a:pt x="6844121" y="238123"/>
                          <a:pt x="6751575" y="293350"/>
                          <a:pt x="6814903" y="567099"/>
                        </a:cubicBezTo>
                        <a:cubicBezTo>
                          <a:pt x="6878231" y="840848"/>
                          <a:pt x="6780295" y="887312"/>
                          <a:pt x="6814903" y="1134197"/>
                        </a:cubicBezTo>
                        <a:cubicBezTo>
                          <a:pt x="6849511" y="1381082"/>
                          <a:pt x="6812109" y="1479489"/>
                          <a:pt x="6814903" y="1753913"/>
                        </a:cubicBezTo>
                        <a:cubicBezTo>
                          <a:pt x="6680448" y="1754897"/>
                          <a:pt x="6579754" y="1748303"/>
                          <a:pt x="6383292" y="1753913"/>
                        </a:cubicBezTo>
                        <a:cubicBezTo>
                          <a:pt x="6186830" y="1759523"/>
                          <a:pt x="6078986" y="1725836"/>
                          <a:pt x="5951682" y="1753913"/>
                        </a:cubicBezTo>
                        <a:cubicBezTo>
                          <a:pt x="5824378" y="1781990"/>
                          <a:pt x="5591345" y="1678773"/>
                          <a:pt x="5315624" y="1753913"/>
                        </a:cubicBezTo>
                        <a:cubicBezTo>
                          <a:pt x="5039903" y="1829053"/>
                          <a:pt x="5016462" y="1740398"/>
                          <a:pt x="4815865" y="1753913"/>
                        </a:cubicBezTo>
                        <a:cubicBezTo>
                          <a:pt x="4615268" y="1767428"/>
                          <a:pt x="4422291" y="1716551"/>
                          <a:pt x="4247956" y="1753913"/>
                        </a:cubicBezTo>
                        <a:cubicBezTo>
                          <a:pt x="4073621" y="1791275"/>
                          <a:pt x="3797974" y="1696085"/>
                          <a:pt x="3680048" y="1753913"/>
                        </a:cubicBezTo>
                        <a:cubicBezTo>
                          <a:pt x="3562122" y="1811741"/>
                          <a:pt x="3325654" y="1705145"/>
                          <a:pt x="3180288" y="1753913"/>
                        </a:cubicBezTo>
                        <a:cubicBezTo>
                          <a:pt x="3034922" y="1802681"/>
                          <a:pt x="2959921" y="1724809"/>
                          <a:pt x="2748678" y="1753913"/>
                        </a:cubicBezTo>
                        <a:cubicBezTo>
                          <a:pt x="2537435" y="1783017"/>
                          <a:pt x="2368877" y="1739999"/>
                          <a:pt x="2112620" y="1753913"/>
                        </a:cubicBezTo>
                        <a:cubicBezTo>
                          <a:pt x="1856363" y="1767827"/>
                          <a:pt x="1862928" y="1751002"/>
                          <a:pt x="1749158" y="1753913"/>
                        </a:cubicBezTo>
                        <a:cubicBezTo>
                          <a:pt x="1635388" y="1756824"/>
                          <a:pt x="1520058" y="1729544"/>
                          <a:pt x="1317548" y="1753913"/>
                        </a:cubicBezTo>
                        <a:cubicBezTo>
                          <a:pt x="1115038" y="1778282"/>
                          <a:pt x="756972" y="1753361"/>
                          <a:pt x="613341" y="1753913"/>
                        </a:cubicBezTo>
                        <a:cubicBezTo>
                          <a:pt x="469710" y="1754465"/>
                          <a:pt x="136850" y="1692440"/>
                          <a:pt x="0" y="1753913"/>
                        </a:cubicBezTo>
                        <a:cubicBezTo>
                          <a:pt x="-429" y="1633653"/>
                          <a:pt x="64741" y="1373959"/>
                          <a:pt x="0" y="1204354"/>
                        </a:cubicBezTo>
                        <a:cubicBezTo>
                          <a:pt x="-64741" y="1034749"/>
                          <a:pt x="52530" y="739386"/>
                          <a:pt x="0" y="619716"/>
                        </a:cubicBezTo>
                        <a:cubicBezTo>
                          <a:pt x="-52530" y="500046"/>
                          <a:pt x="513" y="143031"/>
                          <a:pt x="0" y="0"/>
                        </a:cubicBezTo>
                        <a:close/>
                      </a:path>
                      <a:path w="6814903" h="1753913" stroke="0" extrusionOk="0">
                        <a:moveTo>
                          <a:pt x="0" y="0"/>
                        </a:moveTo>
                        <a:cubicBezTo>
                          <a:pt x="102782" y="-18267"/>
                          <a:pt x="182896" y="19297"/>
                          <a:pt x="363461" y="0"/>
                        </a:cubicBezTo>
                        <a:cubicBezTo>
                          <a:pt x="544026" y="-19297"/>
                          <a:pt x="677690" y="35655"/>
                          <a:pt x="931370" y="0"/>
                        </a:cubicBezTo>
                        <a:cubicBezTo>
                          <a:pt x="1185050" y="-35655"/>
                          <a:pt x="1283702" y="45190"/>
                          <a:pt x="1499279" y="0"/>
                        </a:cubicBezTo>
                        <a:cubicBezTo>
                          <a:pt x="1714856" y="-45190"/>
                          <a:pt x="1800654" y="22695"/>
                          <a:pt x="2067187" y="0"/>
                        </a:cubicBezTo>
                        <a:cubicBezTo>
                          <a:pt x="2333720" y="-22695"/>
                          <a:pt x="2398369" y="4377"/>
                          <a:pt x="2635096" y="0"/>
                        </a:cubicBezTo>
                        <a:cubicBezTo>
                          <a:pt x="2871823" y="-4377"/>
                          <a:pt x="2879396" y="29601"/>
                          <a:pt x="2998557" y="0"/>
                        </a:cubicBezTo>
                        <a:cubicBezTo>
                          <a:pt x="3117718" y="-29601"/>
                          <a:pt x="3280221" y="29186"/>
                          <a:pt x="3362019" y="0"/>
                        </a:cubicBezTo>
                        <a:cubicBezTo>
                          <a:pt x="3443817" y="-29186"/>
                          <a:pt x="3629580" y="27587"/>
                          <a:pt x="3793629" y="0"/>
                        </a:cubicBezTo>
                        <a:cubicBezTo>
                          <a:pt x="3957678" y="-27587"/>
                          <a:pt x="4168301" y="8474"/>
                          <a:pt x="4497836" y="0"/>
                        </a:cubicBezTo>
                        <a:cubicBezTo>
                          <a:pt x="4827371" y="-8474"/>
                          <a:pt x="5023607" y="48475"/>
                          <a:pt x="5202043" y="0"/>
                        </a:cubicBezTo>
                        <a:cubicBezTo>
                          <a:pt x="5380479" y="-48475"/>
                          <a:pt x="5554908" y="44396"/>
                          <a:pt x="5769951" y="0"/>
                        </a:cubicBezTo>
                        <a:cubicBezTo>
                          <a:pt x="5984994" y="-44396"/>
                          <a:pt x="5979930" y="29308"/>
                          <a:pt x="6133413" y="0"/>
                        </a:cubicBezTo>
                        <a:cubicBezTo>
                          <a:pt x="6286896" y="-29308"/>
                          <a:pt x="6610754" y="57231"/>
                          <a:pt x="6814903" y="0"/>
                        </a:cubicBezTo>
                        <a:cubicBezTo>
                          <a:pt x="6850961" y="120153"/>
                          <a:pt x="6755291" y="368696"/>
                          <a:pt x="6814903" y="549559"/>
                        </a:cubicBezTo>
                        <a:cubicBezTo>
                          <a:pt x="6874515" y="730422"/>
                          <a:pt x="6797141" y="883164"/>
                          <a:pt x="6814903" y="1151736"/>
                        </a:cubicBezTo>
                        <a:cubicBezTo>
                          <a:pt x="6832665" y="1420308"/>
                          <a:pt x="6769426" y="1497861"/>
                          <a:pt x="6814903" y="1753913"/>
                        </a:cubicBezTo>
                        <a:cubicBezTo>
                          <a:pt x="6685962" y="1765107"/>
                          <a:pt x="6488984" y="1722855"/>
                          <a:pt x="6383292" y="1753913"/>
                        </a:cubicBezTo>
                        <a:cubicBezTo>
                          <a:pt x="6277600" y="1784971"/>
                          <a:pt x="6093991" y="1713499"/>
                          <a:pt x="5951682" y="1753913"/>
                        </a:cubicBezTo>
                        <a:cubicBezTo>
                          <a:pt x="5809373" y="1794327"/>
                          <a:pt x="5457120" y="1686035"/>
                          <a:pt x="5247475" y="1753913"/>
                        </a:cubicBezTo>
                        <a:cubicBezTo>
                          <a:pt x="5037830" y="1821791"/>
                          <a:pt x="4849539" y="1689007"/>
                          <a:pt x="4679567" y="1753913"/>
                        </a:cubicBezTo>
                        <a:cubicBezTo>
                          <a:pt x="4509595" y="1818819"/>
                          <a:pt x="4312456" y="1735170"/>
                          <a:pt x="4179807" y="1753913"/>
                        </a:cubicBezTo>
                        <a:cubicBezTo>
                          <a:pt x="4047158" y="1772656"/>
                          <a:pt x="3986047" y="1740563"/>
                          <a:pt x="3816346" y="1753913"/>
                        </a:cubicBezTo>
                        <a:cubicBezTo>
                          <a:pt x="3646645" y="1767263"/>
                          <a:pt x="3547205" y="1719300"/>
                          <a:pt x="3316586" y="1753913"/>
                        </a:cubicBezTo>
                        <a:cubicBezTo>
                          <a:pt x="3085967" y="1788526"/>
                          <a:pt x="2862776" y="1703102"/>
                          <a:pt x="2748678" y="1753913"/>
                        </a:cubicBezTo>
                        <a:cubicBezTo>
                          <a:pt x="2634580" y="1804724"/>
                          <a:pt x="2507580" y="1749388"/>
                          <a:pt x="2385216" y="1753913"/>
                        </a:cubicBezTo>
                        <a:cubicBezTo>
                          <a:pt x="2262852" y="1758438"/>
                          <a:pt x="2025740" y="1677720"/>
                          <a:pt x="1749158" y="1753913"/>
                        </a:cubicBezTo>
                        <a:cubicBezTo>
                          <a:pt x="1472576" y="1830106"/>
                          <a:pt x="1503286" y="1732715"/>
                          <a:pt x="1385697" y="1753913"/>
                        </a:cubicBezTo>
                        <a:cubicBezTo>
                          <a:pt x="1268108" y="1775111"/>
                          <a:pt x="1177875" y="1737112"/>
                          <a:pt x="1022235" y="1753913"/>
                        </a:cubicBezTo>
                        <a:cubicBezTo>
                          <a:pt x="866595" y="1770714"/>
                          <a:pt x="730351" y="1719021"/>
                          <a:pt x="590625" y="1753913"/>
                        </a:cubicBezTo>
                        <a:cubicBezTo>
                          <a:pt x="450899" y="1788805"/>
                          <a:pt x="159504" y="1707317"/>
                          <a:pt x="0" y="1753913"/>
                        </a:cubicBezTo>
                        <a:cubicBezTo>
                          <a:pt x="-1603" y="1525885"/>
                          <a:pt x="11491" y="1485522"/>
                          <a:pt x="0" y="1221893"/>
                        </a:cubicBezTo>
                        <a:cubicBezTo>
                          <a:pt x="-11491" y="958264"/>
                          <a:pt x="53575" y="924372"/>
                          <a:pt x="0" y="689872"/>
                        </a:cubicBezTo>
                        <a:cubicBezTo>
                          <a:pt x="-53575" y="455372"/>
                          <a:pt x="31505" y="339749"/>
                          <a:pt x="0" y="0"/>
                        </a:cubicBezTo>
                        <a:close/>
                      </a:path>
                    </a:pathLst>
                  </a:custGeom>
                  <ask:type>
                    <ask:lineSketchScribble/>
                  </ask:type>
                </ask:lineSketchStyleProps>
              </a:ext>
            </a:extLst>
          </a:ln>
          <a:effectLst>
            <a:outerShdw blurRad="135334" dist="38100" dir="2700000" sx="102000" sy="102000" algn="tl" rotWithShape="0">
              <a:prstClr val="black">
                <a:alpha val="4459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Courier" pitchFamily="2" charset="0"/>
            </a:endParaRPr>
          </a:p>
          <a:p>
            <a:r>
              <a:rPr lang="en-US" sz="1400" dirty="0">
                <a:solidFill>
                  <a:schemeClr val="tx1"/>
                </a:solidFill>
                <a:latin typeface="Courier" pitchFamily="2" charset="0"/>
              </a:rPr>
              <a:t>Problem: Project the vectors p1=[3,3,3]</a:t>
            </a:r>
            <a:r>
              <a:rPr lang="en-US" sz="1400" baseline="30000" dirty="0">
                <a:solidFill>
                  <a:schemeClr val="tx1"/>
                </a:solidFill>
                <a:latin typeface="Courier" pitchFamily="2" charset="0"/>
              </a:rPr>
              <a:t>T</a:t>
            </a:r>
            <a:r>
              <a:rPr lang="en-US" sz="1400" dirty="0">
                <a:solidFill>
                  <a:schemeClr val="tx1"/>
                </a:solidFill>
                <a:latin typeface="Courier" pitchFamily="2" charset="0"/>
              </a:rPr>
              <a:t>,p2=[1,2,3]</a:t>
            </a:r>
            <a:r>
              <a:rPr lang="en-US" sz="1400" baseline="30000" dirty="0">
                <a:solidFill>
                  <a:schemeClr val="tx1"/>
                </a:solidFill>
                <a:latin typeface="Courier" pitchFamily="2" charset="0"/>
              </a:rPr>
              <a:t>T</a:t>
            </a:r>
            <a:r>
              <a:rPr lang="en-US" sz="1400" dirty="0">
                <a:solidFill>
                  <a:schemeClr val="tx1"/>
                </a:solidFill>
                <a:latin typeface="Courier" pitchFamily="2" charset="0"/>
              </a:rPr>
              <a:t> and p3=[0,0,1]</a:t>
            </a:r>
            <a:r>
              <a:rPr lang="en-US" sz="1400" baseline="30000" dirty="0">
                <a:solidFill>
                  <a:schemeClr val="tx1"/>
                </a:solidFill>
                <a:latin typeface="Courier" pitchFamily="2" charset="0"/>
              </a:rPr>
              <a:t> T</a:t>
            </a:r>
            <a:r>
              <a:rPr lang="en-US" sz="1400" dirty="0">
                <a:solidFill>
                  <a:schemeClr val="tx1"/>
                </a:solidFill>
                <a:latin typeface="Courier" pitchFamily="2" charset="0"/>
              </a:rPr>
              <a:t> on the subspace </a:t>
            </a:r>
            <a:br>
              <a:rPr lang="en-US" sz="1400" dirty="0">
                <a:solidFill>
                  <a:schemeClr val="tx1"/>
                </a:solidFill>
                <a:latin typeface="Courier" pitchFamily="2" charset="0"/>
              </a:rPr>
            </a:br>
            <a:r>
              <a:rPr lang="en-US" sz="1400" dirty="0">
                <a:solidFill>
                  <a:schemeClr val="tx1"/>
                </a:solidFill>
                <a:latin typeface="Courier" pitchFamily="2" charset="0"/>
              </a:rPr>
              <a:t>spanned by x1= [1,1,1]</a:t>
            </a:r>
            <a:r>
              <a:rPr lang="en-US" sz="1400" baseline="30000" dirty="0">
                <a:solidFill>
                  <a:schemeClr val="tx1"/>
                </a:solidFill>
                <a:latin typeface="Courier" pitchFamily="2" charset="0"/>
              </a:rPr>
              <a:t> T</a:t>
            </a:r>
            <a:r>
              <a:rPr lang="en-US" sz="1400" dirty="0">
                <a:solidFill>
                  <a:schemeClr val="tx1"/>
                </a:solidFill>
                <a:latin typeface="Courier" pitchFamily="2" charset="0"/>
              </a:rPr>
              <a:t>, x2=[1,0,0]</a:t>
            </a:r>
            <a:r>
              <a:rPr lang="en-US" sz="1400" baseline="30000" dirty="0">
                <a:solidFill>
                  <a:schemeClr val="tx1"/>
                </a:solidFill>
                <a:latin typeface="Courier" pitchFamily="2" charset="0"/>
              </a:rPr>
              <a:t>T</a:t>
            </a:r>
            <a:endParaRPr lang="en-US" sz="1400" dirty="0">
              <a:solidFill>
                <a:schemeClr val="tx1"/>
              </a:solidFill>
              <a:latin typeface="Courier" pitchFamily="2" charset="0"/>
            </a:endParaRPr>
          </a:p>
          <a:p>
            <a:endParaRPr lang="en-US" sz="1400" dirty="0">
              <a:solidFill>
                <a:schemeClr val="tx1"/>
              </a:solidFill>
              <a:latin typeface="Courier" pitchFamily="2" charset="0"/>
            </a:endParaRPr>
          </a:p>
          <a:p>
            <a:pPr algn="ctr"/>
            <a:r>
              <a:rPr lang="en-US" sz="1200" i="1" dirty="0">
                <a:solidFill>
                  <a:schemeClr val="bg2">
                    <a:lumMod val="50000"/>
                  </a:schemeClr>
                </a:solidFill>
                <a:latin typeface="Courier" pitchFamily="2" charset="0"/>
              </a:rPr>
              <a:t>(the transpose </a:t>
            </a:r>
            <a:r>
              <a:rPr lang="en-US" sz="1200" i="1" baseline="30000" dirty="0">
                <a:solidFill>
                  <a:schemeClr val="bg2">
                    <a:lumMod val="50000"/>
                  </a:schemeClr>
                </a:solidFill>
                <a:latin typeface="Courier" pitchFamily="2" charset="0"/>
              </a:rPr>
              <a:t>T</a:t>
            </a:r>
            <a:r>
              <a:rPr lang="en-US" sz="1200" i="1" dirty="0">
                <a:solidFill>
                  <a:schemeClr val="bg2">
                    <a:lumMod val="50000"/>
                  </a:schemeClr>
                </a:solidFill>
                <a:latin typeface="Courier" pitchFamily="2" charset="0"/>
              </a:rPr>
              <a:t> is because all vectors are column vectors) </a:t>
            </a:r>
          </a:p>
        </p:txBody>
      </p:sp>
      <p:pic>
        <p:nvPicPr>
          <p:cNvPr id="10" name="Picture 9">
            <a:extLst>
              <a:ext uri="{FF2B5EF4-FFF2-40B4-BE49-F238E27FC236}">
                <a16:creationId xmlns:a16="http://schemas.microsoft.com/office/drawing/2014/main" id="{FD73083F-791F-C44F-86CA-A1BF7E7AE69E}"/>
              </a:ext>
            </a:extLst>
          </p:cNvPr>
          <p:cNvPicPr>
            <a:picLocks noChangeAspect="1"/>
          </p:cNvPicPr>
          <p:nvPr/>
        </p:nvPicPr>
        <p:blipFill>
          <a:blip r:embed="rId2"/>
          <a:stretch>
            <a:fillRect/>
          </a:stretch>
        </p:blipFill>
        <p:spPr>
          <a:xfrm>
            <a:off x="582262" y="1634092"/>
            <a:ext cx="2935533" cy="384527"/>
          </a:xfrm>
          <a:prstGeom prst="rect">
            <a:avLst/>
          </a:prstGeom>
        </p:spPr>
      </p:pic>
      <p:sp>
        <p:nvSpPr>
          <p:cNvPr id="18" name="Rectangle 17">
            <a:extLst>
              <a:ext uri="{FF2B5EF4-FFF2-40B4-BE49-F238E27FC236}">
                <a16:creationId xmlns:a16="http://schemas.microsoft.com/office/drawing/2014/main" id="{E19E0CC3-2FBC-8846-965E-90CFCD000289}"/>
              </a:ext>
            </a:extLst>
          </p:cNvPr>
          <p:cNvSpPr/>
          <p:nvPr/>
        </p:nvSpPr>
        <p:spPr>
          <a:xfrm>
            <a:off x="77155" y="5996931"/>
            <a:ext cx="1241045" cy="369332"/>
          </a:xfrm>
          <a:prstGeom prst="rect">
            <a:avLst/>
          </a:prstGeom>
        </p:spPr>
        <p:txBody>
          <a:bodyPr wrap="none">
            <a:spAutoFit/>
          </a:bodyPr>
          <a:lstStyle/>
          <a:p>
            <a:r>
              <a:rPr lang="en-US" dirty="0"/>
              <a:t>(</a:t>
            </a:r>
            <a:r>
              <a:rPr lang="en-US" b="1" i="1" dirty="0"/>
              <a:t>X</a:t>
            </a:r>
            <a:r>
              <a:rPr lang="en-US" baseline="30000" dirty="0"/>
              <a:t>T</a:t>
            </a:r>
            <a:r>
              <a:rPr lang="en-US" dirty="0"/>
              <a:t>*</a:t>
            </a:r>
            <a:r>
              <a:rPr lang="en-US" b="1" i="1" dirty="0"/>
              <a:t>X</a:t>
            </a:r>
            <a:r>
              <a:rPr lang="en-US" dirty="0"/>
              <a:t>)</a:t>
            </a:r>
            <a:r>
              <a:rPr lang="en-US" baseline="30000" dirty="0"/>
              <a:t>-1 </a:t>
            </a:r>
            <a:r>
              <a:rPr lang="en-US" b="1" i="1" dirty="0"/>
              <a:t>X</a:t>
            </a:r>
            <a:r>
              <a:rPr lang="en-US" baseline="30000" dirty="0"/>
              <a:t>T</a:t>
            </a:r>
            <a:r>
              <a:rPr lang="en-US" dirty="0"/>
              <a:t>=</a:t>
            </a:r>
          </a:p>
        </p:txBody>
      </p:sp>
      <p:graphicFrame>
        <p:nvGraphicFramePr>
          <p:cNvPr id="21" name="Table 6">
            <a:extLst>
              <a:ext uri="{FF2B5EF4-FFF2-40B4-BE49-F238E27FC236}">
                <a16:creationId xmlns:a16="http://schemas.microsoft.com/office/drawing/2014/main" id="{F15D1117-16F1-AB41-8F04-41B7B9D278BB}"/>
              </a:ext>
            </a:extLst>
          </p:cNvPr>
          <p:cNvGraphicFramePr>
            <a:graphicFrameLocks noGrp="1"/>
          </p:cNvGraphicFramePr>
          <p:nvPr/>
        </p:nvGraphicFramePr>
        <p:xfrm>
          <a:off x="8765251" y="3591119"/>
          <a:ext cx="1370326" cy="810562"/>
        </p:xfrm>
        <a:graphic>
          <a:graphicData uri="http://schemas.openxmlformats.org/drawingml/2006/table">
            <a:tbl>
              <a:tblPr firstRow="1" bandRow="1">
                <a:tableStyleId>{5C22544A-7EE6-4342-B048-85BDC9FD1C3A}</a:tableStyleId>
              </a:tblPr>
              <a:tblGrid>
                <a:gridCol w="685163">
                  <a:extLst>
                    <a:ext uri="{9D8B030D-6E8A-4147-A177-3AD203B41FA5}">
                      <a16:colId xmlns:a16="http://schemas.microsoft.com/office/drawing/2014/main" val="852393096"/>
                    </a:ext>
                  </a:extLst>
                </a:gridCol>
                <a:gridCol w="685163">
                  <a:extLst>
                    <a:ext uri="{9D8B030D-6E8A-4147-A177-3AD203B41FA5}">
                      <a16:colId xmlns:a16="http://schemas.microsoft.com/office/drawing/2014/main" val="4224038215"/>
                    </a:ext>
                  </a:extLst>
                </a:gridCol>
              </a:tblGrid>
              <a:tr h="405281">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271756380"/>
                  </a:ext>
                </a:extLst>
              </a:tr>
              <a:tr h="405281">
                <a:tc>
                  <a:txBody>
                    <a:bodyPr/>
                    <a:lstStyle/>
                    <a:p>
                      <a:r>
                        <a:rPr lang="en-US" dirty="0"/>
                        <a:t>-0.5</a:t>
                      </a:r>
                    </a:p>
                  </a:txBody>
                  <a:tcPr/>
                </a:tc>
                <a:tc>
                  <a:txBody>
                    <a:bodyPr/>
                    <a:lstStyle/>
                    <a:p>
                      <a:r>
                        <a:rPr lang="en-US" dirty="0"/>
                        <a:t>1.5</a:t>
                      </a:r>
                    </a:p>
                  </a:txBody>
                  <a:tcPr/>
                </a:tc>
                <a:extLst>
                  <a:ext uri="{0D108BD9-81ED-4DB2-BD59-A6C34878D82A}">
                    <a16:rowId xmlns:a16="http://schemas.microsoft.com/office/drawing/2014/main" val="1570098828"/>
                  </a:ext>
                </a:extLst>
              </a:tr>
            </a:tbl>
          </a:graphicData>
        </a:graphic>
      </p:graphicFrame>
      <p:sp>
        <p:nvSpPr>
          <p:cNvPr id="22" name="Rectangle 21">
            <a:extLst>
              <a:ext uri="{FF2B5EF4-FFF2-40B4-BE49-F238E27FC236}">
                <a16:creationId xmlns:a16="http://schemas.microsoft.com/office/drawing/2014/main" id="{D6570E88-7943-3B49-BE4D-6E27E650643D}"/>
              </a:ext>
            </a:extLst>
          </p:cNvPr>
          <p:cNvSpPr/>
          <p:nvPr/>
        </p:nvSpPr>
        <p:spPr>
          <a:xfrm>
            <a:off x="7103032" y="3072430"/>
            <a:ext cx="4506706" cy="307777"/>
          </a:xfrm>
          <a:prstGeom prst="rect">
            <a:avLst/>
          </a:prstGeom>
        </p:spPr>
        <p:txBody>
          <a:bodyPr wrap="square">
            <a:spAutoFit/>
          </a:bodyPr>
          <a:lstStyle/>
          <a:p>
            <a:r>
              <a:rPr lang="en-US" sz="1400" i="1" dirty="0" err="1">
                <a:latin typeface="Courier" pitchFamily="2" charset="0"/>
              </a:rPr>
              <a:t>xxinv</a:t>
            </a:r>
            <a:r>
              <a:rPr lang="en-US" sz="1400" i="1" dirty="0">
                <a:latin typeface="Courier" pitchFamily="2" charset="0"/>
              </a:rPr>
              <a:t>= </a:t>
            </a:r>
            <a:r>
              <a:rPr lang="en-US" sz="1400" i="1" dirty="0" err="1">
                <a:latin typeface="Courier" pitchFamily="2" charset="0"/>
              </a:rPr>
              <a:t>np.linalg.inv</a:t>
            </a:r>
            <a:r>
              <a:rPr lang="en-US" sz="1400" i="1" dirty="0">
                <a:latin typeface="Courier" pitchFamily="2" charset="0"/>
              </a:rPr>
              <a:t>( [[3,1],[1,1]])</a:t>
            </a:r>
          </a:p>
        </p:txBody>
      </p:sp>
      <p:sp>
        <p:nvSpPr>
          <p:cNvPr id="26" name="Rectangle 25">
            <a:extLst>
              <a:ext uri="{FF2B5EF4-FFF2-40B4-BE49-F238E27FC236}">
                <a16:creationId xmlns:a16="http://schemas.microsoft.com/office/drawing/2014/main" id="{816B7AB6-DD11-094B-B840-57D93472106A}"/>
              </a:ext>
            </a:extLst>
          </p:cNvPr>
          <p:cNvSpPr/>
          <p:nvPr/>
        </p:nvSpPr>
        <p:spPr>
          <a:xfrm>
            <a:off x="2118971" y="3917474"/>
            <a:ext cx="805029" cy="369332"/>
          </a:xfrm>
          <a:prstGeom prst="rect">
            <a:avLst/>
          </a:prstGeom>
        </p:spPr>
        <p:txBody>
          <a:bodyPr wrap="none">
            <a:spAutoFit/>
          </a:bodyPr>
          <a:lstStyle/>
          <a:p>
            <a:r>
              <a:rPr lang="en-US" dirty="0"/>
              <a:t>(</a:t>
            </a:r>
            <a:r>
              <a:rPr lang="en-US" b="1" i="1" dirty="0"/>
              <a:t>X</a:t>
            </a:r>
            <a:r>
              <a:rPr lang="en-US" baseline="30000" dirty="0"/>
              <a:t>T </a:t>
            </a:r>
            <a:r>
              <a:rPr lang="en-US" b="1" i="1" dirty="0"/>
              <a:t>X</a:t>
            </a:r>
            <a:r>
              <a:rPr lang="en-US" dirty="0"/>
              <a:t>)=</a:t>
            </a:r>
          </a:p>
        </p:txBody>
      </p:sp>
      <p:graphicFrame>
        <p:nvGraphicFramePr>
          <p:cNvPr id="27" name="Table 4">
            <a:extLst>
              <a:ext uri="{FF2B5EF4-FFF2-40B4-BE49-F238E27FC236}">
                <a16:creationId xmlns:a16="http://schemas.microsoft.com/office/drawing/2014/main" id="{9C13F2D1-C8A4-4543-B175-9C0432E3EB4C}"/>
              </a:ext>
            </a:extLst>
          </p:cNvPr>
          <p:cNvGraphicFramePr>
            <a:graphicFrameLocks noGrp="1"/>
          </p:cNvGraphicFramePr>
          <p:nvPr/>
        </p:nvGraphicFramePr>
        <p:xfrm>
          <a:off x="2928820" y="3581645"/>
          <a:ext cx="1556481" cy="793584"/>
        </p:xfrm>
        <a:graphic>
          <a:graphicData uri="http://schemas.openxmlformats.org/drawingml/2006/table">
            <a:tbl>
              <a:tblPr firstRow="1" bandRow="1">
                <a:tableStyleId>{5C22544A-7EE6-4342-B048-85BDC9FD1C3A}</a:tableStyleId>
              </a:tblPr>
              <a:tblGrid>
                <a:gridCol w="518827">
                  <a:extLst>
                    <a:ext uri="{9D8B030D-6E8A-4147-A177-3AD203B41FA5}">
                      <a16:colId xmlns:a16="http://schemas.microsoft.com/office/drawing/2014/main" val="3189754254"/>
                    </a:ext>
                  </a:extLst>
                </a:gridCol>
                <a:gridCol w="518827">
                  <a:extLst>
                    <a:ext uri="{9D8B030D-6E8A-4147-A177-3AD203B41FA5}">
                      <a16:colId xmlns:a16="http://schemas.microsoft.com/office/drawing/2014/main" val="3740119607"/>
                    </a:ext>
                  </a:extLst>
                </a:gridCol>
                <a:gridCol w="518827">
                  <a:extLst>
                    <a:ext uri="{9D8B030D-6E8A-4147-A177-3AD203B41FA5}">
                      <a16:colId xmlns:a16="http://schemas.microsoft.com/office/drawing/2014/main" val="1114210574"/>
                    </a:ext>
                  </a:extLst>
                </a:gridCol>
              </a:tblGrid>
              <a:tr h="396792">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633104760"/>
                  </a:ext>
                </a:extLst>
              </a:tr>
              <a:tr h="396792">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604061122"/>
                  </a:ext>
                </a:extLst>
              </a:tr>
            </a:tbl>
          </a:graphicData>
        </a:graphic>
      </p:graphicFrame>
      <p:graphicFrame>
        <p:nvGraphicFramePr>
          <p:cNvPr id="28" name="Table 6">
            <a:extLst>
              <a:ext uri="{FF2B5EF4-FFF2-40B4-BE49-F238E27FC236}">
                <a16:creationId xmlns:a16="http://schemas.microsoft.com/office/drawing/2014/main" id="{D859D58F-A58A-8D4A-9F02-E70838E92773}"/>
              </a:ext>
            </a:extLst>
          </p:cNvPr>
          <p:cNvGraphicFramePr>
            <a:graphicFrameLocks noGrp="1"/>
          </p:cNvGraphicFramePr>
          <p:nvPr/>
        </p:nvGraphicFramePr>
        <p:xfrm>
          <a:off x="5732706" y="3591119"/>
          <a:ext cx="1370326" cy="810562"/>
        </p:xfrm>
        <a:graphic>
          <a:graphicData uri="http://schemas.openxmlformats.org/drawingml/2006/table">
            <a:tbl>
              <a:tblPr firstRow="1" bandRow="1">
                <a:tableStyleId>{5C22544A-7EE6-4342-B048-85BDC9FD1C3A}</a:tableStyleId>
              </a:tblPr>
              <a:tblGrid>
                <a:gridCol w="685163">
                  <a:extLst>
                    <a:ext uri="{9D8B030D-6E8A-4147-A177-3AD203B41FA5}">
                      <a16:colId xmlns:a16="http://schemas.microsoft.com/office/drawing/2014/main" val="852393096"/>
                    </a:ext>
                  </a:extLst>
                </a:gridCol>
                <a:gridCol w="685163">
                  <a:extLst>
                    <a:ext uri="{9D8B030D-6E8A-4147-A177-3AD203B41FA5}">
                      <a16:colId xmlns:a16="http://schemas.microsoft.com/office/drawing/2014/main" val="4224038215"/>
                    </a:ext>
                  </a:extLst>
                </a:gridCol>
              </a:tblGrid>
              <a:tr h="405281">
                <a:tc>
                  <a:txBody>
                    <a:bodyPr/>
                    <a:lstStyle/>
                    <a:p>
                      <a:r>
                        <a:rPr lang="en-US" dirty="0"/>
                        <a:t>3</a:t>
                      </a:r>
                    </a:p>
                  </a:txBody>
                  <a:tcPr/>
                </a:tc>
                <a:tc>
                  <a:txBody>
                    <a:bodyPr/>
                    <a:lstStyle/>
                    <a:p>
                      <a:r>
                        <a:rPr lang="en-US" dirty="0"/>
                        <a:t>1</a:t>
                      </a:r>
                    </a:p>
                  </a:txBody>
                  <a:tcPr/>
                </a:tc>
                <a:extLst>
                  <a:ext uri="{0D108BD9-81ED-4DB2-BD59-A6C34878D82A}">
                    <a16:rowId xmlns:a16="http://schemas.microsoft.com/office/drawing/2014/main" val="271756380"/>
                  </a:ext>
                </a:extLst>
              </a:tr>
              <a:tr h="405281">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570098828"/>
                  </a:ext>
                </a:extLst>
              </a:tr>
            </a:tbl>
          </a:graphicData>
        </a:graphic>
      </p:graphicFrame>
      <p:sp>
        <p:nvSpPr>
          <p:cNvPr id="29" name="TextBox 28">
            <a:extLst>
              <a:ext uri="{FF2B5EF4-FFF2-40B4-BE49-F238E27FC236}">
                <a16:creationId xmlns:a16="http://schemas.microsoft.com/office/drawing/2014/main" id="{F02AB9C2-C895-6F47-B8B4-EABF333183C2}"/>
              </a:ext>
            </a:extLst>
          </p:cNvPr>
          <p:cNvSpPr txBox="1"/>
          <p:nvPr/>
        </p:nvSpPr>
        <p:spPr>
          <a:xfrm>
            <a:off x="5386833" y="3734734"/>
            <a:ext cx="691747" cy="369332"/>
          </a:xfrm>
          <a:prstGeom prst="rect">
            <a:avLst/>
          </a:prstGeom>
          <a:noFill/>
        </p:spPr>
        <p:txBody>
          <a:bodyPr wrap="square" rtlCol="0">
            <a:spAutoFit/>
          </a:bodyPr>
          <a:lstStyle/>
          <a:p>
            <a:r>
              <a:rPr lang="en-US" dirty="0"/>
              <a:t>=</a:t>
            </a:r>
          </a:p>
        </p:txBody>
      </p:sp>
      <p:graphicFrame>
        <p:nvGraphicFramePr>
          <p:cNvPr id="30" name="Table 3">
            <a:extLst>
              <a:ext uri="{FF2B5EF4-FFF2-40B4-BE49-F238E27FC236}">
                <a16:creationId xmlns:a16="http://schemas.microsoft.com/office/drawing/2014/main" id="{82A304DF-FFB5-FC4F-A3C7-2C784A31BCE9}"/>
              </a:ext>
            </a:extLst>
          </p:cNvPr>
          <p:cNvGraphicFramePr>
            <a:graphicFrameLocks noGrp="1"/>
          </p:cNvGraphicFramePr>
          <p:nvPr/>
        </p:nvGraphicFramePr>
        <p:xfrm>
          <a:off x="4543827" y="3591119"/>
          <a:ext cx="875112" cy="1097280"/>
        </p:xfrm>
        <a:graphic>
          <a:graphicData uri="http://schemas.openxmlformats.org/drawingml/2006/table">
            <a:tbl>
              <a:tblPr firstRow="1" bandRow="1">
                <a:tableStyleId>{5C22544A-7EE6-4342-B048-85BDC9FD1C3A}</a:tableStyleId>
              </a:tblPr>
              <a:tblGrid>
                <a:gridCol w="437556">
                  <a:extLst>
                    <a:ext uri="{9D8B030D-6E8A-4147-A177-3AD203B41FA5}">
                      <a16:colId xmlns:a16="http://schemas.microsoft.com/office/drawing/2014/main" val="1587071181"/>
                    </a:ext>
                  </a:extLst>
                </a:gridCol>
                <a:gridCol w="437556">
                  <a:extLst>
                    <a:ext uri="{9D8B030D-6E8A-4147-A177-3AD203B41FA5}">
                      <a16:colId xmlns:a16="http://schemas.microsoft.com/office/drawing/2014/main" val="799145982"/>
                    </a:ext>
                  </a:extLst>
                </a:gridCol>
              </a:tblGrid>
              <a:tr h="331259">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227912561"/>
                  </a:ext>
                </a:extLst>
              </a:tr>
              <a:tr h="331259">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4019142696"/>
                  </a:ext>
                </a:extLst>
              </a:tr>
              <a:tr h="331259">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498925715"/>
                  </a:ext>
                </a:extLst>
              </a:tr>
            </a:tbl>
          </a:graphicData>
        </a:graphic>
      </p:graphicFrame>
      <p:sp>
        <p:nvSpPr>
          <p:cNvPr id="32" name="Rectangle 31">
            <a:extLst>
              <a:ext uri="{FF2B5EF4-FFF2-40B4-BE49-F238E27FC236}">
                <a16:creationId xmlns:a16="http://schemas.microsoft.com/office/drawing/2014/main" id="{0C983F82-E397-514C-BDE6-88503FB54C68}"/>
              </a:ext>
            </a:extLst>
          </p:cNvPr>
          <p:cNvSpPr/>
          <p:nvPr/>
        </p:nvSpPr>
        <p:spPr>
          <a:xfrm>
            <a:off x="7524206" y="3798906"/>
            <a:ext cx="1045479" cy="369332"/>
          </a:xfrm>
          <a:prstGeom prst="rect">
            <a:avLst/>
          </a:prstGeom>
        </p:spPr>
        <p:txBody>
          <a:bodyPr wrap="none">
            <a:spAutoFit/>
          </a:bodyPr>
          <a:lstStyle/>
          <a:p>
            <a:r>
              <a:rPr lang="en-US" dirty="0"/>
              <a:t>(</a:t>
            </a:r>
            <a:r>
              <a:rPr lang="en-US" b="1" i="1" dirty="0"/>
              <a:t>X</a:t>
            </a:r>
            <a:r>
              <a:rPr lang="en-US" baseline="30000" dirty="0"/>
              <a:t>T</a:t>
            </a:r>
            <a:r>
              <a:rPr lang="en-US" dirty="0"/>
              <a:t>*</a:t>
            </a:r>
            <a:r>
              <a:rPr lang="en-US" b="1" i="1" dirty="0"/>
              <a:t>X</a:t>
            </a:r>
            <a:r>
              <a:rPr lang="en-US" dirty="0"/>
              <a:t>)</a:t>
            </a:r>
            <a:r>
              <a:rPr lang="en-US" baseline="30000" dirty="0"/>
              <a:t>-1 </a:t>
            </a:r>
            <a:r>
              <a:rPr lang="en-US" dirty="0"/>
              <a:t>=</a:t>
            </a:r>
          </a:p>
        </p:txBody>
      </p:sp>
      <p:graphicFrame>
        <p:nvGraphicFramePr>
          <p:cNvPr id="33" name="Table 6">
            <a:extLst>
              <a:ext uri="{FF2B5EF4-FFF2-40B4-BE49-F238E27FC236}">
                <a16:creationId xmlns:a16="http://schemas.microsoft.com/office/drawing/2014/main" id="{39A77265-359D-CA4C-93F9-7FBECB3AE1B9}"/>
              </a:ext>
            </a:extLst>
          </p:cNvPr>
          <p:cNvGraphicFramePr>
            <a:graphicFrameLocks noGrp="1"/>
          </p:cNvGraphicFramePr>
          <p:nvPr/>
        </p:nvGraphicFramePr>
        <p:xfrm>
          <a:off x="1318200" y="5776316"/>
          <a:ext cx="1370326" cy="810562"/>
        </p:xfrm>
        <a:graphic>
          <a:graphicData uri="http://schemas.openxmlformats.org/drawingml/2006/table">
            <a:tbl>
              <a:tblPr firstRow="1" bandRow="1">
                <a:tableStyleId>{5C22544A-7EE6-4342-B048-85BDC9FD1C3A}</a:tableStyleId>
              </a:tblPr>
              <a:tblGrid>
                <a:gridCol w="685163">
                  <a:extLst>
                    <a:ext uri="{9D8B030D-6E8A-4147-A177-3AD203B41FA5}">
                      <a16:colId xmlns:a16="http://schemas.microsoft.com/office/drawing/2014/main" val="852393096"/>
                    </a:ext>
                  </a:extLst>
                </a:gridCol>
                <a:gridCol w="685163">
                  <a:extLst>
                    <a:ext uri="{9D8B030D-6E8A-4147-A177-3AD203B41FA5}">
                      <a16:colId xmlns:a16="http://schemas.microsoft.com/office/drawing/2014/main" val="4224038215"/>
                    </a:ext>
                  </a:extLst>
                </a:gridCol>
              </a:tblGrid>
              <a:tr h="405281">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271756380"/>
                  </a:ext>
                </a:extLst>
              </a:tr>
              <a:tr h="405281">
                <a:tc>
                  <a:txBody>
                    <a:bodyPr/>
                    <a:lstStyle/>
                    <a:p>
                      <a:r>
                        <a:rPr lang="en-US" dirty="0"/>
                        <a:t>-0.5</a:t>
                      </a:r>
                    </a:p>
                  </a:txBody>
                  <a:tcPr/>
                </a:tc>
                <a:tc>
                  <a:txBody>
                    <a:bodyPr/>
                    <a:lstStyle/>
                    <a:p>
                      <a:r>
                        <a:rPr lang="en-US" dirty="0"/>
                        <a:t>1.5</a:t>
                      </a:r>
                    </a:p>
                  </a:txBody>
                  <a:tcPr/>
                </a:tc>
                <a:extLst>
                  <a:ext uri="{0D108BD9-81ED-4DB2-BD59-A6C34878D82A}">
                    <a16:rowId xmlns:a16="http://schemas.microsoft.com/office/drawing/2014/main" val="1570098828"/>
                  </a:ext>
                </a:extLst>
              </a:tr>
            </a:tbl>
          </a:graphicData>
        </a:graphic>
      </p:graphicFrame>
      <p:graphicFrame>
        <p:nvGraphicFramePr>
          <p:cNvPr id="34" name="Table 4">
            <a:extLst>
              <a:ext uri="{FF2B5EF4-FFF2-40B4-BE49-F238E27FC236}">
                <a16:creationId xmlns:a16="http://schemas.microsoft.com/office/drawing/2014/main" id="{1EC033FD-A436-A945-AB1A-DB1C374B4AA9}"/>
              </a:ext>
            </a:extLst>
          </p:cNvPr>
          <p:cNvGraphicFramePr>
            <a:graphicFrameLocks noGrp="1"/>
          </p:cNvGraphicFramePr>
          <p:nvPr/>
        </p:nvGraphicFramePr>
        <p:xfrm>
          <a:off x="2782343" y="5767661"/>
          <a:ext cx="1556481" cy="793584"/>
        </p:xfrm>
        <a:graphic>
          <a:graphicData uri="http://schemas.openxmlformats.org/drawingml/2006/table">
            <a:tbl>
              <a:tblPr firstRow="1" bandRow="1">
                <a:tableStyleId>{5C22544A-7EE6-4342-B048-85BDC9FD1C3A}</a:tableStyleId>
              </a:tblPr>
              <a:tblGrid>
                <a:gridCol w="518827">
                  <a:extLst>
                    <a:ext uri="{9D8B030D-6E8A-4147-A177-3AD203B41FA5}">
                      <a16:colId xmlns:a16="http://schemas.microsoft.com/office/drawing/2014/main" val="3189754254"/>
                    </a:ext>
                  </a:extLst>
                </a:gridCol>
                <a:gridCol w="518827">
                  <a:extLst>
                    <a:ext uri="{9D8B030D-6E8A-4147-A177-3AD203B41FA5}">
                      <a16:colId xmlns:a16="http://schemas.microsoft.com/office/drawing/2014/main" val="3740119607"/>
                    </a:ext>
                  </a:extLst>
                </a:gridCol>
                <a:gridCol w="518827">
                  <a:extLst>
                    <a:ext uri="{9D8B030D-6E8A-4147-A177-3AD203B41FA5}">
                      <a16:colId xmlns:a16="http://schemas.microsoft.com/office/drawing/2014/main" val="1114210574"/>
                    </a:ext>
                  </a:extLst>
                </a:gridCol>
              </a:tblGrid>
              <a:tr h="396792">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633104760"/>
                  </a:ext>
                </a:extLst>
              </a:tr>
              <a:tr h="396792">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604061122"/>
                  </a:ext>
                </a:extLst>
              </a:tr>
            </a:tbl>
          </a:graphicData>
        </a:graphic>
      </p:graphicFrame>
      <p:sp>
        <p:nvSpPr>
          <p:cNvPr id="35" name="Rectangle 34">
            <a:extLst>
              <a:ext uri="{FF2B5EF4-FFF2-40B4-BE49-F238E27FC236}">
                <a16:creationId xmlns:a16="http://schemas.microsoft.com/office/drawing/2014/main" id="{5A081816-BFC2-984E-88D2-3AA24AD19004}"/>
              </a:ext>
            </a:extLst>
          </p:cNvPr>
          <p:cNvSpPr/>
          <p:nvPr/>
        </p:nvSpPr>
        <p:spPr>
          <a:xfrm>
            <a:off x="2788941" y="4805677"/>
            <a:ext cx="4506706" cy="1384995"/>
          </a:xfrm>
          <a:prstGeom prst="rect">
            <a:avLst/>
          </a:prstGeom>
        </p:spPr>
        <p:txBody>
          <a:bodyPr wrap="square">
            <a:spAutoFit/>
          </a:bodyPr>
          <a:lstStyle/>
          <a:p>
            <a:r>
              <a:rPr lang="en-US" sz="1400" dirty="0">
                <a:latin typeface="Courier" pitchFamily="2" charset="0"/>
              </a:rPr>
              <a:t>x= </a:t>
            </a:r>
            <a:r>
              <a:rPr lang="en-US" sz="1400" dirty="0" err="1">
                <a:latin typeface="Courier" pitchFamily="2" charset="0"/>
              </a:rPr>
              <a:t>np.array</a:t>
            </a:r>
            <a:r>
              <a:rPr lang="en-US" sz="1400" dirty="0">
                <a:latin typeface="Courier" pitchFamily="2" charset="0"/>
              </a:rPr>
              <a:t>([[1,1,1],[1,0,0]]).T</a:t>
            </a:r>
          </a:p>
          <a:p>
            <a:r>
              <a:rPr lang="en-US" sz="1400" dirty="0">
                <a:latin typeface="Courier" pitchFamily="2" charset="0"/>
              </a:rPr>
              <a:t>p1=</a:t>
            </a:r>
            <a:r>
              <a:rPr lang="en-US" sz="1400" dirty="0" err="1">
                <a:latin typeface="Courier" pitchFamily="2" charset="0"/>
              </a:rPr>
              <a:t>np.array</a:t>
            </a:r>
            <a:r>
              <a:rPr lang="en-US" sz="1400" dirty="0">
                <a:latin typeface="Courier" pitchFamily="2" charset="0"/>
              </a:rPr>
              <a:t>([3,3,3]).T</a:t>
            </a:r>
          </a:p>
          <a:p>
            <a:r>
              <a:rPr lang="en-US" sz="1400" dirty="0" err="1">
                <a:latin typeface="Courier" pitchFamily="2" charset="0"/>
              </a:rPr>
              <a:t>projmat</a:t>
            </a:r>
            <a:r>
              <a:rPr lang="en-US" sz="1400" dirty="0">
                <a:latin typeface="Courier" pitchFamily="2" charset="0"/>
              </a:rPr>
              <a:t>= </a:t>
            </a:r>
            <a:r>
              <a:rPr lang="en-US" sz="1400" dirty="0" err="1">
                <a:latin typeface="Courier" pitchFamily="2" charset="0"/>
              </a:rPr>
              <a:t>np.matmul</a:t>
            </a:r>
            <a:r>
              <a:rPr lang="en-US" sz="1400" dirty="0">
                <a:latin typeface="Courier" pitchFamily="2" charset="0"/>
              </a:rPr>
              <a:t>(</a:t>
            </a:r>
            <a:r>
              <a:rPr lang="en-US" sz="1400" dirty="0" err="1">
                <a:latin typeface="Courier" pitchFamily="2" charset="0"/>
              </a:rPr>
              <a:t>xxinv</a:t>
            </a:r>
            <a:r>
              <a:rPr lang="en-US" sz="1400" dirty="0">
                <a:latin typeface="Courier" pitchFamily="2" charset="0"/>
              </a:rPr>
              <a:t>, </a:t>
            </a:r>
            <a:r>
              <a:rPr lang="en-US" sz="1400" dirty="0" err="1">
                <a:latin typeface="Courier" pitchFamily="2" charset="0"/>
              </a:rPr>
              <a:t>x.T</a:t>
            </a:r>
            <a:r>
              <a:rPr lang="en-US" sz="1400" dirty="0">
                <a:latin typeface="Courier" pitchFamily="2" charset="0"/>
              </a:rPr>
              <a:t>)</a:t>
            </a:r>
          </a:p>
          <a:p>
            <a:r>
              <a:rPr lang="en-US" sz="1400" dirty="0">
                <a:latin typeface="Courier" pitchFamily="2" charset="0"/>
              </a:rPr>
              <a:t>beta*= </a:t>
            </a:r>
            <a:r>
              <a:rPr lang="en-US" sz="1400" dirty="0" err="1">
                <a:latin typeface="Courier" pitchFamily="2" charset="0"/>
              </a:rPr>
              <a:t>np.matmul</a:t>
            </a:r>
            <a:r>
              <a:rPr lang="en-US" sz="1400" dirty="0">
                <a:latin typeface="Courier" pitchFamily="2" charset="0"/>
              </a:rPr>
              <a:t>(</a:t>
            </a:r>
            <a:r>
              <a:rPr lang="en-US" sz="1400" dirty="0" err="1">
                <a:latin typeface="Courier" pitchFamily="2" charset="0"/>
              </a:rPr>
              <a:t>projmat</a:t>
            </a:r>
            <a:r>
              <a:rPr lang="en-US" sz="1400" dirty="0">
                <a:latin typeface="Courier" pitchFamily="2" charset="0"/>
              </a:rPr>
              <a:t>, p1)</a:t>
            </a:r>
          </a:p>
          <a:p>
            <a:endParaRPr lang="en-US" sz="1400" dirty="0">
              <a:latin typeface="Courier" pitchFamily="2" charset="0"/>
            </a:endParaRPr>
          </a:p>
          <a:p>
            <a:endParaRPr lang="en-US" sz="1400" i="1" dirty="0">
              <a:latin typeface="Courier" pitchFamily="2" charset="0"/>
            </a:endParaRPr>
          </a:p>
        </p:txBody>
      </p:sp>
      <p:sp>
        <p:nvSpPr>
          <p:cNvPr id="37" name="Rectangle 36">
            <a:extLst>
              <a:ext uri="{FF2B5EF4-FFF2-40B4-BE49-F238E27FC236}">
                <a16:creationId xmlns:a16="http://schemas.microsoft.com/office/drawing/2014/main" id="{AEE343F6-1294-D844-B383-37F13FFEB7DF}"/>
              </a:ext>
            </a:extLst>
          </p:cNvPr>
          <p:cNvSpPr/>
          <p:nvPr/>
        </p:nvSpPr>
        <p:spPr>
          <a:xfrm>
            <a:off x="6721102" y="5938618"/>
            <a:ext cx="1963999" cy="369332"/>
          </a:xfrm>
          <a:prstGeom prst="rect">
            <a:avLst/>
          </a:prstGeom>
        </p:spPr>
        <p:txBody>
          <a:bodyPr wrap="none">
            <a:spAutoFit/>
          </a:bodyPr>
          <a:lstStyle/>
          <a:p>
            <a:r>
              <a:rPr lang="el-GR" dirty="0"/>
              <a:t>β*</a:t>
            </a:r>
            <a:r>
              <a:rPr lang="en-US" dirty="0"/>
              <a:t> =(</a:t>
            </a:r>
            <a:r>
              <a:rPr lang="en-US" b="1" i="1" dirty="0"/>
              <a:t>X</a:t>
            </a:r>
            <a:r>
              <a:rPr lang="en-US" baseline="30000" dirty="0"/>
              <a:t>T</a:t>
            </a:r>
            <a:r>
              <a:rPr lang="en-US" dirty="0"/>
              <a:t>*</a:t>
            </a:r>
            <a:r>
              <a:rPr lang="en-US" b="1" i="1" dirty="0"/>
              <a:t>X</a:t>
            </a:r>
            <a:r>
              <a:rPr lang="en-US" dirty="0"/>
              <a:t>)</a:t>
            </a:r>
            <a:r>
              <a:rPr lang="en-US" baseline="30000" dirty="0"/>
              <a:t>-1 </a:t>
            </a:r>
            <a:r>
              <a:rPr lang="en-US" b="1" i="1" dirty="0"/>
              <a:t>X</a:t>
            </a:r>
            <a:r>
              <a:rPr lang="en-US" baseline="30000" dirty="0"/>
              <a:t>T </a:t>
            </a:r>
            <a:r>
              <a:rPr lang="en-US" dirty="0">
                <a:solidFill>
                  <a:srgbClr val="C00000"/>
                </a:solidFill>
              </a:rPr>
              <a:t>p2</a:t>
            </a:r>
            <a:r>
              <a:rPr lang="en-US" dirty="0"/>
              <a:t>=</a:t>
            </a:r>
            <a:r>
              <a:rPr lang="en-US" baseline="30000" dirty="0"/>
              <a:t> </a:t>
            </a:r>
            <a:endParaRPr lang="en-US" dirty="0"/>
          </a:p>
        </p:txBody>
      </p:sp>
      <p:graphicFrame>
        <p:nvGraphicFramePr>
          <p:cNvPr id="38" name="Table 4">
            <a:extLst>
              <a:ext uri="{FF2B5EF4-FFF2-40B4-BE49-F238E27FC236}">
                <a16:creationId xmlns:a16="http://schemas.microsoft.com/office/drawing/2014/main" id="{F5C8B8F5-3A56-3647-BB38-8841BFC532C8}"/>
              </a:ext>
            </a:extLst>
          </p:cNvPr>
          <p:cNvGraphicFramePr>
            <a:graphicFrameLocks noGrp="1"/>
          </p:cNvGraphicFramePr>
          <p:nvPr/>
        </p:nvGraphicFramePr>
        <p:xfrm>
          <a:off x="8686472" y="5726492"/>
          <a:ext cx="1712151" cy="793584"/>
        </p:xfrm>
        <a:graphic>
          <a:graphicData uri="http://schemas.openxmlformats.org/drawingml/2006/table">
            <a:tbl>
              <a:tblPr firstRow="1" bandRow="1">
                <a:tableStyleId>{5C22544A-7EE6-4342-B048-85BDC9FD1C3A}</a:tableStyleId>
              </a:tblPr>
              <a:tblGrid>
                <a:gridCol w="570717">
                  <a:extLst>
                    <a:ext uri="{9D8B030D-6E8A-4147-A177-3AD203B41FA5}">
                      <a16:colId xmlns:a16="http://schemas.microsoft.com/office/drawing/2014/main" val="3189754254"/>
                    </a:ext>
                  </a:extLst>
                </a:gridCol>
                <a:gridCol w="570717">
                  <a:extLst>
                    <a:ext uri="{9D8B030D-6E8A-4147-A177-3AD203B41FA5}">
                      <a16:colId xmlns:a16="http://schemas.microsoft.com/office/drawing/2014/main" val="3740119607"/>
                    </a:ext>
                  </a:extLst>
                </a:gridCol>
                <a:gridCol w="570717">
                  <a:extLst>
                    <a:ext uri="{9D8B030D-6E8A-4147-A177-3AD203B41FA5}">
                      <a16:colId xmlns:a16="http://schemas.microsoft.com/office/drawing/2014/main" val="1114210574"/>
                    </a:ext>
                  </a:extLst>
                </a:gridCol>
              </a:tblGrid>
              <a:tr h="396792">
                <a:tc>
                  <a:txBody>
                    <a:bodyPr/>
                    <a:lstStyle/>
                    <a:p>
                      <a:r>
                        <a:rPr lang="en-US" dirty="0"/>
                        <a:t>0</a:t>
                      </a:r>
                    </a:p>
                  </a:txBody>
                  <a:tcPr/>
                </a:tc>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1633104760"/>
                  </a:ext>
                </a:extLst>
              </a:tr>
              <a:tr h="396792">
                <a:tc>
                  <a:txBody>
                    <a:bodyPr/>
                    <a:lstStyle/>
                    <a:p>
                      <a:r>
                        <a:rPr lang="en-US" dirty="0"/>
                        <a:t>1</a:t>
                      </a:r>
                    </a:p>
                  </a:txBody>
                  <a:tcPr/>
                </a:tc>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1604061122"/>
                  </a:ext>
                </a:extLst>
              </a:tr>
            </a:tbl>
          </a:graphicData>
        </a:graphic>
      </p:graphicFrame>
      <p:graphicFrame>
        <p:nvGraphicFramePr>
          <p:cNvPr id="39" name="Table 3">
            <a:extLst>
              <a:ext uri="{FF2B5EF4-FFF2-40B4-BE49-F238E27FC236}">
                <a16:creationId xmlns:a16="http://schemas.microsoft.com/office/drawing/2014/main" id="{A4FF0C18-A0F5-C141-B03B-46C38C3CCD68}"/>
              </a:ext>
            </a:extLst>
          </p:cNvPr>
          <p:cNvGraphicFramePr>
            <a:graphicFrameLocks noGrp="1"/>
          </p:cNvGraphicFramePr>
          <p:nvPr>
            <p:extLst>
              <p:ext uri="{D42A27DB-BD31-4B8C-83A1-F6EECF244321}">
                <p14:modId xmlns:p14="http://schemas.microsoft.com/office/powerpoint/2010/main" val="999636113"/>
              </p:ext>
            </p:extLst>
          </p:nvPr>
        </p:nvGraphicFramePr>
        <p:xfrm>
          <a:off x="10613274" y="5615813"/>
          <a:ext cx="437556" cy="1097280"/>
        </p:xfrm>
        <a:graphic>
          <a:graphicData uri="http://schemas.openxmlformats.org/drawingml/2006/table">
            <a:tbl>
              <a:tblPr firstRow="1" bandRow="1">
                <a:tableStyleId>{5C22544A-7EE6-4342-B048-85BDC9FD1C3A}</a:tableStyleId>
              </a:tblPr>
              <a:tblGrid>
                <a:gridCol w="437556">
                  <a:extLst>
                    <a:ext uri="{9D8B030D-6E8A-4147-A177-3AD203B41FA5}">
                      <a16:colId xmlns:a16="http://schemas.microsoft.com/office/drawing/2014/main" val="1587071181"/>
                    </a:ext>
                  </a:extLst>
                </a:gridCol>
              </a:tblGrid>
              <a:tr h="331259">
                <a:tc>
                  <a:txBody>
                    <a:bodyPr/>
                    <a:lstStyle/>
                    <a:p>
                      <a:r>
                        <a:rPr lang="en-US" dirty="0">
                          <a:solidFill>
                            <a:srgbClr val="C00000"/>
                          </a:solidFill>
                        </a:rPr>
                        <a:t>1</a:t>
                      </a:r>
                    </a:p>
                  </a:txBody>
                  <a:tcPr/>
                </a:tc>
                <a:extLst>
                  <a:ext uri="{0D108BD9-81ED-4DB2-BD59-A6C34878D82A}">
                    <a16:rowId xmlns:a16="http://schemas.microsoft.com/office/drawing/2014/main" val="1227912561"/>
                  </a:ext>
                </a:extLst>
              </a:tr>
              <a:tr h="331259">
                <a:tc>
                  <a:txBody>
                    <a:bodyPr/>
                    <a:lstStyle/>
                    <a:p>
                      <a:r>
                        <a:rPr lang="en-US" dirty="0">
                          <a:solidFill>
                            <a:srgbClr val="C00000"/>
                          </a:solidFill>
                        </a:rPr>
                        <a:t>2</a:t>
                      </a:r>
                    </a:p>
                  </a:txBody>
                  <a:tcPr/>
                </a:tc>
                <a:extLst>
                  <a:ext uri="{0D108BD9-81ED-4DB2-BD59-A6C34878D82A}">
                    <a16:rowId xmlns:a16="http://schemas.microsoft.com/office/drawing/2014/main" val="4019142696"/>
                  </a:ext>
                </a:extLst>
              </a:tr>
              <a:tr h="331259">
                <a:tc>
                  <a:txBody>
                    <a:bodyPr/>
                    <a:lstStyle/>
                    <a:p>
                      <a:r>
                        <a:rPr lang="en-US" dirty="0">
                          <a:solidFill>
                            <a:srgbClr val="C00000"/>
                          </a:solidFill>
                        </a:rPr>
                        <a:t>3</a:t>
                      </a:r>
                    </a:p>
                  </a:txBody>
                  <a:tcPr/>
                </a:tc>
                <a:extLst>
                  <a:ext uri="{0D108BD9-81ED-4DB2-BD59-A6C34878D82A}">
                    <a16:rowId xmlns:a16="http://schemas.microsoft.com/office/drawing/2014/main" val="2498925715"/>
                  </a:ext>
                </a:extLst>
              </a:tr>
            </a:tbl>
          </a:graphicData>
        </a:graphic>
      </p:graphicFrame>
      <p:sp>
        <p:nvSpPr>
          <p:cNvPr id="40" name="TextBox 39">
            <a:extLst>
              <a:ext uri="{FF2B5EF4-FFF2-40B4-BE49-F238E27FC236}">
                <a16:creationId xmlns:a16="http://schemas.microsoft.com/office/drawing/2014/main" id="{83AF6693-EE1B-4840-9C50-4D83CEA82A4D}"/>
              </a:ext>
            </a:extLst>
          </p:cNvPr>
          <p:cNvSpPr txBox="1"/>
          <p:nvPr/>
        </p:nvSpPr>
        <p:spPr>
          <a:xfrm>
            <a:off x="11050830" y="5952386"/>
            <a:ext cx="691747" cy="369332"/>
          </a:xfrm>
          <a:prstGeom prst="rect">
            <a:avLst/>
          </a:prstGeom>
          <a:noFill/>
        </p:spPr>
        <p:txBody>
          <a:bodyPr wrap="square" rtlCol="0">
            <a:spAutoFit/>
          </a:bodyPr>
          <a:lstStyle/>
          <a:p>
            <a:r>
              <a:rPr lang="en-US" dirty="0"/>
              <a:t>=</a:t>
            </a:r>
          </a:p>
        </p:txBody>
      </p:sp>
      <p:graphicFrame>
        <p:nvGraphicFramePr>
          <p:cNvPr id="41" name="Table 3">
            <a:extLst>
              <a:ext uri="{FF2B5EF4-FFF2-40B4-BE49-F238E27FC236}">
                <a16:creationId xmlns:a16="http://schemas.microsoft.com/office/drawing/2014/main" id="{B1B7DB9F-3636-E443-A267-EA88A4F9088D}"/>
              </a:ext>
            </a:extLst>
          </p:cNvPr>
          <p:cNvGraphicFramePr>
            <a:graphicFrameLocks noGrp="1"/>
          </p:cNvGraphicFramePr>
          <p:nvPr>
            <p:extLst>
              <p:ext uri="{D42A27DB-BD31-4B8C-83A1-F6EECF244321}">
                <p14:modId xmlns:p14="http://schemas.microsoft.com/office/powerpoint/2010/main" val="1231807803"/>
              </p:ext>
            </p:extLst>
          </p:nvPr>
        </p:nvGraphicFramePr>
        <p:xfrm>
          <a:off x="11351891" y="5726492"/>
          <a:ext cx="691747" cy="731520"/>
        </p:xfrm>
        <a:graphic>
          <a:graphicData uri="http://schemas.openxmlformats.org/drawingml/2006/table">
            <a:tbl>
              <a:tblPr firstRow="1" bandRow="1">
                <a:tableStyleId>{5C22544A-7EE6-4342-B048-85BDC9FD1C3A}</a:tableStyleId>
              </a:tblPr>
              <a:tblGrid>
                <a:gridCol w="691747">
                  <a:extLst>
                    <a:ext uri="{9D8B030D-6E8A-4147-A177-3AD203B41FA5}">
                      <a16:colId xmlns:a16="http://schemas.microsoft.com/office/drawing/2014/main" val="1587071181"/>
                    </a:ext>
                  </a:extLst>
                </a:gridCol>
              </a:tblGrid>
              <a:tr h="331259">
                <a:tc>
                  <a:txBody>
                    <a:bodyPr/>
                    <a:lstStyle/>
                    <a:p>
                      <a:r>
                        <a:rPr lang="en-US" dirty="0"/>
                        <a:t>2.5</a:t>
                      </a:r>
                    </a:p>
                  </a:txBody>
                  <a:tcPr/>
                </a:tc>
                <a:extLst>
                  <a:ext uri="{0D108BD9-81ED-4DB2-BD59-A6C34878D82A}">
                    <a16:rowId xmlns:a16="http://schemas.microsoft.com/office/drawing/2014/main" val="1227912561"/>
                  </a:ext>
                </a:extLst>
              </a:tr>
              <a:tr h="331259">
                <a:tc>
                  <a:txBody>
                    <a:bodyPr/>
                    <a:lstStyle/>
                    <a:p>
                      <a:r>
                        <a:rPr lang="en-US"/>
                        <a:t>-1.5</a:t>
                      </a:r>
                      <a:endParaRPr lang="en-US" dirty="0"/>
                    </a:p>
                  </a:txBody>
                  <a:tcPr/>
                </a:tc>
                <a:extLst>
                  <a:ext uri="{0D108BD9-81ED-4DB2-BD59-A6C34878D82A}">
                    <a16:rowId xmlns:a16="http://schemas.microsoft.com/office/drawing/2014/main" val="4019142696"/>
                  </a:ext>
                </a:extLst>
              </a:tr>
            </a:tbl>
          </a:graphicData>
        </a:graphic>
      </p:graphicFrame>
    </p:spTree>
    <p:extLst>
      <p:ext uri="{BB962C8B-B14F-4D97-AF65-F5344CB8AC3E}">
        <p14:creationId xmlns:p14="http://schemas.microsoft.com/office/powerpoint/2010/main" val="3196477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E6DC-5B08-2E4B-AEE3-C8FE4BB48FF3}"/>
              </a:ext>
            </a:extLst>
          </p:cNvPr>
          <p:cNvSpPr>
            <a:spLocks noGrp="1"/>
          </p:cNvSpPr>
          <p:nvPr>
            <p:ph type="title"/>
          </p:nvPr>
        </p:nvSpPr>
        <p:spPr>
          <a:xfrm>
            <a:off x="85846" y="18255"/>
            <a:ext cx="10643886" cy="1325563"/>
          </a:xfrm>
        </p:spPr>
        <p:txBody>
          <a:bodyPr>
            <a:normAutofit/>
          </a:bodyPr>
          <a:lstStyle/>
          <a:p>
            <a:r>
              <a:rPr lang="en-US" sz="4000" dirty="0"/>
              <a:t>Homework problem on projections</a:t>
            </a:r>
          </a:p>
        </p:txBody>
      </p:sp>
      <p:sp>
        <p:nvSpPr>
          <p:cNvPr id="6" name="TextBox 5">
            <a:extLst>
              <a:ext uri="{FF2B5EF4-FFF2-40B4-BE49-F238E27FC236}">
                <a16:creationId xmlns:a16="http://schemas.microsoft.com/office/drawing/2014/main" id="{83A357DA-FCF5-064D-8ED4-42E3B4ABFD74}"/>
              </a:ext>
            </a:extLst>
          </p:cNvPr>
          <p:cNvSpPr txBox="1"/>
          <p:nvPr/>
        </p:nvSpPr>
        <p:spPr>
          <a:xfrm>
            <a:off x="0" y="1163522"/>
            <a:ext cx="6320743" cy="3693319"/>
          </a:xfrm>
          <a:prstGeom prst="rect">
            <a:avLst/>
          </a:prstGeom>
          <a:noFill/>
        </p:spPr>
        <p:txBody>
          <a:bodyPr wrap="square" rtlCol="0">
            <a:spAutoFit/>
          </a:bodyPr>
          <a:lstStyle/>
          <a:p>
            <a:r>
              <a:rPr lang="en-US" dirty="0"/>
              <a:t>We are going to use the normal equation</a:t>
            </a:r>
          </a:p>
          <a:p>
            <a:endParaRPr lang="en-US" dirty="0"/>
          </a:p>
          <a:p>
            <a:endParaRPr lang="en-US" dirty="0"/>
          </a:p>
          <a:p>
            <a:endParaRPr lang="en-US" dirty="0"/>
          </a:p>
          <a:p>
            <a:r>
              <a:rPr lang="en-US" dirty="0"/>
              <a:t>to find the optimal coefficients </a:t>
            </a:r>
          </a:p>
          <a:p>
            <a:r>
              <a:rPr lang="el-GR" dirty="0"/>
              <a:t>β</a:t>
            </a:r>
            <a:r>
              <a:rPr lang="el-GR" baseline="-25000" dirty="0"/>
              <a:t>1</a:t>
            </a:r>
            <a:r>
              <a:rPr lang="el-GR" dirty="0"/>
              <a:t>* </a:t>
            </a:r>
            <a:r>
              <a:rPr lang="en-US" dirty="0"/>
              <a:t>and</a:t>
            </a:r>
            <a:r>
              <a:rPr lang="el-GR" dirty="0"/>
              <a:t> β</a:t>
            </a:r>
            <a:r>
              <a:rPr lang="el-GR" baseline="-25000" dirty="0"/>
              <a:t>2</a:t>
            </a:r>
            <a:r>
              <a:rPr lang="el-GR" dirty="0"/>
              <a:t>*</a:t>
            </a:r>
            <a:r>
              <a:rPr lang="en-US" dirty="0"/>
              <a:t> stacked in a vector </a:t>
            </a:r>
            <a:r>
              <a:rPr lang="el-GR" dirty="0"/>
              <a:t>β*=</a:t>
            </a:r>
            <a:r>
              <a:rPr lang="en-US" dirty="0"/>
              <a:t>[</a:t>
            </a:r>
            <a:r>
              <a:rPr lang="el-GR" dirty="0"/>
              <a:t>β</a:t>
            </a:r>
            <a:r>
              <a:rPr lang="el-GR" baseline="-25000" dirty="0"/>
              <a:t>1</a:t>
            </a:r>
            <a:r>
              <a:rPr lang="el-GR" dirty="0"/>
              <a:t>*</a:t>
            </a:r>
            <a:r>
              <a:rPr lang="en-US" dirty="0"/>
              <a:t>,</a:t>
            </a:r>
            <a:r>
              <a:rPr lang="el-GR" dirty="0"/>
              <a:t> β</a:t>
            </a:r>
            <a:r>
              <a:rPr lang="en-US" baseline="-25000" dirty="0"/>
              <a:t>2</a:t>
            </a:r>
            <a:r>
              <a:rPr lang="el-GR" dirty="0"/>
              <a:t>*</a:t>
            </a:r>
            <a:r>
              <a:rPr lang="en-US" dirty="0"/>
              <a:t>]. </a:t>
            </a:r>
          </a:p>
          <a:p>
            <a:r>
              <a:rPr lang="en-US" dirty="0"/>
              <a:t>We create the matrix </a:t>
            </a:r>
            <a:r>
              <a:rPr lang="en-US" b="1" i="1" dirty="0"/>
              <a:t>X</a:t>
            </a:r>
            <a:r>
              <a:rPr lang="en-US" dirty="0"/>
              <a:t> by stacking the vectors we want to project as columns:  </a:t>
            </a:r>
            <a:r>
              <a:rPr lang="en-US" b="1" i="1" dirty="0"/>
              <a:t>X</a:t>
            </a:r>
            <a:r>
              <a:rPr lang="en-US" dirty="0"/>
              <a:t>=[ </a:t>
            </a:r>
            <a:r>
              <a:rPr lang="en-US" b="1" dirty="0"/>
              <a:t>p1</a:t>
            </a:r>
            <a:r>
              <a:rPr lang="en-US" dirty="0"/>
              <a:t>, </a:t>
            </a:r>
            <a:r>
              <a:rPr lang="en-US" b="1" dirty="0"/>
              <a:t>p2</a:t>
            </a:r>
            <a:r>
              <a:rPr lang="en-US" dirty="0"/>
              <a:t>] </a:t>
            </a:r>
          </a:p>
          <a:p>
            <a:endParaRPr lang="en-US" dirty="0"/>
          </a:p>
          <a:p>
            <a:endParaRPr lang="en-US" dirty="0"/>
          </a:p>
          <a:p>
            <a:r>
              <a:rPr lang="en-US" b="1" i="1" dirty="0"/>
              <a:t>X</a:t>
            </a:r>
            <a:r>
              <a:rPr lang="en-US" dirty="0"/>
              <a:t>=</a:t>
            </a:r>
          </a:p>
          <a:p>
            <a:endParaRPr lang="en-US" dirty="0"/>
          </a:p>
          <a:p>
            <a:endParaRPr lang="en-US" dirty="0"/>
          </a:p>
        </p:txBody>
      </p:sp>
      <p:graphicFrame>
        <p:nvGraphicFramePr>
          <p:cNvPr id="11" name="Table 3">
            <a:extLst>
              <a:ext uri="{FF2B5EF4-FFF2-40B4-BE49-F238E27FC236}">
                <a16:creationId xmlns:a16="http://schemas.microsoft.com/office/drawing/2014/main" id="{B0DA3818-0006-AC46-BF28-E20AB2CA8608}"/>
              </a:ext>
            </a:extLst>
          </p:cNvPr>
          <p:cNvGraphicFramePr>
            <a:graphicFrameLocks noGrp="1"/>
          </p:cNvGraphicFramePr>
          <p:nvPr/>
        </p:nvGraphicFramePr>
        <p:xfrm>
          <a:off x="582262" y="3581587"/>
          <a:ext cx="875112" cy="1097280"/>
        </p:xfrm>
        <a:graphic>
          <a:graphicData uri="http://schemas.openxmlformats.org/drawingml/2006/table">
            <a:tbl>
              <a:tblPr firstRow="1" bandRow="1">
                <a:tableStyleId>{5C22544A-7EE6-4342-B048-85BDC9FD1C3A}</a:tableStyleId>
              </a:tblPr>
              <a:tblGrid>
                <a:gridCol w="437556">
                  <a:extLst>
                    <a:ext uri="{9D8B030D-6E8A-4147-A177-3AD203B41FA5}">
                      <a16:colId xmlns:a16="http://schemas.microsoft.com/office/drawing/2014/main" val="1587071181"/>
                    </a:ext>
                  </a:extLst>
                </a:gridCol>
                <a:gridCol w="437556">
                  <a:extLst>
                    <a:ext uri="{9D8B030D-6E8A-4147-A177-3AD203B41FA5}">
                      <a16:colId xmlns:a16="http://schemas.microsoft.com/office/drawing/2014/main" val="799145982"/>
                    </a:ext>
                  </a:extLst>
                </a:gridCol>
              </a:tblGrid>
              <a:tr h="331259">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227912561"/>
                  </a:ext>
                </a:extLst>
              </a:tr>
              <a:tr h="331259">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4019142696"/>
                  </a:ext>
                </a:extLst>
              </a:tr>
              <a:tr h="331259">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498925715"/>
                  </a:ext>
                </a:extLst>
              </a:tr>
            </a:tbl>
          </a:graphicData>
        </a:graphic>
      </p:graphicFrame>
      <p:graphicFrame>
        <p:nvGraphicFramePr>
          <p:cNvPr id="4" name="Table 4">
            <a:extLst>
              <a:ext uri="{FF2B5EF4-FFF2-40B4-BE49-F238E27FC236}">
                <a16:creationId xmlns:a16="http://schemas.microsoft.com/office/drawing/2014/main" id="{9FC52207-D84D-4941-989B-4C1BE7FF6243}"/>
              </a:ext>
            </a:extLst>
          </p:cNvPr>
          <p:cNvGraphicFramePr>
            <a:graphicFrameLocks noGrp="1"/>
          </p:cNvGraphicFramePr>
          <p:nvPr/>
        </p:nvGraphicFramePr>
        <p:xfrm>
          <a:off x="4608592" y="5767661"/>
          <a:ext cx="1712151" cy="793584"/>
        </p:xfrm>
        <a:graphic>
          <a:graphicData uri="http://schemas.openxmlformats.org/drawingml/2006/table">
            <a:tbl>
              <a:tblPr firstRow="1" bandRow="1">
                <a:tableStyleId>{5C22544A-7EE6-4342-B048-85BDC9FD1C3A}</a:tableStyleId>
              </a:tblPr>
              <a:tblGrid>
                <a:gridCol w="570717">
                  <a:extLst>
                    <a:ext uri="{9D8B030D-6E8A-4147-A177-3AD203B41FA5}">
                      <a16:colId xmlns:a16="http://schemas.microsoft.com/office/drawing/2014/main" val="3189754254"/>
                    </a:ext>
                  </a:extLst>
                </a:gridCol>
                <a:gridCol w="570717">
                  <a:extLst>
                    <a:ext uri="{9D8B030D-6E8A-4147-A177-3AD203B41FA5}">
                      <a16:colId xmlns:a16="http://schemas.microsoft.com/office/drawing/2014/main" val="3740119607"/>
                    </a:ext>
                  </a:extLst>
                </a:gridCol>
                <a:gridCol w="570717">
                  <a:extLst>
                    <a:ext uri="{9D8B030D-6E8A-4147-A177-3AD203B41FA5}">
                      <a16:colId xmlns:a16="http://schemas.microsoft.com/office/drawing/2014/main" val="1114210574"/>
                    </a:ext>
                  </a:extLst>
                </a:gridCol>
              </a:tblGrid>
              <a:tr h="396792">
                <a:tc>
                  <a:txBody>
                    <a:bodyPr/>
                    <a:lstStyle/>
                    <a:p>
                      <a:r>
                        <a:rPr lang="en-US" dirty="0"/>
                        <a:t>0</a:t>
                      </a:r>
                    </a:p>
                  </a:txBody>
                  <a:tcPr/>
                </a:tc>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1633104760"/>
                  </a:ext>
                </a:extLst>
              </a:tr>
              <a:tr h="396792">
                <a:tc>
                  <a:txBody>
                    <a:bodyPr/>
                    <a:lstStyle/>
                    <a:p>
                      <a:r>
                        <a:rPr lang="en-US" dirty="0"/>
                        <a:t>1</a:t>
                      </a:r>
                    </a:p>
                  </a:txBody>
                  <a:tcPr/>
                </a:tc>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1604061122"/>
                  </a:ext>
                </a:extLst>
              </a:tr>
            </a:tbl>
          </a:graphicData>
        </a:graphic>
      </p:graphicFrame>
      <p:sp>
        <p:nvSpPr>
          <p:cNvPr id="7" name="TextBox 6">
            <a:extLst>
              <a:ext uri="{FF2B5EF4-FFF2-40B4-BE49-F238E27FC236}">
                <a16:creationId xmlns:a16="http://schemas.microsoft.com/office/drawing/2014/main" id="{F070CF9B-3A99-3D49-AB69-200F781BB73C}"/>
              </a:ext>
            </a:extLst>
          </p:cNvPr>
          <p:cNvSpPr txBox="1"/>
          <p:nvPr/>
        </p:nvSpPr>
        <p:spPr>
          <a:xfrm>
            <a:off x="4350547" y="5979787"/>
            <a:ext cx="691747" cy="369332"/>
          </a:xfrm>
          <a:prstGeom prst="rect">
            <a:avLst/>
          </a:prstGeom>
          <a:noFill/>
        </p:spPr>
        <p:txBody>
          <a:bodyPr wrap="square" rtlCol="0">
            <a:spAutoFit/>
          </a:bodyPr>
          <a:lstStyle/>
          <a:p>
            <a:r>
              <a:rPr lang="en-US" dirty="0"/>
              <a:t>=</a:t>
            </a:r>
          </a:p>
        </p:txBody>
      </p:sp>
      <p:sp>
        <p:nvSpPr>
          <p:cNvPr id="9" name="Rectangle 8">
            <a:extLst>
              <a:ext uri="{FF2B5EF4-FFF2-40B4-BE49-F238E27FC236}">
                <a16:creationId xmlns:a16="http://schemas.microsoft.com/office/drawing/2014/main" id="{CC95A367-4337-614C-84AE-BEDF4A995E80}"/>
              </a:ext>
            </a:extLst>
          </p:cNvPr>
          <p:cNvSpPr/>
          <p:nvPr/>
        </p:nvSpPr>
        <p:spPr>
          <a:xfrm>
            <a:off x="5024779" y="963990"/>
            <a:ext cx="6814903" cy="1753913"/>
          </a:xfrm>
          <a:prstGeom prst="rect">
            <a:avLst/>
          </a:prstGeom>
          <a:solidFill>
            <a:schemeClr val="bg2">
              <a:lumMod val="90000"/>
            </a:schemeClr>
          </a:solidFill>
          <a:ln w="57150">
            <a:solidFill>
              <a:schemeClr val="tx1">
                <a:lumMod val="50000"/>
                <a:lumOff val="50000"/>
              </a:schemeClr>
            </a:solidFill>
            <a:extLst>
              <a:ext uri="{C807C97D-BFC1-408E-A445-0C87EB9F89A2}">
                <ask:lineSketchStyleProps xmlns:ask="http://schemas.microsoft.com/office/drawing/2018/sketchyshapes" sd="2374350195">
                  <a:custGeom>
                    <a:avLst/>
                    <a:gdLst>
                      <a:gd name="connsiteX0" fmla="*/ 0 w 6814903"/>
                      <a:gd name="connsiteY0" fmla="*/ 0 h 1753913"/>
                      <a:gd name="connsiteX1" fmla="*/ 431611 w 6814903"/>
                      <a:gd name="connsiteY1" fmla="*/ 0 h 1753913"/>
                      <a:gd name="connsiteX2" fmla="*/ 1067668 w 6814903"/>
                      <a:gd name="connsiteY2" fmla="*/ 0 h 1753913"/>
                      <a:gd name="connsiteX3" fmla="*/ 1635577 w 6814903"/>
                      <a:gd name="connsiteY3" fmla="*/ 0 h 1753913"/>
                      <a:gd name="connsiteX4" fmla="*/ 2271634 w 6814903"/>
                      <a:gd name="connsiteY4" fmla="*/ 0 h 1753913"/>
                      <a:gd name="connsiteX5" fmla="*/ 2975841 w 6814903"/>
                      <a:gd name="connsiteY5" fmla="*/ 0 h 1753913"/>
                      <a:gd name="connsiteX6" fmla="*/ 3339302 w 6814903"/>
                      <a:gd name="connsiteY6" fmla="*/ 0 h 1753913"/>
                      <a:gd name="connsiteX7" fmla="*/ 4043509 w 6814903"/>
                      <a:gd name="connsiteY7" fmla="*/ 0 h 1753913"/>
                      <a:gd name="connsiteX8" fmla="*/ 4406971 w 6814903"/>
                      <a:gd name="connsiteY8" fmla="*/ 0 h 1753913"/>
                      <a:gd name="connsiteX9" fmla="*/ 4974879 w 6814903"/>
                      <a:gd name="connsiteY9" fmla="*/ 0 h 1753913"/>
                      <a:gd name="connsiteX10" fmla="*/ 5474639 w 6814903"/>
                      <a:gd name="connsiteY10" fmla="*/ 0 h 1753913"/>
                      <a:gd name="connsiteX11" fmla="*/ 6178845 w 6814903"/>
                      <a:gd name="connsiteY11" fmla="*/ 0 h 1753913"/>
                      <a:gd name="connsiteX12" fmla="*/ 6814903 w 6814903"/>
                      <a:gd name="connsiteY12" fmla="*/ 0 h 1753913"/>
                      <a:gd name="connsiteX13" fmla="*/ 6814903 w 6814903"/>
                      <a:gd name="connsiteY13" fmla="*/ 567099 h 1753913"/>
                      <a:gd name="connsiteX14" fmla="*/ 6814903 w 6814903"/>
                      <a:gd name="connsiteY14" fmla="*/ 1134197 h 1753913"/>
                      <a:gd name="connsiteX15" fmla="*/ 6814903 w 6814903"/>
                      <a:gd name="connsiteY15" fmla="*/ 1753913 h 1753913"/>
                      <a:gd name="connsiteX16" fmla="*/ 6383292 w 6814903"/>
                      <a:gd name="connsiteY16" fmla="*/ 1753913 h 1753913"/>
                      <a:gd name="connsiteX17" fmla="*/ 5951682 w 6814903"/>
                      <a:gd name="connsiteY17" fmla="*/ 1753913 h 1753913"/>
                      <a:gd name="connsiteX18" fmla="*/ 5315624 w 6814903"/>
                      <a:gd name="connsiteY18" fmla="*/ 1753913 h 1753913"/>
                      <a:gd name="connsiteX19" fmla="*/ 4815865 w 6814903"/>
                      <a:gd name="connsiteY19" fmla="*/ 1753913 h 1753913"/>
                      <a:gd name="connsiteX20" fmla="*/ 4247956 w 6814903"/>
                      <a:gd name="connsiteY20" fmla="*/ 1753913 h 1753913"/>
                      <a:gd name="connsiteX21" fmla="*/ 3680048 w 6814903"/>
                      <a:gd name="connsiteY21" fmla="*/ 1753913 h 1753913"/>
                      <a:gd name="connsiteX22" fmla="*/ 3180288 w 6814903"/>
                      <a:gd name="connsiteY22" fmla="*/ 1753913 h 1753913"/>
                      <a:gd name="connsiteX23" fmla="*/ 2748678 w 6814903"/>
                      <a:gd name="connsiteY23" fmla="*/ 1753913 h 1753913"/>
                      <a:gd name="connsiteX24" fmla="*/ 2112620 w 6814903"/>
                      <a:gd name="connsiteY24" fmla="*/ 1753913 h 1753913"/>
                      <a:gd name="connsiteX25" fmla="*/ 1749158 w 6814903"/>
                      <a:gd name="connsiteY25" fmla="*/ 1753913 h 1753913"/>
                      <a:gd name="connsiteX26" fmla="*/ 1317548 w 6814903"/>
                      <a:gd name="connsiteY26" fmla="*/ 1753913 h 1753913"/>
                      <a:gd name="connsiteX27" fmla="*/ 613341 w 6814903"/>
                      <a:gd name="connsiteY27" fmla="*/ 1753913 h 1753913"/>
                      <a:gd name="connsiteX28" fmla="*/ 0 w 6814903"/>
                      <a:gd name="connsiteY28" fmla="*/ 1753913 h 1753913"/>
                      <a:gd name="connsiteX29" fmla="*/ 0 w 6814903"/>
                      <a:gd name="connsiteY29" fmla="*/ 1204354 h 1753913"/>
                      <a:gd name="connsiteX30" fmla="*/ 0 w 6814903"/>
                      <a:gd name="connsiteY30" fmla="*/ 619716 h 1753913"/>
                      <a:gd name="connsiteX31" fmla="*/ 0 w 6814903"/>
                      <a:gd name="connsiteY31" fmla="*/ 0 h 17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814903" h="1753913" fill="none" extrusionOk="0">
                        <a:moveTo>
                          <a:pt x="0" y="0"/>
                        </a:moveTo>
                        <a:cubicBezTo>
                          <a:pt x="166212" y="-12383"/>
                          <a:pt x="294371" y="51759"/>
                          <a:pt x="431611" y="0"/>
                        </a:cubicBezTo>
                        <a:cubicBezTo>
                          <a:pt x="568851" y="-51759"/>
                          <a:pt x="932468" y="44659"/>
                          <a:pt x="1067668" y="0"/>
                        </a:cubicBezTo>
                        <a:cubicBezTo>
                          <a:pt x="1202868" y="-44659"/>
                          <a:pt x="1425270" y="16919"/>
                          <a:pt x="1635577" y="0"/>
                        </a:cubicBezTo>
                        <a:cubicBezTo>
                          <a:pt x="1845884" y="-16919"/>
                          <a:pt x="2079511" y="5803"/>
                          <a:pt x="2271634" y="0"/>
                        </a:cubicBezTo>
                        <a:cubicBezTo>
                          <a:pt x="2463757" y="-5803"/>
                          <a:pt x="2821115" y="60849"/>
                          <a:pt x="2975841" y="0"/>
                        </a:cubicBezTo>
                        <a:cubicBezTo>
                          <a:pt x="3130567" y="-60849"/>
                          <a:pt x="3248854" y="21397"/>
                          <a:pt x="3339302" y="0"/>
                        </a:cubicBezTo>
                        <a:cubicBezTo>
                          <a:pt x="3429750" y="-21397"/>
                          <a:pt x="3803693" y="13602"/>
                          <a:pt x="4043509" y="0"/>
                        </a:cubicBezTo>
                        <a:cubicBezTo>
                          <a:pt x="4283325" y="-13602"/>
                          <a:pt x="4289540" y="27508"/>
                          <a:pt x="4406971" y="0"/>
                        </a:cubicBezTo>
                        <a:cubicBezTo>
                          <a:pt x="4524402" y="-27508"/>
                          <a:pt x="4841514" y="22331"/>
                          <a:pt x="4974879" y="0"/>
                        </a:cubicBezTo>
                        <a:cubicBezTo>
                          <a:pt x="5108244" y="-22331"/>
                          <a:pt x="5323582" y="52309"/>
                          <a:pt x="5474639" y="0"/>
                        </a:cubicBezTo>
                        <a:cubicBezTo>
                          <a:pt x="5625696" y="-52309"/>
                          <a:pt x="5923489" y="37870"/>
                          <a:pt x="6178845" y="0"/>
                        </a:cubicBezTo>
                        <a:cubicBezTo>
                          <a:pt x="6434201" y="-37870"/>
                          <a:pt x="6540217" y="48183"/>
                          <a:pt x="6814903" y="0"/>
                        </a:cubicBezTo>
                        <a:cubicBezTo>
                          <a:pt x="6844121" y="238123"/>
                          <a:pt x="6751575" y="293350"/>
                          <a:pt x="6814903" y="567099"/>
                        </a:cubicBezTo>
                        <a:cubicBezTo>
                          <a:pt x="6878231" y="840848"/>
                          <a:pt x="6780295" y="887312"/>
                          <a:pt x="6814903" y="1134197"/>
                        </a:cubicBezTo>
                        <a:cubicBezTo>
                          <a:pt x="6849511" y="1381082"/>
                          <a:pt x="6812109" y="1479489"/>
                          <a:pt x="6814903" y="1753913"/>
                        </a:cubicBezTo>
                        <a:cubicBezTo>
                          <a:pt x="6680448" y="1754897"/>
                          <a:pt x="6579754" y="1748303"/>
                          <a:pt x="6383292" y="1753913"/>
                        </a:cubicBezTo>
                        <a:cubicBezTo>
                          <a:pt x="6186830" y="1759523"/>
                          <a:pt x="6078986" y="1725836"/>
                          <a:pt x="5951682" y="1753913"/>
                        </a:cubicBezTo>
                        <a:cubicBezTo>
                          <a:pt x="5824378" y="1781990"/>
                          <a:pt x="5591345" y="1678773"/>
                          <a:pt x="5315624" y="1753913"/>
                        </a:cubicBezTo>
                        <a:cubicBezTo>
                          <a:pt x="5039903" y="1829053"/>
                          <a:pt x="5016462" y="1740398"/>
                          <a:pt x="4815865" y="1753913"/>
                        </a:cubicBezTo>
                        <a:cubicBezTo>
                          <a:pt x="4615268" y="1767428"/>
                          <a:pt x="4422291" y="1716551"/>
                          <a:pt x="4247956" y="1753913"/>
                        </a:cubicBezTo>
                        <a:cubicBezTo>
                          <a:pt x="4073621" y="1791275"/>
                          <a:pt x="3797974" y="1696085"/>
                          <a:pt x="3680048" y="1753913"/>
                        </a:cubicBezTo>
                        <a:cubicBezTo>
                          <a:pt x="3562122" y="1811741"/>
                          <a:pt x="3325654" y="1705145"/>
                          <a:pt x="3180288" y="1753913"/>
                        </a:cubicBezTo>
                        <a:cubicBezTo>
                          <a:pt x="3034922" y="1802681"/>
                          <a:pt x="2959921" y="1724809"/>
                          <a:pt x="2748678" y="1753913"/>
                        </a:cubicBezTo>
                        <a:cubicBezTo>
                          <a:pt x="2537435" y="1783017"/>
                          <a:pt x="2368877" y="1739999"/>
                          <a:pt x="2112620" y="1753913"/>
                        </a:cubicBezTo>
                        <a:cubicBezTo>
                          <a:pt x="1856363" y="1767827"/>
                          <a:pt x="1862928" y="1751002"/>
                          <a:pt x="1749158" y="1753913"/>
                        </a:cubicBezTo>
                        <a:cubicBezTo>
                          <a:pt x="1635388" y="1756824"/>
                          <a:pt x="1520058" y="1729544"/>
                          <a:pt x="1317548" y="1753913"/>
                        </a:cubicBezTo>
                        <a:cubicBezTo>
                          <a:pt x="1115038" y="1778282"/>
                          <a:pt x="756972" y="1753361"/>
                          <a:pt x="613341" y="1753913"/>
                        </a:cubicBezTo>
                        <a:cubicBezTo>
                          <a:pt x="469710" y="1754465"/>
                          <a:pt x="136850" y="1692440"/>
                          <a:pt x="0" y="1753913"/>
                        </a:cubicBezTo>
                        <a:cubicBezTo>
                          <a:pt x="-429" y="1633653"/>
                          <a:pt x="64741" y="1373959"/>
                          <a:pt x="0" y="1204354"/>
                        </a:cubicBezTo>
                        <a:cubicBezTo>
                          <a:pt x="-64741" y="1034749"/>
                          <a:pt x="52530" y="739386"/>
                          <a:pt x="0" y="619716"/>
                        </a:cubicBezTo>
                        <a:cubicBezTo>
                          <a:pt x="-52530" y="500046"/>
                          <a:pt x="513" y="143031"/>
                          <a:pt x="0" y="0"/>
                        </a:cubicBezTo>
                        <a:close/>
                      </a:path>
                      <a:path w="6814903" h="1753913" stroke="0" extrusionOk="0">
                        <a:moveTo>
                          <a:pt x="0" y="0"/>
                        </a:moveTo>
                        <a:cubicBezTo>
                          <a:pt x="102782" y="-18267"/>
                          <a:pt x="182896" y="19297"/>
                          <a:pt x="363461" y="0"/>
                        </a:cubicBezTo>
                        <a:cubicBezTo>
                          <a:pt x="544026" y="-19297"/>
                          <a:pt x="677690" y="35655"/>
                          <a:pt x="931370" y="0"/>
                        </a:cubicBezTo>
                        <a:cubicBezTo>
                          <a:pt x="1185050" y="-35655"/>
                          <a:pt x="1283702" y="45190"/>
                          <a:pt x="1499279" y="0"/>
                        </a:cubicBezTo>
                        <a:cubicBezTo>
                          <a:pt x="1714856" y="-45190"/>
                          <a:pt x="1800654" y="22695"/>
                          <a:pt x="2067187" y="0"/>
                        </a:cubicBezTo>
                        <a:cubicBezTo>
                          <a:pt x="2333720" y="-22695"/>
                          <a:pt x="2398369" y="4377"/>
                          <a:pt x="2635096" y="0"/>
                        </a:cubicBezTo>
                        <a:cubicBezTo>
                          <a:pt x="2871823" y="-4377"/>
                          <a:pt x="2879396" y="29601"/>
                          <a:pt x="2998557" y="0"/>
                        </a:cubicBezTo>
                        <a:cubicBezTo>
                          <a:pt x="3117718" y="-29601"/>
                          <a:pt x="3280221" y="29186"/>
                          <a:pt x="3362019" y="0"/>
                        </a:cubicBezTo>
                        <a:cubicBezTo>
                          <a:pt x="3443817" y="-29186"/>
                          <a:pt x="3629580" y="27587"/>
                          <a:pt x="3793629" y="0"/>
                        </a:cubicBezTo>
                        <a:cubicBezTo>
                          <a:pt x="3957678" y="-27587"/>
                          <a:pt x="4168301" y="8474"/>
                          <a:pt x="4497836" y="0"/>
                        </a:cubicBezTo>
                        <a:cubicBezTo>
                          <a:pt x="4827371" y="-8474"/>
                          <a:pt x="5023607" y="48475"/>
                          <a:pt x="5202043" y="0"/>
                        </a:cubicBezTo>
                        <a:cubicBezTo>
                          <a:pt x="5380479" y="-48475"/>
                          <a:pt x="5554908" y="44396"/>
                          <a:pt x="5769951" y="0"/>
                        </a:cubicBezTo>
                        <a:cubicBezTo>
                          <a:pt x="5984994" y="-44396"/>
                          <a:pt x="5979930" y="29308"/>
                          <a:pt x="6133413" y="0"/>
                        </a:cubicBezTo>
                        <a:cubicBezTo>
                          <a:pt x="6286896" y="-29308"/>
                          <a:pt x="6610754" y="57231"/>
                          <a:pt x="6814903" y="0"/>
                        </a:cubicBezTo>
                        <a:cubicBezTo>
                          <a:pt x="6850961" y="120153"/>
                          <a:pt x="6755291" y="368696"/>
                          <a:pt x="6814903" y="549559"/>
                        </a:cubicBezTo>
                        <a:cubicBezTo>
                          <a:pt x="6874515" y="730422"/>
                          <a:pt x="6797141" y="883164"/>
                          <a:pt x="6814903" y="1151736"/>
                        </a:cubicBezTo>
                        <a:cubicBezTo>
                          <a:pt x="6832665" y="1420308"/>
                          <a:pt x="6769426" y="1497861"/>
                          <a:pt x="6814903" y="1753913"/>
                        </a:cubicBezTo>
                        <a:cubicBezTo>
                          <a:pt x="6685962" y="1765107"/>
                          <a:pt x="6488984" y="1722855"/>
                          <a:pt x="6383292" y="1753913"/>
                        </a:cubicBezTo>
                        <a:cubicBezTo>
                          <a:pt x="6277600" y="1784971"/>
                          <a:pt x="6093991" y="1713499"/>
                          <a:pt x="5951682" y="1753913"/>
                        </a:cubicBezTo>
                        <a:cubicBezTo>
                          <a:pt x="5809373" y="1794327"/>
                          <a:pt x="5457120" y="1686035"/>
                          <a:pt x="5247475" y="1753913"/>
                        </a:cubicBezTo>
                        <a:cubicBezTo>
                          <a:pt x="5037830" y="1821791"/>
                          <a:pt x="4849539" y="1689007"/>
                          <a:pt x="4679567" y="1753913"/>
                        </a:cubicBezTo>
                        <a:cubicBezTo>
                          <a:pt x="4509595" y="1818819"/>
                          <a:pt x="4312456" y="1735170"/>
                          <a:pt x="4179807" y="1753913"/>
                        </a:cubicBezTo>
                        <a:cubicBezTo>
                          <a:pt x="4047158" y="1772656"/>
                          <a:pt x="3986047" y="1740563"/>
                          <a:pt x="3816346" y="1753913"/>
                        </a:cubicBezTo>
                        <a:cubicBezTo>
                          <a:pt x="3646645" y="1767263"/>
                          <a:pt x="3547205" y="1719300"/>
                          <a:pt x="3316586" y="1753913"/>
                        </a:cubicBezTo>
                        <a:cubicBezTo>
                          <a:pt x="3085967" y="1788526"/>
                          <a:pt x="2862776" y="1703102"/>
                          <a:pt x="2748678" y="1753913"/>
                        </a:cubicBezTo>
                        <a:cubicBezTo>
                          <a:pt x="2634580" y="1804724"/>
                          <a:pt x="2507580" y="1749388"/>
                          <a:pt x="2385216" y="1753913"/>
                        </a:cubicBezTo>
                        <a:cubicBezTo>
                          <a:pt x="2262852" y="1758438"/>
                          <a:pt x="2025740" y="1677720"/>
                          <a:pt x="1749158" y="1753913"/>
                        </a:cubicBezTo>
                        <a:cubicBezTo>
                          <a:pt x="1472576" y="1830106"/>
                          <a:pt x="1503286" y="1732715"/>
                          <a:pt x="1385697" y="1753913"/>
                        </a:cubicBezTo>
                        <a:cubicBezTo>
                          <a:pt x="1268108" y="1775111"/>
                          <a:pt x="1177875" y="1737112"/>
                          <a:pt x="1022235" y="1753913"/>
                        </a:cubicBezTo>
                        <a:cubicBezTo>
                          <a:pt x="866595" y="1770714"/>
                          <a:pt x="730351" y="1719021"/>
                          <a:pt x="590625" y="1753913"/>
                        </a:cubicBezTo>
                        <a:cubicBezTo>
                          <a:pt x="450899" y="1788805"/>
                          <a:pt x="159504" y="1707317"/>
                          <a:pt x="0" y="1753913"/>
                        </a:cubicBezTo>
                        <a:cubicBezTo>
                          <a:pt x="-1603" y="1525885"/>
                          <a:pt x="11491" y="1485522"/>
                          <a:pt x="0" y="1221893"/>
                        </a:cubicBezTo>
                        <a:cubicBezTo>
                          <a:pt x="-11491" y="958264"/>
                          <a:pt x="53575" y="924372"/>
                          <a:pt x="0" y="689872"/>
                        </a:cubicBezTo>
                        <a:cubicBezTo>
                          <a:pt x="-53575" y="455372"/>
                          <a:pt x="31505" y="339749"/>
                          <a:pt x="0" y="0"/>
                        </a:cubicBezTo>
                        <a:close/>
                      </a:path>
                    </a:pathLst>
                  </a:custGeom>
                  <ask:type>
                    <ask:lineSketchScribble/>
                  </ask:type>
                </ask:lineSketchStyleProps>
              </a:ext>
            </a:extLst>
          </a:ln>
          <a:effectLst>
            <a:outerShdw blurRad="135334" dist="38100" dir="2700000" sx="102000" sy="102000" algn="tl" rotWithShape="0">
              <a:prstClr val="black">
                <a:alpha val="4459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Courier" pitchFamily="2" charset="0"/>
            </a:endParaRPr>
          </a:p>
          <a:p>
            <a:r>
              <a:rPr lang="en-US" sz="1400" dirty="0">
                <a:solidFill>
                  <a:schemeClr val="tx1"/>
                </a:solidFill>
                <a:latin typeface="Courier" pitchFamily="2" charset="0"/>
              </a:rPr>
              <a:t>Problem: Project the vectors p1=[3,3,3]</a:t>
            </a:r>
            <a:r>
              <a:rPr lang="en-US" sz="1400" baseline="30000" dirty="0">
                <a:solidFill>
                  <a:schemeClr val="tx1"/>
                </a:solidFill>
                <a:latin typeface="Courier" pitchFamily="2" charset="0"/>
              </a:rPr>
              <a:t>T</a:t>
            </a:r>
            <a:r>
              <a:rPr lang="en-US" sz="1400" dirty="0">
                <a:solidFill>
                  <a:schemeClr val="tx1"/>
                </a:solidFill>
                <a:latin typeface="Courier" pitchFamily="2" charset="0"/>
              </a:rPr>
              <a:t>,p2=[1,2,3]</a:t>
            </a:r>
            <a:r>
              <a:rPr lang="en-US" sz="1400" baseline="30000" dirty="0">
                <a:solidFill>
                  <a:schemeClr val="tx1"/>
                </a:solidFill>
                <a:latin typeface="Courier" pitchFamily="2" charset="0"/>
              </a:rPr>
              <a:t>T</a:t>
            </a:r>
            <a:r>
              <a:rPr lang="en-US" sz="1400" dirty="0">
                <a:solidFill>
                  <a:schemeClr val="tx1"/>
                </a:solidFill>
                <a:latin typeface="Courier" pitchFamily="2" charset="0"/>
              </a:rPr>
              <a:t> and p3=[0,0,1]</a:t>
            </a:r>
            <a:r>
              <a:rPr lang="en-US" sz="1400" baseline="30000" dirty="0">
                <a:solidFill>
                  <a:schemeClr val="tx1"/>
                </a:solidFill>
                <a:latin typeface="Courier" pitchFamily="2" charset="0"/>
              </a:rPr>
              <a:t> T</a:t>
            </a:r>
            <a:r>
              <a:rPr lang="en-US" sz="1400" dirty="0">
                <a:solidFill>
                  <a:schemeClr val="tx1"/>
                </a:solidFill>
                <a:latin typeface="Courier" pitchFamily="2" charset="0"/>
              </a:rPr>
              <a:t> on the subspace </a:t>
            </a:r>
            <a:br>
              <a:rPr lang="en-US" sz="1400" dirty="0">
                <a:solidFill>
                  <a:schemeClr val="tx1"/>
                </a:solidFill>
                <a:latin typeface="Courier" pitchFamily="2" charset="0"/>
              </a:rPr>
            </a:br>
            <a:r>
              <a:rPr lang="en-US" sz="1400" dirty="0">
                <a:solidFill>
                  <a:schemeClr val="tx1"/>
                </a:solidFill>
                <a:latin typeface="Courier" pitchFamily="2" charset="0"/>
              </a:rPr>
              <a:t>spanned by x1= [1,1,1]</a:t>
            </a:r>
            <a:r>
              <a:rPr lang="en-US" sz="1400" baseline="30000" dirty="0">
                <a:solidFill>
                  <a:schemeClr val="tx1"/>
                </a:solidFill>
                <a:latin typeface="Courier" pitchFamily="2" charset="0"/>
              </a:rPr>
              <a:t> T</a:t>
            </a:r>
            <a:r>
              <a:rPr lang="en-US" sz="1400" dirty="0">
                <a:solidFill>
                  <a:schemeClr val="tx1"/>
                </a:solidFill>
                <a:latin typeface="Courier" pitchFamily="2" charset="0"/>
              </a:rPr>
              <a:t>, x2=[1,0,0]</a:t>
            </a:r>
            <a:r>
              <a:rPr lang="en-US" sz="1400" baseline="30000" dirty="0">
                <a:solidFill>
                  <a:schemeClr val="tx1"/>
                </a:solidFill>
                <a:latin typeface="Courier" pitchFamily="2" charset="0"/>
              </a:rPr>
              <a:t>T</a:t>
            </a:r>
            <a:endParaRPr lang="en-US" sz="1400" dirty="0">
              <a:solidFill>
                <a:schemeClr val="tx1"/>
              </a:solidFill>
              <a:latin typeface="Courier" pitchFamily="2" charset="0"/>
            </a:endParaRPr>
          </a:p>
          <a:p>
            <a:endParaRPr lang="en-US" sz="1400" dirty="0">
              <a:solidFill>
                <a:schemeClr val="tx1"/>
              </a:solidFill>
              <a:latin typeface="Courier" pitchFamily="2" charset="0"/>
            </a:endParaRPr>
          </a:p>
          <a:p>
            <a:pPr algn="ctr"/>
            <a:r>
              <a:rPr lang="en-US" sz="1200" i="1" dirty="0">
                <a:solidFill>
                  <a:schemeClr val="bg2">
                    <a:lumMod val="50000"/>
                  </a:schemeClr>
                </a:solidFill>
                <a:latin typeface="Courier" pitchFamily="2" charset="0"/>
              </a:rPr>
              <a:t>(the transpose </a:t>
            </a:r>
            <a:r>
              <a:rPr lang="en-US" sz="1200" i="1" baseline="30000" dirty="0">
                <a:solidFill>
                  <a:schemeClr val="bg2">
                    <a:lumMod val="50000"/>
                  </a:schemeClr>
                </a:solidFill>
                <a:latin typeface="Courier" pitchFamily="2" charset="0"/>
              </a:rPr>
              <a:t>T</a:t>
            </a:r>
            <a:r>
              <a:rPr lang="en-US" sz="1200" i="1" dirty="0">
                <a:solidFill>
                  <a:schemeClr val="bg2">
                    <a:lumMod val="50000"/>
                  </a:schemeClr>
                </a:solidFill>
                <a:latin typeface="Courier" pitchFamily="2" charset="0"/>
              </a:rPr>
              <a:t> is because all vectors are column vectors) </a:t>
            </a:r>
          </a:p>
        </p:txBody>
      </p:sp>
      <p:pic>
        <p:nvPicPr>
          <p:cNvPr id="10" name="Picture 9">
            <a:extLst>
              <a:ext uri="{FF2B5EF4-FFF2-40B4-BE49-F238E27FC236}">
                <a16:creationId xmlns:a16="http://schemas.microsoft.com/office/drawing/2014/main" id="{FD73083F-791F-C44F-86CA-A1BF7E7AE69E}"/>
              </a:ext>
            </a:extLst>
          </p:cNvPr>
          <p:cNvPicPr>
            <a:picLocks noChangeAspect="1"/>
          </p:cNvPicPr>
          <p:nvPr/>
        </p:nvPicPr>
        <p:blipFill>
          <a:blip r:embed="rId2"/>
          <a:stretch>
            <a:fillRect/>
          </a:stretch>
        </p:blipFill>
        <p:spPr>
          <a:xfrm>
            <a:off x="582262" y="1634092"/>
            <a:ext cx="2935533" cy="384527"/>
          </a:xfrm>
          <a:prstGeom prst="rect">
            <a:avLst/>
          </a:prstGeom>
        </p:spPr>
      </p:pic>
      <p:sp>
        <p:nvSpPr>
          <p:cNvPr id="18" name="Rectangle 17">
            <a:extLst>
              <a:ext uri="{FF2B5EF4-FFF2-40B4-BE49-F238E27FC236}">
                <a16:creationId xmlns:a16="http://schemas.microsoft.com/office/drawing/2014/main" id="{E19E0CC3-2FBC-8846-965E-90CFCD000289}"/>
              </a:ext>
            </a:extLst>
          </p:cNvPr>
          <p:cNvSpPr/>
          <p:nvPr/>
        </p:nvSpPr>
        <p:spPr>
          <a:xfrm>
            <a:off x="77155" y="5996931"/>
            <a:ext cx="1241045" cy="369332"/>
          </a:xfrm>
          <a:prstGeom prst="rect">
            <a:avLst/>
          </a:prstGeom>
        </p:spPr>
        <p:txBody>
          <a:bodyPr wrap="none">
            <a:spAutoFit/>
          </a:bodyPr>
          <a:lstStyle/>
          <a:p>
            <a:r>
              <a:rPr lang="en-US" dirty="0"/>
              <a:t>(</a:t>
            </a:r>
            <a:r>
              <a:rPr lang="en-US" b="1" i="1" dirty="0"/>
              <a:t>X</a:t>
            </a:r>
            <a:r>
              <a:rPr lang="en-US" baseline="30000" dirty="0"/>
              <a:t>T</a:t>
            </a:r>
            <a:r>
              <a:rPr lang="en-US" dirty="0"/>
              <a:t>*</a:t>
            </a:r>
            <a:r>
              <a:rPr lang="en-US" b="1" i="1" dirty="0"/>
              <a:t>X</a:t>
            </a:r>
            <a:r>
              <a:rPr lang="en-US" dirty="0"/>
              <a:t>)</a:t>
            </a:r>
            <a:r>
              <a:rPr lang="en-US" baseline="30000" dirty="0"/>
              <a:t>-1 </a:t>
            </a:r>
            <a:r>
              <a:rPr lang="en-US" b="1" i="1" dirty="0"/>
              <a:t>X</a:t>
            </a:r>
            <a:r>
              <a:rPr lang="en-US" baseline="30000" dirty="0"/>
              <a:t>T</a:t>
            </a:r>
            <a:r>
              <a:rPr lang="en-US" dirty="0"/>
              <a:t>=</a:t>
            </a:r>
          </a:p>
        </p:txBody>
      </p:sp>
      <p:graphicFrame>
        <p:nvGraphicFramePr>
          <p:cNvPr id="21" name="Table 6">
            <a:extLst>
              <a:ext uri="{FF2B5EF4-FFF2-40B4-BE49-F238E27FC236}">
                <a16:creationId xmlns:a16="http://schemas.microsoft.com/office/drawing/2014/main" id="{F15D1117-16F1-AB41-8F04-41B7B9D278BB}"/>
              </a:ext>
            </a:extLst>
          </p:cNvPr>
          <p:cNvGraphicFramePr>
            <a:graphicFrameLocks noGrp="1"/>
          </p:cNvGraphicFramePr>
          <p:nvPr/>
        </p:nvGraphicFramePr>
        <p:xfrm>
          <a:off x="8765251" y="3591119"/>
          <a:ext cx="1370326" cy="810562"/>
        </p:xfrm>
        <a:graphic>
          <a:graphicData uri="http://schemas.openxmlformats.org/drawingml/2006/table">
            <a:tbl>
              <a:tblPr firstRow="1" bandRow="1">
                <a:tableStyleId>{5C22544A-7EE6-4342-B048-85BDC9FD1C3A}</a:tableStyleId>
              </a:tblPr>
              <a:tblGrid>
                <a:gridCol w="685163">
                  <a:extLst>
                    <a:ext uri="{9D8B030D-6E8A-4147-A177-3AD203B41FA5}">
                      <a16:colId xmlns:a16="http://schemas.microsoft.com/office/drawing/2014/main" val="852393096"/>
                    </a:ext>
                  </a:extLst>
                </a:gridCol>
                <a:gridCol w="685163">
                  <a:extLst>
                    <a:ext uri="{9D8B030D-6E8A-4147-A177-3AD203B41FA5}">
                      <a16:colId xmlns:a16="http://schemas.microsoft.com/office/drawing/2014/main" val="4224038215"/>
                    </a:ext>
                  </a:extLst>
                </a:gridCol>
              </a:tblGrid>
              <a:tr h="405281">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271756380"/>
                  </a:ext>
                </a:extLst>
              </a:tr>
              <a:tr h="405281">
                <a:tc>
                  <a:txBody>
                    <a:bodyPr/>
                    <a:lstStyle/>
                    <a:p>
                      <a:r>
                        <a:rPr lang="en-US" dirty="0"/>
                        <a:t>-0.5</a:t>
                      </a:r>
                    </a:p>
                  </a:txBody>
                  <a:tcPr/>
                </a:tc>
                <a:tc>
                  <a:txBody>
                    <a:bodyPr/>
                    <a:lstStyle/>
                    <a:p>
                      <a:r>
                        <a:rPr lang="en-US" dirty="0"/>
                        <a:t>1.5</a:t>
                      </a:r>
                    </a:p>
                  </a:txBody>
                  <a:tcPr/>
                </a:tc>
                <a:extLst>
                  <a:ext uri="{0D108BD9-81ED-4DB2-BD59-A6C34878D82A}">
                    <a16:rowId xmlns:a16="http://schemas.microsoft.com/office/drawing/2014/main" val="1570098828"/>
                  </a:ext>
                </a:extLst>
              </a:tr>
            </a:tbl>
          </a:graphicData>
        </a:graphic>
      </p:graphicFrame>
      <p:sp>
        <p:nvSpPr>
          <p:cNvPr id="22" name="Rectangle 21">
            <a:extLst>
              <a:ext uri="{FF2B5EF4-FFF2-40B4-BE49-F238E27FC236}">
                <a16:creationId xmlns:a16="http://schemas.microsoft.com/office/drawing/2014/main" id="{D6570E88-7943-3B49-BE4D-6E27E650643D}"/>
              </a:ext>
            </a:extLst>
          </p:cNvPr>
          <p:cNvSpPr/>
          <p:nvPr/>
        </p:nvSpPr>
        <p:spPr>
          <a:xfrm>
            <a:off x="7103032" y="3072430"/>
            <a:ext cx="4506706" cy="307777"/>
          </a:xfrm>
          <a:prstGeom prst="rect">
            <a:avLst/>
          </a:prstGeom>
        </p:spPr>
        <p:txBody>
          <a:bodyPr wrap="square">
            <a:spAutoFit/>
          </a:bodyPr>
          <a:lstStyle/>
          <a:p>
            <a:r>
              <a:rPr lang="en-US" sz="1400" i="1" dirty="0" err="1">
                <a:latin typeface="Courier" pitchFamily="2" charset="0"/>
              </a:rPr>
              <a:t>xxinv</a:t>
            </a:r>
            <a:r>
              <a:rPr lang="en-US" sz="1400" i="1" dirty="0">
                <a:latin typeface="Courier" pitchFamily="2" charset="0"/>
              </a:rPr>
              <a:t>= </a:t>
            </a:r>
            <a:r>
              <a:rPr lang="en-US" sz="1400" i="1" dirty="0" err="1">
                <a:latin typeface="Courier" pitchFamily="2" charset="0"/>
              </a:rPr>
              <a:t>np.linalg.inv</a:t>
            </a:r>
            <a:r>
              <a:rPr lang="en-US" sz="1400" i="1" dirty="0">
                <a:latin typeface="Courier" pitchFamily="2" charset="0"/>
              </a:rPr>
              <a:t>( [[3,1],[1,1]])</a:t>
            </a:r>
          </a:p>
        </p:txBody>
      </p:sp>
      <p:sp>
        <p:nvSpPr>
          <p:cNvPr id="26" name="Rectangle 25">
            <a:extLst>
              <a:ext uri="{FF2B5EF4-FFF2-40B4-BE49-F238E27FC236}">
                <a16:creationId xmlns:a16="http://schemas.microsoft.com/office/drawing/2014/main" id="{816B7AB6-DD11-094B-B840-57D93472106A}"/>
              </a:ext>
            </a:extLst>
          </p:cNvPr>
          <p:cNvSpPr/>
          <p:nvPr/>
        </p:nvSpPr>
        <p:spPr>
          <a:xfrm>
            <a:off x="2118971" y="3917474"/>
            <a:ext cx="805029" cy="369332"/>
          </a:xfrm>
          <a:prstGeom prst="rect">
            <a:avLst/>
          </a:prstGeom>
        </p:spPr>
        <p:txBody>
          <a:bodyPr wrap="none">
            <a:spAutoFit/>
          </a:bodyPr>
          <a:lstStyle/>
          <a:p>
            <a:r>
              <a:rPr lang="en-US" dirty="0"/>
              <a:t>(</a:t>
            </a:r>
            <a:r>
              <a:rPr lang="en-US" b="1" i="1" dirty="0"/>
              <a:t>X</a:t>
            </a:r>
            <a:r>
              <a:rPr lang="en-US" baseline="30000" dirty="0"/>
              <a:t>T </a:t>
            </a:r>
            <a:r>
              <a:rPr lang="en-US" b="1" i="1" dirty="0"/>
              <a:t>X</a:t>
            </a:r>
            <a:r>
              <a:rPr lang="en-US" dirty="0"/>
              <a:t>)=</a:t>
            </a:r>
          </a:p>
        </p:txBody>
      </p:sp>
      <p:graphicFrame>
        <p:nvGraphicFramePr>
          <p:cNvPr id="27" name="Table 4">
            <a:extLst>
              <a:ext uri="{FF2B5EF4-FFF2-40B4-BE49-F238E27FC236}">
                <a16:creationId xmlns:a16="http://schemas.microsoft.com/office/drawing/2014/main" id="{9C13F2D1-C8A4-4543-B175-9C0432E3EB4C}"/>
              </a:ext>
            </a:extLst>
          </p:cNvPr>
          <p:cNvGraphicFramePr>
            <a:graphicFrameLocks noGrp="1"/>
          </p:cNvGraphicFramePr>
          <p:nvPr/>
        </p:nvGraphicFramePr>
        <p:xfrm>
          <a:off x="2928820" y="3581645"/>
          <a:ext cx="1556481" cy="793584"/>
        </p:xfrm>
        <a:graphic>
          <a:graphicData uri="http://schemas.openxmlformats.org/drawingml/2006/table">
            <a:tbl>
              <a:tblPr firstRow="1" bandRow="1">
                <a:tableStyleId>{5C22544A-7EE6-4342-B048-85BDC9FD1C3A}</a:tableStyleId>
              </a:tblPr>
              <a:tblGrid>
                <a:gridCol w="518827">
                  <a:extLst>
                    <a:ext uri="{9D8B030D-6E8A-4147-A177-3AD203B41FA5}">
                      <a16:colId xmlns:a16="http://schemas.microsoft.com/office/drawing/2014/main" val="3189754254"/>
                    </a:ext>
                  </a:extLst>
                </a:gridCol>
                <a:gridCol w="518827">
                  <a:extLst>
                    <a:ext uri="{9D8B030D-6E8A-4147-A177-3AD203B41FA5}">
                      <a16:colId xmlns:a16="http://schemas.microsoft.com/office/drawing/2014/main" val="3740119607"/>
                    </a:ext>
                  </a:extLst>
                </a:gridCol>
                <a:gridCol w="518827">
                  <a:extLst>
                    <a:ext uri="{9D8B030D-6E8A-4147-A177-3AD203B41FA5}">
                      <a16:colId xmlns:a16="http://schemas.microsoft.com/office/drawing/2014/main" val="1114210574"/>
                    </a:ext>
                  </a:extLst>
                </a:gridCol>
              </a:tblGrid>
              <a:tr h="396792">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633104760"/>
                  </a:ext>
                </a:extLst>
              </a:tr>
              <a:tr h="396792">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604061122"/>
                  </a:ext>
                </a:extLst>
              </a:tr>
            </a:tbl>
          </a:graphicData>
        </a:graphic>
      </p:graphicFrame>
      <p:graphicFrame>
        <p:nvGraphicFramePr>
          <p:cNvPr id="28" name="Table 6">
            <a:extLst>
              <a:ext uri="{FF2B5EF4-FFF2-40B4-BE49-F238E27FC236}">
                <a16:creationId xmlns:a16="http://schemas.microsoft.com/office/drawing/2014/main" id="{D859D58F-A58A-8D4A-9F02-E70838E92773}"/>
              </a:ext>
            </a:extLst>
          </p:cNvPr>
          <p:cNvGraphicFramePr>
            <a:graphicFrameLocks noGrp="1"/>
          </p:cNvGraphicFramePr>
          <p:nvPr/>
        </p:nvGraphicFramePr>
        <p:xfrm>
          <a:off x="5732706" y="3591119"/>
          <a:ext cx="1370326" cy="810562"/>
        </p:xfrm>
        <a:graphic>
          <a:graphicData uri="http://schemas.openxmlformats.org/drawingml/2006/table">
            <a:tbl>
              <a:tblPr firstRow="1" bandRow="1">
                <a:tableStyleId>{5C22544A-7EE6-4342-B048-85BDC9FD1C3A}</a:tableStyleId>
              </a:tblPr>
              <a:tblGrid>
                <a:gridCol w="685163">
                  <a:extLst>
                    <a:ext uri="{9D8B030D-6E8A-4147-A177-3AD203B41FA5}">
                      <a16:colId xmlns:a16="http://schemas.microsoft.com/office/drawing/2014/main" val="852393096"/>
                    </a:ext>
                  </a:extLst>
                </a:gridCol>
                <a:gridCol w="685163">
                  <a:extLst>
                    <a:ext uri="{9D8B030D-6E8A-4147-A177-3AD203B41FA5}">
                      <a16:colId xmlns:a16="http://schemas.microsoft.com/office/drawing/2014/main" val="4224038215"/>
                    </a:ext>
                  </a:extLst>
                </a:gridCol>
              </a:tblGrid>
              <a:tr h="405281">
                <a:tc>
                  <a:txBody>
                    <a:bodyPr/>
                    <a:lstStyle/>
                    <a:p>
                      <a:r>
                        <a:rPr lang="en-US" dirty="0"/>
                        <a:t>3</a:t>
                      </a:r>
                    </a:p>
                  </a:txBody>
                  <a:tcPr/>
                </a:tc>
                <a:tc>
                  <a:txBody>
                    <a:bodyPr/>
                    <a:lstStyle/>
                    <a:p>
                      <a:r>
                        <a:rPr lang="en-US" dirty="0"/>
                        <a:t>1</a:t>
                      </a:r>
                    </a:p>
                  </a:txBody>
                  <a:tcPr/>
                </a:tc>
                <a:extLst>
                  <a:ext uri="{0D108BD9-81ED-4DB2-BD59-A6C34878D82A}">
                    <a16:rowId xmlns:a16="http://schemas.microsoft.com/office/drawing/2014/main" val="271756380"/>
                  </a:ext>
                </a:extLst>
              </a:tr>
              <a:tr h="405281">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570098828"/>
                  </a:ext>
                </a:extLst>
              </a:tr>
            </a:tbl>
          </a:graphicData>
        </a:graphic>
      </p:graphicFrame>
      <p:sp>
        <p:nvSpPr>
          <p:cNvPr id="29" name="TextBox 28">
            <a:extLst>
              <a:ext uri="{FF2B5EF4-FFF2-40B4-BE49-F238E27FC236}">
                <a16:creationId xmlns:a16="http://schemas.microsoft.com/office/drawing/2014/main" id="{F02AB9C2-C895-6F47-B8B4-EABF333183C2}"/>
              </a:ext>
            </a:extLst>
          </p:cNvPr>
          <p:cNvSpPr txBox="1"/>
          <p:nvPr/>
        </p:nvSpPr>
        <p:spPr>
          <a:xfrm>
            <a:off x="5386833" y="3734734"/>
            <a:ext cx="691747" cy="369332"/>
          </a:xfrm>
          <a:prstGeom prst="rect">
            <a:avLst/>
          </a:prstGeom>
          <a:noFill/>
        </p:spPr>
        <p:txBody>
          <a:bodyPr wrap="square" rtlCol="0">
            <a:spAutoFit/>
          </a:bodyPr>
          <a:lstStyle/>
          <a:p>
            <a:r>
              <a:rPr lang="en-US" dirty="0"/>
              <a:t>=</a:t>
            </a:r>
          </a:p>
        </p:txBody>
      </p:sp>
      <p:graphicFrame>
        <p:nvGraphicFramePr>
          <p:cNvPr id="30" name="Table 3">
            <a:extLst>
              <a:ext uri="{FF2B5EF4-FFF2-40B4-BE49-F238E27FC236}">
                <a16:creationId xmlns:a16="http://schemas.microsoft.com/office/drawing/2014/main" id="{82A304DF-FFB5-FC4F-A3C7-2C784A31BCE9}"/>
              </a:ext>
            </a:extLst>
          </p:cNvPr>
          <p:cNvGraphicFramePr>
            <a:graphicFrameLocks noGrp="1"/>
          </p:cNvGraphicFramePr>
          <p:nvPr/>
        </p:nvGraphicFramePr>
        <p:xfrm>
          <a:off x="4543827" y="3591119"/>
          <a:ext cx="875112" cy="1097280"/>
        </p:xfrm>
        <a:graphic>
          <a:graphicData uri="http://schemas.openxmlformats.org/drawingml/2006/table">
            <a:tbl>
              <a:tblPr firstRow="1" bandRow="1">
                <a:tableStyleId>{5C22544A-7EE6-4342-B048-85BDC9FD1C3A}</a:tableStyleId>
              </a:tblPr>
              <a:tblGrid>
                <a:gridCol w="437556">
                  <a:extLst>
                    <a:ext uri="{9D8B030D-6E8A-4147-A177-3AD203B41FA5}">
                      <a16:colId xmlns:a16="http://schemas.microsoft.com/office/drawing/2014/main" val="1587071181"/>
                    </a:ext>
                  </a:extLst>
                </a:gridCol>
                <a:gridCol w="437556">
                  <a:extLst>
                    <a:ext uri="{9D8B030D-6E8A-4147-A177-3AD203B41FA5}">
                      <a16:colId xmlns:a16="http://schemas.microsoft.com/office/drawing/2014/main" val="799145982"/>
                    </a:ext>
                  </a:extLst>
                </a:gridCol>
              </a:tblGrid>
              <a:tr h="331259">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227912561"/>
                  </a:ext>
                </a:extLst>
              </a:tr>
              <a:tr h="331259">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4019142696"/>
                  </a:ext>
                </a:extLst>
              </a:tr>
              <a:tr h="331259">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498925715"/>
                  </a:ext>
                </a:extLst>
              </a:tr>
            </a:tbl>
          </a:graphicData>
        </a:graphic>
      </p:graphicFrame>
      <p:sp>
        <p:nvSpPr>
          <p:cNvPr id="32" name="Rectangle 31">
            <a:extLst>
              <a:ext uri="{FF2B5EF4-FFF2-40B4-BE49-F238E27FC236}">
                <a16:creationId xmlns:a16="http://schemas.microsoft.com/office/drawing/2014/main" id="{0C983F82-E397-514C-BDE6-88503FB54C68}"/>
              </a:ext>
            </a:extLst>
          </p:cNvPr>
          <p:cNvSpPr/>
          <p:nvPr/>
        </p:nvSpPr>
        <p:spPr>
          <a:xfrm>
            <a:off x="7524206" y="3798906"/>
            <a:ext cx="1045479" cy="369332"/>
          </a:xfrm>
          <a:prstGeom prst="rect">
            <a:avLst/>
          </a:prstGeom>
        </p:spPr>
        <p:txBody>
          <a:bodyPr wrap="none">
            <a:spAutoFit/>
          </a:bodyPr>
          <a:lstStyle/>
          <a:p>
            <a:r>
              <a:rPr lang="en-US" dirty="0"/>
              <a:t>(</a:t>
            </a:r>
            <a:r>
              <a:rPr lang="en-US" b="1" i="1" dirty="0"/>
              <a:t>X</a:t>
            </a:r>
            <a:r>
              <a:rPr lang="en-US" baseline="30000" dirty="0"/>
              <a:t>T</a:t>
            </a:r>
            <a:r>
              <a:rPr lang="en-US" dirty="0"/>
              <a:t>*</a:t>
            </a:r>
            <a:r>
              <a:rPr lang="en-US" b="1" i="1" dirty="0"/>
              <a:t>X</a:t>
            </a:r>
            <a:r>
              <a:rPr lang="en-US" dirty="0"/>
              <a:t>)</a:t>
            </a:r>
            <a:r>
              <a:rPr lang="en-US" baseline="30000" dirty="0"/>
              <a:t>-1 </a:t>
            </a:r>
            <a:r>
              <a:rPr lang="en-US" dirty="0"/>
              <a:t>=</a:t>
            </a:r>
          </a:p>
        </p:txBody>
      </p:sp>
      <p:graphicFrame>
        <p:nvGraphicFramePr>
          <p:cNvPr id="33" name="Table 6">
            <a:extLst>
              <a:ext uri="{FF2B5EF4-FFF2-40B4-BE49-F238E27FC236}">
                <a16:creationId xmlns:a16="http://schemas.microsoft.com/office/drawing/2014/main" id="{39A77265-359D-CA4C-93F9-7FBECB3AE1B9}"/>
              </a:ext>
            </a:extLst>
          </p:cNvPr>
          <p:cNvGraphicFramePr>
            <a:graphicFrameLocks noGrp="1"/>
          </p:cNvGraphicFramePr>
          <p:nvPr/>
        </p:nvGraphicFramePr>
        <p:xfrm>
          <a:off x="1318200" y="5776316"/>
          <a:ext cx="1370326" cy="810562"/>
        </p:xfrm>
        <a:graphic>
          <a:graphicData uri="http://schemas.openxmlformats.org/drawingml/2006/table">
            <a:tbl>
              <a:tblPr firstRow="1" bandRow="1">
                <a:tableStyleId>{5C22544A-7EE6-4342-B048-85BDC9FD1C3A}</a:tableStyleId>
              </a:tblPr>
              <a:tblGrid>
                <a:gridCol w="685163">
                  <a:extLst>
                    <a:ext uri="{9D8B030D-6E8A-4147-A177-3AD203B41FA5}">
                      <a16:colId xmlns:a16="http://schemas.microsoft.com/office/drawing/2014/main" val="852393096"/>
                    </a:ext>
                  </a:extLst>
                </a:gridCol>
                <a:gridCol w="685163">
                  <a:extLst>
                    <a:ext uri="{9D8B030D-6E8A-4147-A177-3AD203B41FA5}">
                      <a16:colId xmlns:a16="http://schemas.microsoft.com/office/drawing/2014/main" val="4224038215"/>
                    </a:ext>
                  </a:extLst>
                </a:gridCol>
              </a:tblGrid>
              <a:tr h="405281">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271756380"/>
                  </a:ext>
                </a:extLst>
              </a:tr>
              <a:tr h="405281">
                <a:tc>
                  <a:txBody>
                    <a:bodyPr/>
                    <a:lstStyle/>
                    <a:p>
                      <a:r>
                        <a:rPr lang="en-US" dirty="0"/>
                        <a:t>-0.5</a:t>
                      </a:r>
                    </a:p>
                  </a:txBody>
                  <a:tcPr/>
                </a:tc>
                <a:tc>
                  <a:txBody>
                    <a:bodyPr/>
                    <a:lstStyle/>
                    <a:p>
                      <a:r>
                        <a:rPr lang="en-US" dirty="0"/>
                        <a:t>1.5</a:t>
                      </a:r>
                    </a:p>
                  </a:txBody>
                  <a:tcPr/>
                </a:tc>
                <a:extLst>
                  <a:ext uri="{0D108BD9-81ED-4DB2-BD59-A6C34878D82A}">
                    <a16:rowId xmlns:a16="http://schemas.microsoft.com/office/drawing/2014/main" val="1570098828"/>
                  </a:ext>
                </a:extLst>
              </a:tr>
            </a:tbl>
          </a:graphicData>
        </a:graphic>
      </p:graphicFrame>
      <p:graphicFrame>
        <p:nvGraphicFramePr>
          <p:cNvPr id="34" name="Table 4">
            <a:extLst>
              <a:ext uri="{FF2B5EF4-FFF2-40B4-BE49-F238E27FC236}">
                <a16:creationId xmlns:a16="http://schemas.microsoft.com/office/drawing/2014/main" id="{1EC033FD-A436-A945-AB1A-DB1C374B4AA9}"/>
              </a:ext>
            </a:extLst>
          </p:cNvPr>
          <p:cNvGraphicFramePr>
            <a:graphicFrameLocks noGrp="1"/>
          </p:cNvGraphicFramePr>
          <p:nvPr/>
        </p:nvGraphicFramePr>
        <p:xfrm>
          <a:off x="2782343" y="5767661"/>
          <a:ext cx="1556481" cy="793584"/>
        </p:xfrm>
        <a:graphic>
          <a:graphicData uri="http://schemas.openxmlformats.org/drawingml/2006/table">
            <a:tbl>
              <a:tblPr firstRow="1" bandRow="1">
                <a:tableStyleId>{5C22544A-7EE6-4342-B048-85BDC9FD1C3A}</a:tableStyleId>
              </a:tblPr>
              <a:tblGrid>
                <a:gridCol w="518827">
                  <a:extLst>
                    <a:ext uri="{9D8B030D-6E8A-4147-A177-3AD203B41FA5}">
                      <a16:colId xmlns:a16="http://schemas.microsoft.com/office/drawing/2014/main" val="3189754254"/>
                    </a:ext>
                  </a:extLst>
                </a:gridCol>
                <a:gridCol w="518827">
                  <a:extLst>
                    <a:ext uri="{9D8B030D-6E8A-4147-A177-3AD203B41FA5}">
                      <a16:colId xmlns:a16="http://schemas.microsoft.com/office/drawing/2014/main" val="3740119607"/>
                    </a:ext>
                  </a:extLst>
                </a:gridCol>
                <a:gridCol w="518827">
                  <a:extLst>
                    <a:ext uri="{9D8B030D-6E8A-4147-A177-3AD203B41FA5}">
                      <a16:colId xmlns:a16="http://schemas.microsoft.com/office/drawing/2014/main" val="1114210574"/>
                    </a:ext>
                  </a:extLst>
                </a:gridCol>
              </a:tblGrid>
              <a:tr h="396792">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633104760"/>
                  </a:ext>
                </a:extLst>
              </a:tr>
              <a:tr h="396792">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604061122"/>
                  </a:ext>
                </a:extLst>
              </a:tr>
            </a:tbl>
          </a:graphicData>
        </a:graphic>
      </p:graphicFrame>
      <p:sp>
        <p:nvSpPr>
          <p:cNvPr id="35" name="Rectangle 34">
            <a:extLst>
              <a:ext uri="{FF2B5EF4-FFF2-40B4-BE49-F238E27FC236}">
                <a16:creationId xmlns:a16="http://schemas.microsoft.com/office/drawing/2014/main" id="{5A081816-BFC2-984E-88D2-3AA24AD19004}"/>
              </a:ext>
            </a:extLst>
          </p:cNvPr>
          <p:cNvSpPr/>
          <p:nvPr/>
        </p:nvSpPr>
        <p:spPr>
          <a:xfrm>
            <a:off x="2788941" y="4805677"/>
            <a:ext cx="4506706" cy="1384995"/>
          </a:xfrm>
          <a:prstGeom prst="rect">
            <a:avLst/>
          </a:prstGeom>
        </p:spPr>
        <p:txBody>
          <a:bodyPr wrap="square">
            <a:spAutoFit/>
          </a:bodyPr>
          <a:lstStyle/>
          <a:p>
            <a:r>
              <a:rPr lang="en-US" sz="1400" dirty="0">
                <a:latin typeface="Courier" pitchFamily="2" charset="0"/>
              </a:rPr>
              <a:t>x= </a:t>
            </a:r>
            <a:r>
              <a:rPr lang="en-US" sz="1400" dirty="0" err="1">
                <a:latin typeface="Courier" pitchFamily="2" charset="0"/>
              </a:rPr>
              <a:t>np.array</a:t>
            </a:r>
            <a:r>
              <a:rPr lang="en-US" sz="1400" dirty="0">
                <a:latin typeface="Courier" pitchFamily="2" charset="0"/>
              </a:rPr>
              <a:t>([[1,1,1],[1,0,0]]).T</a:t>
            </a:r>
          </a:p>
          <a:p>
            <a:r>
              <a:rPr lang="en-US" sz="1400" dirty="0">
                <a:latin typeface="Courier" pitchFamily="2" charset="0"/>
              </a:rPr>
              <a:t>p1=</a:t>
            </a:r>
            <a:r>
              <a:rPr lang="en-US" sz="1400" dirty="0" err="1">
                <a:latin typeface="Courier" pitchFamily="2" charset="0"/>
              </a:rPr>
              <a:t>np.array</a:t>
            </a:r>
            <a:r>
              <a:rPr lang="en-US" sz="1400" dirty="0">
                <a:latin typeface="Courier" pitchFamily="2" charset="0"/>
              </a:rPr>
              <a:t>([3,3,3]).T</a:t>
            </a:r>
          </a:p>
          <a:p>
            <a:r>
              <a:rPr lang="en-US" sz="1400" dirty="0" err="1">
                <a:latin typeface="Courier" pitchFamily="2" charset="0"/>
              </a:rPr>
              <a:t>projmat</a:t>
            </a:r>
            <a:r>
              <a:rPr lang="en-US" sz="1400" dirty="0">
                <a:latin typeface="Courier" pitchFamily="2" charset="0"/>
              </a:rPr>
              <a:t>= </a:t>
            </a:r>
            <a:r>
              <a:rPr lang="en-US" sz="1400" dirty="0" err="1">
                <a:latin typeface="Courier" pitchFamily="2" charset="0"/>
              </a:rPr>
              <a:t>np.matmul</a:t>
            </a:r>
            <a:r>
              <a:rPr lang="en-US" sz="1400" dirty="0">
                <a:latin typeface="Courier" pitchFamily="2" charset="0"/>
              </a:rPr>
              <a:t>(</a:t>
            </a:r>
            <a:r>
              <a:rPr lang="en-US" sz="1400" dirty="0" err="1">
                <a:latin typeface="Courier" pitchFamily="2" charset="0"/>
              </a:rPr>
              <a:t>xxinv</a:t>
            </a:r>
            <a:r>
              <a:rPr lang="en-US" sz="1400" dirty="0">
                <a:latin typeface="Courier" pitchFamily="2" charset="0"/>
              </a:rPr>
              <a:t>, </a:t>
            </a:r>
            <a:r>
              <a:rPr lang="en-US" sz="1400" dirty="0" err="1">
                <a:latin typeface="Courier" pitchFamily="2" charset="0"/>
              </a:rPr>
              <a:t>x.T</a:t>
            </a:r>
            <a:r>
              <a:rPr lang="en-US" sz="1400" dirty="0">
                <a:latin typeface="Courier" pitchFamily="2" charset="0"/>
              </a:rPr>
              <a:t>)</a:t>
            </a:r>
          </a:p>
          <a:p>
            <a:r>
              <a:rPr lang="en-US" sz="1400" dirty="0">
                <a:latin typeface="Courier" pitchFamily="2" charset="0"/>
              </a:rPr>
              <a:t>beta*= </a:t>
            </a:r>
            <a:r>
              <a:rPr lang="en-US" sz="1400" dirty="0" err="1">
                <a:latin typeface="Courier" pitchFamily="2" charset="0"/>
              </a:rPr>
              <a:t>np.matmul</a:t>
            </a:r>
            <a:r>
              <a:rPr lang="en-US" sz="1400" dirty="0">
                <a:latin typeface="Courier" pitchFamily="2" charset="0"/>
              </a:rPr>
              <a:t>(</a:t>
            </a:r>
            <a:r>
              <a:rPr lang="en-US" sz="1400" dirty="0" err="1">
                <a:latin typeface="Courier" pitchFamily="2" charset="0"/>
              </a:rPr>
              <a:t>projmat</a:t>
            </a:r>
            <a:r>
              <a:rPr lang="en-US" sz="1400" dirty="0">
                <a:latin typeface="Courier" pitchFamily="2" charset="0"/>
              </a:rPr>
              <a:t>, p1)</a:t>
            </a:r>
          </a:p>
          <a:p>
            <a:endParaRPr lang="en-US" sz="1400" dirty="0">
              <a:latin typeface="Courier" pitchFamily="2" charset="0"/>
            </a:endParaRPr>
          </a:p>
          <a:p>
            <a:endParaRPr lang="en-US" sz="1400" i="1" dirty="0">
              <a:latin typeface="Courier" pitchFamily="2" charset="0"/>
            </a:endParaRPr>
          </a:p>
        </p:txBody>
      </p:sp>
      <p:sp>
        <p:nvSpPr>
          <p:cNvPr id="37" name="Rectangle 36">
            <a:extLst>
              <a:ext uri="{FF2B5EF4-FFF2-40B4-BE49-F238E27FC236}">
                <a16:creationId xmlns:a16="http://schemas.microsoft.com/office/drawing/2014/main" id="{AEE343F6-1294-D844-B383-37F13FFEB7DF}"/>
              </a:ext>
            </a:extLst>
          </p:cNvPr>
          <p:cNvSpPr/>
          <p:nvPr/>
        </p:nvSpPr>
        <p:spPr>
          <a:xfrm>
            <a:off x="6721102" y="5938618"/>
            <a:ext cx="1963999" cy="369332"/>
          </a:xfrm>
          <a:prstGeom prst="rect">
            <a:avLst/>
          </a:prstGeom>
        </p:spPr>
        <p:txBody>
          <a:bodyPr wrap="none">
            <a:spAutoFit/>
          </a:bodyPr>
          <a:lstStyle/>
          <a:p>
            <a:r>
              <a:rPr lang="el-GR" dirty="0"/>
              <a:t>β*</a:t>
            </a:r>
            <a:r>
              <a:rPr lang="en-US" dirty="0"/>
              <a:t> =(</a:t>
            </a:r>
            <a:r>
              <a:rPr lang="en-US" b="1" i="1" dirty="0"/>
              <a:t>X</a:t>
            </a:r>
            <a:r>
              <a:rPr lang="en-US" baseline="30000" dirty="0"/>
              <a:t>T</a:t>
            </a:r>
            <a:r>
              <a:rPr lang="en-US" dirty="0"/>
              <a:t>*</a:t>
            </a:r>
            <a:r>
              <a:rPr lang="en-US" b="1" i="1" dirty="0"/>
              <a:t>X</a:t>
            </a:r>
            <a:r>
              <a:rPr lang="en-US" dirty="0"/>
              <a:t>)</a:t>
            </a:r>
            <a:r>
              <a:rPr lang="en-US" baseline="30000" dirty="0"/>
              <a:t>-1 </a:t>
            </a:r>
            <a:r>
              <a:rPr lang="en-US" b="1" i="1" dirty="0"/>
              <a:t>X</a:t>
            </a:r>
            <a:r>
              <a:rPr lang="en-US" baseline="30000" dirty="0"/>
              <a:t>T </a:t>
            </a:r>
            <a:r>
              <a:rPr lang="en-US" dirty="0">
                <a:solidFill>
                  <a:schemeClr val="accent6">
                    <a:lumMod val="50000"/>
                  </a:schemeClr>
                </a:solidFill>
              </a:rPr>
              <a:t>p3</a:t>
            </a:r>
            <a:r>
              <a:rPr lang="en-US" dirty="0"/>
              <a:t>=</a:t>
            </a:r>
            <a:r>
              <a:rPr lang="en-US" baseline="30000" dirty="0"/>
              <a:t> </a:t>
            </a:r>
            <a:endParaRPr lang="en-US" dirty="0"/>
          </a:p>
        </p:txBody>
      </p:sp>
      <p:graphicFrame>
        <p:nvGraphicFramePr>
          <p:cNvPr id="38" name="Table 4">
            <a:extLst>
              <a:ext uri="{FF2B5EF4-FFF2-40B4-BE49-F238E27FC236}">
                <a16:creationId xmlns:a16="http://schemas.microsoft.com/office/drawing/2014/main" id="{F5C8B8F5-3A56-3647-BB38-8841BFC532C8}"/>
              </a:ext>
            </a:extLst>
          </p:cNvPr>
          <p:cNvGraphicFramePr>
            <a:graphicFrameLocks noGrp="1"/>
          </p:cNvGraphicFramePr>
          <p:nvPr/>
        </p:nvGraphicFramePr>
        <p:xfrm>
          <a:off x="8686472" y="5726492"/>
          <a:ext cx="1712151" cy="793584"/>
        </p:xfrm>
        <a:graphic>
          <a:graphicData uri="http://schemas.openxmlformats.org/drawingml/2006/table">
            <a:tbl>
              <a:tblPr firstRow="1" bandRow="1">
                <a:tableStyleId>{5C22544A-7EE6-4342-B048-85BDC9FD1C3A}</a:tableStyleId>
              </a:tblPr>
              <a:tblGrid>
                <a:gridCol w="570717">
                  <a:extLst>
                    <a:ext uri="{9D8B030D-6E8A-4147-A177-3AD203B41FA5}">
                      <a16:colId xmlns:a16="http://schemas.microsoft.com/office/drawing/2014/main" val="3189754254"/>
                    </a:ext>
                  </a:extLst>
                </a:gridCol>
                <a:gridCol w="570717">
                  <a:extLst>
                    <a:ext uri="{9D8B030D-6E8A-4147-A177-3AD203B41FA5}">
                      <a16:colId xmlns:a16="http://schemas.microsoft.com/office/drawing/2014/main" val="3740119607"/>
                    </a:ext>
                  </a:extLst>
                </a:gridCol>
                <a:gridCol w="570717">
                  <a:extLst>
                    <a:ext uri="{9D8B030D-6E8A-4147-A177-3AD203B41FA5}">
                      <a16:colId xmlns:a16="http://schemas.microsoft.com/office/drawing/2014/main" val="1114210574"/>
                    </a:ext>
                  </a:extLst>
                </a:gridCol>
              </a:tblGrid>
              <a:tr h="396792">
                <a:tc>
                  <a:txBody>
                    <a:bodyPr/>
                    <a:lstStyle/>
                    <a:p>
                      <a:r>
                        <a:rPr lang="en-US" dirty="0"/>
                        <a:t>0</a:t>
                      </a:r>
                    </a:p>
                  </a:txBody>
                  <a:tcPr/>
                </a:tc>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1633104760"/>
                  </a:ext>
                </a:extLst>
              </a:tr>
              <a:tr h="396792">
                <a:tc>
                  <a:txBody>
                    <a:bodyPr/>
                    <a:lstStyle/>
                    <a:p>
                      <a:r>
                        <a:rPr lang="en-US" dirty="0"/>
                        <a:t>1</a:t>
                      </a:r>
                    </a:p>
                  </a:txBody>
                  <a:tcPr/>
                </a:tc>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1604061122"/>
                  </a:ext>
                </a:extLst>
              </a:tr>
            </a:tbl>
          </a:graphicData>
        </a:graphic>
      </p:graphicFrame>
      <p:graphicFrame>
        <p:nvGraphicFramePr>
          <p:cNvPr id="39" name="Table 3">
            <a:extLst>
              <a:ext uri="{FF2B5EF4-FFF2-40B4-BE49-F238E27FC236}">
                <a16:creationId xmlns:a16="http://schemas.microsoft.com/office/drawing/2014/main" id="{A4FF0C18-A0F5-C141-B03B-46C38C3CCD68}"/>
              </a:ext>
            </a:extLst>
          </p:cNvPr>
          <p:cNvGraphicFramePr>
            <a:graphicFrameLocks noGrp="1"/>
          </p:cNvGraphicFramePr>
          <p:nvPr>
            <p:extLst>
              <p:ext uri="{D42A27DB-BD31-4B8C-83A1-F6EECF244321}">
                <p14:modId xmlns:p14="http://schemas.microsoft.com/office/powerpoint/2010/main" val="3508246430"/>
              </p:ext>
            </p:extLst>
          </p:nvPr>
        </p:nvGraphicFramePr>
        <p:xfrm>
          <a:off x="10613274" y="5615813"/>
          <a:ext cx="437556" cy="1097280"/>
        </p:xfrm>
        <a:graphic>
          <a:graphicData uri="http://schemas.openxmlformats.org/drawingml/2006/table">
            <a:tbl>
              <a:tblPr firstRow="1" bandRow="1">
                <a:tableStyleId>{5C22544A-7EE6-4342-B048-85BDC9FD1C3A}</a:tableStyleId>
              </a:tblPr>
              <a:tblGrid>
                <a:gridCol w="437556">
                  <a:extLst>
                    <a:ext uri="{9D8B030D-6E8A-4147-A177-3AD203B41FA5}">
                      <a16:colId xmlns:a16="http://schemas.microsoft.com/office/drawing/2014/main" val="1587071181"/>
                    </a:ext>
                  </a:extLst>
                </a:gridCol>
              </a:tblGrid>
              <a:tr h="331259">
                <a:tc>
                  <a:txBody>
                    <a:bodyPr/>
                    <a:lstStyle/>
                    <a:p>
                      <a:r>
                        <a:rPr lang="en-US" dirty="0">
                          <a:solidFill>
                            <a:schemeClr val="accent6">
                              <a:lumMod val="50000"/>
                            </a:schemeClr>
                          </a:solidFill>
                        </a:rPr>
                        <a:t>0</a:t>
                      </a:r>
                    </a:p>
                  </a:txBody>
                  <a:tcPr/>
                </a:tc>
                <a:extLst>
                  <a:ext uri="{0D108BD9-81ED-4DB2-BD59-A6C34878D82A}">
                    <a16:rowId xmlns:a16="http://schemas.microsoft.com/office/drawing/2014/main" val="1227912561"/>
                  </a:ext>
                </a:extLst>
              </a:tr>
              <a:tr h="331259">
                <a:tc>
                  <a:txBody>
                    <a:bodyPr/>
                    <a:lstStyle/>
                    <a:p>
                      <a:r>
                        <a:rPr lang="en-US" dirty="0">
                          <a:solidFill>
                            <a:schemeClr val="accent6">
                              <a:lumMod val="50000"/>
                            </a:schemeClr>
                          </a:solidFill>
                        </a:rPr>
                        <a:t>0</a:t>
                      </a:r>
                    </a:p>
                  </a:txBody>
                  <a:tcPr/>
                </a:tc>
                <a:extLst>
                  <a:ext uri="{0D108BD9-81ED-4DB2-BD59-A6C34878D82A}">
                    <a16:rowId xmlns:a16="http://schemas.microsoft.com/office/drawing/2014/main" val="4019142696"/>
                  </a:ext>
                </a:extLst>
              </a:tr>
              <a:tr h="331259">
                <a:tc>
                  <a:txBody>
                    <a:bodyPr/>
                    <a:lstStyle/>
                    <a:p>
                      <a:r>
                        <a:rPr lang="en-US" dirty="0">
                          <a:solidFill>
                            <a:schemeClr val="accent6">
                              <a:lumMod val="50000"/>
                            </a:schemeClr>
                          </a:solidFill>
                        </a:rPr>
                        <a:t>1</a:t>
                      </a:r>
                    </a:p>
                  </a:txBody>
                  <a:tcPr/>
                </a:tc>
                <a:extLst>
                  <a:ext uri="{0D108BD9-81ED-4DB2-BD59-A6C34878D82A}">
                    <a16:rowId xmlns:a16="http://schemas.microsoft.com/office/drawing/2014/main" val="2498925715"/>
                  </a:ext>
                </a:extLst>
              </a:tr>
            </a:tbl>
          </a:graphicData>
        </a:graphic>
      </p:graphicFrame>
      <p:sp>
        <p:nvSpPr>
          <p:cNvPr id="40" name="TextBox 39">
            <a:extLst>
              <a:ext uri="{FF2B5EF4-FFF2-40B4-BE49-F238E27FC236}">
                <a16:creationId xmlns:a16="http://schemas.microsoft.com/office/drawing/2014/main" id="{83AF6693-EE1B-4840-9C50-4D83CEA82A4D}"/>
              </a:ext>
            </a:extLst>
          </p:cNvPr>
          <p:cNvSpPr txBox="1"/>
          <p:nvPr/>
        </p:nvSpPr>
        <p:spPr>
          <a:xfrm>
            <a:off x="11050830" y="5952386"/>
            <a:ext cx="691747" cy="369332"/>
          </a:xfrm>
          <a:prstGeom prst="rect">
            <a:avLst/>
          </a:prstGeom>
          <a:noFill/>
        </p:spPr>
        <p:txBody>
          <a:bodyPr wrap="square" rtlCol="0">
            <a:spAutoFit/>
          </a:bodyPr>
          <a:lstStyle/>
          <a:p>
            <a:r>
              <a:rPr lang="en-US" dirty="0"/>
              <a:t>=</a:t>
            </a:r>
          </a:p>
        </p:txBody>
      </p:sp>
      <p:graphicFrame>
        <p:nvGraphicFramePr>
          <p:cNvPr id="41" name="Table 3">
            <a:extLst>
              <a:ext uri="{FF2B5EF4-FFF2-40B4-BE49-F238E27FC236}">
                <a16:creationId xmlns:a16="http://schemas.microsoft.com/office/drawing/2014/main" id="{B1B7DB9F-3636-E443-A267-EA88A4F9088D}"/>
              </a:ext>
            </a:extLst>
          </p:cNvPr>
          <p:cNvGraphicFramePr>
            <a:graphicFrameLocks noGrp="1"/>
          </p:cNvGraphicFramePr>
          <p:nvPr>
            <p:extLst>
              <p:ext uri="{D42A27DB-BD31-4B8C-83A1-F6EECF244321}">
                <p14:modId xmlns:p14="http://schemas.microsoft.com/office/powerpoint/2010/main" val="331399124"/>
              </p:ext>
            </p:extLst>
          </p:nvPr>
        </p:nvGraphicFramePr>
        <p:xfrm>
          <a:off x="11351891" y="5726492"/>
          <a:ext cx="691747" cy="731520"/>
        </p:xfrm>
        <a:graphic>
          <a:graphicData uri="http://schemas.openxmlformats.org/drawingml/2006/table">
            <a:tbl>
              <a:tblPr firstRow="1" bandRow="1">
                <a:tableStyleId>{5C22544A-7EE6-4342-B048-85BDC9FD1C3A}</a:tableStyleId>
              </a:tblPr>
              <a:tblGrid>
                <a:gridCol w="691747">
                  <a:extLst>
                    <a:ext uri="{9D8B030D-6E8A-4147-A177-3AD203B41FA5}">
                      <a16:colId xmlns:a16="http://schemas.microsoft.com/office/drawing/2014/main" val="1587071181"/>
                    </a:ext>
                  </a:extLst>
                </a:gridCol>
              </a:tblGrid>
              <a:tr h="331259">
                <a:tc>
                  <a:txBody>
                    <a:bodyPr/>
                    <a:lstStyle/>
                    <a:p>
                      <a:r>
                        <a:rPr lang="en-US" dirty="0"/>
                        <a:t>0.5</a:t>
                      </a:r>
                    </a:p>
                  </a:txBody>
                  <a:tcPr/>
                </a:tc>
                <a:extLst>
                  <a:ext uri="{0D108BD9-81ED-4DB2-BD59-A6C34878D82A}">
                    <a16:rowId xmlns:a16="http://schemas.microsoft.com/office/drawing/2014/main" val="1227912561"/>
                  </a:ext>
                </a:extLst>
              </a:tr>
              <a:tr h="331259">
                <a:tc>
                  <a:txBody>
                    <a:bodyPr/>
                    <a:lstStyle/>
                    <a:p>
                      <a:r>
                        <a:rPr lang="en-US" dirty="0"/>
                        <a:t>-0.5</a:t>
                      </a:r>
                    </a:p>
                  </a:txBody>
                  <a:tcPr/>
                </a:tc>
                <a:extLst>
                  <a:ext uri="{0D108BD9-81ED-4DB2-BD59-A6C34878D82A}">
                    <a16:rowId xmlns:a16="http://schemas.microsoft.com/office/drawing/2014/main" val="4019142696"/>
                  </a:ext>
                </a:extLst>
              </a:tr>
            </a:tbl>
          </a:graphicData>
        </a:graphic>
      </p:graphicFrame>
      <p:sp>
        <p:nvSpPr>
          <p:cNvPr id="31" name="Rectangle 30">
            <a:extLst>
              <a:ext uri="{FF2B5EF4-FFF2-40B4-BE49-F238E27FC236}">
                <a16:creationId xmlns:a16="http://schemas.microsoft.com/office/drawing/2014/main" id="{BA00036F-2A5E-5044-A4B3-3C3DDBE411B6}"/>
              </a:ext>
            </a:extLst>
          </p:cNvPr>
          <p:cNvSpPr/>
          <p:nvPr/>
        </p:nvSpPr>
        <p:spPr>
          <a:xfrm>
            <a:off x="9125949" y="5190397"/>
            <a:ext cx="3207565" cy="307777"/>
          </a:xfrm>
          <a:prstGeom prst="rect">
            <a:avLst/>
          </a:prstGeom>
        </p:spPr>
        <p:txBody>
          <a:bodyPr wrap="square">
            <a:spAutoFit/>
          </a:bodyPr>
          <a:lstStyle/>
          <a:p>
            <a:r>
              <a:rPr lang="en-US" sz="1400" dirty="0" err="1">
                <a:latin typeface="Courier" pitchFamily="2" charset="0"/>
              </a:rPr>
              <a:t>np.matmul</a:t>
            </a:r>
            <a:r>
              <a:rPr lang="en-US" sz="1400" dirty="0">
                <a:latin typeface="Courier" pitchFamily="2" charset="0"/>
              </a:rPr>
              <a:t>(</a:t>
            </a:r>
            <a:r>
              <a:rPr lang="en-US" sz="1400" dirty="0" err="1">
                <a:latin typeface="Courier" pitchFamily="2" charset="0"/>
              </a:rPr>
              <a:t>projmat</a:t>
            </a:r>
            <a:r>
              <a:rPr lang="en-US" sz="1400" dirty="0">
                <a:latin typeface="Courier" pitchFamily="2" charset="0"/>
              </a:rPr>
              <a:t>, [0,0,1])</a:t>
            </a:r>
          </a:p>
        </p:txBody>
      </p:sp>
    </p:spTree>
    <p:extLst>
      <p:ext uri="{BB962C8B-B14F-4D97-AF65-F5344CB8AC3E}">
        <p14:creationId xmlns:p14="http://schemas.microsoft.com/office/powerpoint/2010/main" val="392428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77AA-15DE-1545-AE29-9C2BB74526B9}"/>
              </a:ext>
            </a:extLst>
          </p:cNvPr>
          <p:cNvSpPr>
            <a:spLocks noGrp="1"/>
          </p:cNvSpPr>
          <p:nvPr>
            <p:ph type="title"/>
          </p:nvPr>
        </p:nvSpPr>
        <p:spPr>
          <a:xfrm>
            <a:off x="337457" y="18255"/>
            <a:ext cx="10515600" cy="1325563"/>
          </a:xfrm>
        </p:spPr>
        <p:txBody>
          <a:bodyPr/>
          <a:lstStyle/>
          <a:p>
            <a:r>
              <a:rPr lang="en-US" dirty="0"/>
              <a:t>Let’s Start with a data problem</a:t>
            </a:r>
          </a:p>
        </p:txBody>
      </p:sp>
      <p:sp>
        <p:nvSpPr>
          <p:cNvPr id="3" name="Content Placeholder 2">
            <a:extLst>
              <a:ext uri="{FF2B5EF4-FFF2-40B4-BE49-F238E27FC236}">
                <a16:creationId xmlns:a16="http://schemas.microsoft.com/office/drawing/2014/main" id="{581F86B3-2B6F-9440-B47B-B48715AC76E4}"/>
              </a:ext>
            </a:extLst>
          </p:cNvPr>
          <p:cNvSpPr>
            <a:spLocks noGrp="1"/>
          </p:cNvSpPr>
          <p:nvPr>
            <p:ph idx="1"/>
          </p:nvPr>
        </p:nvSpPr>
        <p:spPr>
          <a:xfrm>
            <a:off x="337457" y="1457326"/>
            <a:ext cx="9263743" cy="4351338"/>
          </a:xfrm>
        </p:spPr>
        <p:txBody>
          <a:bodyPr>
            <a:normAutofit fontScale="92500" lnSpcReduction="10000"/>
          </a:bodyPr>
          <a:lstStyle/>
          <a:p>
            <a:r>
              <a:rPr lang="en-US" dirty="0"/>
              <a:t>You get hired in a big company that sells and ships a lot of boxes.</a:t>
            </a:r>
          </a:p>
          <a:p>
            <a:r>
              <a:rPr lang="en-US" dirty="0"/>
              <a:t>They care about the weight of the boxes because they want to send them with drones. </a:t>
            </a:r>
          </a:p>
          <a:p>
            <a:r>
              <a:rPr lang="en-US" dirty="0"/>
              <a:t>Your boss asks you </a:t>
            </a:r>
            <a:r>
              <a:rPr lang="en-US" b="1" dirty="0"/>
              <a:t>estimate</a:t>
            </a:r>
            <a:r>
              <a:rPr lang="en-US" dirty="0"/>
              <a:t> the </a:t>
            </a:r>
            <a:r>
              <a:rPr lang="en-US" b="1" dirty="0"/>
              <a:t>average</a:t>
            </a:r>
            <a:r>
              <a:rPr lang="en-US" dirty="0"/>
              <a:t> weight of a box.</a:t>
            </a:r>
          </a:p>
          <a:p>
            <a:r>
              <a:rPr lang="en-US" dirty="0"/>
              <a:t>You go to a warehouse and look at weight data for n boxes</a:t>
            </a:r>
          </a:p>
          <a:p>
            <a:r>
              <a:rPr lang="en-US" dirty="0"/>
              <a:t>[x</a:t>
            </a:r>
            <a:r>
              <a:rPr lang="en-US" baseline="-25000" dirty="0"/>
              <a:t>1</a:t>
            </a:r>
            <a:r>
              <a:rPr lang="en-US" dirty="0"/>
              <a:t>=1.5 </a:t>
            </a:r>
            <a:r>
              <a:rPr lang="en-US" dirty="0" err="1"/>
              <a:t>lb</a:t>
            </a:r>
            <a:r>
              <a:rPr lang="en-US" dirty="0"/>
              <a:t> , x</a:t>
            </a:r>
            <a:r>
              <a:rPr lang="en-US" baseline="-25000" dirty="0"/>
              <a:t>2</a:t>
            </a:r>
            <a:r>
              <a:rPr lang="en-US" dirty="0"/>
              <a:t>=0.5 </a:t>
            </a:r>
            <a:r>
              <a:rPr lang="en-US" dirty="0" err="1"/>
              <a:t>lb</a:t>
            </a:r>
            <a:r>
              <a:rPr lang="en-US" dirty="0"/>
              <a:t> , x</a:t>
            </a:r>
            <a:r>
              <a:rPr lang="en-US" baseline="-25000" dirty="0"/>
              <a:t>3</a:t>
            </a:r>
            <a:r>
              <a:rPr lang="en-US" dirty="0"/>
              <a:t>=1.1 </a:t>
            </a:r>
            <a:r>
              <a:rPr lang="en-US" dirty="0" err="1"/>
              <a:t>lb</a:t>
            </a:r>
            <a:r>
              <a:rPr lang="en-US" dirty="0"/>
              <a:t>,  … </a:t>
            </a:r>
            <a:r>
              <a:rPr lang="en-US" dirty="0" err="1"/>
              <a:t>x</a:t>
            </a:r>
            <a:r>
              <a:rPr lang="en-US" baseline="-25000" dirty="0" err="1"/>
              <a:t>n</a:t>
            </a:r>
            <a:r>
              <a:rPr lang="en-US" dirty="0"/>
              <a:t>=1.3 </a:t>
            </a:r>
            <a:r>
              <a:rPr lang="en-US" dirty="0" err="1"/>
              <a:t>lb</a:t>
            </a:r>
            <a:r>
              <a:rPr lang="en-US" dirty="0"/>
              <a:t>]</a:t>
            </a:r>
          </a:p>
          <a:p>
            <a:endParaRPr lang="en-US" dirty="0"/>
          </a:p>
          <a:p>
            <a:r>
              <a:rPr lang="en-US" dirty="0"/>
              <a:t>You respond, cool, I’ll just average my data to find the</a:t>
            </a:r>
            <a:br>
              <a:rPr lang="en-US" dirty="0"/>
            </a:br>
            <a:br>
              <a:rPr lang="en-US" dirty="0"/>
            </a:br>
            <a:r>
              <a:rPr lang="en-US" dirty="0"/>
              <a:t> average weight. I.e. you compute the sample mean  </a:t>
            </a:r>
          </a:p>
        </p:txBody>
      </p:sp>
      <p:pic>
        <p:nvPicPr>
          <p:cNvPr id="5" name="Picture 4">
            <a:extLst>
              <a:ext uri="{FF2B5EF4-FFF2-40B4-BE49-F238E27FC236}">
                <a16:creationId xmlns:a16="http://schemas.microsoft.com/office/drawing/2014/main" id="{0FE1D994-F54E-B447-BBEF-900782AF227F}"/>
              </a:ext>
            </a:extLst>
          </p:cNvPr>
          <p:cNvPicPr>
            <a:picLocks noChangeAspect="1"/>
          </p:cNvPicPr>
          <p:nvPr/>
        </p:nvPicPr>
        <p:blipFill>
          <a:blip r:embed="rId2"/>
          <a:stretch>
            <a:fillRect/>
          </a:stretch>
        </p:blipFill>
        <p:spPr>
          <a:xfrm>
            <a:off x="9398329" y="334282"/>
            <a:ext cx="2575956" cy="2982686"/>
          </a:xfrm>
          <a:prstGeom prst="rect">
            <a:avLst/>
          </a:prstGeom>
        </p:spPr>
      </p:pic>
      <p:pic>
        <p:nvPicPr>
          <p:cNvPr id="4" name="Picture 3">
            <a:extLst>
              <a:ext uri="{FF2B5EF4-FFF2-40B4-BE49-F238E27FC236}">
                <a16:creationId xmlns:a16="http://schemas.microsoft.com/office/drawing/2014/main" id="{D8CD2FF2-4F8C-CE4D-9BAF-7BF936166545}"/>
              </a:ext>
            </a:extLst>
          </p:cNvPr>
          <p:cNvPicPr>
            <a:picLocks noChangeAspect="1"/>
          </p:cNvPicPr>
          <p:nvPr/>
        </p:nvPicPr>
        <p:blipFill>
          <a:blip r:embed="rId3"/>
          <a:stretch>
            <a:fillRect/>
          </a:stretch>
        </p:blipFill>
        <p:spPr>
          <a:xfrm>
            <a:off x="7873034" y="4865670"/>
            <a:ext cx="1943139" cy="942994"/>
          </a:xfrm>
          <a:prstGeom prst="rect">
            <a:avLst/>
          </a:prstGeom>
        </p:spPr>
      </p:pic>
      <p:sp>
        <p:nvSpPr>
          <p:cNvPr id="6" name="TextBox 5">
            <a:extLst>
              <a:ext uri="{FF2B5EF4-FFF2-40B4-BE49-F238E27FC236}">
                <a16:creationId xmlns:a16="http://schemas.microsoft.com/office/drawing/2014/main" id="{495E5CF8-13FC-CE49-ABFE-D99F6F126217}"/>
              </a:ext>
            </a:extLst>
          </p:cNvPr>
          <p:cNvSpPr txBox="1"/>
          <p:nvPr/>
        </p:nvSpPr>
        <p:spPr>
          <a:xfrm>
            <a:off x="337457" y="5692721"/>
            <a:ext cx="11517086" cy="1200329"/>
          </a:xfrm>
          <a:prstGeom prst="rect">
            <a:avLst/>
          </a:prstGeom>
          <a:noFill/>
        </p:spPr>
        <p:txBody>
          <a:bodyPr wrap="square" rtlCol="0">
            <a:spAutoFit/>
          </a:bodyPr>
          <a:lstStyle/>
          <a:p>
            <a:r>
              <a:rPr lang="en-US" sz="2400" dirty="0"/>
              <a:t>Now your boss asks,  </a:t>
            </a:r>
            <a:br>
              <a:rPr lang="en-US" sz="2400" dirty="0"/>
            </a:br>
            <a:r>
              <a:rPr lang="en-US" sz="2400" dirty="0"/>
              <a:t>1. How much variability do the box weights have around their average</a:t>
            </a:r>
            <a:br>
              <a:rPr lang="en-US" sz="2400" dirty="0"/>
            </a:br>
            <a:r>
              <a:rPr lang="en-US" sz="2400" dirty="0"/>
              <a:t>2. How much do you trust your estimation of the average?  </a:t>
            </a:r>
          </a:p>
        </p:txBody>
      </p:sp>
    </p:spTree>
    <p:extLst>
      <p:ext uri="{BB962C8B-B14F-4D97-AF65-F5344CB8AC3E}">
        <p14:creationId xmlns:p14="http://schemas.microsoft.com/office/powerpoint/2010/main" val="229964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77AA-15DE-1545-AE29-9C2BB74526B9}"/>
              </a:ext>
            </a:extLst>
          </p:cNvPr>
          <p:cNvSpPr>
            <a:spLocks noGrp="1"/>
          </p:cNvSpPr>
          <p:nvPr>
            <p:ph type="title"/>
          </p:nvPr>
        </p:nvSpPr>
        <p:spPr>
          <a:xfrm>
            <a:off x="337457" y="18255"/>
            <a:ext cx="10515600" cy="1325563"/>
          </a:xfrm>
        </p:spPr>
        <p:txBody>
          <a:bodyPr/>
          <a:lstStyle/>
          <a:p>
            <a:r>
              <a:rPr lang="en-US" dirty="0"/>
              <a:t>Introducing random variables </a:t>
            </a:r>
          </a:p>
        </p:txBody>
      </p:sp>
      <p:sp>
        <p:nvSpPr>
          <p:cNvPr id="3" name="Content Placeholder 2">
            <a:extLst>
              <a:ext uri="{FF2B5EF4-FFF2-40B4-BE49-F238E27FC236}">
                <a16:creationId xmlns:a16="http://schemas.microsoft.com/office/drawing/2014/main" id="{581F86B3-2B6F-9440-B47B-B48715AC76E4}"/>
              </a:ext>
            </a:extLst>
          </p:cNvPr>
          <p:cNvSpPr>
            <a:spLocks noGrp="1"/>
          </p:cNvSpPr>
          <p:nvPr>
            <p:ph idx="1"/>
          </p:nvPr>
        </p:nvSpPr>
        <p:spPr>
          <a:xfrm>
            <a:off x="337457" y="1253331"/>
            <a:ext cx="9263743" cy="4351338"/>
          </a:xfrm>
        </p:spPr>
        <p:txBody>
          <a:bodyPr>
            <a:normAutofit/>
          </a:bodyPr>
          <a:lstStyle/>
          <a:p>
            <a:r>
              <a:rPr lang="en-US" dirty="0"/>
              <a:t>What is given is the data. The weight for n boxes</a:t>
            </a:r>
          </a:p>
          <a:p>
            <a:r>
              <a:rPr lang="en-US" dirty="0"/>
              <a:t>[x</a:t>
            </a:r>
            <a:r>
              <a:rPr lang="en-US" baseline="-25000" dirty="0"/>
              <a:t>1</a:t>
            </a:r>
            <a:r>
              <a:rPr lang="en-US" dirty="0"/>
              <a:t>=1.5 </a:t>
            </a:r>
            <a:r>
              <a:rPr lang="en-US" dirty="0" err="1"/>
              <a:t>lb</a:t>
            </a:r>
            <a:r>
              <a:rPr lang="en-US" dirty="0"/>
              <a:t> , x</a:t>
            </a:r>
            <a:r>
              <a:rPr lang="en-US" baseline="-25000" dirty="0"/>
              <a:t>2</a:t>
            </a:r>
            <a:r>
              <a:rPr lang="en-US" dirty="0"/>
              <a:t>=0.5 </a:t>
            </a:r>
            <a:r>
              <a:rPr lang="en-US" dirty="0" err="1"/>
              <a:t>lb</a:t>
            </a:r>
            <a:r>
              <a:rPr lang="en-US" dirty="0"/>
              <a:t> , x</a:t>
            </a:r>
            <a:r>
              <a:rPr lang="en-US" baseline="-25000" dirty="0"/>
              <a:t>3</a:t>
            </a:r>
            <a:r>
              <a:rPr lang="en-US" dirty="0"/>
              <a:t>=1.1 </a:t>
            </a:r>
            <a:r>
              <a:rPr lang="en-US" dirty="0" err="1"/>
              <a:t>lb</a:t>
            </a:r>
            <a:r>
              <a:rPr lang="en-US" dirty="0"/>
              <a:t>,  … </a:t>
            </a:r>
            <a:r>
              <a:rPr lang="en-US" dirty="0" err="1"/>
              <a:t>x</a:t>
            </a:r>
            <a:r>
              <a:rPr lang="en-US" baseline="-25000" dirty="0" err="1"/>
              <a:t>n</a:t>
            </a:r>
            <a:r>
              <a:rPr lang="en-US" dirty="0"/>
              <a:t>=1.3 </a:t>
            </a:r>
            <a:r>
              <a:rPr lang="en-US" dirty="0" err="1"/>
              <a:t>lb</a:t>
            </a:r>
            <a:r>
              <a:rPr lang="en-US" dirty="0"/>
              <a:t>]</a:t>
            </a:r>
          </a:p>
          <a:p>
            <a:r>
              <a:rPr lang="en-US" dirty="0"/>
              <a:t>We are going to model the data as coming from a random variable. </a:t>
            </a:r>
          </a:p>
          <a:p>
            <a:r>
              <a:rPr lang="en-US" dirty="0">
                <a:hlinkClick r:id="rId2"/>
              </a:rPr>
              <a:t>https://www.deeplearningbook.org/contents/prob.html</a:t>
            </a:r>
            <a:r>
              <a:rPr lang="en-US" dirty="0"/>
              <a:t> for quick introduction to random variables (starting at </a:t>
            </a:r>
            <a:r>
              <a:rPr lang="en-US" dirty="0" err="1"/>
              <a:t>pg</a:t>
            </a:r>
            <a:r>
              <a:rPr lang="en-US" dirty="0"/>
              <a:t> 54.)</a:t>
            </a:r>
          </a:p>
          <a:p>
            <a:pPr marL="0" indent="0">
              <a:buNone/>
            </a:pPr>
            <a:endParaRPr lang="en-US" dirty="0"/>
          </a:p>
        </p:txBody>
      </p:sp>
    </p:spTree>
    <p:extLst>
      <p:ext uri="{BB962C8B-B14F-4D97-AF65-F5344CB8AC3E}">
        <p14:creationId xmlns:p14="http://schemas.microsoft.com/office/powerpoint/2010/main" val="146054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E6DC-5B08-2E4B-AEE3-C8FE4BB48FF3}"/>
              </a:ext>
            </a:extLst>
          </p:cNvPr>
          <p:cNvSpPr>
            <a:spLocks noGrp="1"/>
          </p:cNvSpPr>
          <p:nvPr>
            <p:ph type="title"/>
          </p:nvPr>
        </p:nvSpPr>
        <p:spPr>
          <a:xfrm>
            <a:off x="85846" y="18255"/>
            <a:ext cx="10515600" cy="1325563"/>
          </a:xfrm>
        </p:spPr>
        <p:txBody>
          <a:bodyPr/>
          <a:lstStyle/>
          <a:p>
            <a:r>
              <a:rPr lang="en-US" dirty="0"/>
              <a:t>Random variables</a:t>
            </a:r>
          </a:p>
        </p:txBody>
      </p:sp>
      <p:sp>
        <p:nvSpPr>
          <p:cNvPr id="4" name="TextBox 3">
            <a:extLst>
              <a:ext uri="{FF2B5EF4-FFF2-40B4-BE49-F238E27FC236}">
                <a16:creationId xmlns:a16="http://schemas.microsoft.com/office/drawing/2014/main" id="{DE221108-3C54-0346-BE90-4FA150BD44B0}"/>
              </a:ext>
            </a:extLst>
          </p:cNvPr>
          <p:cNvSpPr txBox="1"/>
          <p:nvPr/>
        </p:nvSpPr>
        <p:spPr>
          <a:xfrm>
            <a:off x="231493" y="1537885"/>
            <a:ext cx="9190299" cy="369332"/>
          </a:xfrm>
          <a:prstGeom prst="rect">
            <a:avLst/>
          </a:prstGeom>
          <a:noFill/>
        </p:spPr>
        <p:txBody>
          <a:bodyPr wrap="square" rtlCol="0">
            <a:spAutoFit/>
          </a:bodyPr>
          <a:lstStyle/>
          <a:p>
            <a:r>
              <a:rPr lang="en-US" dirty="0"/>
              <a:t>A random variable </a:t>
            </a:r>
            <a:r>
              <a:rPr lang="en-US" b="1" dirty="0"/>
              <a:t>X</a:t>
            </a:r>
            <a:r>
              <a:rPr lang="en-US" dirty="0"/>
              <a:t> is a box that every time you realize it you get a different value randomly. </a:t>
            </a:r>
          </a:p>
        </p:txBody>
      </p:sp>
      <p:pic>
        <p:nvPicPr>
          <p:cNvPr id="5" name="Picture 4">
            <a:extLst>
              <a:ext uri="{FF2B5EF4-FFF2-40B4-BE49-F238E27FC236}">
                <a16:creationId xmlns:a16="http://schemas.microsoft.com/office/drawing/2014/main" id="{FF779BD2-E5D7-2847-B5D2-65A86192B54A}"/>
              </a:ext>
            </a:extLst>
          </p:cNvPr>
          <p:cNvPicPr>
            <a:picLocks noChangeAspect="1"/>
          </p:cNvPicPr>
          <p:nvPr/>
        </p:nvPicPr>
        <p:blipFill>
          <a:blip r:embed="rId2"/>
          <a:stretch>
            <a:fillRect/>
          </a:stretch>
        </p:blipFill>
        <p:spPr>
          <a:xfrm>
            <a:off x="418777" y="2045717"/>
            <a:ext cx="1595217" cy="1985992"/>
          </a:xfrm>
          <a:prstGeom prst="rect">
            <a:avLst/>
          </a:prstGeom>
        </p:spPr>
      </p:pic>
      <p:sp>
        <p:nvSpPr>
          <p:cNvPr id="6" name="TextBox 5">
            <a:extLst>
              <a:ext uri="{FF2B5EF4-FFF2-40B4-BE49-F238E27FC236}">
                <a16:creationId xmlns:a16="http://schemas.microsoft.com/office/drawing/2014/main" id="{83A357DA-FCF5-064D-8ED4-42E3B4ABFD74}"/>
              </a:ext>
            </a:extLst>
          </p:cNvPr>
          <p:cNvSpPr txBox="1"/>
          <p:nvPr/>
        </p:nvSpPr>
        <p:spPr>
          <a:xfrm>
            <a:off x="231493" y="4031709"/>
            <a:ext cx="8900932" cy="1477328"/>
          </a:xfrm>
          <a:prstGeom prst="rect">
            <a:avLst/>
          </a:prstGeom>
          <a:noFill/>
        </p:spPr>
        <p:txBody>
          <a:bodyPr wrap="square" rtlCol="0">
            <a:spAutoFit/>
          </a:bodyPr>
          <a:lstStyle/>
          <a:p>
            <a:r>
              <a:rPr lang="en-US" dirty="0"/>
              <a:t>The outcome of a die X is a random variable. </a:t>
            </a:r>
          </a:p>
          <a:p>
            <a:r>
              <a:rPr lang="en-US" dirty="0"/>
              <a:t>It takes a value from 1 to 6, and all values are equally likely.</a:t>
            </a:r>
          </a:p>
          <a:p>
            <a:endParaRPr lang="en-US" dirty="0"/>
          </a:p>
          <a:p>
            <a:r>
              <a:rPr lang="en-US" dirty="0"/>
              <a:t>Random variables can take discrete values (like dice) or continues values like the Gaussian Normal.   </a:t>
            </a:r>
          </a:p>
        </p:txBody>
      </p:sp>
      <p:sp>
        <p:nvSpPr>
          <p:cNvPr id="7" name="TextBox 6">
            <a:extLst>
              <a:ext uri="{FF2B5EF4-FFF2-40B4-BE49-F238E27FC236}">
                <a16:creationId xmlns:a16="http://schemas.microsoft.com/office/drawing/2014/main" id="{2853392C-083A-1F46-8739-29657654A401}"/>
              </a:ext>
            </a:extLst>
          </p:cNvPr>
          <p:cNvSpPr txBox="1"/>
          <p:nvPr/>
        </p:nvSpPr>
        <p:spPr>
          <a:xfrm>
            <a:off x="2849302" y="2346215"/>
            <a:ext cx="4442750" cy="923330"/>
          </a:xfrm>
          <a:prstGeom prst="rect">
            <a:avLst/>
          </a:prstGeom>
          <a:noFill/>
        </p:spPr>
        <p:txBody>
          <a:bodyPr wrap="square" rtlCol="0">
            <a:spAutoFit/>
          </a:bodyPr>
          <a:lstStyle/>
          <a:p>
            <a:r>
              <a:rPr lang="en-US" dirty="0"/>
              <a:t>If you throw a die 5 times you get 5 </a:t>
            </a:r>
            <a:r>
              <a:rPr lang="en-US" b="1" dirty="0"/>
              <a:t>independent realizations</a:t>
            </a:r>
            <a:r>
              <a:rPr lang="en-US" dirty="0"/>
              <a:t> of this random variable</a:t>
            </a:r>
          </a:p>
        </p:txBody>
      </p:sp>
      <p:sp>
        <p:nvSpPr>
          <p:cNvPr id="8" name="TextBox 7">
            <a:extLst>
              <a:ext uri="{FF2B5EF4-FFF2-40B4-BE49-F238E27FC236}">
                <a16:creationId xmlns:a16="http://schemas.microsoft.com/office/drawing/2014/main" id="{05AFCF68-19C0-4D48-808E-71701A5FE182}"/>
              </a:ext>
            </a:extLst>
          </p:cNvPr>
          <p:cNvSpPr txBox="1"/>
          <p:nvPr/>
        </p:nvSpPr>
        <p:spPr>
          <a:xfrm>
            <a:off x="8339559" y="2300049"/>
            <a:ext cx="1593448" cy="1477328"/>
          </a:xfrm>
          <a:prstGeom prst="rect">
            <a:avLst/>
          </a:prstGeom>
          <a:noFill/>
        </p:spPr>
        <p:txBody>
          <a:bodyPr wrap="square" rtlCol="0">
            <a:spAutoFit/>
          </a:bodyPr>
          <a:lstStyle/>
          <a:p>
            <a:r>
              <a:rPr lang="en-US" dirty="0"/>
              <a:t>x</a:t>
            </a:r>
            <a:r>
              <a:rPr lang="en-US" baseline="-25000" dirty="0"/>
              <a:t>1</a:t>
            </a:r>
            <a:r>
              <a:rPr lang="en-US" dirty="0"/>
              <a:t>= 3, </a:t>
            </a:r>
          </a:p>
          <a:p>
            <a:r>
              <a:rPr lang="en-US" dirty="0"/>
              <a:t>x</a:t>
            </a:r>
            <a:r>
              <a:rPr lang="en-US" baseline="-25000" dirty="0"/>
              <a:t>2</a:t>
            </a:r>
            <a:r>
              <a:rPr lang="en-US" dirty="0"/>
              <a:t>= 1</a:t>
            </a:r>
          </a:p>
          <a:p>
            <a:r>
              <a:rPr lang="en-US" dirty="0"/>
              <a:t>x</a:t>
            </a:r>
            <a:r>
              <a:rPr lang="en-US" baseline="-25000" dirty="0"/>
              <a:t>3</a:t>
            </a:r>
            <a:r>
              <a:rPr lang="en-US" dirty="0"/>
              <a:t>=5</a:t>
            </a:r>
          </a:p>
          <a:p>
            <a:r>
              <a:rPr lang="en-US" dirty="0"/>
              <a:t>x</a:t>
            </a:r>
            <a:r>
              <a:rPr lang="en-US" baseline="-25000" dirty="0"/>
              <a:t>4</a:t>
            </a:r>
            <a:r>
              <a:rPr lang="en-US" dirty="0"/>
              <a:t>=3</a:t>
            </a:r>
          </a:p>
          <a:p>
            <a:r>
              <a:rPr lang="en-US" dirty="0"/>
              <a:t>x</a:t>
            </a:r>
            <a:r>
              <a:rPr lang="en-US" baseline="-25000" dirty="0"/>
              <a:t>5</a:t>
            </a:r>
            <a:r>
              <a:rPr lang="en-US" dirty="0"/>
              <a:t>=6</a:t>
            </a:r>
          </a:p>
        </p:txBody>
      </p:sp>
      <p:cxnSp>
        <p:nvCxnSpPr>
          <p:cNvPr id="10" name="Straight Arrow Connector 9">
            <a:extLst>
              <a:ext uri="{FF2B5EF4-FFF2-40B4-BE49-F238E27FC236}">
                <a16:creationId xmlns:a16="http://schemas.microsoft.com/office/drawing/2014/main" id="{1B0FDBD7-2566-9440-A91A-32915026C216}"/>
              </a:ext>
            </a:extLst>
          </p:cNvPr>
          <p:cNvCxnSpPr>
            <a:cxnSpLocks/>
            <a:endCxn id="7" idx="1"/>
          </p:cNvCxnSpPr>
          <p:nvPr/>
        </p:nvCxnSpPr>
        <p:spPr>
          <a:xfrm flipV="1">
            <a:off x="2089230" y="2807880"/>
            <a:ext cx="760072" cy="18411"/>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40B7339-6CC4-3044-9A26-FAEF0DACF380}"/>
              </a:ext>
            </a:extLst>
          </p:cNvPr>
          <p:cNvCxnSpPr>
            <a:cxnSpLocks/>
          </p:cNvCxnSpPr>
          <p:nvPr/>
        </p:nvCxnSpPr>
        <p:spPr>
          <a:xfrm flipV="1">
            <a:off x="6783727" y="2807880"/>
            <a:ext cx="1555832" cy="9206"/>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3F1233D-971C-1141-BC88-829B485028F9}"/>
              </a:ext>
            </a:extLst>
          </p:cNvPr>
          <p:cNvSpPr txBox="1"/>
          <p:nvPr/>
        </p:nvSpPr>
        <p:spPr>
          <a:xfrm>
            <a:off x="8256606" y="2018030"/>
            <a:ext cx="3179181" cy="369332"/>
          </a:xfrm>
          <a:prstGeom prst="rect">
            <a:avLst/>
          </a:prstGeom>
          <a:noFill/>
        </p:spPr>
        <p:txBody>
          <a:bodyPr wrap="square" rtlCol="0">
            <a:spAutoFit/>
          </a:bodyPr>
          <a:lstStyle/>
          <a:p>
            <a:r>
              <a:rPr lang="en-US" b="1" dirty="0"/>
              <a:t>Samples =Realizations=Data</a:t>
            </a:r>
          </a:p>
        </p:txBody>
      </p:sp>
    </p:spTree>
    <p:extLst>
      <p:ext uri="{BB962C8B-B14F-4D97-AF65-F5344CB8AC3E}">
        <p14:creationId xmlns:p14="http://schemas.microsoft.com/office/powerpoint/2010/main" val="1106767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E6DC-5B08-2E4B-AEE3-C8FE4BB48FF3}"/>
              </a:ext>
            </a:extLst>
          </p:cNvPr>
          <p:cNvSpPr>
            <a:spLocks noGrp="1"/>
          </p:cNvSpPr>
          <p:nvPr>
            <p:ph type="title"/>
          </p:nvPr>
        </p:nvSpPr>
        <p:spPr>
          <a:xfrm>
            <a:off x="85846" y="18255"/>
            <a:ext cx="10515600" cy="1325563"/>
          </a:xfrm>
        </p:spPr>
        <p:txBody>
          <a:bodyPr/>
          <a:lstStyle/>
          <a:p>
            <a:r>
              <a:rPr lang="en-US" dirty="0"/>
              <a:t>Random variables</a:t>
            </a:r>
          </a:p>
        </p:txBody>
      </p:sp>
      <p:sp>
        <p:nvSpPr>
          <p:cNvPr id="4" name="TextBox 3">
            <a:extLst>
              <a:ext uri="{FF2B5EF4-FFF2-40B4-BE49-F238E27FC236}">
                <a16:creationId xmlns:a16="http://schemas.microsoft.com/office/drawing/2014/main" id="{DE221108-3C54-0346-BE90-4FA150BD44B0}"/>
              </a:ext>
            </a:extLst>
          </p:cNvPr>
          <p:cNvSpPr txBox="1"/>
          <p:nvPr/>
        </p:nvSpPr>
        <p:spPr>
          <a:xfrm>
            <a:off x="231493" y="1537885"/>
            <a:ext cx="9190299" cy="369332"/>
          </a:xfrm>
          <a:prstGeom prst="rect">
            <a:avLst/>
          </a:prstGeom>
          <a:noFill/>
        </p:spPr>
        <p:txBody>
          <a:bodyPr wrap="square" rtlCol="0">
            <a:spAutoFit/>
          </a:bodyPr>
          <a:lstStyle/>
          <a:p>
            <a:r>
              <a:rPr lang="en-US" dirty="0"/>
              <a:t>A random variable </a:t>
            </a:r>
            <a:r>
              <a:rPr lang="en-US" b="1" dirty="0"/>
              <a:t>X</a:t>
            </a:r>
            <a:r>
              <a:rPr lang="en-US" dirty="0"/>
              <a:t> is a box that every time you realize it you get a different value randomly. </a:t>
            </a:r>
          </a:p>
        </p:txBody>
      </p:sp>
      <p:pic>
        <p:nvPicPr>
          <p:cNvPr id="5" name="Picture 4">
            <a:extLst>
              <a:ext uri="{FF2B5EF4-FFF2-40B4-BE49-F238E27FC236}">
                <a16:creationId xmlns:a16="http://schemas.microsoft.com/office/drawing/2014/main" id="{FF779BD2-E5D7-2847-B5D2-65A86192B54A}"/>
              </a:ext>
            </a:extLst>
          </p:cNvPr>
          <p:cNvPicPr>
            <a:picLocks noChangeAspect="1"/>
          </p:cNvPicPr>
          <p:nvPr/>
        </p:nvPicPr>
        <p:blipFill>
          <a:blip r:embed="rId2"/>
          <a:stretch>
            <a:fillRect/>
          </a:stretch>
        </p:blipFill>
        <p:spPr>
          <a:xfrm>
            <a:off x="418777" y="2045717"/>
            <a:ext cx="1595217" cy="1985992"/>
          </a:xfrm>
          <a:prstGeom prst="rect">
            <a:avLst/>
          </a:prstGeom>
        </p:spPr>
      </p:pic>
      <p:sp>
        <p:nvSpPr>
          <p:cNvPr id="6" name="TextBox 5">
            <a:extLst>
              <a:ext uri="{FF2B5EF4-FFF2-40B4-BE49-F238E27FC236}">
                <a16:creationId xmlns:a16="http://schemas.microsoft.com/office/drawing/2014/main" id="{83A357DA-FCF5-064D-8ED4-42E3B4ABFD74}"/>
              </a:ext>
            </a:extLst>
          </p:cNvPr>
          <p:cNvSpPr txBox="1"/>
          <p:nvPr/>
        </p:nvSpPr>
        <p:spPr>
          <a:xfrm>
            <a:off x="231493" y="4031709"/>
            <a:ext cx="8900932" cy="2031325"/>
          </a:xfrm>
          <a:prstGeom prst="rect">
            <a:avLst/>
          </a:prstGeom>
          <a:noFill/>
        </p:spPr>
        <p:txBody>
          <a:bodyPr wrap="square" rtlCol="0">
            <a:spAutoFit/>
          </a:bodyPr>
          <a:lstStyle/>
          <a:p>
            <a:r>
              <a:rPr lang="en-US" dirty="0"/>
              <a:t>The outcome of a die X is a random variable. </a:t>
            </a:r>
          </a:p>
          <a:p>
            <a:r>
              <a:rPr lang="en-US" dirty="0"/>
              <a:t>It takes a value from 1 to 6, and all values are equally likely.</a:t>
            </a:r>
          </a:p>
          <a:p>
            <a:endParaRPr lang="en-US" dirty="0"/>
          </a:p>
          <a:p>
            <a:r>
              <a:rPr lang="en-US" dirty="0"/>
              <a:t>Random variables can take discrete values (like dice) or continues values like the Gaussian Normal. </a:t>
            </a:r>
          </a:p>
          <a:p>
            <a:r>
              <a:rPr lang="en-US" dirty="0"/>
              <a:t>A discrete random variable is described by its Probability Mass Function (PMF) that tells us the probability of the random variable taking each value.   </a:t>
            </a:r>
          </a:p>
        </p:txBody>
      </p:sp>
      <p:sp>
        <p:nvSpPr>
          <p:cNvPr id="7" name="TextBox 6">
            <a:extLst>
              <a:ext uri="{FF2B5EF4-FFF2-40B4-BE49-F238E27FC236}">
                <a16:creationId xmlns:a16="http://schemas.microsoft.com/office/drawing/2014/main" id="{2853392C-083A-1F46-8739-29657654A401}"/>
              </a:ext>
            </a:extLst>
          </p:cNvPr>
          <p:cNvSpPr txBox="1"/>
          <p:nvPr/>
        </p:nvSpPr>
        <p:spPr>
          <a:xfrm>
            <a:off x="2849302" y="2346215"/>
            <a:ext cx="4442750" cy="923330"/>
          </a:xfrm>
          <a:prstGeom prst="rect">
            <a:avLst/>
          </a:prstGeom>
          <a:noFill/>
        </p:spPr>
        <p:txBody>
          <a:bodyPr wrap="square" rtlCol="0">
            <a:spAutoFit/>
          </a:bodyPr>
          <a:lstStyle/>
          <a:p>
            <a:r>
              <a:rPr lang="en-US" dirty="0"/>
              <a:t>If you throw a die 5 times you get 5 </a:t>
            </a:r>
            <a:r>
              <a:rPr lang="en-US" b="1" dirty="0"/>
              <a:t>independent realizations</a:t>
            </a:r>
            <a:r>
              <a:rPr lang="en-US" dirty="0"/>
              <a:t> of this random variable</a:t>
            </a:r>
          </a:p>
        </p:txBody>
      </p:sp>
      <p:sp>
        <p:nvSpPr>
          <p:cNvPr id="8" name="TextBox 7">
            <a:extLst>
              <a:ext uri="{FF2B5EF4-FFF2-40B4-BE49-F238E27FC236}">
                <a16:creationId xmlns:a16="http://schemas.microsoft.com/office/drawing/2014/main" id="{05AFCF68-19C0-4D48-808E-71701A5FE182}"/>
              </a:ext>
            </a:extLst>
          </p:cNvPr>
          <p:cNvSpPr txBox="1"/>
          <p:nvPr/>
        </p:nvSpPr>
        <p:spPr>
          <a:xfrm>
            <a:off x="8339559" y="2300049"/>
            <a:ext cx="1593448" cy="1477328"/>
          </a:xfrm>
          <a:prstGeom prst="rect">
            <a:avLst/>
          </a:prstGeom>
          <a:noFill/>
        </p:spPr>
        <p:txBody>
          <a:bodyPr wrap="square" rtlCol="0">
            <a:spAutoFit/>
          </a:bodyPr>
          <a:lstStyle/>
          <a:p>
            <a:r>
              <a:rPr lang="en-US" dirty="0"/>
              <a:t>x</a:t>
            </a:r>
            <a:r>
              <a:rPr lang="en-US" baseline="-25000" dirty="0"/>
              <a:t>1</a:t>
            </a:r>
            <a:r>
              <a:rPr lang="en-US" dirty="0"/>
              <a:t>= 3, </a:t>
            </a:r>
          </a:p>
          <a:p>
            <a:r>
              <a:rPr lang="en-US" dirty="0"/>
              <a:t>x</a:t>
            </a:r>
            <a:r>
              <a:rPr lang="en-US" baseline="-25000" dirty="0"/>
              <a:t>2</a:t>
            </a:r>
            <a:r>
              <a:rPr lang="en-US" dirty="0"/>
              <a:t>= 1</a:t>
            </a:r>
          </a:p>
          <a:p>
            <a:r>
              <a:rPr lang="en-US" dirty="0"/>
              <a:t>x</a:t>
            </a:r>
            <a:r>
              <a:rPr lang="en-US" baseline="-25000" dirty="0"/>
              <a:t>3</a:t>
            </a:r>
            <a:r>
              <a:rPr lang="en-US" dirty="0"/>
              <a:t>=5</a:t>
            </a:r>
          </a:p>
          <a:p>
            <a:r>
              <a:rPr lang="en-US" dirty="0"/>
              <a:t>x</a:t>
            </a:r>
            <a:r>
              <a:rPr lang="en-US" baseline="-25000" dirty="0"/>
              <a:t>4</a:t>
            </a:r>
            <a:r>
              <a:rPr lang="en-US" dirty="0"/>
              <a:t>=3</a:t>
            </a:r>
          </a:p>
          <a:p>
            <a:r>
              <a:rPr lang="en-US" dirty="0"/>
              <a:t>x</a:t>
            </a:r>
            <a:r>
              <a:rPr lang="en-US" baseline="-25000" dirty="0"/>
              <a:t>5</a:t>
            </a:r>
            <a:r>
              <a:rPr lang="en-US" dirty="0"/>
              <a:t>=6</a:t>
            </a:r>
          </a:p>
        </p:txBody>
      </p:sp>
      <p:cxnSp>
        <p:nvCxnSpPr>
          <p:cNvPr id="10" name="Straight Arrow Connector 9">
            <a:extLst>
              <a:ext uri="{FF2B5EF4-FFF2-40B4-BE49-F238E27FC236}">
                <a16:creationId xmlns:a16="http://schemas.microsoft.com/office/drawing/2014/main" id="{1B0FDBD7-2566-9440-A91A-32915026C216}"/>
              </a:ext>
            </a:extLst>
          </p:cNvPr>
          <p:cNvCxnSpPr>
            <a:cxnSpLocks/>
            <a:endCxn id="7" idx="1"/>
          </p:cNvCxnSpPr>
          <p:nvPr/>
        </p:nvCxnSpPr>
        <p:spPr>
          <a:xfrm flipV="1">
            <a:off x="2089230" y="2807880"/>
            <a:ext cx="760072" cy="18411"/>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40B7339-6CC4-3044-9A26-FAEF0DACF380}"/>
              </a:ext>
            </a:extLst>
          </p:cNvPr>
          <p:cNvCxnSpPr>
            <a:cxnSpLocks/>
          </p:cNvCxnSpPr>
          <p:nvPr/>
        </p:nvCxnSpPr>
        <p:spPr>
          <a:xfrm flipV="1">
            <a:off x="6783727" y="2807880"/>
            <a:ext cx="1555832" cy="9206"/>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3F1233D-971C-1141-BC88-829B485028F9}"/>
              </a:ext>
            </a:extLst>
          </p:cNvPr>
          <p:cNvSpPr txBox="1"/>
          <p:nvPr/>
        </p:nvSpPr>
        <p:spPr>
          <a:xfrm>
            <a:off x="8256606" y="2018030"/>
            <a:ext cx="3179181" cy="369332"/>
          </a:xfrm>
          <a:prstGeom prst="rect">
            <a:avLst/>
          </a:prstGeom>
          <a:noFill/>
        </p:spPr>
        <p:txBody>
          <a:bodyPr wrap="square" rtlCol="0">
            <a:spAutoFit/>
          </a:bodyPr>
          <a:lstStyle/>
          <a:p>
            <a:r>
              <a:rPr lang="en-US" b="1" dirty="0"/>
              <a:t>Samples =Realizations=Data</a:t>
            </a:r>
          </a:p>
        </p:txBody>
      </p:sp>
    </p:spTree>
    <p:extLst>
      <p:ext uri="{BB962C8B-B14F-4D97-AF65-F5344CB8AC3E}">
        <p14:creationId xmlns:p14="http://schemas.microsoft.com/office/powerpoint/2010/main" val="546025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E6DC-5B08-2E4B-AEE3-C8FE4BB48FF3}"/>
              </a:ext>
            </a:extLst>
          </p:cNvPr>
          <p:cNvSpPr>
            <a:spLocks noGrp="1"/>
          </p:cNvSpPr>
          <p:nvPr>
            <p:ph type="title"/>
          </p:nvPr>
        </p:nvSpPr>
        <p:spPr>
          <a:xfrm>
            <a:off x="85846" y="18255"/>
            <a:ext cx="10515600" cy="1325563"/>
          </a:xfrm>
        </p:spPr>
        <p:txBody>
          <a:bodyPr/>
          <a:lstStyle/>
          <a:p>
            <a:r>
              <a:rPr lang="en-US" dirty="0"/>
              <a:t>Random variables</a:t>
            </a:r>
          </a:p>
        </p:txBody>
      </p:sp>
      <p:sp>
        <p:nvSpPr>
          <p:cNvPr id="4" name="TextBox 3">
            <a:extLst>
              <a:ext uri="{FF2B5EF4-FFF2-40B4-BE49-F238E27FC236}">
                <a16:creationId xmlns:a16="http://schemas.microsoft.com/office/drawing/2014/main" id="{DE221108-3C54-0346-BE90-4FA150BD44B0}"/>
              </a:ext>
            </a:extLst>
          </p:cNvPr>
          <p:cNvSpPr txBox="1"/>
          <p:nvPr/>
        </p:nvSpPr>
        <p:spPr>
          <a:xfrm>
            <a:off x="85846" y="1267616"/>
            <a:ext cx="9190299" cy="369332"/>
          </a:xfrm>
          <a:prstGeom prst="rect">
            <a:avLst/>
          </a:prstGeom>
          <a:noFill/>
        </p:spPr>
        <p:txBody>
          <a:bodyPr wrap="square" rtlCol="0">
            <a:spAutoFit/>
          </a:bodyPr>
          <a:lstStyle/>
          <a:p>
            <a:r>
              <a:rPr lang="en-US" dirty="0"/>
              <a:t>A random variable </a:t>
            </a:r>
            <a:r>
              <a:rPr lang="en-US" b="1" dirty="0"/>
              <a:t>X</a:t>
            </a:r>
            <a:r>
              <a:rPr lang="en-US" dirty="0"/>
              <a:t> is a box that every time you realize it you get a different value randomly. </a:t>
            </a:r>
          </a:p>
        </p:txBody>
      </p:sp>
      <p:pic>
        <p:nvPicPr>
          <p:cNvPr id="5" name="Picture 4">
            <a:extLst>
              <a:ext uri="{FF2B5EF4-FFF2-40B4-BE49-F238E27FC236}">
                <a16:creationId xmlns:a16="http://schemas.microsoft.com/office/drawing/2014/main" id="{FF779BD2-E5D7-2847-B5D2-65A86192B54A}"/>
              </a:ext>
            </a:extLst>
          </p:cNvPr>
          <p:cNvPicPr>
            <a:picLocks noChangeAspect="1"/>
          </p:cNvPicPr>
          <p:nvPr/>
        </p:nvPicPr>
        <p:blipFill>
          <a:blip r:embed="rId2"/>
          <a:stretch>
            <a:fillRect/>
          </a:stretch>
        </p:blipFill>
        <p:spPr>
          <a:xfrm>
            <a:off x="297084" y="2065769"/>
            <a:ext cx="760072" cy="946264"/>
          </a:xfrm>
          <a:prstGeom prst="rect">
            <a:avLst/>
          </a:prstGeom>
        </p:spPr>
      </p:pic>
      <p:sp>
        <p:nvSpPr>
          <p:cNvPr id="6" name="TextBox 5">
            <a:extLst>
              <a:ext uri="{FF2B5EF4-FFF2-40B4-BE49-F238E27FC236}">
                <a16:creationId xmlns:a16="http://schemas.microsoft.com/office/drawing/2014/main" id="{83A357DA-FCF5-064D-8ED4-42E3B4ABFD74}"/>
              </a:ext>
            </a:extLst>
          </p:cNvPr>
          <p:cNvSpPr txBox="1"/>
          <p:nvPr/>
        </p:nvSpPr>
        <p:spPr>
          <a:xfrm>
            <a:off x="1700514" y="1996370"/>
            <a:ext cx="8900932" cy="923330"/>
          </a:xfrm>
          <a:prstGeom prst="rect">
            <a:avLst/>
          </a:prstGeom>
          <a:noFill/>
        </p:spPr>
        <p:txBody>
          <a:bodyPr wrap="square" rtlCol="0">
            <a:spAutoFit/>
          </a:bodyPr>
          <a:lstStyle/>
          <a:p>
            <a:r>
              <a:rPr lang="en-US" dirty="0"/>
              <a:t>A die X is modeled with a random variable that is Uniform in the integers {1,2,3,4,5,6}. </a:t>
            </a:r>
          </a:p>
          <a:p>
            <a:r>
              <a:rPr lang="en-US" dirty="0"/>
              <a:t>So we write </a:t>
            </a:r>
            <a:r>
              <a:rPr lang="en-US" dirty="0" err="1"/>
              <a:t>Pr</a:t>
            </a:r>
            <a:r>
              <a:rPr lang="en-US" dirty="0"/>
              <a:t> (X=1) = 1/6. </a:t>
            </a:r>
            <a:r>
              <a:rPr lang="en-US" dirty="0" err="1"/>
              <a:t>Pr</a:t>
            </a:r>
            <a:r>
              <a:rPr lang="en-US" dirty="0"/>
              <a:t> (X=5)= 1/6. </a:t>
            </a:r>
          </a:p>
          <a:p>
            <a:r>
              <a:rPr lang="en-US" dirty="0"/>
              <a:t>The PMF for the Dice is </a:t>
            </a:r>
            <a:r>
              <a:rPr lang="en-US" dirty="0" err="1"/>
              <a:t>Pr</a:t>
            </a:r>
            <a:r>
              <a:rPr lang="en-US" dirty="0"/>
              <a:t>(X=</a:t>
            </a:r>
            <a:r>
              <a:rPr lang="en-US" dirty="0" err="1"/>
              <a:t>i</a:t>
            </a:r>
            <a:r>
              <a:rPr lang="en-US" dirty="0"/>
              <a:t> ) = 1/6, for </a:t>
            </a:r>
            <a:r>
              <a:rPr lang="en-US" dirty="0" err="1"/>
              <a:t>i</a:t>
            </a:r>
            <a:r>
              <a:rPr lang="en-US" dirty="0"/>
              <a:t> =1 .. 6. We can also draw the PMF:    </a:t>
            </a:r>
          </a:p>
        </p:txBody>
      </p:sp>
      <p:grpSp>
        <p:nvGrpSpPr>
          <p:cNvPr id="67" name="Group 66">
            <a:extLst>
              <a:ext uri="{FF2B5EF4-FFF2-40B4-BE49-F238E27FC236}">
                <a16:creationId xmlns:a16="http://schemas.microsoft.com/office/drawing/2014/main" id="{0B3ABAC1-E4B1-074B-AE0E-4B4D4383BA32}"/>
              </a:ext>
            </a:extLst>
          </p:cNvPr>
          <p:cNvGrpSpPr/>
          <p:nvPr/>
        </p:nvGrpSpPr>
        <p:grpSpPr>
          <a:xfrm>
            <a:off x="378650" y="3440854"/>
            <a:ext cx="5160949" cy="2058120"/>
            <a:chOff x="782650" y="3532264"/>
            <a:chExt cx="5160949" cy="2058120"/>
          </a:xfrm>
        </p:grpSpPr>
        <p:grpSp>
          <p:nvGrpSpPr>
            <p:cNvPr id="42" name="Group 41">
              <a:extLst>
                <a:ext uri="{FF2B5EF4-FFF2-40B4-BE49-F238E27FC236}">
                  <a16:creationId xmlns:a16="http://schemas.microsoft.com/office/drawing/2014/main" id="{90DB99B5-3764-3343-97A6-082F7A1FCEFD}"/>
                </a:ext>
              </a:extLst>
            </p:cNvPr>
            <p:cNvGrpSpPr/>
            <p:nvPr/>
          </p:nvGrpSpPr>
          <p:grpSpPr>
            <a:xfrm>
              <a:off x="782650" y="3532264"/>
              <a:ext cx="2857680" cy="2058120"/>
              <a:chOff x="1382090" y="3347016"/>
              <a:chExt cx="2857680" cy="205812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DCE25C3-C90D-1B4D-8828-2D55AF57E945}"/>
                      </a:ext>
                    </a:extLst>
                  </p14:cNvPr>
                  <p14:cNvContentPartPr/>
                  <p14:nvPr/>
                </p14:nvContentPartPr>
                <p14:xfrm>
                  <a:off x="1498730" y="3347016"/>
                  <a:ext cx="28080" cy="1779840"/>
                </p14:xfrm>
              </p:contentPart>
            </mc:Choice>
            <mc:Fallback xmlns="">
              <p:pic>
                <p:nvPicPr>
                  <p:cNvPr id="3" name="Ink 2">
                    <a:extLst>
                      <a:ext uri="{FF2B5EF4-FFF2-40B4-BE49-F238E27FC236}">
                        <a16:creationId xmlns:a16="http://schemas.microsoft.com/office/drawing/2014/main" id="{CDCE25C3-C90D-1B4D-8828-2D55AF57E945}"/>
                      </a:ext>
                    </a:extLst>
                  </p:cNvPr>
                  <p:cNvPicPr/>
                  <p:nvPr/>
                </p:nvPicPr>
                <p:blipFill>
                  <a:blip r:embed="rId4"/>
                  <a:stretch>
                    <a:fillRect/>
                  </a:stretch>
                </p:blipFill>
                <p:spPr>
                  <a:xfrm>
                    <a:off x="1490090" y="3338016"/>
                    <a:ext cx="45720" cy="1797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62089D68-86D9-0640-80F9-93007B67AFC1}"/>
                      </a:ext>
                    </a:extLst>
                  </p14:cNvPr>
                  <p14:cNvContentPartPr/>
                  <p14:nvPr/>
                </p14:nvContentPartPr>
                <p14:xfrm>
                  <a:off x="1382090" y="4957296"/>
                  <a:ext cx="2755800" cy="89280"/>
                </p14:xfrm>
              </p:contentPart>
            </mc:Choice>
            <mc:Fallback xmlns="">
              <p:pic>
                <p:nvPicPr>
                  <p:cNvPr id="9" name="Ink 8">
                    <a:extLst>
                      <a:ext uri="{FF2B5EF4-FFF2-40B4-BE49-F238E27FC236}">
                        <a16:creationId xmlns:a16="http://schemas.microsoft.com/office/drawing/2014/main" id="{62089D68-86D9-0640-80F9-93007B67AFC1}"/>
                      </a:ext>
                    </a:extLst>
                  </p:cNvPr>
                  <p:cNvPicPr/>
                  <p:nvPr/>
                </p:nvPicPr>
                <p:blipFill>
                  <a:blip r:embed="rId6"/>
                  <a:stretch>
                    <a:fillRect/>
                  </a:stretch>
                </p:blipFill>
                <p:spPr>
                  <a:xfrm>
                    <a:off x="1373090" y="4948296"/>
                    <a:ext cx="277344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165D6E18-D6F9-3649-9BDC-D2565C2E54A8}"/>
                      </a:ext>
                    </a:extLst>
                  </p14:cNvPr>
                  <p14:cNvContentPartPr/>
                  <p14:nvPr/>
                </p14:nvContentPartPr>
                <p14:xfrm>
                  <a:off x="1901570" y="4986456"/>
                  <a:ext cx="42840" cy="116640"/>
                </p14:xfrm>
              </p:contentPart>
            </mc:Choice>
            <mc:Fallback xmlns="">
              <p:pic>
                <p:nvPicPr>
                  <p:cNvPr id="13" name="Ink 12">
                    <a:extLst>
                      <a:ext uri="{FF2B5EF4-FFF2-40B4-BE49-F238E27FC236}">
                        <a16:creationId xmlns:a16="http://schemas.microsoft.com/office/drawing/2014/main" id="{165D6E18-D6F9-3649-9BDC-D2565C2E54A8}"/>
                      </a:ext>
                    </a:extLst>
                  </p:cNvPr>
                  <p:cNvPicPr/>
                  <p:nvPr/>
                </p:nvPicPr>
                <p:blipFill>
                  <a:blip r:embed="rId8"/>
                  <a:stretch>
                    <a:fillRect/>
                  </a:stretch>
                </p:blipFill>
                <p:spPr>
                  <a:xfrm>
                    <a:off x="1892570" y="4977816"/>
                    <a:ext cx="6048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DEC4AC7D-ED5E-4744-BEB5-69488A26FA34}"/>
                      </a:ext>
                    </a:extLst>
                  </p14:cNvPr>
                  <p14:cNvContentPartPr/>
                  <p14:nvPr/>
                </p14:nvContentPartPr>
                <p14:xfrm>
                  <a:off x="1964570" y="5233056"/>
                  <a:ext cx="3960" cy="130680"/>
                </p14:xfrm>
              </p:contentPart>
            </mc:Choice>
            <mc:Fallback xmlns="">
              <p:pic>
                <p:nvPicPr>
                  <p:cNvPr id="16" name="Ink 15">
                    <a:extLst>
                      <a:ext uri="{FF2B5EF4-FFF2-40B4-BE49-F238E27FC236}">
                        <a16:creationId xmlns:a16="http://schemas.microsoft.com/office/drawing/2014/main" id="{DEC4AC7D-ED5E-4744-BEB5-69488A26FA34}"/>
                      </a:ext>
                    </a:extLst>
                  </p:cNvPr>
                  <p:cNvPicPr/>
                  <p:nvPr/>
                </p:nvPicPr>
                <p:blipFill>
                  <a:blip r:embed="rId10"/>
                  <a:stretch>
                    <a:fillRect/>
                  </a:stretch>
                </p:blipFill>
                <p:spPr>
                  <a:xfrm>
                    <a:off x="1955930" y="5224056"/>
                    <a:ext cx="2160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59C10976-921F-154E-A0E1-D9FC29C355FB}"/>
                      </a:ext>
                    </a:extLst>
                  </p14:cNvPr>
                  <p14:cNvContentPartPr/>
                  <p14:nvPr/>
                </p14:nvContentPartPr>
                <p14:xfrm>
                  <a:off x="2335010" y="5009856"/>
                  <a:ext cx="3960" cy="92160"/>
                </p14:xfrm>
              </p:contentPart>
            </mc:Choice>
            <mc:Fallback xmlns="">
              <p:pic>
                <p:nvPicPr>
                  <p:cNvPr id="18" name="Ink 17">
                    <a:extLst>
                      <a:ext uri="{FF2B5EF4-FFF2-40B4-BE49-F238E27FC236}">
                        <a16:creationId xmlns:a16="http://schemas.microsoft.com/office/drawing/2014/main" id="{59C10976-921F-154E-A0E1-D9FC29C355FB}"/>
                      </a:ext>
                    </a:extLst>
                  </p:cNvPr>
                  <p:cNvPicPr/>
                  <p:nvPr/>
                </p:nvPicPr>
                <p:blipFill>
                  <a:blip r:embed="rId12"/>
                  <a:stretch>
                    <a:fillRect/>
                  </a:stretch>
                </p:blipFill>
                <p:spPr>
                  <a:xfrm>
                    <a:off x="2326370" y="5001216"/>
                    <a:ext cx="2160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CC740C92-FAF9-9441-BE01-8158DF59F3C0}"/>
                      </a:ext>
                    </a:extLst>
                  </p14:cNvPr>
                  <p14:cNvContentPartPr/>
                  <p14:nvPr/>
                </p14:nvContentPartPr>
                <p14:xfrm>
                  <a:off x="2316290" y="5274456"/>
                  <a:ext cx="101880" cy="123840"/>
                </p14:xfrm>
              </p:contentPart>
            </mc:Choice>
            <mc:Fallback xmlns="">
              <p:pic>
                <p:nvPicPr>
                  <p:cNvPr id="19" name="Ink 18">
                    <a:extLst>
                      <a:ext uri="{FF2B5EF4-FFF2-40B4-BE49-F238E27FC236}">
                        <a16:creationId xmlns:a16="http://schemas.microsoft.com/office/drawing/2014/main" id="{CC740C92-FAF9-9441-BE01-8158DF59F3C0}"/>
                      </a:ext>
                    </a:extLst>
                  </p:cNvPr>
                  <p:cNvPicPr/>
                  <p:nvPr/>
                </p:nvPicPr>
                <p:blipFill>
                  <a:blip r:embed="rId14"/>
                  <a:stretch>
                    <a:fillRect/>
                  </a:stretch>
                </p:blipFill>
                <p:spPr>
                  <a:xfrm>
                    <a:off x="2307290" y="5265456"/>
                    <a:ext cx="11952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1A990578-8E4F-7447-9C56-B977613615D4}"/>
                      </a:ext>
                    </a:extLst>
                  </p14:cNvPr>
                  <p14:cNvContentPartPr/>
                  <p14:nvPr/>
                </p14:nvContentPartPr>
                <p14:xfrm>
                  <a:off x="2745770" y="4994736"/>
                  <a:ext cx="10800" cy="84960"/>
                </p14:xfrm>
              </p:contentPart>
            </mc:Choice>
            <mc:Fallback xmlns="">
              <p:pic>
                <p:nvPicPr>
                  <p:cNvPr id="20" name="Ink 19">
                    <a:extLst>
                      <a:ext uri="{FF2B5EF4-FFF2-40B4-BE49-F238E27FC236}">
                        <a16:creationId xmlns:a16="http://schemas.microsoft.com/office/drawing/2014/main" id="{1A990578-8E4F-7447-9C56-B977613615D4}"/>
                      </a:ext>
                    </a:extLst>
                  </p:cNvPr>
                  <p:cNvPicPr/>
                  <p:nvPr/>
                </p:nvPicPr>
                <p:blipFill>
                  <a:blip r:embed="rId16"/>
                  <a:stretch>
                    <a:fillRect/>
                  </a:stretch>
                </p:blipFill>
                <p:spPr>
                  <a:xfrm>
                    <a:off x="2737130" y="4985736"/>
                    <a:ext cx="2844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07B47768-3A3E-0840-B179-0A2F7AEAFD3D}"/>
                      </a:ext>
                    </a:extLst>
                  </p14:cNvPr>
                  <p14:cNvContentPartPr/>
                  <p14:nvPr/>
                </p14:nvContentPartPr>
                <p14:xfrm>
                  <a:off x="2702570" y="5255376"/>
                  <a:ext cx="105840" cy="130680"/>
                </p14:xfrm>
              </p:contentPart>
            </mc:Choice>
            <mc:Fallback xmlns="">
              <p:pic>
                <p:nvPicPr>
                  <p:cNvPr id="21" name="Ink 20">
                    <a:extLst>
                      <a:ext uri="{FF2B5EF4-FFF2-40B4-BE49-F238E27FC236}">
                        <a16:creationId xmlns:a16="http://schemas.microsoft.com/office/drawing/2014/main" id="{07B47768-3A3E-0840-B179-0A2F7AEAFD3D}"/>
                      </a:ext>
                    </a:extLst>
                  </p:cNvPr>
                  <p:cNvPicPr/>
                  <p:nvPr/>
                </p:nvPicPr>
                <p:blipFill>
                  <a:blip r:embed="rId18"/>
                  <a:stretch>
                    <a:fillRect/>
                  </a:stretch>
                </p:blipFill>
                <p:spPr>
                  <a:xfrm>
                    <a:off x="2693930" y="5246736"/>
                    <a:ext cx="12348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 22">
                    <a:extLst>
                      <a:ext uri="{FF2B5EF4-FFF2-40B4-BE49-F238E27FC236}">
                        <a16:creationId xmlns:a16="http://schemas.microsoft.com/office/drawing/2014/main" id="{403381FB-98F4-B747-AE84-1A55013B7112}"/>
                      </a:ext>
                    </a:extLst>
                  </p14:cNvPr>
                  <p14:cNvContentPartPr/>
                  <p14:nvPr/>
                </p14:nvContentPartPr>
                <p14:xfrm>
                  <a:off x="3126650" y="4993296"/>
                  <a:ext cx="3960" cy="39240"/>
                </p14:xfrm>
              </p:contentPart>
            </mc:Choice>
            <mc:Fallback xmlns="">
              <p:pic>
                <p:nvPicPr>
                  <p:cNvPr id="23" name="Ink 22">
                    <a:extLst>
                      <a:ext uri="{FF2B5EF4-FFF2-40B4-BE49-F238E27FC236}">
                        <a16:creationId xmlns:a16="http://schemas.microsoft.com/office/drawing/2014/main" id="{403381FB-98F4-B747-AE84-1A55013B7112}"/>
                      </a:ext>
                    </a:extLst>
                  </p:cNvPr>
                  <p:cNvPicPr/>
                  <p:nvPr/>
                </p:nvPicPr>
                <p:blipFill>
                  <a:blip r:embed="rId20"/>
                  <a:stretch>
                    <a:fillRect/>
                  </a:stretch>
                </p:blipFill>
                <p:spPr>
                  <a:xfrm>
                    <a:off x="3117650" y="4984656"/>
                    <a:ext cx="2160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C26A7CD6-906A-ED44-96A5-B67914B1FB71}"/>
                      </a:ext>
                    </a:extLst>
                  </p14:cNvPr>
                  <p14:cNvContentPartPr/>
                  <p14:nvPr/>
                </p14:nvContentPartPr>
                <p14:xfrm>
                  <a:off x="3531290" y="4973496"/>
                  <a:ext cx="360" cy="42840"/>
                </p14:xfrm>
              </p:contentPart>
            </mc:Choice>
            <mc:Fallback xmlns="">
              <p:pic>
                <p:nvPicPr>
                  <p:cNvPr id="27" name="Ink 26">
                    <a:extLst>
                      <a:ext uri="{FF2B5EF4-FFF2-40B4-BE49-F238E27FC236}">
                        <a16:creationId xmlns:a16="http://schemas.microsoft.com/office/drawing/2014/main" id="{C26A7CD6-906A-ED44-96A5-B67914B1FB71}"/>
                      </a:ext>
                    </a:extLst>
                  </p:cNvPr>
                  <p:cNvPicPr/>
                  <p:nvPr/>
                </p:nvPicPr>
                <p:blipFill>
                  <a:blip r:embed="rId22"/>
                  <a:stretch>
                    <a:fillRect/>
                  </a:stretch>
                </p:blipFill>
                <p:spPr>
                  <a:xfrm>
                    <a:off x="3522290" y="4964496"/>
                    <a:ext cx="1800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4" name="Ink 23">
                    <a:extLst>
                      <a:ext uri="{FF2B5EF4-FFF2-40B4-BE49-F238E27FC236}">
                        <a16:creationId xmlns:a16="http://schemas.microsoft.com/office/drawing/2014/main" id="{B579B4CA-8303-EA47-9989-B24906F30809}"/>
                      </a:ext>
                    </a:extLst>
                  </p14:cNvPr>
                  <p14:cNvContentPartPr/>
                  <p14:nvPr/>
                </p14:nvContentPartPr>
                <p14:xfrm>
                  <a:off x="3113690" y="5204976"/>
                  <a:ext cx="87120" cy="84960"/>
                </p14:xfrm>
              </p:contentPart>
            </mc:Choice>
            <mc:Fallback xmlns="">
              <p:pic>
                <p:nvPicPr>
                  <p:cNvPr id="24" name="Ink 23">
                    <a:extLst>
                      <a:ext uri="{FF2B5EF4-FFF2-40B4-BE49-F238E27FC236}">
                        <a16:creationId xmlns:a16="http://schemas.microsoft.com/office/drawing/2014/main" id="{B579B4CA-8303-EA47-9989-B24906F30809}"/>
                      </a:ext>
                    </a:extLst>
                  </p:cNvPr>
                  <p:cNvPicPr/>
                  <p:nvPr/>
                </p:nvPicPr>
                <p:blipFill>
                  <a:blip r:embed="rId24"/>
                  <a:stretch>
                    <a:fillRect/>
                  </a:stretch>
                </p:blipFill>
                <p:spPr>
                  <a:xfrm>
                    <a:off x="3104690" y="5195976"/>
                    <a:ext cx="10476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EEB34C79-111D-E94B-B898-FA0B956082BC}"/>
                      </a:ext>
                    </a:extLst>
                  </p14:cNvPr>
                  <p14:cNvContentPartPr/>
                  <p14:nvPr/>
                </p14:nvContentPartPr>
                <p14:xfrm>
                  <a:off x="3168050" y="5217936"/>
                  <a:ext cx="32040" cy="187200"/>
                </p14:xfrm>
              </p:contentPart>
            </mc:Choice>
            <mc:Fallback xmlns="">
              <p:pic>
                <p:nvPicPr>
                  <p:cNvPr id="25" name="Ink 24">
                    <a:extLst>
                      <a:ext uri="{FF2B5EF4-FFF2-40B4-BE49-F238E27FC236}">
                        <a16:creationId xmlns:a16="http://schemas.microsoft.com/office/drawing/2014/main" id="{EEB34C79-111D-E94B-B898-FA0B956082BC}"/>
                      </a:ext>
                    </a:extLst>
                  </p:cNvPr>
                  <p:cNvPicPr/>
                  <p:nvPr/>
                </p:nvPicPr>
                <p:blipFill>
                  <a:blip r:embed="rId26"/>
                  <a:stretch>
                    <a:fillRect/>
                  </a:stretch>
                </p:blipFill>
                <p:spPr>
                  <a:xfrm>
                    <a:off x="3159050" y="5209296"/>
                    <a:ext cx="4968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8" name="Ink 27">
                    <a:extLst>
                      <a:ext uri="{FF2B5EF4-FFF2-40B4-BE49-F238E27FC236}">
                        <a16:creationId xmlns:a16="http://schemas.microsoft.com/office/drawing/2014/main" id="{1D7FE097-5BD3-9B4A-A4A3-594BC3DEB68A}"/>
                      </a:ext>
                    </a:extLst>
                  </p14:cNvPr>
                  <p14:cNvContentPartPr/>
                  <p14:nvPr/>
                </p14:nvContentPartPr>
                <p14:xfrm>
                  <a:off x="3490250" y="5206056"/>
                  <a:ext cx="86040" cy="141480"/>
                </p14:xfrm>
              </p:contentPart>
            </mc:Choice>
            <mc:Fallback xmlns="">
              <p:pic>
                <p:nvPicPr>
                  <p:cNvPr id="28" name="Ink 27">
                    <a:extLst>
                      <a:ext uri="{FF2B5EF4-FFF2-40B4-BE49-F238E27FC236}">
                        <a16:creationId xmlns:a16="http://schemas.microsoft.com/office/drawing/2014/main" id="{1D7FE097-5BD3-9B4A-A4A3-594BC3DEB68A}"/>
                      </a:ext>
                    </a:extLst>
                  </p:cNvPr>
                  <p:cNvPicPr/>
                  <p:nvPr/>
                </p:nvPicPr>
                <p:blipFill>
                  <a:blip r:embed="rId28"/>
                  <a:stretch>
                    <a:fillRect/>
                  </a:stretch>
                </p:blipFill>
                <p:spPr>
                  <a:xfrm>
                    <a:off x="3481610" y="5197416"/>
                    <a:ext cx="10368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0" name="Ink 29">
                    <a:extLst>
                      <a:ext uri="{FF2B5EF4-FFF2-40B4-BE49-F238E27FC236}">
                        <a16:creationId xmlns:a16="http://schemas.microsoft.com/office/drawing/2014/main" id="{ED64F5A8-AA90-BF4B-8857-413189936602}"/>
                      </a:ext>
                    </a:extLst>
                  </p14:cNvPr>
                  <p14:cNvContentPartPr/>
                  <p14:nvPr/>
                </p14:nvContentPartPr>
                <p14:xfrm>
                  <a:off x="3928370" y="4981416"/>
                  <a:ext cx="7560" cy="67320"/>
                </p14:xfrm>
              </p:contentPart>
            </mc:Choice>
            <mc:Fallback xmlns="">
              <p:pic>
                <p:nvPicPr>
                  <p:cNvPr id="30" name="Ink 29">
                    <a:extLst>
                      <a:ext uri="{FF2B5EF4-FFF2-40B4-BE49-F238E27FC236}">
                        <a16:creationId xmlns:a16="http://schemas.microsoft.com/office/drawing/2014/main" id="{ED64F5A8-AA90-BF4B-8857-413189936602}"/>
                      </a:ext>
                    </a:extLst>
                  </p:cNvPr>
                  <p:cNvPicPr/>
                  <p:nvPr/>
                </p:nvPicPr>
                <p:blipFill>
                  <a:blip r:embed="rId30"/>
                  <a:stretch>
                    <a:fillRect/>
                  </a:stretch>
                </p:blipFill>
                <p:spPr>
                  <a:xfrm>
                    <a:off x="3919370" y="4972776"/>
                    <a:ext cx="2520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3A4A2262-1C9A-2642-8632-292BEB519779}"/>
                      </a:ext>
                    </a:extLst>
                  </p14:cNvPr>
                  <p14:cNvContentPartPr/>
                  <p14:nvPr/>
                </p14:nvContentPartPr>
                <p14:xfrm>
                  <a:off x="3911450" y="5203176"/>
                  <a:ext cx="125280" cy="176760"/>
                </p14:xfrm>
              </p:contentPart>
            </mc:Choice>
            <mc:Fallback xmlns="">
              <p:pic>
                <p:nvPicPr>
                  <p:cNvPr id="31" name="Ink 30">
                    <a:extLst>
                      <a:ext uri="{FF2B5EF4-FFF2-40B4-BE49-F238E27FC236}">
                        <a16:creationId xmlns:a16="http://schemas.microsoft.com/office/drawing/2014/main" id="{3A4A2262-1C9A-2642-8632-292BEB519779}"/>
                      </a:ext>
                    </a:extLst>
                  </p:cNvPr>
                  <p:cNvPicPr/>
                  <p:nvPr/>
                </p:nvPicPr>
                <p:blipFill>
                  <a:blip r:embed="rId32"/>
                  <a:stretch>
                    <a:fillRect/>
                  </a:stretch>
                </p:blipFill>
                <p:spPr>
                  <a:xfrm>
                    <a:off x="3902450" y="5194536"/>
                    <a:ext cx="1429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2" name="Ink 31">
                    <a:extLst>
                      <a:ext uri="{FF2B5EF4-FFF2-40B4-BE49-F238E27FC236}">
                        <a16:creationId xmlns:a16="http://schemas.microsoft.com/office/drawing/2014/main" id="{B2952D78-2052-0242-A712-A4BEA55E54FD}"/>
                      </a:ext>
                    </a:extLst>
                  </p14:cNvPr>
                  <p14:cNvContentPartPr/>
                  <p14:nvPr/>
                </p14:nvContentPartPr>
                <p14:xfrm>
                  <a:off x="4123130" y="4886376"/>
                  <a:ext cx="116640" cy="56880"/>
                </p14:xfrm>
              </p:contentPart>
            </mc:Choice>
            <mc:Fallback xmlns="">
              <p:pic>
                <p:nvPicPr>
                  <p:cNvPr id="32" name="Ink 31">
                    <a:extLst>
                      <a:ext uri="{FF2B5EF4-FFF2-40B4-BE49-F238E27FC236}">
                        <a16:creationId xmlns:a16="http://schemas.microsoft.com/office/drawing/2014/main" id="{B2952D78-2052-0242-A712-A4BEA55E54FD}"/>
                      </a:ext>
                    </a:extLst>
                  </p:cNvPr>
                  <p:cNvPicPr/>
                  <p:nvPr/>
                </p:nvPicPr>
                <p:blipFill>
                  <a:blip r:embed="rId34"/>
                  <a:stretch>
                    <a:fillRect/>
                  </a:stretch>
                </p:blipFill>
                <p:spPr>
                  <a:xfrm>
                    <a:off x="4114130" y="4877736"/>
                    <a:ext cx="13428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3" name="Ink 32">
                    <a:extLst>
                      <a:ext uri="{FF2B5EF4-FFF2-40B4-BE49-F238E27FC236}">
                        <a16:creationId xmlns:a16="http://schemas.microsoft.com/office/drawing/2014/main" id="{F73DFEDB-572E-004B-BEE3-45537015C9F6}"/>
                      </a:ext>
                    </a:extLst>
                  </p14:cNvPr>
                  <p14:cNvContentPartPr/>
                  <p14:nvPr/>
                </p14:nvContentPartPr>
                <p14:xfrm>
                  <a:off x="4100090" y="4942896"/>
                  <a:ext cx="139680" cy="127440"/>
                </p14:xfrm>
              </p:contentPart>
            </mc:Choice>
            <mc:Fallback xmlns="">
              <p:pic>
                <p:nvPicPr>
                  <p:cNvPr id="33" name="Ink 32">
                    <a:extLst>
                      <a:ext uri="{FF2B5EF4-FFF2-40B4-BE49-F238E27FC236}">
                        <a16:creationId xmlns:a16="http://schemas.microsoft.com/office/drawing/2014/main" id="{F73DFEDB-572E-004B-BEE3-45537015C9F6}"/>
                      </a:ext>
                    </a:extLst>
                  </p:cNvPr>
                  <p:cNvPicPr/>
                  <p:nvPr/>
                </p:nvPicPr>
                <p:blipFill>
                  <a:blip r:embed="rId36"/>
                  <a:stretch>
                    <a:fillRect/>
                  </a:stretch>
                </p:blipFill>
                <p:spPr>
                  <a:xfrm>
                    <a:off x="4091450" y="4933896"/>
                    <a:ext cx="157320" cy="145080"/>
                  </a:xfrm>
                  <a:prstGeom prst="rect">
                    <a:avLst/>
                  </a:prstGeom>
                </p:spPr>
              </p:pic>
            </mc:Fallback>
          </mc:AlternateContent>
        </p:grpSp>
        <p:sp>
          <p:nvSpPr>
            <p:cNvPr id="45" name="Rectangle 44">
              <a:extLst>
                <a:ext uri="{FF2B5EF4-FFF2-40B4-BE49-F238E27FC236}">
                  <a16:creationId xmlns:a16="http://schemas.microsoft.com/office/drawing/2014/main" id="{8007762D-48C1-3B45-A33D-657E188EF2E1}"/>
                </a:ext>
              </a:extLst>
            </p:cNvPr>
            <p:cNvSpPr/>
            <p:nvPr/>
          </p:nvSpPr>
          <p:spPr>
            <a:xfrm>
              <a:off x="1185078" y="3806272"/>
              <a:ext cx="264056" cy="1411512"/>
            </a:xfrm>
            <a:prstGeom prst="rect">
              <a:avLst/>
            </a:prstGeom>
            <a:ln w="41275">
              <a:solidFill>
                <a:schemeClr val="tx1"/>
              </a:solidFill>
              <a:extLst>
                <a:ext uri="{C807C97D-BFC1-408E-A445-0C87EB9F89A2}">
                  <ask:lineSketchStyleProps xmlns:ask="http://schemas.microsoft.com/office/drawing/2018/sketchyshapes">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08B5D4F-E7B0-DC49-8432-D5554F54EAEA}"/>
                </a:ext>
              </a:extLst>
            </p:cNvPr>
            <p:cNvSpPr/>
            <p:nvPr/>
          </p:nvSpPr>
          <p:spPr>
            <a:xfrm>
              <a:off x="1556649" y="3812248"/>
              <a:ext cx="264056" cy="1411512"/>
            </a:xfrm>
            <a:prstGeom prst="rect">
              <a:avLst/>
            </a:prstGeom>
            <a:ln w="41275">
              <a:solidFill>
                <a:schemeClr val="tx1"/>
              </a:solidFill>
              <a:extLst>
                <a:ext uri="{C807C97D-BFC1-408E-A445-0C87EB9F89A2}">
                  <ask:lineSketchStyleProps xmlns:ask="http://schemas.microsoft.com/office/drawing/2018/sketchyshapes">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5AF9621-495F-4841-939A-938DE0F4C7AD}"/>
                </a:ext>
              </a:extLst>
            </p:cNvPr>
            <p:cNvSpPr/>
            <p:nvPr/>
          </p:nvSpPr>
          <p:spPr>
            <a:xfrm>
              <a:off x="1976285" y="3826732"/>
              <a:ext cx="245770" cy="1403292"/>
            </a:xfrm>
            <a:prstGeom prst="rect">
              <a:avLst/>
            </a:prstGeom>
            <a:ln w="41275">
              <a:solidFill>
                <a:schemeClr val="tx1"/>
              </a:solidFill>
              <a:extLst>
                <a:ext uri="{C807C97D-BFC1-408E-A445-0C87EB9F89A2}">
                  <ask:lineSketchStyleProps xmlns:ask="http://schemas.microsoft.com/office/drawing/2018/sketchyshapes" sd="1959150775">
                    <a:custGeom>
                      <a:avLst/>
                      <a:gdLst>
                        <a:gd name="connsiteX0" fmla="*/ 0 w 245770"/>
                        <a:gd name="connsiteY0" fmla="*/ 0 h 1403292"/>
                        <a:gd name="connsiteX1" fmla="*/ 245770 w 245770"/>
                        <a:gd name="connsiteY1" fmla="*/ 0 h 1403292"/>
                        <a:gd name="connsiteX2" fmla="*/ 245770 w 245770"/>
                        <a:gd name="connsiteY2" fmla="*/ 453731 h 1403292"/>
                        <a:gd name="connsiteX3" fmla="*/ 245770 w 245770"/>
                        <a:gd name="connsiteY3" fmla="*/ 949561 h 1403292"/>
                        <a:gd name="connsiteX4" fmla="*/ 245770 w 245770"/>
                        <a:gd name="connsiteY4" fmla="*/ 1403292 h 1403292"/>
                        <a:gd name="connsiteX5" fmla="*/ 0 w 245770"/>
                        <a:gd name="connsiteY5" fmla="*/ 1403292 h 1403292"/>
                        <a:gd name="connsiteX6" fmla="*/ 0 w 245770"/>
                        <a:gd name="connsiteY6" fmla="*/ 977627 h 1403292"/>
                        <a:gd name="connsiteX7" fmla="*/ 0 w 245770"/>
                        <a:gd name="connsiteY7" fmla="*/ 523896 h 1403292"/>
                        <a:gd name="connsiteX8" fmla="*/ 0 w 245770"/>
                        <a:gd name="connsiteY8" fmla="*/ 0 h 140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770" h="1403292" fill="none" extrusionOk="0">
                          <a:moveTo>
                            <a:pt x="0" y="0"/>
                          </a:moveTo>
                          <a:cubicBezTo>
                            <a:pt x="57008" y="-27282"/>
                            <a:pt x="195851" y="14062"/>
                            <a:pt x="245770" y="0"/>
                          </a:cubicBezTo>
                          <a:cubicBezTo>
                            <a:pt x="258798" y="155689"/>
                            <a:pt x="193745" y="343605"/>
                            <a:pt x="245770" y="453731"/>
                          </a:cubicBezTo>
                          <a:cubicBezTo>
                            <a:pt x="297795" y="563857"/>
                            <a:pt x="231477" y="764134"/>
                            <a:pt x="245770" y="949561"/>
                          </a:cubicBezTo>
                          <a:cubicBezTo>
                            <a:pt x="260063" y="1134988"/>
                            <a:pt x="237427" y="1291990"/>
                            <a:pt x="245770" y="1403292"/>
                          </a:cubicBezTo>
                          <a:cubicBezTo>
                            <a:pt x="138168" y="1412967"/>
                            <a:pt x="58838" y="1385883"/>
                            <a:pt x="0" y="1403292"/>
                          </a:cubicBezTo>
                          <a:cubicBezTo>
                            <a:pt x="-3292" y="1299641"/>
                            <a:pt x="46442" y="1128022"/>
                            <a:pt x="0" y="977627"/>
                          </a:cubicBezTo>
                          <a:cubicBezTo>
                            <a:pt x="-46442" y="827232"/>
                            <a:pt x="46809" y="700013"/>
                            <a:pt x="0" y="523896"/>
                          </a:cubicBezTo>
                          <a:cubicBezTo>
                            <a:pt x="-46809" y="347779"/>
                            <a:pt x="35685" y="154535"/>
                            <a:pt x="0" y="0"/>
                          </a:cubicBezTo>
                          <a:close/>
                        </a:path>
                        <a:path w="245770" h="1403292" stroke="0" extrusionOk="0">
                          <a:moveTo>
                            <a:pt x="0" y="0"/>
                          </a:moveTo>
                          <a:cubicBezTo>
                            <a:pt x="54834" y="-9725"/>
                            <a:pt x="141678" y="20596"/>
                            <a:pt x="245770" y="0"/>
                          </a:cubicBezTo>
                          <a:cubicBezTo>
                            <a:pt x="300176" y="114679"/>
                            <a:pt x="204037" y="253768"/>
                            <a:pt x="245770" y="495830"/>
                          </a:cubicBezTo>
                          <a:cubicBezTo>
                            <a:pt x="287503" y="737892"/>
                            <a:pt x="202121" y="742226"/>
                            <a:pt x="245770" y="921495"/>
                          </a:cubicBezTo>
                          <a:cubicBezTo>
                            <a:pt x="289419" y="1100764"/>
                            <a:pt x="227017" y="1174243"/>
                            <a:pt x="245770" y="1403292"/>
                          </a:cubicBezTo>
                          <a:cubicBezTo>
                            <a:pt x="146068" y="1432500"/>
                            <a:pt x="114696" y="1387651"/>
                            <a:pt x="0" y="1403292"/>
                          </a:cubicBezTo>
                          <a:cubicBezTo>
                            <a:pt x="-34983" y="1248790"/>
                            <a:pt x="50311" y="1147843"/>
                            <a:pt x="0" y="907462"/>
                          </a:cubicBezTo>
                          <a:cubicBezTo>
                            <a:pt x="-50311" y="667081"/>
                            <a:pt x="40767" y="679892"/>
                            <a:pt x="0" y="481797"/>
                          </a:cubicBezTo>
                          <a:cubicBezTo>
                            <a:pt x="-40767" y="283703"/>
                            <a:pt x="22307" y="129789"/>
                            <a:pt x="0" y="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50AE709-A00E-1148-B0E2-FFDEA196E175}"/>
                </a:ext>
              </a:extLst>
            </p:cNvPr>
            <p:cNvSpPr/>
            <p:nvPr/>
          </p:nvSpPr>
          <p:spPr>
            <a:xfrm>
              <a:off x="2356256" y="3817624"/>
              <a:ext cx="300914" cy="1403292"/>
            </a:xfrm>
            <a:prstGeom prst="rect">
              <a:avLst/>
            </a:prstGeom>
            <a:ln w="41275">
              <a:solidFill>
                <a:schemeClr val="tx1"/>
              </a:solidFill>
              <a:extLst>
                <a:ext uri="{C807C97D-BFC1-408E-A445-0C87EB9F89A2}">
                  <ask:lineSketchStyleProps xmlns:ask="http://schemas.microsoft.com/office/drawing/2018/sketchyshapes" sd="1959150775">
                    <a:custGeom>
                      <a:avLst/>
                      <a:gdLst>
                        <a:gd name="connsiteX0" fmla="*/ 0 w 300914"/>
                        <a:gd name="connsiteY0" fmla="*/ 0 h 1403292"/>
                        <a:gd name="connsiteX1" fmla="*/ 300914 w 300914"/>
                        <a:gd name="connsiteY1" fmla="*/ 0 h 1403292"/>
                        <a:gd name="connsiteX2" fmla="*/ 300914 w 300914"/>
                        <a:gd name="connsiteY2" fmla="*/ 453731 h 1403292"/>
                        <a:gd name="connsiteX3" fmla="*/ 300914 w 300914"/>
                        <a:gd name="connsiteY3" fmla="*/ 949561 h 1403292"/>
                        <a:gd name="connsiteX4" fmla="*/ 300914 w 300914"/>
                        <a:gd name="connsiteY4" fmla="*/ 1403292 h 1403292"/>
                        <a:gd name="connsiteX5" fmla="*/ 0 w 300914"/>
                        <a:gd name="connsiteY5" fmla="*/ 1403292 h 1403292"/>
                        <a:gd name="connsiteX6" fmla="*/ 0 w 300914"/>
                        <a:gd name="connsiteY6" fmla="*/ 977627 h 1403292"/>
                        <a:gd name="connsiteX7" fmla="*/ 0 w 300914"/>
                        <a:gd name="connsiteY7" fmla="*/ 523896 h 1403292"/>
                        <a:gd name="connsiteX8" fmla="*/ 0 w 300914"/>
                        <a:gd name="connsiteY8" fmla="*/ 0 h 140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914" h="1403292" fill="none" extrusionOk="0">
                          <a:moveTo>
                            <a:pt x="0" y="0"/>
                          </a:moveTo>
                          <a:cubicBezTo>
                            <a:pt x="128207" y="-30616"/>
                            <a:pt x="176484" y="5019"/>
                            <a:pt x="300914" y="0"/>
                          </a:cubicBezTo>
                          <a:cubicBezTo>
                            <a:pt x="313942" y="155689"/>
                            <a:pt x="248889" y="343605"/>
                            <a:pt x="300914" y="453731"/>
                          </a:cubicBezTo>
                          <a:cubicBezTo>
                            <a:pt x="352939" y="563857"/>
                            <a:pt x="286621" y="764134"/>
                            <a:pt x="300914" y="949561"/>
                          </a:cubicBezTo>
                          <a:cubicBezTo>
                            <a:pt x="315207" y="1134988"/>
                            <a:pt x="292571" y="1291990"/>
                            <a:pt x="300914" y="1403292"/>
                          </a:cubicBezTo>
                          <a:cubicBezTo>
                            <a:pt x="153959" y="1431518"/>
                            <a:pt x="100484" y="1377240"/>
                            <a:pt x="0" y="1403292"/>
                          </a:cubicBezTo>
                          <a:cubicBezTo>
                            <a:pt x="-3292" y="1299641"/>
                            <a:pt x="46442" y="1128022"/>
                            <a:pt x="0" y="977627"/>
                          </a:cubicBezTo>
                          <a:cubicBezTo>
                            <a:pt x="-46442" y="827232"/>
                            <a:pt x="46809" y="700013"/>
                            <a:pt x="0" y="523896"/>
                          </a:cubicBezTo>
                          <a:cubicBezTo>
                            <a:pt x="-46809" y="347779"/>
                            <a:pt x="35685" y="154535"/>
                            <a:pt x="0" y="0"/>
                          </a:cubicBezTo>
                          <a:close/>
                        </a:path>
                        <a:path w="300914" h="1403292" stroke="0" extrusionOk="0">
                          <a:moveTo>
                            <a:pt x="0" y="0"/>
                          </a:moveTo>
                          <a:cubicBezTo>
                            <a:pt x="94838" y="-17976"/>
                            <a:pt x="217276" y="12169"/>
                            <a:pt x="300914" y="0"/>
                          </a:cubicBezTo>
                          <a:cubicBezTo>
                            <a:pt x="355320" y="114679"/>
                            <a:pt x="259181" y="253768"/>
                            <a:pt x="300914" y="495830"/>
                          </a:cubicBezTo>
                          <a:cubicBezTo>
                            <a:pt x="342647" y="737892"/>
                            <a:pt x="257265" y="742226"/>
                            <a:pt x="300914" y="921495"/>
                          </a:cubicBezTo>
                          <a:cubicBezTo>
                            <a:pt x="344563" y="1100764"/>
                            <a:pt x="282161" y="1174243"/>
                            <a:pt x="300914" y="1403292"/>
                          </a:cubicBezTo>
                          <a:cubicBezTo>
                            <a:pt x="150902" y="1432740"/>
                            <a:pt x="143386" y="1390909"/>
                            <a:pt x="0" y="1403292"/>
                          </a:cubicBezTo>
                          <a:cubicBezTo>
                            <a:pt x="-34983" y="1248790"/>
                            <a:pt x="50311" y="1147843"/>
                            <a:pt x="0" y="907462"/>
                          </a:cubicBezTo>
                          <a:cubicBezTo>
                            <a:pt x="-50311" y="667081"/>
                            <a:pt x="40767" y="679892"/>
                            <a:pt x="0" y="481797"/>
                          </a:cubicBezTo>
                          <a:cubicBezTo>
                            <a:pt x="-40767" y="283703"/>
                            <a:pt x="22307" y="129789"/>
                            <a:pt x="0" y="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9E0738D-8D1D-1345-950B-39433CEB9E1D}"/>
                </a:ext>
              </a:extLst>
            </p:cNvPr>
            <p:cNvSpPr/>
            <p:nvPr/>
          </p:nvSpPr>
          <p:spPr>
            <a:xfrm>
              <a:off x="2791371" y="3826732"/>
              <a:ext cx="245770" cy="1403292"/>
            </a:xfrm>
            <a:prstGeom prst="rect">
              <a:avLst/>
            </a:prstGeom>
            <a:ln w="41275">
              <a:solidFill>
                <a:schemeClr val="tx1"/>
              </a:solidFill>
              <a:extLst>
                <a:ext uri="{C807C97D-BFC1-408E-A445-0C87EB9F89A2}">
                  <ask:lineSketchStyleProps xmlns:ask="http://schemas.microsoft.com/office/drawing/2018/sketchyshapes" sd="1959150775">
                    <a:custGeom>
                      <a:avLst/>
                      <a:gdLst>
                        <a:gd name="connsiteX0" fmla="*/ 0 w 245770"/>
                        <a:gd name="connsiteY0" fmla="*/ 0 h 1403292"/>
                        <a:gd name="connsiteX1" fmla="*/ 245770 w 245770"/>
                        <a:gd name="connsiteY1" fmla="*/ 0 h 1403292"/>
                        <a:gd name="connsiteX2" fmla="*/ 245770 w 245770"/>
                        <a:gd name="connsiteY2" fmla="*/ 453731 h 1403292"/>
                        <a:gd name="connsiteX3" fmla="*/ 245770 w 245770"/>
                        <a:gd name="connsiteY3" fmla="*/ 949561 h 1403292"/>
                        <a:gd name="connsiteX4" fmla="*/ 245770 w 245770"/>
                        <a:gd name="connsiteY4" fmla="*/ 1403292 h 1403292"/>
                        <a:gd name="connsiteX5" fmla="*/ 0 w 245770"/>
                        <a:gd name="connsiteY5" fmla="*/ 1403292 h 1403292"/>
                        <a:gd name="connsiteX6" fmla="*/ 0 w 245770"/>
                        <a:gd name="connsiteY6" fmla="*/ 977627 h 1403292"/>
                        <a:gd name="connsiteX7" fmla="*/ 0 w 245770"/>
                        <a:gd name="connsiteY7" fmla="*/ 523896 h 1403292"/>
                        <a:gd name="connsiteX8" fmla="*/ 0 w 245770"/>
                        <a:gd name="connsiteY8" fmla="*/ 0 h 140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770" h="1403292" fill="none" extrusionOk="0">
                          <a:moveTo>
                            <a:pt x="0" y="0"/>
                          </a:moveTo>
                          <a:cubicBezTo>
                            <a:pt x="57008" y="-27282"/>
                            <a:pt x="195851" y="14062"/>
                            <a:pt x="245770" y="0"/>
                          </a:cubicBezTo>
                          <a:cubicBezTo>
                            <a:pt x="258798" y="155689"/>
                            <a:pt x="193745" y="343605"/>
                            <a:pt x="245770" y="453731"/>
                          </a:cubicBezTo>
                          <a:cubicBezTo>
                            <a:pt x="297795" y="563857"/>
                            <a:pt x="231477" y="764134"/>
                            <a:pt x="245770" y="949561"/>
                          </a:cubicBezTo>
                          <a:cubicBezTo>
                            <a:pt x="260063" y="1134988"/>
                            <a:pt x="237427" y="1291990"/>
                            <a:pt x="245770" y="1403292"/>
                          </a:cubicBezTo>
                          <a:cubicBezTo>
                            <a:pt x="138168" y="1412967"/>
                            <a:pt x="58838" y="1385883"/>
                            <a:pt x="0" y="1403292"/>
                          </a:cubicBezTo>
                          <a:cubicBezTo>
                            <a:pt x="-3292" y="1299641"/>
                            <a:pt x="46442" y="1128022"/>
                            <a:pt x="0" y="977627"/>
                          </a:cubicBezTo>
                          <a:cubicBezTo>
                            <a:pt x="-46442" y="827232"/>
                            <a:pt x="46809" y="700013"/>
                            <a:pt x="0" y="523896"/>
                          </a:cubicBezTo>
                          <a:cubicBezTo>
                            <a:pt x="-46809" y="347779"/>
                            <a:pt x="35685" y="154535"/>
                            <a:pt x="0" y="0"/>
                          </a:cubicBezTo>
                          <a:close/>
                        </a:path>
                        <a:path w="245770" h="1403292" stroke="0" extrusionOk="0">
                          <a:moveTo>
                            <a:pt x="0" y="0"/>
                          </a:moveTo>
                          <a:cubicBezTo>
                            <a:pt x="54834" y="-9725"/>
                            <a:pt x="141678" y="20596"/>
                            <a:pt x="245770" y="0"/>
                          </a:cubicBezTo>
                          <a:cubicBezTo>
                            <a:pt x="300176" y="114679"/>
                            <a:pt x="204037" y="253768"/>
                            <a:pt x="245770" y="495830"/>
                          </a:cubicBezTo>
                          <a:cubicBezTo>
                            <a:pt x="287503" y="737892"/>
                            <a:pt x="202121" y="742226"/>
                            <a:pt x="245770" y="921495"/>
                          </a:cubicBezTo>
                          <a:cubicBezTo>
                            <a:pt x="289419" y="1100764"/>
                            <a:pt x="227017" y="1174243"/>
                            <a:pt x="245770" y="1403292"/>
                          </a:cubicBezTo>
                          <a:cubicBezTo>
                            <a:pt x="146068" y="1432500"/>
                            <a:pt x="114696" y="1387651"/>
                            <a:pt x="0" y="1403292"/>
                          </a:cubicBezTo>
                          <a:cubicBezTo>
                            <a:pt x="-34983" y="1248790"/>
                            <a:pt x="50311" y="1147843"/>
                            <a:pt x="0" y="907462"/>
                          </a:cubicBezTo>
                          <a:cubicBezTo>
                            <a:pt x="-50311" y="667081"/>
                            <a:pt x="40767" y="679892"/>
                            <a:pt x="0" y="481797"/>
                          </a:cubicBezTo>
                          <a:cubicBezTo>
                            <a:pt x="-40767" y="283703"/>
                            <a:pt x="22307" y="129789"/>
                            <a:pt x="0" y="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58ECBE8C-0AF0-5D4E-AF53-DB06468B2534}"/>
                </a:ext>
              </a:extLst>
            </p:cNvPr>
            <p:cNvSpPr/>
            <p:nvPr/>
          </p:nvSpPr>
          <p:spPr>
            <a:xfrm>
              <a:off x="3164869" y="3839710"/>
              <a:ext cx="300914" cy="1403292"/>
            </a:xfrm>
            <a:prstGeom prst="rect">
              <a:avLst/>
            </a:prstGeom>
            <a:ln w="41275">
              <a:solidFill>
                <a:schemeClr val="tx1"/>
              </a:solidFill>
              <a:extLst>
                <a:ext uri="{C807C97D-BFC1-408E-A445-0C87EB9F89A2}">
                  <ask:lineSketchStyleProps xmlns:ask="http://schemas.microsoft.com/office/drawing/2018/sketchyshapes" sd="1959150775">
                    <a:custGeom>
                      <a:avLst/>
                      <a:gdLst>
                        <a:gd name="connsiteX0" fmla="*/ 0 w 300914"/>
                        <a:gd name="connsiteY0" fmla="*/ 0 h 1403292"/>
                        <a:gd name="connsiteX1" fmla="*/ 300914 w 300914"/>
                        <a:gd name="connsiteY1" fmla="*/ 0 h 1403292"/>
                        <a:gd name="connsiteX2" fmla="*/ 300914 w 300914"/>
                        <a:gd name="connsiteY2" fmla="*/ 453731 h 1403292"/>
                        <a:gd name="connsiteX3" fmla="*/ 300914 w 300914"/>
                        <a:gd name="connsiteY3" fmla="*/ 949561 h 1403292"/>
                        <a:gd name="connsiteX4" fmla="*/ 300914 w 300914"/>
                        <a:gd name="connsiteY4" fmla="*/ 1403292 h 1403292"/>
                        <a:gd name="connsiteX5" fmla="*/ 0 w 300914"/>
                        <a:gd name="connsiteY5" fmla="*/ 1403292 h 1403292"/>
                        <a:gd name="connsiteX6" fmla="*/ 0 w 300914"/>
                        <a:gd name="connsiteY6" fmla="*/ 977627 h 1403292"/>
                        <a:gd name="connsiteX7" fmla="*/ 0 w 300914"/>
                        <a:gd name="connsiteY7" fmla="*/ 523896 h 1403292"/>
                        <a:gd name="connsiteX8" fmla="*/ 0 w 300914"/>
                        <a:gd name="connsiteY8" fmla="*/ 0 h 140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914" h="1403292" fill="none" extrusionOk="0">
                          <a:moveTo>
                            <a:pt x="0" y="0"/>
                          </a:moveTo>
                          <a:cubicBezTo>
                            <a:pt x="128207" y="-30616"/>
                            <a:pt x="176484" y="5019"/>
                            <a:pt x="300914" y="0"/>
                          </a:cubicBezTo>
                          <a:cubicBezTo>
                            <a:pt x="313942" y="155689"/>
                            <a:pt x="248889" y="343605"/>
                            <a:pt x="300914" y="453731"/>
                          </a:cubicBezTo>
                          <a:cubicBezTo>
                            <a:pt x="352939" y="563857"/>
                            <a:pt x="286621" y="764134"/>
                            <a:pt x="300914" y="949561"/>
                          </a:cubicBezTo>
                          <a:cubicBezTo>
                            <a:pt x="315207" y="1134988"/>
                            <a:pt x="292571" y="1291990"/>
                            <a:pt x="300914" y="1403292"/>
                          </a:cubicBezTo>
                          <a:cubicBezTo>
                            <a:pt x="153959" y="1431518"/>
                            <a:pt x="100484" y="1377240"/>
                            <a:pt x="0" y="1403292"/>
                          </a:cubicBezTo>
                          <a:cubicBezTo>
                            <a:pt x="-3292" y="1299641"/>
                            <a:pt x="46442" y="1128022"/>
                            <a:pt x="0" y="977627"/>
                          </a:cubicBezTo>
                          <a:cubicBezTo>
                            <a:pt x="-46442" y="827232"/>
                            <a:pt x="46809" y="700013"/>
                            <a:pt x="0" y="523896"/>
                          </a:cubicBezTo>
                          <a:cubicBezTo>
                            <a:pt x="-46809" y="347779"/>
                            <a:pt x="35685" y="154535"/>
                            <a:pt x="0" y="0"/>
                          </a:cubicBezTo>
                          <a:close/>
                        </a:path>
                        <a:path w="300914" h="1403292" stroke="0" extrusionOk="0">
                          <a:moveTo>
                            <a:pt x="0" y="0"/>
                          </a:moveTo>
                          <a:cubicBezTo>
                            <a:pt x="94838" y="-17976"/>
                            <a:pt x="217276" y="12169"/>
                            <a:pt x="300914" y="0"/>
                          </a:cubicBezTo>
                          <a:cubicBezTo>
                            <a:pt x="355320" y="114679"/>
                            <a:pt x="259181" y="253768"/>
                            <a:pt x="300914" y="495830"/>
                          </a:cubicBezTo>
                          <a:cubicBezTo>
                            <a:pt x="342647" y="737892"/>
                            <a:pt x="257265" y="742226"/>
                            <a:pt x="300914" y="921495"/>
                          </a:cubicBezTo>
                          <a:cubicBezTo>
                            <a:pt x="344563" y="1100764"/>
                            <a:pt x="282161" y="1174243"/>
                            <a:pt x="300914" y="1403292"/>
                          </a:cubicBezTo>
                          <a:cubicBezTo>
                            <a:pt x="150902" y="1432740"/>
                            <a:pt x="143386" y="1390909"/>
                            <a:pt x="0" y="1403292"/>
                          </a:cubicBezTo>
                          <a:cubicBezTo>
                            <a:pt x="-34983" y="1248790"/>
                            <a:pt x="50311" y="1147843"/>
                            <a:pt x="0" y="907462"/>
                          </a:cubicBezTo>
                          <a:cubicBezTo>
                            <a:pt x="-50311" y="667081"/>
                            <a:pt x="40767" y="679892"/>
                            <a:pt x="0" y="481797"/>
                          </a:cubicBezTo>
                          <a:cubicBezTo>
                            <a:pt x="-40767" y="283703"/>
                            <a:pt x="22307" y="129789"/>
                            <a:pt x="0" y="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4ECF3BA8-B0E5-604A-9BFD-17447D90CE2B}"/>
                </a:ext>
              </a:extLst>
            </p:cNvPr>
            <p:cNvSpPr txBox="1"/>
            <p:nvPr/>
          </p:nvSpPr>
          <p:spPr>
            <a:xfrm>
              <a:off x="3826126" y="3632958"/>
              <a:ext cx="2117473" cy="369332"/>
            </a:xfrm>
            <a:prstGeom prst="rect">
              <a:avLst/>
            </a:prstGeom>
            <a:noFill/>
          </p:spPr>
          <p:txBody>
            <a:bodyPr wrap="square" rtlCol="0">
              <a:spAutoFit/>
            </a:bodyPr>
            <a:lstStyle/>
            <a:p>
              <a:r>
                <a:rPr lang="en-US" dirty="0">
                  <a:latin typeface="Segoe Print" panose="02000800000000000000" pitchFamily="2" charset="0"/>
                </a:rPr>
                <a:t>1/6 probability </a:t>
              </a:r>
            </a:p>
          </p:txBody>
        </p:sp>
        <p:cxnSp>
          <p:nvCxnSpPr>
            <p:cNvPr id="62" name="Straight Connector 61">
              <a:extLst>
                <a:ext uri="{FF2B5EF4-FFF2-40B4-BE49-F238E27FC236}">
                  <a16:creationId xmlns:a16="http://schemas.microsoft.com/office/drawing/2014/main" id="{027C720A-CDE6-4644-BA78-2A29830EBEDD}"/>
                </a:ext>
              </a:extLst>
            </p:cNvPr>
            <p:cNvCxnSpPr>
              <a:cxnSpLocks/>
              <a:endCxn id="60" idx="1"/>
            </p:cNvCxnSpPr>
            <p:nvPr/>
          </p:nvCxnSpPr>
          <p:spPr>
            <a:xfrm>
              <a:off x="782650" y="3806272"/>
              <a:ext cx="3043476" cy="11352"/>
            </a:xfrm>
            <a:prstGeom prst="line">
              <a:avLst/>
            </a:prstGeom>
            <a:ln w="38100">
              <a:solidFill>
                <a:srgbClr val="C00000"/>
              </a:solidFill>
              <a:prstDash val="sysDash"/>
            </a:ln>
          </p:spPr>
          <p:style>
            <a:lnRef idx="1">
              <a:schemeClr val="accent1"/>
            </a:lnRef>
            <a:fillRef idx="0">
              <a:schemeClr val="accent1"/>
            </a:fillRef>
            <a:effectRef idx="0">
              <a:schemeClr val="accent1"/>
            </a:effectRef>
            <a:fontRef idx="minor">
              <a:schemeClr val="tx1"/>
            </a:fontRef>
          </p:style>
        </p:cxnSp>
      </p:grpSp>
      <p:sp>
        <p:nvSpPr>
          <p:cNvPr id="64" name="TextBox 63">
            <a:extLst>
              <a:ext uri="{FF2B5EF4-FFF2-40B4-BE49-F238E27FC236}">
                <a16:creationId xmlns:a16="http://schemas.microsoft.com/office/drawing/2014/main" id="{4134476E-6137-4F44-B3B4-7905AB9C963C}"/>
              </a:ext>
            </a:extLst>
          </p:cNvPr>
          <p:cNvSpPr txBox="1"/>
          <p:nvPr/>
        </p:nvSpPr>
        <p:spPr>
          <a:xfrm>
            <a:off x="5720080" y="3012033"/>
            <a:ext cx="6331992" cy="3416320"/>
          </a:xfrm>
          <a:prstGeom prst="rect">
            <a:avLst/>
          </a:prstGeom>
          <a:noFill/>
        </p:spPr>
        <p:txBody>
          <a:bodyPr wrap="square" rtlCol="0">
            <a:spAutoFit/>
          </a:bodyPr>
          <a:lstStyle/>
          <a:p>
            <a:r>
              <a:rPr lang="en-US" dirty="0"/>
              <a:t>The PMF of a random variable is informally called its distribution.</a:t>
            </a:r>
          </a:p>
          <a:p>
            <a:r>
              <a:rPr lang="en-US" dirty="0"/>
              <a:t>Given the distribution of a RV we can compute its </a:t>
            </a:r>
            <a:br>
              <a:rPr lang="en-US" dirty="0"/>
            </a:br>
            <a:r>
              <a:rPr lang="en-US" b="1" dirty="0"/>
              <a:t>Expectation of a RV:</a:t>
            </a:r>
            <a:r>
              <a:rPr lang="en-US" dirty="0"/>
              <a:t> </a:t>
            </a:r>
          </a:p>
          <a:p>
            <a:endParaRPr lang="en-US" dirty="0"/>
          </a:p>
          <a:p>
            <a:endParaRPr lang="en-US" dirty="0"/>
          </a:p>
          <a:p>
            <a:endParaRPr lang="en-US" dirty="0"/>
          </a:p>
          <a:p>
            <a:r>
              <a:rPr lang="en-US" dirty="0"/>
              <a:t>and </a:t>
            </a:r>
            <a:r>
              <a:rPr lang="en-US" b="1" dirty="0"/>
              <a:t>Variance of a RV</a:t>
            </a:r>
            <a:r>
              <a:rPr lang="en-US" dirty="0"/>
              <a:t>:</a:t>
            </a:r>
          </a:p>
          <a:p>
            <a:endParaRPr lang="en-US" dirty="0"/>
          </a:p>
          <a:p>
            <a:endParaRPr lang="en-US" dirty="0"/>
          </a:p>
          <a:p>
            <a:endParaRPr lang="en-US" dirty="0"/>
          </a:p>
          <a:p>
            <a:endParaRPr lang="en-US" dirty="0"/>
          </a:p>
          <a:p>
            <a:r>
              <a:rPr lang="en-US" b="1" dirty="0"/>
              <a:t>Standard deviation </a:t>
            </a:r>
            <a:r>
              <a:rPr lang="en-US" dirty="0"/>
              <a:t>= square root of variance  </a:t>
            </a:r>
          </a:p>
        </p:txBody>
      </p:sp>
      <p:pic>
        <p:nvPicPr>
          <p:cNvPr id="65" name="Picture 64">
            <a:extLst>
              <a:ext uri="{FF2B5EF4-FFF2-40B4-BE49-F238E27FC236}">
                <a16:creationId xmlns:a16="http://schemas.microsoft.com/office/drawing/2014/main" id="{07B8D063-99A6-1842-BCC9-D62426036C72}"/>
              </a:ext>
            </a:extLst>
          </p:cNvPr>
          <p:cNvPicPr>
            <a:picLocks noChangeAspect="1"/>
          </p:cNvPicPr>
          <p:nvPr/>
        </p:nvPicPr>
        <p:blipFill>
          <a:blip r:embed="rId37"/>
          <a:stretch>
            <a:fillRect/>
          </a:stretch>
        </p:blipFill>
        <p:spPr>
          <a:xfrm>
            <a:off x="7307425" y="4002741"/>
            <a:ext cx="2859769" cy="656065"/>
          </a:xfrm>
          <a:prstGeom prst="rect">
            <a:avLst/>
          </a:prstGeom>
        </p:spPr>
      </p:pic>
      <p:pic>
        <p:nvPicPr>
          <p:cNvPr id="68" name="Picture 67">
            <a:extLst>
              <a:ext uri="{FF2B5EF4-FFF2-40B4-BE49-F238E27FC236}">
                <a16:creationId xmlns:a16="http://schemas.microsoft.com/office/drawing/2014/main" id="{5B881BC4-A604-174A-AB05-9D89D73E3ADE}"/>
              </a:ext>
            </a:extLst>
          </p:cNvPr>
          <p:cNvPicPr>
            <a:picLocks noChangeAspect="1"/>
          </p:cNvPicPr>
          <p:nvPr/>
        </p:nvPicPr>
        <p:blipFill>
          <a:blip r:embed="rId38"/>
          <a:stretch>
            <a:fillRect/>
          </a:stretch>
        </p:blipFill>
        <p:spPr>
          <a:xfrm>
            <a:off x="7887391" y="4664580"/>
            <a:ext cx="3406479" cy="1163188"/>
          </a:xfrm>
          <a:prstGeom prst="rect">
            <a:avLst/>
          </a:prstGeom>
        </p:spPr>
      </p:pic>
    </p:spTree>
    <p:extLst>
      <p:ext uri="{BB962C8B-B14F-4D97-AF65-F5344CB8AC3E}">
        <p14:creationId xmlns:p14="http://schemas.microsoft.com/office/powerpoint/2010/main" val="438553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E6DC-5B08-2E4B-AEE3-C8FE4BB48FF3}"/>
              </a:ext>
            </a:extLst>
          </p:cNvPr>
          <p:cNvSpPr>
            <a:spLocks noGrp="1"/>
          </p:cNvSpPr>
          <p:nvPr>
            <p:ph type="title"/>
          </p:nvPr>
        </p:nvSpPr>
        <p:spPr>
          <a:xfrm>
            <a:off x="85846" y="18255"/>
            <a:ext cx="11313674" cy="1325563"/>
          </a:xfrm>
        </p:spPr>
        <p:txBody>
          <a:bodyPr/>
          <a:lstStyle/>
          <a:p>
            <a:r>
              <a:rPr lang="en-US" dirty="0"/>
              <a:t>Example: Computing expectation and Variance if we know the distribution of a RV </a:t>
            </a:r>
          </a:p>
        </p:txBody>
      </p:sp>
      <p:sp>
        <p:nvSpPr>
          <p:cNvPr id="4" name="TextBox 3">
            <a:extLst>
              <a:ext uri="{FF2B5EF4-FFF2-40B4-BE49-F238E27FC236}">
                <a16:creationId xmlns:a16="http://schemas.microsoft.com/office/drawing/2014/main" id="{DE221108-3C54-0346-BE90-4FA150BD44B0}"/>
              </a:ext>
            </a:extLst>
          </p:cNvPr>
          <p:cNvSpPr txBox="1"/>
          <p:nvPr/>
        </p:nvSpPr>
        <p:spPr>
          <a:xfrm>
            <a:off x="85846" y="1563463"/>
            <a:ext cx="5817115" cy="4801314"/>
          </a:xfrm>
          <a:prstGeom prst="rect">
            <a:avLst/>
          </a:prstGeom>
          <a:noFill/>
        </p:spPr>
        <p:txBody>
          <a:bodyPr wrap="square" rtlCol="0">
            <a:spAutoFit/>
          </a:bodyPr>
          <a:lstStyle/>
          <a:p>
            <a:r>
              <a:rPr lang="en-US" dirty="0"/>
              <a:t>Example 1:  A random variable X has the PMF </a:t>
            </a:r>
          </a:p>
          <a:p>
            <a:r>
              <a:rPr lang="en-US" dirty="0"/>
              <a:t> </a:t>
            </a:r>
            <a:r>
              <a:rPr lang="en-US" dirty="0" err="1"/>
              <a:t>Pr</a:t>
            </a:r>
            <a:r>
              <a:rPr lang="en-US" dirty="0"/>
              <a:t>(X=0)= ½,  </a:t>
            </a:r>
            <a:r>
              <a:rPr lang="en-US" dirty="0" err="1"/>
              <a:t>Pr</a:t>
            </a:r>
            <a:r>
              <a:rPr lang="en-US" dirty="0"/>
              <a:t> (X=1)=1/4, </a:t>
            </a:r>
            <a:r>
              <a:rPr lang="en-US" dirty="0" err="1"/>
              <a:t>Pr</a:t>
            </a:r>
            <a:r>
              <a:rPr lang="en-US" dirty="0"/>
              <a:t> (X=2)= 1/4 </a:t>
            </a:r>
          </a:p>
          <a:p>
            <a:endParaRPr lang="en-US" dirty="0"/>
          </a:p>
          <a:p>
            <a:r>
              <a:rPr lang="en-US" dirty="0"/>
              <a:t>Compute its expectation and its variance. </a:t>
            </a:r>
          </a:p>
          <a:p>
            <a:endParaRPr lang="en-US" dirty="0"/>
          </a:p>
          <a:p>
            <a:r>
              <a:rPr lang="en-US" dirty="0"/>
              <a:t>A: E[X]= sum over possible values, value times probability of that value </a:t>
            </a:r>
          </a:p>
          <a:p>
            <a:r>
              <a:rPr lang="en-US" dirty="0"/>
              <a:t>= 0*1/2 + 1*1/4 + 2* 1/4 = 3/4.  So E[X]= 3/4. </a:t>
            </a:r>
          </a:p>
          <a:p>
            <a:endParaRPr lang="en-US" dirty="0"/>
          </a:p>
          <a:p>
            <a:r>
              <a:rPr lang="en-US" dirty="0"/>
              <a:t>Var[X]= sum squared deviations from expectation * probability of each squared deviation happening.</a:t>
            </a:r>
          </a:p>
          <a:p>
            <a:r>
              <a:rPr lang="en-US" dirty="0"/>
              <a:t>= (0-3/4)</a:t>
            </a:r>
            <a:r>
              <a:rPr lang="en-US" baseline="30000" dirty="0"/>
              <a:t>2 </a:t>
            </a:r>
            <a:r>
              <a:rPr lang="en-US" dirty="0"/>
              <a:t>* 1/2+ </a:t>
            </a:r>
            <a:br>
              <a:rPr lang="en-US" dirty="0"/>
            </a:br>
            <a:r>
              <a:rPr lang="en-US" dirty="0"/>
              <a:t>(1-3/4)</a:t>
            </a:r>
            <a:r>
              <a:rPr lang="en-US" baseline="30000" dirty="0"/>
              <a:t>2 </a:t>
            </a:r>
            <a:r>
              <a:rPr lang="en-US" dirty="0"/>
              <a:t>* 1/4+ </a:t>
            </a:r>
            <a:br>
              <a:rPr lang="en-US" dirty="0"/>
            </a:br>
            <a:r>
              <a:rPr lang="en-US" dirty="0"/>
              <a:t>(2-3/4)</a:t>
            </a:r>
            <a:r>
              <a:rPr lang="en-US" baseline="30000" dirty="0"/>
              <a:t>2 </a:t>
            </a:r>
            <a:r>
              <a:rPr lang="en-US" dirty="0"/>
              <a:t>* 1/4</a:t>
            </a:r>
          </a:p>
          <a:p>
            <a:r>
              <a:rPr lang="en-US" dirty="0"/>
              <a:t> </a:t>
            </a:r>
            <a:br>
              <a:rPr lang="en-US" baseline="30000" dirty="0"/>
            </a:br>
            <a:r>
              <a:rPr lang="en-US" dirty="0"/>
              <a:t>so Var[x]=0.6875 </a:t>
            </a:r>
          </a:p>
          <a:p>
            <a:r>
              <a:rPr lang="en-US" dirty="0" err="1"/>
              <a:t>Stdev</a:t>
            </a:r>
            <a:r>
              <a:rPr lang="en-US" dirty="0"/>
              <a:t>[X]= 0.82</a:t>
            </a:r>
          </a:p>
        </p:txBody>
      </p:sp>
      <p:grpSp>
        <p:nvGrpSpPr>
          <p:cNvPr id="8" name="Group 7">
            <a:extLst>
              <a:ext uri="{FF2B5EF4-FFF2-40B4-BE49-F238E27FC236}">
                <a16:creationId xmlns:a16="http://schemas.microsoft.com/office/drawing/2014/main" id="{CCD035C7-E4D0-8E4A-B3F2-9B4A707F012D}"/>
              </a:ext>
            </a:extLst>
          </p:cNvPr>
          <p:cNvGrpSpPr/>
          <p:nvPr/>
        </p:nvGrpSpPr>
        <p:grpSpPr>
          <a:xfrm>
            <a:off x="6289041" y="1563463"/>
            <a:ext cx="4978400" cy="3069900"/>
            <a:chOff x="3413760" y="1827220"/>
            <a:chExt cx="4978400" cy="3069900"/>
          </a:xfrm>
        </p:grpSpPr>
        <p:sp>
          <p:nvSpPr>
            <p:cNvPr id="7" name="Rectangle 6">
              <a:extLst>
                <a:ext uri="{FF2B5EF4-FFF2-40B4-BE49-F238E27FC236}">
                  <a16:creationId xmlns:a16="http://schemas.microsoft.com/office/drawing/2014/main" id="{CDE981F3-7A13-CE4C-812C-B5F46943C739}"/>
                </a:ext>
              </a:extLst>
            </p:cNvPr>
            <p:cNvSpPr/>
            <p:nvPr/>
          </p:nvSpPr>
          <p:spPr>
            <a:xfrm>
              <a:off x="3413760" y="1971040"/>
              <a:ext cx="4978400" cy="2926080"/>
            </a:xfrm>
            <a:prstGeom prst="rect">
              <a:avLst/>
            </a:prstGeom>
            <a:solidFill>
              <a:schemeClr val="bg1">
                <a:lumMod val="85000"/>
              </a:schemeClr>
            </a:solidFill>
            <a:ln w="76200">
              <a:solidFill>
                <a:schemeClr val="bg2">
                  <a:lumMod val="50000"/>
                </a:schemeClr>
              </a:solidFill>
              <a:extLst>
                <a:ext uri="{C807C97D-BFC1-408E-A445-0C87EB9F89A2}">
                  <ask:lineSketchStyleProps xmlns:ask="http://schemas.microsoft.com/office/drawing/2018/sketchyshapes" sd="3956341818">
                    <a:custGeom>
                      <a:avLst/>
                      <a:gdLst>
                        <a:gd name="connsiteX0" fmla="*/ 0 w 4978400"/>
                        <a:gd name="connsiteY0" fmla="*/ 0 h 2926080"/>
                        <a:gd name="connsiteX1" fmla="*/ 602940 w 4978400"/>
                        <a:gd name="connsiteY1" fmla="*/ 0 h 2926080"/>
                        <a:gd name="connsiteX2" fmla="*/ 1006743 w 4978400"/>
                        <a:gd name="connsiteY2" fmla="*/ 0 h 2926080"/>
                        <a:gd name="connsiteX3" fmla="*/ 1510115 w 4978400"/>
                        <a:gd name="connsiteY3" fmla="*/ 0 h 2926080"/>
                        <a:gd name="connsiteX4" fmla="*/ 2063270 w 4978400"/>
                        <a:gd name="connsiteY4" fmla="*/ 0 h 2926080"/>
                        <a:gd name="connsiteX5" fmla="*/ 2715994 w 4978400"/>
                        <a:gd name="connsiteY5" fmla="*/ 0 h 2926080"/>
                        <a:gd name="connsiteX6" fmla="*/ 3219365 w 4978400"/>
                        <a:gd name="connsiteY6" fmla="*/ 0 h 2926080"/>
                        <a:gd name="connsiteX7" fmla="*/ 3822305 w 4978400"/>
                        <a:gd name="connsiteY7" fmla="*/ 0 h 2926080"/>
                        <a:gd name="connsiteX8" fmla="*/ 4375460 w 4978400"/>
                        <a:gd name="connsiteY8" fmla="*/ 0 h 2926080"/>
                        <a:gd name="connsiteX9" fmla="*/ 4978400 w 4978400"/>
                        <a:gd name="connsiteY9" fmla="*/ 0 h 2926080"/>
                        <a:gd name="connsiteX10" fmla="*/ 4978400 w 4978400"/>
                        <a:gd name="connsiteY10" fmla="*/ 555955 h 2926080"/>
                        <a:gd name="connsiteX11" fmla="*/ 4978400 w 4978400"/>
                        <a:gd name="connsiteY11" fmla="*/ 1053389 h 2926080"/>
                        <a:gd name="connsiteX12" fmla="*/ 4978400 w 4978400"/>
                        <a:gd name="connsiteY12" fmla="*/ 1638605 h 2926080"/>
                        <a:gd name="connsiteX13" fmla="*/ 4978400 w 4978400"/>
                        <a:gd name="connsiteY13" fmla="*/ 2253082 h 2926080"/>
                        <a:gd name="connsiteX14" fmla="*/ 4978400 w 4978400"/>
                        <a:gd name="connsiteY14" fmla="*/ 2926080 h 2926080"/>
                        <a:gd name="connsiteX15" fmla="*/ 4475028 w 4978400"/>
                        <a:gd name="connsiteY15" fmla="*/ 2926080 h 2926080"/>
                        <a:gd name="connsiteX16" fmla="*/ 3971657 w 4978400"/>
                        <a:gd name="connsiteY16" fmla="*/ 2926080 h 2926080"/>
                        <a:gd name="connsiteX17" fmla="*/ 3468285 w 4978400"/>
                        <a:gd name="connsiteY17" fmla="*/ 2926080 h 2926080"/>
                        <a:gd name="connsiteX18" fmla="*/ 2964914 w 4978400"/>
                        <a:gd name="connsiteY18" fmla="*/ 2926080 h 2926080"/>
                        <a:gd name="connsiteX19" fmla="*/ 2461542 w 4978400"/>
                        <a:gd name="connsiteY19" fmla="*/ 2926080 h 2926080"/>
                        <a:gd name="connsiteX20" fmla="*/ 1958171 w 4978400"/>
                        <a:gd name="connsiteY20" fmla="*/ 2926080 h 2926080"/>
                        <a:gd name="connsiteX21" fmla="*/ 1355231 w 4978400"/>
                        <a:gd name="connsiteY21" fmla="*/ 2926080 h 2926080"/>
                        <a:gd name="connsiteX22" fmla="*/ 901644 w 4978400"/>
                        <a:gd name="connsiteY22" fmla="*/ 2926080 h 2926080"/>
                        <a:gd name="connsiteX23" fmla="*/ 0 w 4978400"/>
                        <a:gd name="connsiteY23" fmla="*/ 2926080 h 2926080"/>
                        <a:gd name="connsiteX24" fmla="*/ 0 w 4978400"/>
                        <a:gd name="connsiteY24" fmla="*/ 2340864 h 2926080"/>
                        <a:gd name="connsiteX25" fmla="*/ 0 w 4978400"/>
                        <a:gd name="connsiteY25" fmla="*/ 1697126 h 2926080"/>
                        <a:gd name="connsiteX26" fmla="*/ 0 w 4978400"/>
                        <a:gd name="connsiteY26" fmla="*/ 1053389 h 2926080"/>
                        <a:gd name="connsiteX27" fmla="*/ 0 w 4978400"/>
                        <a:gd name="connsiteY27" fmla="*/ 0 h 292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78400" h="2926080" fill="none" extrusionOk="0">
                          <a:moveTo>
                            <a:pt x="0" y="0"/>
                          </a:moveTo>
                          <a:cubicBezTo>
                            <a:pt x="183921" y="-28325"/>
                            <a:pt x="331235" y="67946"/>
                            <a:pt x="602940" y="0"/>
                          </a:cubicBezTo>
                          <a:cubicBezTo>
                            <a:pt x="874645" y="-67946"/>
                            <a:pt x="818994" y="37269"/>
                            <a:pt x="1006743" y="0"/>
                          </a:cubicBezTo>
                          <a:cubicBezTo>
                            <a:pt x="1194492" y="-37269"/>
                            <a:pt x="1334939" y="56635"/>
                            <a:pt x="1510115" y="0"/>
                          </a:cubicBezTo>
                          <a:cubicBezTo>
                            <a:pt x="1685291" y="-56635"/>
                            <a:pt x="1861961" y="19"/>
                            <a:pt x="2063270" y="0"/>
                          </a:cubicBezTo>
                          <a:cubicBezTo>
                            <a:pt x="2264579" y="-19"/>
                            <a:pt x="2397416" y="72860"/>
                            <a:pt x="2715994" y="0"/>
                          </a:cubicBezTo>
                          <a:cubicBezTo>
                            <a:pt x="3034572" y="-72860"/>
                            <a:pt x="3032586" y="35344"/>
                            <a:pt x="3219365" y="0"/>
                          </a:cubicBezTo>
                          <a:cubicBezTo>
                            <a:pt x="3406144" y="-35344"/>
                            <a:pt x="3586779" y="60835"/>
                            <a:pt x="3822305" y="0"/>
                          </a:cubicBezTo>
                          <a:cubicBezTo>
                            <a:pt x="4057831" y="-60835"/>
                            <a:pt x="4188017" y="2487"/>
                            <a:pt x="4375460" y="0"/>
                          </a:cubicBezTo>
                          <a:cubicBezTo>
                            <a:pt x="4562904" y="-2487"/>
                            <a:pt x="4755273" y="18966"/>
                            <a:pt x="4978400" y="0"/>
                          </a:cubicBezTo>
                          <a:cubicBezTo>
                            <a:pt x="4985035" y="147298"/>
                            <a:pt x="4935720" y="374018"/>
                            <a:pt x="4978400" y="555955"/>
                          </a:cubicBezTo>
                          <a:cubicBezTo>
                            <a:pt x="5021080" y="737893"/>
                            <a:pt x="4941691" y="903681"/>
                            <a:pt x="4978400" y="1053389"/>
                          </a:cubicBezTo>
                          <a:cubicBezTo>
                            <a:pt x="5015109" y="1203097"/>
                            <a:pt x="4954947" y="1407998"/>
                            <a:pt x="4978400" y="1638605"/>
                          </a:cubicBezTo>
                          <a:cubicBezTo>
                            <a:pt x="5001853" y="1869212"/>
                            <a:pt x="4973506" y="1968219"/>
                            <a:pt x="4978400" y="2253082"/>
                          </a:cubicBezTo>
                          <a:cubicBezTo>
                            <a:pt x="4983294" y="2537945"/>
                            <a:pt x="4918870" y="2621932"/>
                            <a:pt x="4978400" y="2926080"/>
                          </a:cubicBezTo>
                          <a:cubicBezTo>
                            <a:pt x="4772708" y="2933264"/>
                            <a:pt x="4612090" y="2924730"/>
                            <a:pt x="4475028" y="2926080"/>
                          </a:cubicBezTo>
                          <a:cubicBezTo>
                            <a:pt x="4337966" y="2927430"/>
                            <a:pt x="4092561" y="2921088"/>
                            <a:pt x="3971657" y="2926080"/>
                          </a:cubicBezTo>
                          <a:cubicBezTo>
                            <a:pt x="3850753" y="2931072"/>
                            <a:pt x="3718826" y="2882598"/>
                            <a:pt x="3468285" y="2926080"/>
                          </a:cubicBezTo>
                          <a:cubicBezTo>
                            <a:pt x="3217744" y="2969562"/>
                            <a:pt x="3213670" y="2921416"/>
                            <a:pt x="2964914" y="2926080"/>
                          </a:cubicBezTo>
                          <a:cubicBezTo>
                            <a:pt x="2716158" y="2930744"/>
                            <a:pt x="2584287" y="2895900"/>
                            <a:pt x="2461542" y="2926080"/>
                          </a:cubicBezTo>
                          <a:cubicBezTo>
                            <a:pt x="2338797" y="2956260"/>
                            <a:pt x="2145670" y="2884945"/>
                            <a:pt x="1958171" y="2926080"/>
                          </a:cubicBezTo>
                          <a:cubicBezTo>
                            <a:pt x="1770672" y="2967215"/>
                            <a:pt x="1583647" y="2879033"/>
                            <a:pt x="1355231" y="2926080"/>
                          </a:cubicBezTo>
                          <a:cubicBezTo>
                            <a:pt x="1126815" y="2973127"/>
                            <a:pt x="1095319" y="2900383"/>
                            <a:pt x="901644" y="2926080"/>
                          </a:cubicBezTo>
                          <a:cubicBezTo>
                            <a:pt x="707969" y="2951777"/>
                            <a:pt x="317898" y="2860950"/>
                            <a:pt x="0" y="2926080"/>
                          </a:cubicBezTo>
                          <a:cubicBezTo>
                            <a:pt x="-24245" y="2709279"/>
                            <a:pt x="14147" y="2560144"/>
                            <a:pt x="0" y="2340864"/>
                          </a:cubicBezTo>
                          <a:cubicBezTo>
                            <a:pt x="-14147" y="2121584"/>
                            <a:pt x="23929" y="1868397"/>
                            <a:pt x="0" y="1697126"/>
                          </a:cubicBezTo>
                          <a:cubicBezTo>
                            <a:pt x="-23929" y="1525855"/>
                            <a:pt x="66221" y="1349647"/>
                            <a:pt x="0" y="1053389"/>
                          </a:cubicBezTo>
                          <a:cubicBezTo>
                            <a:pt x="-66221" y="757131"/>
                            <a:pt x="105846" y="301453"/>
                            <a:pt x="0" y="0"/>
                          </a:cubicBezTo>
                          <a:close/>
                        </a:path>
                        <a:path w="4978400" h="2926080" stroke="0" extrusionOk="0">
                          <a:moveTo>
                            <a:pt x="0" y="0"/>
                          </a:moveTo>
                          <a:cubicBezTo>
                            <a:pt x="284240" y="-5569"/>
                            <a:pt x="463871" y="44559"/>
                            <a:pt x="602940" y="0"/>
                          </a:cubicBezTo>
                          <a:cubicBezTo>
                            <a:pt x="742009" y="-44559"/>
                            <a:pt x="967564" y="52033"/>
                            <a:pt x="1205879" y="0"/>
                          </a:cubicBezTo>
                          <a:cubicBezTo>
                            <a:pt x="1444194" y="-52033"/>
                            <a:pt x="1670311" y="5840"/>
                            <a:pt x="1858603" y="0"/>
                          </a:cubicBezTo>
                          <a:cubicBezTo>
                            <a:pt x="2046895" y="-5840"/>
                            <a:pt x="2282870" y="35222"/>
                            <a:pt x="2461542" y="0"/>
                          </a:cubicBezTo>
                          <a:cubicBezTo>
                            <a:pt x="2640214" y="-35222"/>
                            <a:pt x="2668879" y="4201"/>
                            <a:pt x="2865346" y="0"/>
                          </a:cubicBezTo>
                          <a:cubicBezTo>
                            <a:pt x="3061813" y="-4201"/>
                            <a:pt x="3193935" y="50210"/>
                            <a:pt x="3368717" y="0"/>
                          </a:cubicBezTo>
                          <a:cubicBezTo>
                            <a:pt x="3543499" y="-50210"/>
                            <a:pt x="3643811" y="6387"/>
                            <a:pt x="3772521" y="0"/>
                          </a:cubicBezTo>
                          <a:cubicBezTo>
                            <a:pt x="3901231" y="-6387"/>
                            <a:pt x="4210792" y="65729"/>
                            <a:pt x="4425244" y="0"/>
                          </a:cubicBezTo>
                          <a:cubicBezTo>
                            <a:pt x="4639696" y="-65729"/>
                            <a:pt x="4722328" y="25607"/>
                            <a:pt x="4978400" y="0"/>
                          </a:cubicBezTo>
                          <a:cubicBezTo>
                            <a:pt x="5029846" y="215974"/>
                            <a:pt x="4933807" y="256675"/>
                            <a:pt x="4978400" y="497434"/>
                          </a:cubicBezTo>
                          <a:cubicBezTo>
                            <a:pt x="5022993" y="738193"/>
                            <a:pt x="4977363" y="870815"/>
                            <a:pt x="4978400" y="1111910"/>
                          </a:cubicBezTo>
                          <a:cubicBezTo>
                            <a:pt x="4979437" y="1353005"/>
                            <a:pt x="4956524" y="1467175"/>
                            <a:pt x="4978400" y="1726387"/>
                          </a:cubicBezTo>
                          <a:cubicBezTo>
                            <a:pt x="5000276" y="1985599"/>
                            <a:pt x="4971526" y="2097924"/>
                            <a:pt x="4978400" y="2370125"/>
                          </a:cubicBezTo>
                          <a:cubicBezTo>
                            <a:pt x="4985274" y="2642326"/>
                            <a:pt x="4969802" y="2765727"/>
                            <a:pt x="4978400" y="2926080"/>
                          </a:cubicBezTo>
                          <a:cubicBezTo>
                            <a:pt x="4766073" y="2953597"/>
                            <a:pt x="4652727" y="2888978"/>
                            <a:pt x="4475028" y="2926080"/>
                          </a:cubicBezTo>
                          <a:cubicBezTo>
                            <a:pt x="4297329" y="2963182"/>
                            <a:pt x="4009311" y="2881206"/>
                            <a:pt x="3872089" y="2926080"/>
                          </a:cubicBezTo>
                          <a:cubicBezTo>
                            <a:pt x="3734867" y="2970954"/>
                            <a:pt x="3482045" y="2880733"/>
                            <a:pt x="3318933" y="2926080"/>
                          </a:cubicBezTo>
                          <a:cubicBezTo>
                            <a:pt x="3155821" y="2971427"/>
                            <a:pt x="2956385" y="2854602"/>
                            <a:pt x="2715994" y="2926080"/>
                          </a:cubicBezTo>
                          <a:cubicBezTo>
                            <a:pt x="2475603" y="2997558"/>
                            <a:pt x="2244044" y="2922756"/>
                            <a:pt x="2113054" y="2926080"/>
                          </a:cubicBezTo>
                          <a:cubicBezTo>
                            <a:pt x="1982064" y="2929404"/>
                            <a:pt x="1754104" y="2908921"/>
                            <a:pt x="1609683" y="2926080"/>
                          </a:cubicBezTo>
                          <a:cubicBezTo>
                            <a:pt x="1465262" y="2943239"/>
                            <a:pt x="1090684" y="2899975"/>
                            <a:pt x="956959" y="2926080"/>
                          </a:cubicBezTo>
                          <a:cubicBezTo>
                            <a:pt x="823234" y="2952185"/>
                            <a:pt x="644615" y="2908368"/>
                            <a:pt x="553156" y="2926080"/>
                          </a:cubicBezTo>
                          <a:cubicBezTo>
                            <a:pt x="461697" y="2943792"/>
                            <a:pt x="147477" y="2887646"/>
                            <a:pt x="0" y="2926080"/>
                          </a:cubicBezTo>
                          <a:cubicBezTo>
                            <a:pt x="-47437" y="2752784"/>
                            <a:pt x="12552" y="2491109"/>
                            <a:pt x="0" y="2282342"/>
                          </a:cubicBezTo>
                          <a:cubicBezTo>
                            <a:pt x="-12552" y="2073575"/>
                            <a:pt x="25389" y="1803093"/>
                            <a:pt x="0" y="1638605"/>
                          </a:cubicBezTo>
                          <a:cubicBezTo>
                            <a:pt x="-25389" y="1474117"/>
                            <a:pt x="7558" y="1359356"/>
                            <a:pt x="0" y="1111910"/>
                          </a:cubicBezTo>
                          <a:cubicBezTo>
                            <a:pt x="-7558" y="864464"/>
                            <a:pt x="55484" y="318530"/>
                            <a:pt x="0" y="0"/>
                          </a:cubicBezTo>
                          <a:close/>
                        </a:path>
                      </a:pathLst>
                    </a:custGeom>
                    <ask:type>
                      <ask:lineSketchScribble/>
                    </ask:type>
                  </ask:lineSketchStyleProps>
                </a:ext>
              </a:extLst>
            </a:ln>
            <a:effectLst>
              <a:outerShdw blurRad="135632" dist="67369" dir="3480000" algn="tl" rotWithShape="0">
                <a:schemeClr val="tx1">
                  <a:alpha val="27203"/>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a:extLst>
                <a:ext uri="{FF2B5EF4-FFF2-40B4-BE49-F238E27FC236}">
                  <a16:creationId xmlns:a16="http://schemas.microsoft.com/office/drawing/2014/main" id="{07B8D063-99A6-1842-BCC9-D62426036C72}"/>
                </a:ext>
              </a:extLst>
            </p:cNvPr>
            <p:cNvPicPr>
              <a:picLocks noChangeAspect="1"/>
            </p:cNvPicPr>
            <p:nvPr/>
          </p:nvPicPr>
          <p:blipFill>
            <a:blip r:embed="rId2"/>
            <a:stretch>
              <a:fillRect/>
            </a:stretch>
          </p:blipFill>
          <p:spPr>
            <a:xfrm>
              <a:off x="3728204" y="2592080"/>
              <a:ext cx="2859769" cy="656065"/>
            </a:xfrm>
            <a:prstGeom prst="rect">
              <a:avLst/>
            </a:prstGeom>
          </p:spPr>
        </p:pic>
        <p:sp>
          <p:nvSpPr>
            <p:cNvPr id="37" name="Rectangle 36">
              <a:extLst>
                <a:ext uri="{FF2B5EF4-FFF2-40B4-BE49-F238E27FC236}">
                  <a16:creationId xmlns:a16="http://schemas.microsoft.com/office/drawing/2014/main" id="{57E69E48-6CCE-2148-9A03-B77761A23E7C}"/>
                </a:ext>
              </a:extLst>
            </p:cNvPr>
            <p:cNvSpPr/>
            <p:nvPr/>
          </p:nvSpPr>
          <p:spPr>
            <a:xfrm>
              <a:off x="3759200" y="1827220"/>
              <a:ext cx="1270000" cy="477097"/>
            </a:xfrm>
            <a:prstGeom prst="rect">
              <a:avLst/>
            </a:prstGeom>
            <a:solidFill>
              <a:schemeClr val="bg1">
                <a:lumMod val="85000"/>
              </a:schemeClr>
            </a:solidFill>
            <a:ln w="76200">
              <a:solidFill>
                <a:schemeClr val="bg2">
                  <a:lumMod val="50000"/>
                </a:schemeClr>
              </a:solidFill>
              <a:extLst>
                <a:ext uri="{C807C97D-BFC1-408E-A445-0C87EB9F89A2}">
                  <ask:lineSketchStyleProps xmlns:ask="http://schemas.microsoft.com/office/drawing/2018/sketchyshapes" sd="2805078884">
                    <a:custGeom>
                      <a:avLst/>
                      <a:gdLst>
                        <a:gd name="connsiteX0" fmla="*/ 0 w 1270000"/>
                        <a:gd name="connsiteY0" fmla="*/ 0 h 477097"/>
                        <a:gd name="connsiteX1" fmla="*/ 385233 w 1270000"/>
                        <a:gd name="connsiteY1" fmla="*/ 0 h 477097"/>
                        <a:gd name="connsiteX2" fmla="*/ 821267 w 1270000"/>
                        <a:gd name="connsiteY2" fmla="*/ 0 h 477097"/>
                        <a:gd name="connsiteX3" fmla="*/ 1270000 w 1270000"/>
                        <a:gd name="connsiteY3" fmla="*/ 0 h 477097"/>
                        <a:gd name="connsiteX4" fmla="*/ 1270000 w 1270000"/>
                        <a:gd name="connsiteY4" fmla="*/ 477097 h 477097"/>
                        <a:gd name="connsiteX5" fmla="*/ 846667 w 1270000"/>
                        <a:gd name="connsiteY5" fmla="*/ 477097 h 477097"/>
                        <a:gd name="connsiteX6" fmla="*/ 448733 w 1270000"/>
                        <a:gd name="connsiteY6" fmla="*/ 477097 h 477097"/>
                        <a:gd name="connsiteX7" fmla="*/ 0 w 1270000"/>
                        <a:gd name="connsiteY7" fmla="*/ 477097 h 477097"/>
                        <a:gd name="connsiteX8" fmla="*/ 0 w 1270000"/>
                        <a:gd name="connsiteY8" fmla="*/ 0 h 47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00" h="477097" fill="none" extrusionOk="0">
                          <a:moveTo>
                            <a:pt x="0" y="0"/>
                          </a:moveTo>
                          <a:cubicBezTo>
                            <a:pt x="82775" y="-21163"/>
                            <a:pt x="274789" y="1726"/>
                            <a:pt x="385233" y="0"/>
                          </a:cubicBezTo>
                          <a:cubicBezTo>
                            <a:pt x="495677" y="-1726"/>
                            <a:pt x="626777" y="26294"/>
                            <a:pt x="821267" y="0"/>
                          </a:cubicBezTo>
                          <a:cubicBezTo>
                            <a:pt x="1015757" y="-26294"/>
                            <a:pt x="1067316" y="15143"/>
                            <a:pt x="1270000" y="0"/>
                          </a:cubicBezTo>
                          <a:cubicBezTo>
                            <a:pt x="1281147" y="144704"/>
                            <a:pt x="1267464" y="244855"/>
                            <a:pt x="1270000" y="477097"/>
                          </a:cubicBezTo>
                          <a:cubicBezTo>
                            <a:pt x="1153165" y="527294"/>
                            <a:pt x="1019627" y="444677"/>
                            <a:pt x="846667" y="477097"/>
                          </a:cubicBezTo>
                          <a:cubicBezTo>
                            <a:pt x="673707" y="509517"/>
                            <a:pt x="606613" y="462015"/>
                            <a:pt x="448733" y="477097"/>
                          </a:cubicBezTo>
                          <a:cubicBezTo>
                            <a:pt x="290853" y="492179"/>
                            <a:pt x="217953" y="437378"/>
                            <a:pt x="0" y="477097"/>
                          </a:cubicBezTo>
                          <a:cubicBezTo>
                            <a:pt x="-11259" y="366501"/>
                            <a:pt x="28028" y="97581"/>
                            <a:pt x="0" y="0"/>
                          </a:cubicBezTo>
                          <a:close/>
                        </a:path>
                        <a:path w="1270000" h="477097" stroke="0" extrusionOk="0">
                          <a:moveTo>
                            <a:pt x="0" y="0"/>
                          </a:moveTo>
                          <a:cubicBezTo>
                            <a:pt x="158682" y="-7874"/>
                            <a:pt x="334618" y="1247"/>
                            <a:pt x="423333" y="0"/>
                          </a:cubicBezTo>
                          <a:cubicBezTo>
                            <a:pt x="512048" y="-1247"/>
                            <a:pt x="662169" y="11504"/>
                            <a:pt x="808567" y="0"/>
                          </a:cubicBezTo>
                          <a:cubicBezTo>
                            <a:pt x="954965" y="-11504"/>
                            <a:pt x="1086971" y="23541"/>
                            <a:pt x="1270000" y="0"/>
                          </a:cubicBezTo>
                          <a:cubicBezTo>
                            <a:pt x="1310595" y="184790"/>
                            <a:pt x="1250137" y="363444"/>
                            <a:pt x="1270000" y="477097"/>
                          </a:cubicBezTo>
                          <a:cubicBezTo>
                            <a:pt x="1163176" y="514213"/>
                            <a:pt x="917660" y="467657"/>
                            <a:pt x="821267" y="477097"/>
                          </a:cubicBezTo>
                          <a:cubicBezTo>
                            <a:pt x="724874" y="486537"/>
                            <a:pt x="522560" y="466614"/>
                            <a:pt x="372533" y="477097"/>
                          </a:cubicBezTo>
                          <a:cubicBezTo>
                            <a:pt x="222506" y="487580"/>
                            <a:pt x="78170" y="444967"/>
                            <a:pt x="0" y="477097"/>
                          </a:cubicBezTo>
                          <a:cubicBezTo>
                            <a:pt x="-32935" y="277351"/>
                            <a:pt x="8534" y="208152"/>
                            <a:pt x="0" y="0"/>
                          </a:cubicBezTo>
                          <a:close/>
                        </a:path>
                      </a:pathLst>
                    </a:custGeom>
                    <ask:type>
                      <ask:lineSketchScribble/>
                    </ask:type>
                  </ask:lineSketchStyleProps>
                </a:ext>
              </a:extLst>
            </a:ln>
            <a:effectLst>
              <a:outerShdw blurRad="50800" dist="50800" dir="5400000" algn="ctr" rotWithShape="0">
                <a:srgbClr val="000000">
                  <a:alpha val="7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65000"/>
                    </a:schemeClr>
                  </a:solidFill>
                  <a:latin typeface="Century Gothic" panose="020B0502020202020204" pitchFamily="34" charset="0"/>
                  <a:ea typeface="Ayuthaya" pitchFamily="2" charset="-34"/>
                  <a:cs typeface="Ayuthaya" pitchFamily="2" charset="-34"/>
                </a:rPr>
                <a:t>Recall</a:t>
              </a:r>
            </a:p>
          </p:txBody>
        </p:sp>
      </p:grpSp>
      <p:pic>
        <p:nvPicPr>
          <p:cNvPr id="39" name="Picture 38">
            <a:extLst>
              <a:ext uri="{FF2B5EF4-FFF2-40B4-BE49-F238E27FC236}">
                <a16:creationId xmlns:a16="http://schemas.microsoft.com/office/drawing/2014/main" id="{61CD313C-6023-D54D-9765-A6D3C09CC66B}"/>
              </a:ext>
            </a:extLst>
          </p:cNvPr>
          <p:cNvPicPr>
            <a:picLocks noChangeAspect="1"/>
          </p:cNvPicPr>
          <p:nvPr/>
        </p:nvPicPr>
        <p:blipFill>
          <a:blip r:embed="rId3"/>
          <a:stretch>
            <a:fillRect/>
          </a:stretch>
        </p:blipFill>
        <p:spPr>
          <a:xfrm>
            <a:off x="6634481" y="3128208"/>
            <a:ext cx="3406479" cy="1163188"/>
          </a:xfrm>
          <a:prstGeom prst="rect">
            <a:avLst/>
          </a:prstGeom>
        </p:spPr>
      </p:pic>
    </p:spTree>
    <p:extLst>
      <p:ext uri="{BB962C8B-B14F-4D97-AF65-F5344CB8AC3E}">
        <p14:creationId xmlns:p14="http://schemas.microsoft.com/office/powerpoint/2010/main" val="1908845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E6DC-5B08-2E4B-AEE3-C8FE4BB48FF3}"/>
              </a:ext>
            </a:extLst>
          </p:cNvPr>
          <p:cNvSpPr>
            <a:spLocks noGrp="1"/>
          </p:cNvSpPr>
          <p:nvPr>
            <p:ph type="title"/>
          </p:nvPr>
        </p:nvSpPr>
        <p:spPr>
          <a:xfrm>
            <a:off x="85846" y="18255"/>
            <a:ext cx="11313674" cy="1325563"/>
          </a:xfrm>
        </p:spPr>
        <p:txBody>
          <a:bodyPr/>
          <a:lstStyle/>
          <a:p>
            <a:r>
              <a:rPr lang="en-US" dirty="0"/>
              <a:t>Example: Computing expectation and Variance if we know the distribution of a RV </a:t>
            </a:r>
          </a:p>
        </p:txBody>
      </p:sp>
      <p:sp>
        <p:nvSpPr>
          <p:cNvPr id="4" name="TextBox 3">
            <a:extLst>
              <a:ext uri="{FF2B5EF4-FFF2-40B4-BE49-F238E27FC236}">
                <a16:creationId xmlns:a16="http://schemas.microsoft.com/office/drawing/2014/main" id="{DE221108-3C54-0346-BE90-4FA150BD44B0}"/>
              </a:ext>
            </a:extLst>
          </p:cNvPr>
          <p:cNvSpPr txBox="1"/>
          <p:nvPr/>
        </p:nvSpPr>
        <p:spPr>
          <a:xfrm>
            <a:off x="85846" y="1563463"/>
            <a:ext cx="5817115" cy="4247317"/>
          </a:xfrm>
          <a:prstGeom prst="rect">
            <a:avLst/>
          </a:prstGeom>
          <a:noFill/>
        </p:spPr>
        <p:txBody>
          <a:bodyPr wrap="square" rtlCol="0">
            <a:spAutoFit/>
          </a:bodyPr>
          <a:lstStyle/>
          <a:p>
            <a:r>
              <a:rPr lang="en-US" dirty="0"/>
              <a:t>Example 2:  A random variable X is Uniform from 1..6</a:t>
            </a:r>
          </a:p>
          <a:p>
            <a:r>
              <a:rPr lang="en-US" dirty="0"/>
              <a:t>Compute its expectation and its variance. </a:t>
            </a:r>
          </a:p>
          <a:p>
            <a:endParaRPr lang="en-US" dirty="0"/>
          </a:p>
          <a:p>
            <a:r>
              <a:rPr lang="en-US" dirty="0"/>
              <a:t>A: E[X]= sum over possible values, value times probability of that value </a:t>
            </a:r>
          </a:p>
          <a:p>
            <a:r>
              <a:rPr lang="en-US" dirty="0"/>
              <a:t>= 1*1/6 + 2*1/6 + 3* 1/6 + 4* 1/6 +5* 1/6 +6* 1/6 = 21/6 </a:t>
            </a:r>
            <a:br>
              <a:rPr lang="en-US" dirty="0"/>
            </a:br>
            <a:r>
              <a:rPr lang="en-US" dirty="0"/>
              <a:t>So E[X]= 3.5  </a:t>
            </a:r>
          </a:p>
          <a:p>
            <a:endParaRPr lang="en-US" dirty="0"/>
          </a:p>
          <a:p>
            <a:r>
              <a:rPr lang="en-US" dirty="0"/>
              <a:t>Var[X]= sum squared deviations from expectation * probability of each squared deviation happening.</a:t>
            </a:r>
          </a:p>
          <a:p>
            <a:r>
              <a:rPr lang="en-US" dirty="0"/>
              <a:t>= (1-3.5)</a:t>
            </a:r>
            <a:r>
              <a:rPr lang="en-US" baseline="30000" dirty="0"/>
              <a:t>2 </a:t>
            </a:r>
            <a:r>
              <a:rPr lang="en-US" dirty="0"/>
              <a:t>* 1/6+ (2-3.5)</a:t>
            </a:r>
            <a:r>
              <a:rPr lang="en-US" baseline="30000" dirty="0"/>
              <a:t>2 </a:t>
            </a:r>
            <a:r>
              <a:rPr lang="en-US" dirty="0"/>
              <a:t>* 1/6+  (3-3.5)</a:t>
            </a:r>
            <a:r>
              <a:rPr lang="en-US" baseline="30000" dirty="0"/>
              <a:t>2 </a:t>
            </a:r>
            <a:r>
              <a:rPr lang="en-US" dirty="0"/>
              <a:t>* 1/6+</a:t>
            </a:r>
            <a:br>
              <a:rPr lang="en-US" dirty="0"/>
            </a:br>
            <a:r>
              <a:rPr lang="en-US" dirty="0"/>
              <a:t>(4-3.5)</a:t>
            </a:r>
            <a:r>
              <a:rPr lang="en-US" baseline="30000" dirty="0"/>
              <a:t>2 </a:t>
            </a:r>
            <a:r>
              <a:rPr lang="en-US" dirty="0"/>
              <a:t>* 1/6+ (5-3.5)</a:t>
            </a:r>
            <a:r>
              <a:rPr lang="en-US" baseline="30000" dirty="0"/>
              <a:t>2 </a:t>
            </a:r>
            <a:r>
              <a:rPr lang="en-US" dirty="0"/>
              <a:t>* 1/6+  (6-3.5)</a:t>
            </a:r>
            <a:r>
              <a:rPr lang="en-US" baseline="30000" dirty="0"/>
              <a:t>2 </a:t>
            </a:r>
            <a:r>
              <a:rPr lang="en-US" dirty="0"/>
              <a:t>* 1/6</a:t>
            </a:r>
          </a:p>
          <a:p>
            <a:r>
              <a:rPr lang="el-GR" dirty="0"/>
              <a:t>σ</a:t>
            </a:r>
            <a:r>
              <a:rPr lang="en-US" baseline="-25000" dirty="0"/>
              <a:t>X</a:t>
            </a:r>
            <a:r>
              <a:rPr lang="en-US" baseline="30000" dirty="0"/>
              <a:t>2</a:t>
            </a:r>
            <a:r>
              <a:rPr lang="en-US" baseline="-25000" dirty="0"/>
              <a:t> </a:t>
            </a:r>
            <a:r>
              <a:rPr lang="en-US" dirty="0"/>
              <a:t>=2.91 </a:t>
            </a:r>
          </a:p>
          <a:p>
            <a:r>
              <a:rPr lang="el-GR" dirty="0"/>
              <a:t>σ</a:t>
            </a:r>
            <a:r>
              <a:rPr lang="en-US" baseline="-25000" dirty="0"/>
              <a:t>X</a:t>
            </a:r>
            <a:r>
              <a:rPr lang="en-US" dirty="0"/>
              <a:t>=Standard deviation= 1.709 </a:t>
            </a:r>
            <a:br>
              <a:rPr lang="en-US" baseline="30000" dirty="0"/>
            </a:br>
            <a:endParaRPr lang="en-US" dirty="0"/>
          </a:p>
        </p:txBody>
      </p:sp>
      <p:grpSp>
        <p:nvGrpSpPr>
          <p:cNvPr id="8" name="Group 7">
            <a:extLst>
              <a:ext uri="{FF2B5EF4-FFF2-40B4-BE49-F238E27FC236}">
                <a16:creationId xmlns:a16="http://schemas.microsoft.com/office/drawing/2014/main" id="{CCD035C7-E4D0-8E4A-B3F2-9B4A707F012D}"/>
              </a:ext>
            </a:extLst>
          </p:cNvPr>
          <p:cNvGrpSpPr/>
          <p:nvPr/>
        </p:nvGrpSpPr>
        <p:grpSpPr>
          <a:xfrm>
            <a:off x="6289041" y="1563463"/>
            <a:ext cx="4978400" cy="3069900"/>
            <a:chOff x="3413760" y="1827220"/>
            <a:chExt cx="4978400" cy="3069900"/>
          </a:xfrm>
        </p:grpSpPr>
        <p:sp>
          <p:nvSpPr>
            <p:cNvPr id="7" name="Rectangle 6">
              <a:extLst>
                <a:ext uri="{FF2B5EF4-FFF2-40B4-BE49-F238E27FC236}">
                  <a16:creationId xmlns:a16="http://schemas.microsoft.com/office/drawing/2014/main" id="{CDE981F3-7A13-CE4C-812C-B5F46943C739}"/>
                </a:ext>
              </a:extLst>
            </p:cNvPr>
            <p:cNvSpPr/>
            <p:nvPr/>
          </p:nvSpPr>
          <p:spPr>
            <a:xfrm>
              <a:off x="3413760" y="1971040"/>
              <a:ext cx="4978400" cy="2926080"/>
            </a:xfrm>
            <a:prstGeom prst="rect">
              <a:avLst/>
            </a:prstGeom>
            <a:solidFill>
              <a:schemeClr val="bg1">
                <a:lumMod val="85000"/>
              </a:schemeClr>
            </a:solidFill>
            <a:ln w="76200">
              <a:solidFill>
                <a:schemeClr val="bg2">
                  <a:lumMod val="50000"/>
                </a:schemeClr>
              </a:solidFill>
              <a:extLst>
                <a:ext uri="{C807C97D-BFC1-408E-A445-0C87EB9F89A2}">
                  <ask:lineSketchStyleProps xmlns:ask="http://schemas.microsoft.com/office/drawing/2018/sketchyshapes" sd="3956341818">
                    <a:custGeom>
                      <a:avLst/>
                      <a:gdLst>
                        <a:gd name="connsiteX0" fmla="*/ 0 w 4978400"/>
                        <a:gd name="connsiteY0" fmla="*/ 0 h 2926080"/>
                        <a:gd name="connsiteX1" fmla="*/ 602940 w 4978400"/>
                        <a:gd name="connsiteY1" fmla="*/ 0 h 2926080"/>
                        <a:gd name="connsiteX2" fmla="*/ 1006743 w 4978400"/>
                        <a:gd name="connsiteY2" fmla="*/ 0 h 2926080"/>
                        <a:gd name="connsiteX3" fmla="*/ 1510115 w 4978400"/>
                        <a:gd name="connsiteY3" fmla="*/ 0 h 2926080"/>
                        <a:gd name="connsiteX4" fmla="*/ 2063270 w 4978400"/>
                        <a:gd name="connsiteY4" fmla="*/ 0 h 2926080"/>
                        <a:gd name="connsiteX5" fmla="*/ 2715994 w 4978400"/>
                        <a:gd name="connsiteY5" fmla="*/ 0 h 2926080"/>
                        <a:gd name="connsiteX6" fmla="*/ 3219365 w 4978400"/>
                        <a:gd name="connsiteY6" fmla="*/ 0 h 2926080"/>
                        <a:gd name="connsiteX7" fmla="*/ 3822305 w 4978400"/>
                        <a:gd name="connsiteY7" fmla="*/ 0 h 2926080"/>
                        <a:gd name="connsiteX8" fmla="*/ 4375460 w 4978400"/>
                        <a:gd name="connsiteY8" fmla="*/ 0 h 2926080"/>
                        <a:gd name="connsiteX9" fmla="*/ 4978400 w 4978400"/>
                        <a:gd name="connsiteY9" fmla="*/ 0 h 2926080"/>
                        <a:gd name="connsiteX10" fmla="*/ 4978400 w 4978400"/>
                        <a:gd name="connsiteY10" fmla="*/ 555955 h 2926080"/>
                        <a:gd name="connsiteX11" fmla="*/ 4978400 w 4978400"/>
                        <a:gd name="connsiteY11" fmla="*/ 1053389 h 2926080"/>
                        <a:gd name="connsiteX12" fmla="*/ 4978400 w 4978400"/>
                        <a:gd name="connsiteY12" fmla="*/ 1638605 h 2926080"/>
                        <a:gd name="connsiteX13" fmla="*/ 4978400 w 4978400"/>
                        <a:gd name="connsiteY13" fmla="*/ 2253082 h 2926080"/>
                        <a:gd name="connsiteX14" fmla="*/ 4978400 w 4978400"/>
                        <a:gd name="connsiteY14" fmla="*/ 2926080 h 2926080"/>
                        <a:gd name="connsiteX15" fmla="*/ 4475028 w 4978400"/>
                        <a:gd name="connsiteY15" fmla="*/ 2926080 h 2926080"/>
                        <a:gd name="connsiteX16" fmla="*/ 3971657 w 4978400"/>
                        <a:gd name="connsiteY16" fmla="*/ 2926080 h 2926080"/>
                        <a:gd name="connsiteX17" fmla="*/ 3468285 w 4978400"/>
                        <a:gd name="connsiteY17" fmla="*/ 2926080 h 2926080"/>
                        <a:gd name="connsiteX18" fmla="*/ 2964914 w 4978400"/>
                        <a:gd name="connsiteY18" fmla="*/ 2926080 h 2926080"/>
                        <a:gd name="connsiteX19" fmla="*/ 2461542 w 4978400"/>
                        <a:gd name="connsiteY19" fmla="*/ 2926080 h 2926080"/>
                        <a:gd name="connsiteX20" fmla="*/ 1958171 w 4978400"/>
                        <a:gd name="connsiteY20" fmla="*/ 2926080 h 2926080"/>
                        <a:gd name="connsiteX21" fmla="*/ 1355231 w 4978400"/>
                        <a:gd name="connsiteY21" fmla="*/ 2926080 h 2926080"/>
                        <a:gd name="connsiteX22" fmla="*/ 901644 w 4978400"/>
                        <a:gd name="connsiteY22" fmla="*/ 2926080 h 2926080"/>
                        <a:gd name="connsiteX23" fmla="*/ 0 w 4978400"/>
                        <a:gd name="connsiteY23" fmla="*/ 2926080 h 2926080"/>
                        <a:gd name="connsiteX24" fmla="*/ 0 w 4978400"/>
                        <a:gd name="connsiteY24" fmla="*/ 2340864 h 2926080"/>
                        <a:gd name="connsiteX25" fmla="*/ 0 w 4978400"/>
                        <a:gd name="connsiteY25" fmla="*/ 1697126 h 2926080"/>
                        <a:gd name="connsiteX26" fmla="*/ 0 w 4978400"/>
                        <a:gd name="connsiteY26" fmla="*/ 1053389 h 2926080"/>
                        <a:gd name="connsiteX27" fmla="*/ 0 w 4978400"/>
                        <a:gd name="connsiteY27" fmla="*/ 0 h 292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78400" h="2926080" fill="none" extrusionOk="0">
                          <a:moveTo>
                            <a:pt x="0" y="0"/>
                          </a:moveTo>
                          <a:cubicBezTo>
                            <a:pt x="183921" y="-28325"/>
                            <a:pt x="331235" y="67946"/>
                            <a:pt x="602940" y="0"/>
                          </a:cubicBezTo>
                          <a:cubicBezTo>
                            <a:pt x="874645" y="-67946"/>
                            <a:pt x="818994" y="37269"/>
                            <a:pt x="1006743" y="0"/>
                          </a:cubicBezTo>
                          <a:cubicBezTo>
                            <a:pt x="1194492" y="-37269"/>
                            <a:pt x="1334939" y="56635"/>
                            <a:pt x="1510115" y="0"/>
                          </a:cubicBezTo>
                          <a:cubicBezTo>
                            <a:pt x="1685291" y="-56635"/>
                            <a:pt x="1861961" y="19"/>
                            <a:pt x="2063270" y="0"/>
                          </a:cubicBezTo>
                          <a:cubicBezTo>
                            <a:pt x="2264579" y="-19"/>
                            <a:pt x="2397416" y="72860"/>
                            <a:pt x="2715994" y="0"/>
                          </a:cubicBezTo>
                          <a:cubicBezTo>
                            <a:pt x="3034572" y="-72860"/>
                            <a:pt x="3032586" y="35344"/>
                            <a:pt x="3219365" y="0"/>
                          </a:cubicBezTo>
                          <a:cubicBezTo>
                            <a:pt x="3406144" y="-35344"/>
                            <a:pt x="3586779" y="60835"/>
                            <a:pt x="3822305" y="0"/>
                          </a:cubicBezTo>
                          <a:cubicBezTo>
                            <a:pt x="4057831" y="-60835"/>
                            <a:pt x="4188017" y="2487"/>
                            <a:pt x="4375460" y="0"/>
                          </a:cubicBezTo>
                          <a:cubicBezTo>
                            <a:pt x="4562904" y="-2487"/>
                            <a:pt x="4755273" y="18966"/>
                            <a:pt x="4978400" y="0"/>
                          </a:cubicBezTo>
                          <a:cubicBezTo>
                            <a:pt x="4985035" y="147298"/>
                            <a:pt x="4935720" y="374018"/>
                            <a:pt x="4978400" y="555955"/>
                          </a:cubicBezTo>
                          <a:cubicBezTo>
                            <a:pt x="5021080" y="737893"/>
                            <a:pt x="4941691" y="903681"/>
                            <a:pt x="4978400" y="1053389"/>
                          </a:cubicBezTo>
                          <a:cubicBezTo>
                            <a:pt x="5015109" y="1203097"/>
                            <a:pt x="4954947" y="1407998"/>
                            <a:pt x="4978400" y="1638605"/>
                          </a:cubicBezTo>
                          <a:cubicBezTo>
                            <a:pt x="5001853" y="1869212"/>
                            <a:pt x="4973506" y="1968219"/>
                            <a:pt x="4978400" y="2253082"/>
                          </a:cubicBezTo>
                          <a:cubicBezTo>
                            <a:pt x="4983294" y="2537945"/>
                            <a:pt x="4918870" y="2621932"/>
                            <a:pt x="4978400" y="2926080"/>
                          </a:cubicBezTo>
                          <a:cubicBezTo>
                            <a:pt x="4772708" y="2933264"/>
                            <a:pt x="4612090" y="2924730"/>
                            <a:pt x="4475028" y="2926080"/>
                          </a:cubicBezTo>
                          <a:cubicBezTo>
                            <a:pt x="4337966" y="2927430"/>
                            <a:pt x="4092561" y="2921088"/>
                            <a:pt x="3971657" y="2926080"/>
                          </a:cubicBezTo>
                          <a:cubicBezTo>
                            <a:pt x="3850753" y="2931072"/>
                            <a:pt x="3718826" y="2882598"/>
                            <a:pt x="3468285" y="2926080"/>
                          </a:cubicBezTo>
                          <a:cubicBezTo>
                            <a:pt x="3217744" y="2969562"/>
                            <a:pt x="3213670" y="2921416"/>
                            <a:pt x="2964914" y="2926080"/>
                          </a:cubicBezTo>
                          <a:cubicBezTo>
                            <a:pt x="2716158" y="2930744"/>
                            <a:pt x="2584287" y="2895900"/>
                            <a:pt x="2461542" y="2926080"/>
                          </a:cubicBezTo>
                          <a:cubicBezTo>
                            <a:pt x="2338797" y="2956260"/>
                            <a:pt x="2145670" y="2884945"/>
                            <a:pt x="1958171" y="2926080"/>
                          </a:cubicBezTo>
                          <a:cubicBezTo>
                            <a:pt x="1770672" y="2967215"/>
                            <a:pt x="1583647" y="2879033"/>
                            <a:pt x="1355231" y="2926080"/>
                          </a:cubicBezTo>
                          <a:cubicBezTo>
                            <a:pt x="1126815" y="2973127"/>
                            <a:pt x="1095319" y="2900383"/>
                            <a:pt x="901644" y="2926080"/>
                          </a:cubicBezTo>
                          <a:cubicBezTo>
                            <a:pt x="707969" y="2951777"/>
                            <a:pt x="317898" y="2860950"/>
                            <a:pt x="0" y="2926080"/>
                          </a:cubicBezTo>
                          <a:cubicBezTo>
                            <a:pt x="-24245" y="2709279"/>
                            <a:pt x="14147" y="2560144"/>
                            <a:pt x="0" y="2340864"/>
                          </a:cubicBezTo>
                          <a:cubicBezTo>
                            <a:pt x="-14147" y="2121584"/>
                            <a:pt x="23929" y="1868397"/>
                            <a:pt x="0" y="1697126"/>
                          </a:cubicBezTo>
                          <a:cubicBezTo>
                            <a:pt x="-23929" y="1525855"/>
                            <a:pt x="66221" y="1349647"/>
                            <a:pt x="0" y="1053389"/>
                          </a:cubicBezTo>
                          <a:cubicBezTo>
                            <a:pt x="-66221" y="757131"/>
                            <a:pt x="105846" y="301453"/>
                            <a:pt x="0" y="0"/>
                          </a:cubicBezTo>
                          <a:close/>
                        </a:path>
                        <a:path w="4978400" h="2926080" stroke="0" extrusionOk="0">
                          <a:moveTo>
                            <a:pt x="0" y="0"/>
                          </a:moveTo>
                          <a:cubicBezTo>
                            <a:pt x="284240" y="-5569"/>
                            <a:pt x="463871" y="44559"/>
                            <a:pt x="602940" y="0"/>
                          </a:cubicBezTo>
                          <a:cubicBezTo>
                            <a:pt x="742009" y="-44559"/>
                            <a:pt x="967564" y="52033"/>
                            <a:pt x="1205879" y="0"/>
                          </a:cubicBezTo>
                          <a:cubicBezTo>
                            <a:pt x="1444194" y="-52033"/>
                            <a:pt x="1670311" y="5840"/>
                            <a:pt x="1858603" y="0"/>
                          </a:cubicBezTo>
                          <a:cubicBezTo>
                            <a:pt x="2046895" y="-5840"/>
                            <a:pt x="2282870" y="35222"/>
                            <a:pt x="2461542" y="0"/>
                          </a:cubicBezTo>
                          <a:cubicBezTo>
                            <a:pt x="2640214" y="-35222"/>
                            <a:pt x="2668879" y="4201"/>
                            <a:pt x="2865346" y="0"/>
                          </a:cubicBezTo>
                          <a:cubicBezTo>
                            <a:pt x="3061813" y="-4201"/>
                            <a:pt x="3193935" y="50210"/>
                            <a:pt x="3368717" y="0"/>
                          </a:cubicBezTo>
                          <a:cubicBezTo>
                            <a:pt x="3543499" y="-50210"/>
                            <a:pt x="3643811" y="6387"/>
                            <a:pt x="3772521" y="0"/>
                          </a:cubicBezTo>
                          <a:cubicBezTo>
                            <a:pt x="3901231" y="-6387"/>
                            <a:pt x="4210792" y="65729"/>
                            <a:pt x="4425244" y="0"/>
                          </a:cubicBezTo>
                          <a:cubicBezTo>
                            <a:pt x="4639696" y="-65729"/>
                            <a:pt x="4722328" y="25607"/>
                            <a:pt x="4978400" y="0"/>
                          </a:cubicBezTo>
                          <a:cubicBezTo>
                            <a:pt x="5029846" y="215974"/>
                            <a:pt x="4933807" y="256675"/>
                            <a:pt x="4978400" y="497434"/>
                          </a:cubicBezTo>
                          <a:cubicBezTo>
                            <a:pt x="5022993" y="738193"/>
                            <a:pt x="4977363" y="870815"/>
                            <a:pt x="4978400" y="1111910"/>
                          </a:cubicBezTo>
                          <a:cubicBezTo>
                            <a:pt x="4979437" y="1353005"/>
                            <a:pt x="4956524" y="1467175"/>
                            <a:pt x="4978400" y="1726387"/>
                          </a:cubicBezTo>
                          <a:cubicBezTo>
                            <a:pt x="5000276" y="1985599"/>
                            <a:pt x="4971526" y="2097924"/>
                            <a:pt x="4978400" y="2370125"/>
                          </a:cubicBezTo>
                          <a:cubicBezTo>
                            <a:pt x="4985274" y="2642326"/>
                            <a:pt x="4969802" y="2765727"/>
                            <a:pt x="4978400" y="2926080"/>
                          </a:cubicBezTo>
                          <a:cubicBezTo>
                            <a:pt x="4766073" y="2953597"/>
                            <a:pt x="4652727" y="2888978"/>
                            <a:pt x="4475028" y="2926080"/>
                          </a:cubicBezTo>
                          <a:cubicBezTo>
                            <a:pt x="4297329" y="2963182"/>
                            <a:pt x="4009311" y="2881206"/>
                            <a:pt x="3872089" y="2926080"/>
                          </a:cubicBezTo>
                          <a:cubicBezTo>
                            <a:pt x="3734867" y="2970954"/>
                            <a:pt x="3482045" y="2880733"/>
                            <a:pt x="3318933" y="2926080"/>
                          </a:cubicBezTo>
                          <a:cubicBezTo>
                            <a:pt x="3155821" y="2971427"/>
                            <a:pt x="2956385" y="2854602"/>
                            <a:pt x="2715994" y="2926080"/>
                          </a:cubicBezTo>
                          <a:cubicBezTo>
                            <a:pt x="2475603" y="2997558"/>
                            <a:pt x="2244044" y="2922756"/>
                            <a:pt x="2113054" y="2926080"/>
                          </a:cubicBezTo>
                          <a:cubicBezTo>
                            <a:pt x="1982064" y="2929404"/>
                            <a:pt x="1754104" y="2908921"/>
                            <a:pt x="1609683" y="2926080"/>
                          </a:cubicBezTo>
                          <a:cubicBezTo>
                            <a:pt x="1465262" y="2943239"/>
                            <a:pt x="1090684" y="2899975"/>
                            <a:pt x="956959" y="2926080"/>
                          </a:cubicBezTo>
                          <a:cubicBezTo>
                            <a:pt x="823234" y="2952185"/>
                            <a:pt x="644615" y="2908368"/>
                            <a:pt x="553156" y="2926080"/>
                          </a:cubicBezTo>
                          <a:cubicBezTo>
                            <a:pt x="461697" y="2943792"/>
                            <a:pt x="147477" y="2887646"/>
                            <a:pt x="0" y="2926080"/>
                          </a:cubicBezTo>
                          <a:cubicBezTo>
                            <a:pt x="-47437" y="2752784"/>
                            <a:pt x="12552" y="2491109"/>
                            <a:pt x="0" y="2282342"/>
                          </a:cubicBezTo>
                          <a:cubicBezTo>
                            <a:pt x="-12552" y="2073575"/>
                            <a:pt x="25389" y="1803093"/>
                            <a:pt x="0" y="1638605"/>
                          </a:cubicBezTo>
                          <a:cubicBezTo>
                            <a:pt x="-25389" y="1474117"/>
                            <a:pt x="7558" y="1359356"/>
                            <a:pt x="0" y="1111910"/>
                          </a:cubicBezTo>
                          <a:cubicBezTo>
                            <a:pt x="-7558" y="864464"/>
                            <a:pt x="55484" y="318530"/>
                            <a:pt x="0" y="0"/>
                          </a:cubicBezTo>
                          <a:close/>
                        </a:path>
                      </a:pathLst>
                    </a:custGeom>
                    <ask:type>
                      <ask:lineSketchScribble/>
                    </ask:type>
                  </ask:lineSketchStyleProps>
                </a:ext>
              </a:extLst>
            </a:ln>
            <a:effectLst>
              <a:outerShdw blurRad="135632" dist="67369" dir="3480000" algn="tl" rotWithShape="0">
                <a:schemeClr val="tx1">
                  <a:alpha val="27203"/>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a:extLst>
                <a:ext uri="{FF2B5EF4-FFF2-40B4-BE49-F238E27FC236}">
                  <a16:creationId xmlns:a16="http://schemas.microsoft.com/office/drawing/2014/main" id="{07B8D063-99A6-1842-BCC9-D62426036C72}"/>
                </a:ext>
              </a:extLst>
            </p:cNvPr>
            <p:cNvPicPr>
              <a:picLocks noChangeAspect="1"/>
            </p:cNvPicPr>
            <p:nvPr/>
          </p:nvPicPr>
          <p:blipFill>
            <a:blip r:embed="rId2"/>
            <a:stretch>
              <a:fillRect/>
            </a:stretch>
          </p:blipFill>
          <p:spPr>
            <a:xfrm>
              <a:off x="3728204" y="2592080"/>
              <a:ext cx="2859769" cy="656065"/>
            </a:xfrm>
            <a:prstGeom prst="rect">
              <a:avLst/>
            </a:prstGeom>
          </p:spPr>
        </p:pic>
        <p:sp>
          <p:nvSpPr>
            <p:cNvPr id="37" name="Rectangle 36">
              <a:extLst>
                <a:ext uri="{FF2B5EF4-FFF2-40B4-BE49-F238E27FC236}">
                  <a16:creationId xmlns:a16="http://schemas.microsoft.com/office/drawing/2014/main" id="{57E69E48-6CCE-2148-9A03-B77761A23E7C}"/>
                </a:ext>
              </a:extLst>
            </p:cNvPr>
            <p:cNvSpPr/>
            <p:nvPr/>
          </p:nvSpPr>
          <p:spPr>
            <a:xfrm>
              <a:off x="3759200" y="1827220"/>
              <a:ext cx="1270000" cy="477097"/>
            </a:xfrm>
            <a:prstGeom prst="rect">
              <a:avLst/>
            </a:prstGeom>
            <a:solidFill>
              <a:schemeClr val="bg1">
                <a:lumMod val="85000"/>
              </a:schemeClr>
            </a:solidFill>
            <a:ln w="76200">
              <a:solidFill>
                <a:schemeClr val="bg2">
                  <a:lumMod val="50000"/>
                </a:schemeClr>
              </a:solidFill>
              <a:extLst>
                <a:ext uri="{C807C97D-BFC1-408E-A445-0C87EB9F89A2}">
                  <ask:lineSketchStyleProps xmlns:ask="http://schemas.microsoft.com/office/drawing/2018/sketchyshapes" sd="2805078884">
                    <a:custGeom>
                      <a:avLst/>
                      <a:gdLst>
                        <a:gd name="connsiteX0" fmla="*/ 0 w 1270000"/>
                        <a:gd name="connsiteY0" fmla="*/ 0 h 477097"/>
                        <a:gd name="connsiteX1" fmla="*/ 385233 w 1270000"/>
                        <a:gd name="connsiteY1" fmla="*/ 0 h 477097"/>
                        <a:gd name="connsiteX2" fmla="*/ 821267 w 1270000"/>
                        <a:gd name="connsiteY2" fmla="*/ 0 h 477097"/>
                        <a:gd name="connsiteX3" fmla="*/ 1270000 w 1270000"/>
                        <a:gd name="connsiteY3" fmla="*/ 0 h 477097"/>
                        <a:gd name="connsiteX4" fmla="*/ 1270000 w 1270000"/>
                        <a:gd name="connsiteY4" fmla="*/ 477097 h 477097"/>
                        <a:gd name="connsiteX5" fmla="*/ 846667 w 1270000"/>
                        <a:gd name="connsiteY5" fmla="*/ 477097 h 477097"/>
                        <a:gd name="connsiteX6" fmla="*/ 448733 w 1270000"/>
                        <a:gd name="connsiteY6" fmla="*/ 477097 h 477097"/>
                        <a:gd name="connsiteX7" fmla="*/ 0 w 1270000"/>
                        <a:gd name="connsiteY7" fmla="*/ 477097 h 477097"/>
                        <a:gd name="connsiteX8" fmla="*/ 0 w 1270000"/>
                        <a:gd name="connsiteY8" fmla="*/ 0 h 47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000" h="477097" fill="none" extrusionOk="0">
                          <a:moveTo>
                            <a:pt x="0" y="0"/>
                          </a:moveTo>
                          <a:cubicBezTo>
                            <a:pt x="82775" y="-21163"/>
                            <a:pt x="274789" y="1726"/>
                            <a:pt x="385233" y="0"/>
                          </a:cubicBezTo>
                          <a:cubicBezTo>
                            <a:pt x="495677" y="-1726"/>
                            <a:pt x="626777" y="26294"/>
                            <a:pt x="821267" y="0"/>
                          </a:cubicBezTo>
                          <a:cubicBezTo>
                            <a:pt x="1015757" y="-26294"/>
                            <a:pt x="1067316" y="15143"/>
                            <a:pt x="1270000" y="0"/>
                          </a:cubicBezTo>
                          <a:cubicBezTo>
                            <a:pt x="1281147" y="144704"/>
                            <a:pt x="1267464" y="244855"/>
                            <a:pt x="1270000" y="477097"/>
                          </a:cubicBezTo>
                          <a:cubicBezTo>
                            <a:pt x="1153165" y="527294"/>
                            <a:pt x="1019627" y="444677"/>
                            <a:pt x="846667" y="477097"/>
                          </a:cubicBezTo>
                          <a:cubicBezTo>
                            <a:pt x="673707" y="509517"/>
                            <a:pt x="606613" y="462015"/>
                            <a:pt x="448733" y="477097"/>
                          </a:cubicBezTo>
                          <a:cubicBezTo>
                            <a:pt x="290853" y="492179"/>
                            <a:pt x="217953" y="437378"/>
                            <a:pt x="0" y="477097"/>
                          </a:cubicBezTo>
                          <a:cubicBezTo>
                            <a:pt x="-11259" y="366501"/>
                            <a:pt x="28028" y="97581"/>
                            <a:pt x="0" y="0"/>
                          </a:cubicBezTo>
                          <a:close/>
                        </a:path>
                        <a:path w="1270000" h="477097" stroke="0" extrusionOk="0">
                          <a:moveTo>
                            <a:pt x="0" y="0"/>
                          </a:moveTo>
                          <a:cubicBezTo>
                            <a:pt x="158682" y="-7874"/>
                            <a:pt x="334618" y="1247"/>
                            <a:pt x="423333" y="0"/>
                          </a:cubicBezTo>
                          <a:cubicBezTo>
                            <a:pt x="512048" y="-1247"/>
                            <a:pt x="662169" y="11504"/>
                            <a:pt x="808567" y="0"/>
                          </a:cubicBezTo>
                          <a:cubicBezTo>
                            <a:pt x="954965" y="-11504"/>
                            <a:pt x="1086971" y="23541"/>
                            <a:pt x="1270000" y="0"/>
                          </a:cubicBezTo>
                          <a:cubicBezTo>
                            <a:pt x="1310595" y="184790"/>
                            <a:pt x="1250137" y="363444"/>
                            <a:pt x="1270000" y="477097"/>
                          </a:cubicBezTo>
                          <a:cubicBezTo>
                            <a:pt x="1163176" y="514213"/>
                            <a:pt x="917660" y="467657"/>
                            <a:pt x="821267" y="477097"/>
                          </a:cubicBezTo>
                          <a:cubicBezTo>
                            <a:pt x="724874" y="486537"/>
                            <a:pt x="522560" y="466614"/>
                            <a:pt x="372533" y="477097"/>
                          </a:cubicBezTo>
                          <a:cubicBezTo>
                            <a:pt x="222506" y="487580"/>
                            <a:pt x="78170" y="444967"/>
                            <a:pt x="0" y="477097"/>
                          </a:cubicBezTo>
                          <a:cubicBezTo>
                            <a:pt x="-32935" y="277351"/>
                            <a:pt x="8534" y="208152"/>
                            <a:pt x="0" y="0"/>
                          </a:cubicBezTo>
                          <a:close/>
                        </a:path>
                      </a:pathLst>
                    </a:custGeom>
                    <ask:type>
                      <ask:lineSketchScribble/>
                    </ask:type>
                  </ask:lineSketchStyleProps>
                </a:ext>
              </a:extLst>
            </a:ln>
            <a:effectLst>
              <a:outerShdw blurRad="50800" dist="50800" dir="5400000" algn="ctr" rotWithShape="0">
                <a:srgbClr val="000000">
                  <a:alpha val="7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65000"/>
                    </a:schemeClr>
                  </a:solidFill>
                  <a:latin typeface="Century Gothic" panose="020B0502020202020204" pitchFamily="34" charset="0"/>
                  <a:ea typeface="Ayuthaya" pitchFamily="2" charset="-34"/>
                  <a:cs typeface="Ayuthaya" pitchFamily="2" charset="-34"/>
                </a:rPr>
                <a:t>Recall</a:t>
              </a:r>
            </a:p>
          </p:txBody>
        </p:sp>
      </p:grpSp>
      <p:pic>
        <p:nvPicPr>
          <p:cNvPr id="39" name="Picture 38">
            <a:extLst>
              <a:ext uri="{FF2B5EF4-FFF2-40B4-BE49-F238E27FC236}">
                <a16:creationId xmlns:a16="http://schemas.microsoft.com/office/drawing/2014/main" id="{61CD313C-6023-D54D-9765-A6D3C09CC66B}"/>
              </a:ext>
            </a:extLst>
          </p:cNvPr>
          <p:cNvPicPr>
            <a:picLocks noChangeAspect="1"/>
          </p:cNvPicPr>
          <p:nvPr/>
        </p:nvPicPr>
        <p:blipFill>
          <a:blip r:embed="rId3"/>
          <a:stretch>
            <a:fillRect/>
          </a:stretch>
        </p:blipFill>
        <p:spPr>
          <a:xfrm>
            <a:off x="6634481" y="3128208"/>
            <a:ext cx="3406479" cy="1163188"/>
          </a:xfrm>
          <a:prstGeom prst="rect">
            <a:avLst/>
          </a:prstGeom>
        </p:spPr>
      </p:pic>
    </p:spTree>
    <p:extLst>
      <p:ext uri="{BB962C8B-B14F-4D97-AF65-F5344CB8AC3E}">
        <p14:creationId xmlns:p14="http://schemas.microsoft.com/office/powerpoint/2010/main" val="3101722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21317</TotalTime>
  <Words>2976</Words>
  <Application>Microsoft Macintosh PowerPoint</Application>
  <PresentationFormat>Widescreen</PresentationFormat>
  <Paragraphs>637</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Century Gothic</vt:lpstr>
      <vt:lpstr>Courier</vt:lpstr>
      <vt:lpstr>Segoe Print</vt:lpstr>
      <vt:lpstr>Office Theme</vt:lpstr>
      <vt:lpstr>PowerPoint Presentation</vt:lpstr>
      <vt:lpstr>Let’s Start with a data problem</vt:lpstr>
      <vt:lpstr>Let’s Start with a data problem</vt:lpstr>
      <vt:lpstr>Introducing random variables </vt:lpstr>
      <vt:lpstr>Random variables</vt:lpstr>
      <vt:lpstr>Random variables</vt:lpstr>
      <vt:lpstr>Random variables</vt:lpstr>
      <vt:lpstr>Example: Computing expectation and Variance if we know the distribution of a RV </vt:lpstr>
      <vt:lpstr>Example: Computing expectation and Variance if we know the distribution of a RV </vt:lpstr>
      <vt:lpstr>Estimating from data </vt:lpstr>
      <vt:lpstr>Example: Computing mean and variance from data</vt:lpstr>
      <vt:lpstr>Example: Computing mean and variance from data</vt:lpstr>
      <vt:lpstr>Dealing with two variables: Covariance </vt:lpstr>
      <vt:lpstr>Estimating covariance from samples. </vt:lpstr>
      <vt:lpstr>Example: Computing covariance from samples</vt:lpstr>
      <vt:lpstr>Example: Computing covariance from samples</vt:lpstr>
      <vt:lpstr>Example: Computing covariance from samples</vt:lpstr>
      <vt:lpstr>Linear algebra review</vt:lpstr>
      <vt:lpstr>Linear algebra review</vt:lpstr>
      <vt:lpstr>Linear algebra review</vt:lpstr>
      <vt:lpstr>Linear algebra review</vt:lpstr>
      <vt:lpstr>Homework problem on projections</vt:lpstr>
      <vt:lpstr>Homework problem on projections</vt:lpstr>
      <vt:lpstr>Homework problem on projections</vt:lpstr>
      <vt:lpstr>Homework problem on projections</vt:lpstr>
      <vt:lpstr>Homework problem on projections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is a Big Deal</dc:title>
  <dc:creator>Microsoft Office User</dc:creator>
  <cp:lastModifiedBy>Microsoft Office User</cp:lastModifiedBy>
  <cp:revision>212</cp:revision>
  <dcterms:created xsi:type="dcterms:W3CDTF">2017-08-15T17:00:25Z</dcterms:created>
  <dcterms:modified xsi:type="dcterms:W3CDTF">2022-08-30T18:41:58Z</dcterms:modified>
</cp:coreProperties>
</file>