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0" r:id="rId2"/>
    <p:sldId id="362" r:id="rId3"/>
    <p:sldId id="340" r:id="rId4"/>
    <p:sldId id="341" r:id="rId5"/>
    <p:sldId id="343" r:id="rId6"/>
    <p:sldId id="342" r:id="rId7"/>
    <p:sldId id="344" r:id="rId8"/>
    <p:sldId id="345" r:id="rId9"/>
    <p:sldId id="357" r:id="rId10"/>
    <p:sldId id="346" r:id="rId11"/>
    <p:sldId id="335" r:id="rId12"/>
    <p:sldId id="347" r:id="rId13"/>
    <p:sldId id="350" r:id="rId14"/>
    <p:sldId id="352" r:id="rId15"/>
    <p:sldId id="353" r:id="rId16"/>
    <p:sldId id="354" r:id="rId17"/>
    <p:sldId id="355" r:id="rId18"/>
    <p:sldId id="356" r:id="rId19"/>
    <p:sldId id="349" r:id="rId20"/>
    <p:sldId id="338" r:id="rId21"/>
    <p:sldId id="339" r:id="rId22"/>
    <p:sldId id="336" r:id="rId23"/>
    <p:sldId id="337" r:id="rId24"/>
    <p:sldId id="359" r:id="rId25"/>
    <p:sldId id="360" r:id="rId26"/>
    <p:sldId id="3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4"/>
    <p:restoredTop sz="90679"/>
  </p:normalViewPr>
  <p:slideViewPr>
    <p:cSldViewPr snapToGrid="0" snapToObjects="1">
      <p:cViewPr varScale="1">
        <p:scale>
          <a:sx n="118" d="100"/>
          <a:sy n="118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51434-922D-8F44-A904-F2738733AD9C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73CA7-E62D-2C4C-B67C-02C1C6003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5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73CA7-E62D-2C4C-B67C-02C1C60031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9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8C11-3131-684C-919A-747FD2B751D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DF96-751D-2047-ADC1-5467B25A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8C11-3131-684C-919A-747FD2B751D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DF96-751D-2047-ADC1-5467B25A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8C11-3131-684C-919A-747FD2B751D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DF96-751D-2047-ADC1-5467B25A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1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8C11-3131-684C-919A-747FD2B751D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DF96-751D-2047-ADC1-5467B25A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8C11-3131-684C-919A-747FD2B751D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DF96-751D-2047-ADC1-5467B25A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8C11-3131-684C-919A-747FD2B751D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DF96-751D-2047-ADC1-5467B25A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8C11-3131-684C-919A-747FD2B751D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DF96-751D-2047-ADC1-5467B25A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8C11-3131-684C-919A-747FD2B751D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DF96-751D-2047-ADC1-5467B25A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8C11-3131-684C-919A-747FD2B751D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DF96-751D-2047-ADC1-5467B25A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8C11-3131-684C-919A-747FD2B751D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DF96-751D-2047-ADC1-5467B25A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8C11-3131-684C-919A-747FD2B751D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DF96-751D-2047-ADC1-5467B25A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38C11-3131-684C-919A-747FD2B751D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FDF96-751D-2047-ADC1-5467B25A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DAA57-8E8E-334E-9A07-4AFDB6B49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535"/>
            <a:ext cx="10515600" cy="5392035"/>
          </a:xfrm>
        </p:spPr>
        <p:txBody>
          <a:bodyPr>
            <a:normAutofit/>
          </a:bodyPr>
          <a:lstStyle/>
          <a:p>
            <a:r>
              <a:rPr lang="en-US" sz="4200" dirty="0"/>
              <a:t>(A very quick introduction to) </a:t>
            </a:r>
          </a:p>
          <a:p>
            <a:r>
              <a:rPr lang="en-US" sz="4200" dirty="0"/>
              <a:t>Linear Algebra Concepts </a:t>
            </a:r>
          </a:p>
          <a:p>
            <a:pPr marL="0" indent="0">
              <a:buNone/>
            </a:pPr>
            <a:endParaRPr lang="en-US" sz="4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6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053-4E86-744C-B019-475EEAAF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72181"/>
            <a:ext cx="10515600" cy="1325563"/>
          </a:xfrm>
        </p:spPr>
        <p:txBody>
          <a:bodyPr/>
          <a:lstStyle/>
          <a:p>
            <a:r>
              <a:rPr lang="en-US" dirty="0"/>
              <a:t>Linear algebra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BBAFB-8F6B-2C43-B27B-2BA78A78D79D}"/>
              </a:ext>
            </a:extLst>
          </p:cNvPr>
          <p:cNvSpPr/>
          <p:nvPr/>
        </p:nvSpPr>
        <p:spPr>
          <a:xfrm>
            <a:off x="5242282" y="243186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y=[1,2,3]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</a:t>
            </a:r>
            <a:r>
              <a:rPr lang="en-US" sz="1400" baseline="-25000" dirty="0">
                <a:solidFill>
                  <a:schemeClr val="tx1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= 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</a:t>
            </a:r>
            <a:r>
              <a:rPr lang="en-US" sz="1400" baseline="-25000" dirty="0">
                <a:solidFill>
                  <a:schemeClr val="tx1"/>
                </a:solidFill>
                <a:latin typeface="Courier" pitchFamily="2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=[0,1,0]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435439-5CF8-3D4E-8D65-80A96258E75B}"/>
              </a:ext>
            </a:extLst>
          </p:cNvPr>
          <p:cNvCxnSpPr/>
          <p:nvPr/>
        </p:nvCxnSpPr>
        <p:spPr>
          <a:xfrm>
            <a:off x="691662" y="4654062"/>
            <a:ext cx="2954215" cy="1406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D33F02-57EF-9046-8655-F86554F70A66}"/>
              </a:ext>
            </a:extLst>
          </p:cNvPr>
          <p:cNvCxnSpPr>
            <a:cxnSpLocks/>
          </p:cNvCxnSpPr>
          <p:nvPr/>
        </p:nvCxnSpPr>
        <p:spPr>
          <a:xfrm flipV="1">
            <a:off x="691662" y="3763108"/>
            <a:ext cx="3423138" cy="1078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21D8AE-4400-8F4C-B274-0F77682568A3}"/>
              </a:ext>
            </a:extLst>
          </p:cNvPr>
          <p:cNvCxnSpPr/>
          <p:nvPr/>
        </p:nvCxnSpPr>
        <p:spPr>
          <a:xfrm>
            <a:off x="937846" y="4876800"/>
            <a:ext cx="457200" cy="234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2A1504-E47B-624F-B4CB-EE597BEB6DD9}"/>
              </a:ext>
            </a:extLst>
          </p:cNvPr>
          <p:cNvCxnSpPr>
            <a:cxnSpLocks/>
          </p:cNvCxnSpPr>
          <p:nvPr/>
        </p:nvCxnSpPr>
        <p:spPr>
          <a:xfrm flipV="1">
            <a:off x="937846" y="4548554"/>
            <a:ext cx="550985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1D4710-9F52-DD45-87A7-7217C0A82A6A}"/>
              </a:ext>
            </a:extLst>
          </p:cNvPr>
          <p:cNvCxnSpPr>
            <a:cxnSpLocks/>
          </p:cNvCxnSpPr>
          <p:nvPr/>
        </p:nvCxnSpPr>
        <p:spPr>
          <a:xfrm flipV="1">
            <a:off x="1494693" y="4362451"/>
            <a:ext cx="550985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80426B-9AD1-E342-AF88-A2A2C1B9E491}"/>
              </a:ext>
            </a:extLst>
          </p:cNvPr>
          <p:cNvSpPr txBox="1"/>
          <p:nvPr/>
        </p:nvSpPr>
        <p:spPr>
          <a:xfrm>
            <a:off x="1266092" y="5054138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537B0-C81B-2642-990F-CD672FCC95EE}"/>
              </a:ext>
            </a:extLst>
          </p:cNvPr>
          <p:cNvSpPr txBox="1"/>
          <p:nvPr/>
        </p:nvSpPr>
        <p:spPr>
          <a:xfrm>
            <a:off x="1899136" y="4150335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7A8FBF-B12C-634B-BE38-24119A563999}"/>
              </a:ext>
            </a:extLst>
          </p:cNvPr>
          <p:cNvCxnSpPr>
            <a:cxnSpLocks/>
          </p:cNvCxnSpPr>
          <p:nvPr/>
        </p:nvCxnSpPr>
        <p:spPr>
          <a:xfrm flipV="1">
            <a:off x="937846" y="1680198"/>
            <a:ext cx="0" cy="3196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5FB87-C365-2F48-B38A-5460843C5E2E}"/>
              </a:ext>
            </a:extLst>
          </p:cNvPr>
          <p:cNvCxnSpPr>
            <a:cxnSpLocks/>
          </p:cNvCxnSpPr>
          <p:nvPr/>
        </p:nvCxnSpPr>
        <p:spPr>
          <a:xfrm flipV="1">
            <a:off x="967154" y="4116267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0F82AB-5307-4046-809A-988672C14BE2}"/>
              </a:ext>
            </a:extLst>
          </p:cNvPr>
          <p:cNvCxnSpPr>
            <a:cxnSpLocks/>
          </p:cNvCxnSpPr>
          <p:nvPr/>
        </p:nvCxnSpPr>
        <p:spPr>
          <a:xfrm flipV="1">
            <a:off x="967154" y="3453179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6E2BAC-D7F0-DA43-8BA2-809DA93F3258}"/>
              </a:ext>
            </a:extLst>
          </p:cNvPr>
          <p:cNvCxnSpPr>
            <a:cxnSpLocks/>
          </p:cNvCxnSpPr>
          <p:nvPr/>
        </p:nvCxnSpPr>
        <p:spPr>
          <a:xfrm flipV="1">
            <a:off x="967154" y="2809143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089206-FFAA-4F42-86BE-F7CEB22A939F}"/>
              </a:ext>
            </a:extLst>
          </p:cNvPr>
          <p:cNvSpPr txBox="1"/>
          <p:nvPr/>
        </p:nvSpPr>
        <p:spPr>
          <a:xfrm>
            <a:off x="691662" y="3927359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0C5EB-3CEF-2B45-91D6-0240C3458ABD}"/>
              </a:ext>
            </a:extLst>
          </p:cNvPr>
          <p:cNvSpPr txBox="1"/>
          <p:nvPr/>
        </p:nvSpPr>
        <p:spPr>
          <a:xfrm>
            <a:off x="685800" y="3279477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1F6F5-62E0-7F4B-BEA2-4636F1EDA2C1}"/>
              </a:ext>
            </a:extLst>
          </p:cNvPr>
          <p:cNvSpPr txBox="1"/>
          <p:nvPr/>
        </p:nvSpPr>
        <p:spPr>
          <a:xfrm>
            <a:off x="685800" y="2707895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571C1F-59F6-0440-ACD9-D4836AD29A1A}"/>
              </a:ext>
            </a:extLst>
          </p:cNvPr>
          <p:cNvCxnSpPr/>
          <p:nvPr/>
        </p:nvCxnSpPr>
        <p:spPr>
          <a:xfrm>
            <a:off x="937846" y="4736124"/>
            <a:ext cx="715108" cy="3751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E44F99-2F56-BA46-9CDD-D3CAC9D97A81}"/>
              </a:ext>
            </a:extLst>
          </p:cNvPr>
          <p:cNvSpPr txBox="1"/>
          <p:nvPr/>
        </p:nvSpPr>
        <p:spPr>
          <a:xfrm>
            <a:off x="1500553" y="5054138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7514CE-D667-3A4D-BCA6-EE6554C12846}"/>
              </a:ext>
            </a:extLst>
          </p:cNvPr>
          <p:cNvCxnSpPr>
            <a:cxnSpLocks/>
          </p:cNvCxnSpPr>
          <p:nvPr/>
        </p:nvCxnSpPr>
        <p:spPr>
          <a:xfrm flipV="1">
            <a:off x="914398" y="4564592"/>
            <a:ext cx="656493" cy="171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2F7CCD-6F77-F440-B534-89D5728FDD6E}"/>
              </a:ext>
            </a:extLst>
          </p:cNvPr>
          <p:cNvCxnSpPr>
            <a:cxnSpLocks/>
          </p:cNvCxnSpPr>
          <p:nvPr/>
        </p:nvCxnSpPr>
        <p:spPr>
          <a:xfrm flipV="1">
            <a:off x="937846" y="2812346"/>
            <a:ext cx="1879343" cy="19465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670282-E6C9-6045-B76A-C82CC1287736}"/>
              </a:ext>
            </a:extLst>
          </p:cNvPr>
          <p:cNvCxnSpPr>
            <a:cxnSpLocks/>
          </p:cNvCxnSpPr>
          <p:nvPr/>
        </p:nvCxnSpPr>
        <p:spPr>
          <a:xfrm flipV="1">
            <a:off x="1652953" y="4727331"/>
            <a:ext cx="1195755" cy="383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D3D9D2-A23C-E34F-BC6F-D8BAFF3692AD}"/>
              </a:ext>
            </a:extLst>
          </p:cNvPr>
          <p:cNvCxnSpPr>
            <a:cxnSpLocks/>
          </p:cNvCxnSpPr>
          <p:nvPr/>
        </p:nvCxnSpPr>
        <p:spPr>
          <a:xfrm flipV="1">
            <a:off x="2847244" y="2892561"/>
            <a:ext cx="0" cy="1834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3B1F2-5EBE-444B-A151-EF0C5479D592}"/>
              </a:ext>
            </a:extLst>
          </p:cNvPr>
          <p:cNvCxnSpPr>
            <a:cxnSpLocks/>
          </p:cNvCxnSpPr>
          <p:nvPr/>
        </p:nvCxnSpPr>
        <p:spPr>
          <a:xfrm>
            <a:off x="2192218" y="4418376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737DFE-9CA6-1148-BBE6-3CDF8543CA81}"/>
              </a:ext>
            </a:extLst>
          </p:cNvPr>
          <p:cNvSpPr txBox="1"/>
          <p:nvPr/>
        </p:nvSpPr>
        <p:spPr>
          <a:xfrm>
            <a:off x="2697027" y="2439811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A9E31-6D93-8740-AC49-83D41A2FDF66}"/>
              </a:ext>
            </a:extLst>
          </p:cNvPr>
          <p:cNvSpPr txBox="1"/>
          <p:nvPr/>
        </p:nvSpPr>
        <p:spPr>
          <a:xfrm>
            <a:off x="1371598" y="4257673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FC0875-0093-954C-AFB8-E11954CC24B1}"/>
              </a:ext>
            </a:extLst>
          </p:cNvPr>
          <p:cNvCxnSpPr>
            <a:cxnSpLocks/>
          </p:cNvCxnSpPr>
          <p:nvPr/>
        </p:nvCxnSpPr>
        <p:spPr>
          <a:xfrm>
            <a:off x="975961" y="2980187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5E82C1-05A7-6242-A517-308B772D38FF}"/>
              </a:ext>
            </a:extLst>
          </p:cNvPr>
          <p:cNvCxnSpPr>
            <a:cxnSpLocks/>
          </p:cNvCxnSpPr>
          <p:nvPr/>
        </p:nvCxnSpPr>
        <p:spPr>
          <a:xfrm flipV="1">
            <a:off x="1643400" y="2887539"/>
            <a:ext cx="1195755" cy="3839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023888-1E47-994A-83CE-CD91E6B00A6F}"/>
              </a:ext>
            </a:extLst>
          </p:cNvPr>
          <p:cNvCxnSpPr>
            <a:cxnSpLocks/>
          </p:cNvCxnSpPr>
          <p:nvPr/>
        </p:nvCxnSpPr>
        <p:spPr>
          <a:xfrm>
            <a:off x="2241277" y="2596455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9C7649-5BFB-354E-812D-2E09D675894A}"/>
              </a:ext>
            </a:extLst>
          </p:cNvPr>
          <p:cNvCxnSpPr>
            <a:cxnSpLocks/>
          </p:cNvCxnSpPr>
          <p:nvPr/>
        </p:nvCxnSpPr>
        <p:spPr>
          <a:xfrm flipV="1">
            <a:off x="1034540" y="2582727"/>
            <a:ext cx="1195755" cy="38393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4B0E4F-FFFC-CF42-9D8B-861169E02244}"/>
              </a:ext>
            </a:extLst>
          </p:cNvPr>
          <p:cNvCxnSpPr>
            <a:cxnSpLocks/>
          </p:cNvCxnSpPr>
          <p:nvPr/>
        </p:nvCxnSpPr>
        <p:spPr>
          <a:xfrm flipV="1">
            <a:off x="1632417" y="3278499"/>
            <a:ext cx="0" cy="1834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BC7641-A3A3-CA41-8F96-4F6CE99EEC96}"/>
              </a:ext>
            </a:extLst>
          </p:cNvPr>
          <p:cNvSpPr txBox="1"/>
          <p:nvPr/>
        </p:nvSpPr>
        <p:spPr>
          <a:xfrm>
            <a:off x="5136984" y="2119010"/>
            <a:ext cx="6363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Span: the set of vectors that can be written as </a:t>
            </a:r>
            <a:r>
              <a:rPr lang="en-US" dirty="0" err="1"/>
              <a:t>yhat</a:t>
            </a:r>
            <a:r>
              <a:rPr lang="en-US" dirty="0"/>
              <a:t>=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+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*</a:t>
            </a:r>
            <a:r>
              <a:rPr lang="en-US" b="1" dirty="0"/>
              <a:t>x</a:t>
            </a:r>
            <a:r>
              <a:rPr lang="en-US" b="1" baseline="-25000" dirty="0"/>
              <a:t>2</a:t>
            </a:r>
            <a:endParaRPr lang="el-GR" b="1" baseline="-25000" dirty="0"/>
          </a:p>
          <a:p>
            <a:r>
              <a:rPr lang="en-US" dirty="0"/>
              <a:t> In this case span(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,</a:t>
            </a:r>
            <a:r>
              <a:rPr lang="en-US" b="1" dirty="0"/>
              <a:t> x</a:t>
            </a:r>
            <a:r>
              <a:rPr lang="en-US" b="1" baseline="-25000" dirty="0"/>
              <a:t>2</a:t>
            </a:r>
            <a:r>
              <a:rPr lang="en-US" b="1" dirty="0"/>
              <a:t>) </a:t>
            </a:r>
            <a:r>
              <a:rPr lang="en-US" dirty="0"/>
              <a:t>is the whole horizontal plane</a:t>
            </a:r>
          </a:p>
          <a:p>
            <a:r>
              <a:rPr lang="en-US" dirty="0"/>
              <a:t>or any vector of the form [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n-US" dirty="0"/>
              <a:t>,0].</a:t>
            </a:r>
          </a:p>
          <a:p>
            <a:endParaRPr lang="en-US" dirty="0"/>
          </a:p>
          <a:p>
            <a:r>
              <a:rPr lang="en-US" dirty="0"/>
              <a:t>Projection means finding the optimal coefficients that minimize the length of the error: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526BE-D592-7E44-AAA3-13654F06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292" y="4379374"/>
            <a:ext cx="4478215" cy="614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478E-86F0-C744-86A8-288AB15DF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292" y="3897214"/>
            <a:ext cx="3373098" cy="33459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3D0EE6-B8E6-714D-9777-7719D29A93D9}"/>
              </a:ext>
            </a:extLst>
          </p:cNvPr>
          <p:cNvCxnSpPr>
            <a:cxnSpLocks/>
          </p:cNvCxnSpPr>
          <p:nvPr/>
        </p:nvCxnSpPr>
        <p:spPr>
          <a:xfrm flipV="1">
            <a:off x="937846" y="4704334"/>
            <a:ext cx="1879343" cy="5458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5E973E-1755-B340-BF8D-E944BF73F8DE}"/>
              </a:ext>
            </a:extLst>
          </p:cNvPr>
          <p:cNvSpPr txBox="1"/>
          <p:nvPr/>
        </p:nvSpPr>
        <p:spPr>
          <a:xfrm>
            <a:off x="2631140" y="4746956"/>
            <a:ext cx="197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yhat</a:t>
            </a:r>
            <a:r>
              <a:rPr lang="en-US" dirty="0"/>
              <a:t>=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+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b="1" baseline="-25000" dirty="0"/>
              <a:t>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1F78ED-C588-924C-83DC-0190D4CD14EF}"/>
              </a:ext>
            </a:extLst>
          </p:cNvPr>
          <p:cNvCxnSpPr/>
          <p:nvPr/>
        </p:nvCxnSpPr>
        <p:spPr>
          <a:xfrm>
            <a:off x="2866248" y="2852147"/>
            <a:ext cx="0" cy="1821921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7C3B9D-E46D-4C46-89F3-C7914C865FDA}"/>
              </a:ext>
            </a:extLst>
          </p:cNvPr>
          <p:cNvSpPr txBox="1"/>
          <p:nvPr/>
        </p:nvSpPr>
        <p:spPr>
          <a:xfrm>
            <a:off x="2938695" y="3379263"/>
            <a:ext cx="197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error</a:t>
            </a:r>
            <a:r>
              <a:rPr lang="en-US" dirty="0"/>
              <a:t>=</a:t>
            </a:r>
            <a:r>
              <a:rPr lang="en-US" b="1" dirty="0"/>
              <a:t>y</a:t>
            </a:r>
            <a:r>
              <a:rPr lang="en-US" dirty="0"/>
              <a:t>-</a:t>
            </a:r>
            <a:r>
              <a:rPr lang="en-US" b="1" dirty="0" err="1"/>
              <a:t>yhat</a:t>
            </a:r>
            <a:r>
              <a:rPr lang="en-US" dirty="0"/>
              <a:t> </a:t>
            </a:r>
            <a:endParaRPr lang="en-US" b="1" baseline="-25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97686-95AB-5E43-AA09-4A2CF98F8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292" y="5210940"/>
            <a:ext cx="5366308" cy="6366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7736FB-9597-6C45-86AB-382BE0EEDA18}"/>
              </a:ext>
            </a:extLst>
          </p:cNvPr>
          <p:cNvSpPr txBox="1"/>
          <p:nvPr/>
        </p:nvSpPr>
        <p:spPr>
          <a:xfrm>
            <a:off x="10058400" y="4379374"/>
            <a:ext cx="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plug in y, x1,x2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BF1FB9-1D09-EE41-897F-DECBAD564550}"/>
              </a:ext>
            </a:extLst>
          </p:cNvPr>
          <p:cNvSpPr txBox="1"/>
          <p:nvPr/>
        </p:nvSpPr>
        <p:spPr>
          <a:xfrm>
            <a:off x="5106532" y="6054636"/>
            <a:ext cx="636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This function of (</a:t>
            </a:r>
            <a:r>
              <a:rPr lang="el-GR" dirty="0">
                <a:highlight>
                  <a:srgbClr val="FFFF00"/>
                </a:highlight>
              </a:rPr>
              <a:t>β</a:t>
            </a:r>
            <a:r>
              <a:rPr lang="en-US" baseline="-25000" dirty="0">
                <a:highlight>
                  <a:srgbClr val="FFFF00"/>
                </a:highlight>
              </a:rPr>
              <a:t>1</a:t>
            </a:r>
            <a:r>
              <a:rPr lang="el-GR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l-GR" dirty="0">
                <a:highlight>
                  <a:srgbClr val="FFFF00"/>
                </a:highlight>
              </a:rPr>
              <a:t>β</a:t>
            </a:r>
            <a:r>
              <a:rPr lang="en-US" baseline="-25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)</a:t>
            </a:r>
            <a:r>
              <a:rPr lang="en-US" baseline="-25000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is minimized when </a:t>
            </a:r>
            <a:r>
              <a:rPr lang="el-GR" dirty="0">
                <a:highlight>
                  <a:srgbClr val="FFFF00"/>
                </a:highlight>
              </a:rPr>
              <a:t>β</a:t>
            </a:r>
            <a:r>
              <a:rPr lang="en-US" dirty="0">
                <a:highlight>
                  <a:srgbClr val="FFFF00"/>
                </a:highlight>
              </a:rPr>
              <a:t>*</a:t>
            </a:r>
            <a:r>
              <a:rPr lang="en-US" baseline="-25000" dirty="0">
                <a:highlight>
                  <a:srgbClr val="FFFF00"/>
                </a:highlight>
              </a:rPr>
              <a:t>1</a:t>
            </a:r>
            <a:r>
              <a:rPr lang="en-US" dirty="0">
                <a:highlight>
                  <a:srgbClr val="FFFF00"/>
                </a:highlight>
              </a:rPr>
              <a:t>= 1, </a:t>
            </a:r>
            <a:r>
              <a:rPr lang="el-GR" dirty="0">
                <a:highlight>
                  <a:srgbClr val="FFFF00"/>
                </a:highlight>
              </a:rPr>
              <a:t>β</a:t>
            </a:r>
            <a:r>
              <a:rPr lang="en-US" dirty="0">
                <a:highlight>
                  <a:srgbClr val="FFFF00"/>
                </a:highlight>
              </a:rPr>
              <a:t>*</a:t>
            </a:r>
            <a:r>
              <a:rPr lang="el-GR" baseline="-25000" dirty="0">
                <a:highlight>
                  <a:srgbClr val="FFFF00"/>
                </a:highlight>
              </a:rPr>
              <a:t>2</a:t>
            </a:r>
            <a:r>
              <a:rPr lang="el-GR" dirty="0">
                <a:highlight>
                  <a:srgbClr val="FFFF00"/>
                </a:highlight>
              </a:rPr>
              <a:t>=2</a:t>
            </a:r>
            <a:r>
              <a:rPr lang="en-US" dirty="0">
                <a:highlight>
                  <a:srgbClr val="FFFF00"/>
                </a:highlight>
              </a:rPr>
              <a:t> and gives an error l2 norm of sqrt(9)=3. </a:t>
            </a:r>
          </a:p>
        </p:txBody>
      </p:sp>
    </p:spTree>
    <p:extLst>
      <p:ext uri="{BB962C8B-B14F-4D97-AF65-F5344CB8AC3E}">
        <p14:creationId xmlns:p14="http://schemas.microsoft.com/office/powerpoint/2010/main" val="159272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6DC-5B08-2E4B-AEE3-C8FE4BB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" y="18255"/>
            <a:ext cx="106438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How to project a vector y on two vectors x1,x2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7DA-FCF5-064D-8ED4-42E3B4ABFD74}"/>
              </a:ext>
            </a:extLst>
          </p:cNvPr>
          <p:cNvSpPr txBox="1"/>
          <p:nvPr/>
        </p:nvSpPr>
        <p:spPr>
          <a:xfrm>
            <a:off x="85846" y="1153362"/>
            <a:ext cx="11267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normal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matrix </a:t>
            </a:r>
            <a:r>
              <a:rPr lang="en-US" b="1" i="1" dirty="0"/>
              <a:t>X</a:t>
            </a:r>
            <a:r>
              <a:rPr lang="en-US" dirty="0"/>
              <a:t> is created by stacking the vectors we want to project on, as columns:  </a:t>
            </a:r>
            <a:r>
              <a:rPr lang="en-US" b="1" i="1" dirty="0"/>
              <a:t>X</a:t>
            </a:r>
            <a:r>
              <a:rPr lang="en-US" dirty="0"/>
              <a:t>=[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]. </a:t>
            </a:r>
          </a:p>
          <a:p>
            <a:r>
              <a:rPr lang="en-US" dirty="0"/>
              <a:t>The optimal coefficients 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 </a:t>
            </a:r>
            <a:r>
              <a:rPr lang="en-US" dirty="0"/>
              <a:t>and</a:t>
            </a:r>
            <a:r>
              <a:rPr lang="el-GR" dirty="0"/>
              <a:t> β</a:t>
            </a:r>
            <a:r>
              <a:rPr lang="el-GR" baseline="-25000" dirty="0"/>
              <a:t>2</a:t>
            </a:r>
            <a:r>
              <a:rPr lang="el-GR" dirty="0"/>
              <a:t>*</a:t>
            </a:r>
            <a:r>
              <a:rPr lang="en-US" dirty="0"/>
              <a:t> are stacked in a vector </a:t>
            </a:r>
            <a:r>
              <a:rPr lang="el-GR" dirty="0"/>
              <a:t>β*=</a:t>
            </a:r>
            <a:r>
              <a:rPr lang="en-US" dirty="0"/>
              <a:t>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see an example how to use the normal equation.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3083F-791F-C44F-86CA-A1BF7E7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2" y="1634092"/>
            <a:ext cx="2935533" cy="3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0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6DC-5B08-2E4B-AEE3-C8FE4BB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" y="18255"/>
            <a:ext cx="106438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Homework problem on projections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7DA-FCF5-064D-8ED4-42E3B4ABFD74}"/>
              </a:ext>
            </a:extLst>
          </p:cNvPr>
          <p:cNvSpPr txBox="1"/>
          <p:nvPr/>
        </p:nvSpPr>
        <p:spPr>
          <a:xfrm>
            <a:off x="0" y="1163522"/>
            <a:ext cx="6320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the normal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optimal coefficients </a:t>
            </a:r>
          </a:p>
          <a:p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 </a:t>
            </a:r>
            <a:r>
              <a:rPr lang="en-US" dirty="0"/>
              <a:t>and</a:t>
            </a:r>
            <a:r>
              <a:rPr lang="el-GR" dirty="0"/>
              <a:t> β</a:t>
            </a:r>
            <a:r>
              <a:rPr lang="el-GR" baseline="-25000" dirty="0"/>
              <a:t>2</a:t>
            </a:r>
            <a:r>
              <a:rPr lang="el-GR" dirty="0"/>
              <a:t>*</a:t>
            </a:r>
            <a:r>
              <a:rPr lang="en-US" dirty="0"/>
              <a:t> stacked in a vector </a:t>
            </a:r>
            <a:r>
              <a:rPr lang="el-GR" dirty="0"/>
              <a:t>β*=</a:t>
            </a:r>
            <a:r>
              <a:rPr lang="en-US" dirty="0"/>
              <a:t>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]. </a:t>
            </a:r>
          </a:p>
          <a:p>
            <a:r>
              <a:rPr lang="en-US" dirty="0"/>
              <a:t>We create the matrix </a:t>
            </a:r>
            <a:r>
              <a:rPr lang="en-US" b="1" i="1" dirty="0"/>
              <a:t>X</a:t>
            </a:r>
            <a:r>
              <a:rPr lang="en-US" dirty="0"/>
              <a:t> by stacking the vectors we want to project as columns:  </a:t>
            </a:r>
            <a:r>
              <a:rPr lang="en-US" b="1" i="1" dirty="0"/>
              <a:t>X</a:t>
            </a:r>
            <a:r>
              <a:rPr lang="en-US" dirty="0"/>
              <a:t>=[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]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X</a:t>
            </a:r>
            <a:r>
              <a:rPr lang="en-US" dirty="0"/>
              <a:t>=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5A367-4337-614C-84AE-BEDF4A995E80}"/>
              </a:ext>
            </a:extLst>
          </p:cNvPr>
          <p:cNvSpPr/>
          <p:nvPr/>
        </p:nvSpPr>
        <p:spPr>
          <a:xfrm>
            <a:off x="5024779" y="963990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p1=[3,3,3]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,p2=[1,2,3]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and p3=[0,0,1]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x1= [1,1,1]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x2=[1,0,0]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3083F-791F-C44F-86CA-A1BF7E7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2" y="1634092"/>
            <a:ext cx="2935533" cy="3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6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6DC-5B08-2E4B-AEE3-C8FE4BB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" y="18255"/>
            <a:ext cx="106438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Homework problem on projections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7DA-FCF5-064D-8ED4-42E3B4ABFD74}"/>
              </a:ext>
            </a:extLst>
          </p:cNvPr>
          <p:cNvSpPr txBox="1"/>
          <p:nvPr/>
        </p:nvSpPr>
        <p:spPr>
          <a:xfrm>
            <a:off x="0" y="1163522"/>
            <a:ext cx="6320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the normal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optimal coefficients </a:t>
            </a:r>
          </a:p>
          <a:p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 </a:t>
            </a:r>
            <a:r>
              <a:rPr lang="en-US" dirty="0"/>
              <a:t>and</a:t>
            </a:r>
            <a:r>
              <a:rPr lang="el-GR" dirty="0"/>
              <a:t> β</a:t>
            </a:r>
            <a:r>
              <a:rPr lang="el-GR" baseline="-25000" dirty="0"/>
              <a:t>2</a:t>
            </a:r>
            <a:r>
              <a:rPr lang="el-GR" dirty="0"/>
              <a:t>*</a:t>
            </a:r>
            <a:r>
              <a:rPr lang="en-US" dirty="0"/>
              <a:t> stacked in a vector </a:t>
            </a:r>
            <a:r>
              <a:rPr lang="el-GR" dirty="0"/>
              <a:t>β*=</a:t>
            </a:r>
            <a:r>
              <a:rPr lang="en-US" dirty="0"/>
              <a:t>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]. </a:t>
            </a:r>
          </a:p>
          <a:p>
            <a:r>
              <a:rPr lang="en-US" dirty="0"/>
              <a:t>We create the matrix </a:t>
            </a:r>
            <a:r>
              <a:rPr lang="en-US" b="1" i="1" dirty="0"/>
              <a:t>X</a:t>
            </a:r>
            <a:r>
              <a:rPr lang="en-US" dirty="0"/>
              <a:t> by stacking the vectors we want to project as columns:  </a:t>
            </a:r>
            <a:r>
              <a:rPr lang="en-US" b="1" i="1" dirty="0"/>
              <a:t>X</a:t>
            </a:r>
            <a:r>
              <a:rPr lang="en-US" dirty="0"/>
              <a:t>=[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]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X</a:t>
            </a:r>
            <a:r>
              <a:rPr lang="en-US" dirty="0"/>
              <a:t>=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B0DA3818-0006-AC46-BF28-E20AB2CA8608}"/>
              </a:ext>
            </a:extLst>
          </p:cNvPr>
          <p:cNvGraphicFramePr>
            <a:graphicFrameLocks noGrp="1"/>
          </p:cNvGraphicFramePr>
          <p:nvPr/>
        </p:nvGraphicFramePr>
        <p:xfrm>
          <a:off x="582262" y="3581587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C95A367-4337-614C-84AE-BEDF4A995E80}"/>
              </a:ext>
            </a:extLst>
          </p:cNvPr>
          <p:cNvSpPr/>
          <p:nvPr/>
        </p:nvSpPr>
        <p:spPr>
          <a:xfrm>
            <a:off x="5024779" y="963990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p1=[3,3,3]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,p2=[1,2,3]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and p3=[0,0,1]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x1= [1,1,1]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x2=[1,0,0]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3083F-791F-C44F-86CA-A1BF7E7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2" y="1634092"/>
            <a:ext cx="2935533" cy="384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EC1703-7FBC-1A4D-B8EB-5C40989E0879}"/>
              </a:ext>
            </a:extLst>
          </p:cNvPr>
          <p:cNvSpPr/>
          <p:nvPr/>
        </p:nvSpPr>
        <p:spPr>
          <a:xfrm>
            <a:off x="2118971" y="391747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 </a:t>
            </a:r>
            <a:r>
              <a:rPr lang="en-US" b="1" i="1" dirty="0"/>
              <a:t>X</a:t>
            </a:r>
            <a:r>
              <a:rPr lang="en-US" dirty="0"/>
              <a:t>)=</a:t>
            </a:r>
          </a:p>
        </p:txBody>
      </p:sp>
    </p:spTree>
    <p:extLst>
      <p:ext uri="{BB962C8B-B14F-4D97-AF65-F5344CB8AC3E}">
        <p14:creationId xmlns:p14="http://schemas.microsoft.com/office/powerpoint/2010/main" val="4107226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6DC-5B08-2E4B-AEE3-C8FE4BB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" y="18255"/>
            <a:ext cx="106438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Homework problem on projections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7DA-FCF5-064D-8ED4-42E3B4ABFD74}"/>
              </a:ext>
            </a:extLst>
          </p:cNvPr>
          <p:cNvSpPr txBox="1"/>
          <p:nvPr/>
        </p:nvSpPr>
        <p:spPr>
          <a:xfrm>
            <a:off x="0" y="1163522"/>
            <a:ext cx="6320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the normal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optimal coefficients </a:t>
            </a:r>
          </a:p>
          <a:p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 </a:t>
            </a:r>
            <a:r>
              <a:rPr lang="en-US" dirty="0"/>
              <a:t>and</a:t>
            </a:r>
            <a:r>
              <a:rPr lang="el-GR" dirty="0"/>
              <a:t> β</a:t>
            </a:r>
            <a:r>
              <a:rPr lang="el-GR" baseline="-25000" dirty="0"/>
              <a:t>2</a:t>
            </a:r>
            <a:r>
              <a:rPr lang="el-GR" dirty="0"/>
              <a:t>*</a:t>
            </a:r>
            <a:r>
              <a:rPr lang="en-US" dirty="0"/>
              <a:t> stacked in a vector </a:t>
            </a:r>
            <a:r>
              <a:rPr lang="el-GR" dirty="0"/>
              <a:t>β*=</a:t>
            </a:r>
            <a:r>
              <a:rPr lang="en-US" dirty="0"/>
              <a:t>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]. </a:t>
            </a:r>
          </a:p>
          <a:p>
            <a:r>
              <a:rPr lang="en-US" dirty="0"/>
              <a:t>We create the matrix </a:t>
            </a:r>
            <a:r>
              <a:rPr lang="en-US" b="1" i="1" dirty="0"/>
              <a:t>X</a:t>
            </a:r>
            <a:r>
              <a:rPr lang="en-US" dirty="0"/>
              <a:t> by stacking the vectors we want to project as columns:  </a:t>
            </a:r>
            <a:r>
              <a:rPr lang="en-US" b="1" i="1" dirty="0"/>
              <a:t>X</a:t>
            </a:r>
            <a:r>
              <a:rPr lang="en-US" dirty="0"/>
              <a:t>=[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]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X</a:t>
            </a:r>
            <a:r>
              <a:rPr lang="en-US" dirty="0"/>
              <a:t>=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B0DA3818-0006-AC46-BF28-E20AB2CA8608}"/>
              </a:ext>
            </a:extLst>
          </p:cNvPr>
          <p:cNvGraphicFramePr>
            <a:graphicFrameLocks noGrp="1"/>
          </p:cNvGraphicFramePr>
          <p:nvPr/>
        </p:nvGraphicFramePr>
        <p:xfrm>
          <a:off x="582262" y="3581587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C95A367-4337-614C-84AE-BEDF4A995E80}"/>
              </a:ext>
            </a:extLst>
          </p:cNvPr>
          <p:cNvSpPr/>
          <p:nvPr/>
        </p:nvSpPr>
        <p:spPr>
          <a:xfrm>
            <a:off x="5024779" y="963990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p1=[3,3,3]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,p2=[1,2,3]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and p3=[0,0,1]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x1= [1,1,1]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x2=[1,0,0]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3083F-791F-C44F-86CA-A1BF7E7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2" y="1634092"/>
            <a:ext cx="2935533" cy="384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EC1703-7FBC-1A4D-B8EB-5C40989E0879}"/>
              </a:ext>
            </a:extLst>
          </p:cNvPr>
          <p:cNvSpPr/>
          <p:nvPr/>
        </p:nvSpPr>
        <p:spPr>
          <a:xfrm>
            <a:off x="2118971" y="391747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 </a:t>
            </a:r>
            <a:r>
              <a:rPr lang="en-US" b="1" i="1" dirty="0"/>
              <a:t>X</a:t>
            </a:r>
            <a:r>
              <a:rPr lang="en-US" dirty="0"/>
              <a:t>)=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828D364-C698-CB4D-B989-6361E8739DEC}"/>
              </a:ext>
            </a:extLst>
          </p:cNvPr>
          <p:cNvGraphicFramePr>
            <a:graphicFrameLocks noGrp="1"/>
          </p:cNvGraphicFramePr>
          <p:nvPr/>
        </p:nvGraphicFramePr>
        <p:xfrm>
          <a:off x="2928820" y="3581645"/>
          <a:ext cx="155648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2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D6C5F5AE-388E-2744-8536-26E31AA2C5CE}"/>
              </a:ext>
            </a:extLst>
          </p:cNvPr>
          <p:cNvGraphicFramePr>
            <a:graphicFrameLocks noGrp="1"/>
          </p:cNvGraphicFramePr>
          <p:nvPr/>
        </p:nvGraphicFramePr>
        <p:xfrm>
          <a:off x="4543827" y="3591119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97D7880-66B7-264A-A921-8EA2CAEA9A16}"/>
              </a:ext>
            </a:extLst>
          </p:cNvPr>
          <p:cNvSpPr txBox="1"/>
          <p:nvPr/>
        </p:nvSpPr>
        <p:spPr>
          <a:xfrm>
            <a:off x="5386833" y="3734734"/>
            <a:ext cx="6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7878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6DC-5B08-2E4B-AEE3-C8FE4BB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" y="18255"/>
            <a:ext cx="106438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Homework problem on projections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7DA-FCF5-064D-8ED4-42E3B4ABFD74}"/>
              </a:ext>
            </a:extLst>
          </p:cNvPr>
          <p:cNvSpPr txBox="1"/>
          <p:nvPr/>
        </p:nvSpPr>
        <p:spPr>
          <a:xfrm>
            <a:off x="0" y="1163522"/>
            <a:ext cx="6320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the normal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optimal coefficients </a:t>
            </a:r>
          </a:p>
          <a:p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 </a:t>
            </a:r>
            <a:r>
              <a:rPr lang="en-US" dirty="0"/>
              <a:t>and</a:t>
            </a:r>
            <a:r>
              <a:rPr lang="el-GR" dirty="0"/>
              <a:t> β</a:t>
            </a:r>
            <a:r>
              <a:rPr lang="el-GR" baseline="-25000" dirty="0"/>
              <a:t>2</a:t>
            </a:r>
            <a:r>
              <a:rPr lang="el-GR" dirty="0"/>
              <a:t>*</a:t>
            </a:r>
            <a:r>
              <a:rPr lang="en-US" dirty="0"/>
              <a:t> stacked in a vector </a:t>
            </a:r>
            <a:r>
              <a:rPr lang="el-GR" dirty="0"/>
              <a:t>β*=</a:t>
            </a:r>
            <a:r>
              <a:rPr lang="en-US" dirty="0"/>
              <a:t>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]. </a:t>
            </a:r>
          </a:p>
          <a:p>
            <a:r>
              <a:rPr lang="en-US" dirty="0"/>
              <a:t>We create the matrix </a:t>
            </a:r>
            <a:r>
              <a:rPr lang="en-US" b="1" i="1" dirty="0"/>
              <a:t>X</a:t>
            </a:r>
            <a:r>
              <a:rPr lang="en-US" dirty="0"/>
              <a:t> by stacking the vectors we want to project as columns:  </a:t>
            </a:r>
            <a:r>
              <a:rPr lang="en-US" b="1" i="1" dirty="0"/>
              <a:t>X</a:t>
            </a:r>
            <a:r>
              <a:rPr lang="en-US" dirty="0"/>
              <a:t>=[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]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X</a:t>
            </a:r>
            <a:r>
              <a:rPr lang="en-US" dirty="0"/>
              <a:t>=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B0DA3818-0006-AC46-BF28-E20AB2CA8608}"/>
              </a:ext>
            </a:extLst>
          </p:cNvPr>
          <p:cNvGraphicFramePr>
            <a:graphicFrameLocks noGrp="1"/>
          </p:cNvGraphicFramePr>
          <p:nvPr/>
        </p:nvGraphicFramePr>
        <p:xfrm>
          <a:off x="582262" y="3581587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C95A367-4337-614C-84AE-BEDF4A995E80}"/>
              </a:ext>
            </a:extLst>
          </p:cNvPr>
          <p:cNvSpPr/>
          <p:nvPr/>
        </p:nvSpPr>
        <p:spPr>
          <a:xfrm>
            <a:off x="5024779" y="963990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p1=[3,3,3]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,p2=[1,2,3]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and p3=[0,0,1]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x1= [1,1,1]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x2=[1,0,0]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3083F-791F-C44F-86CA-A1BF7E7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2" y="1634092"/>
            <a:ext cx="2935533" cy="384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EC1703-7FBC-1A4D-B8EB-5C40989E0879}"/>
              </a:ext>
            </a:extLst>
          </p:cNvPr>
          <p:cNvSpPr/>
          <p:nvPr/>
        </p:nvSpPr>
        <p:spPr>
          <a:xfrm>
            <a:off x="2118971" y="391747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 </a:t>
            </a:r>
            <a:r>
              <a:rPr lang="en-US" b="1" i="1" dirty="0"/>
              <a:t>X</a:t>
            </a:r>
            <a:r>
              <a:rPr lang="en-US" dirty="0"/>
              <a:t>)=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828D364-C698-CB4D-B989-6361E8739DEC}"/>
              </a:ext>
            </a:extLst>
          </p:cNvPr>
          <p:cNvGraphicFramePr>
            <a:graphicFrameLocks noGrp="1"/>
          </p:cNvGraphicFramePr>
          <p:nvPr/>
        </p:nvGraphicFramePr>
        <p:xfrm>
          <a:off x="2928820" y="3581645"/>
          <a:ext cx="155648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2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D6C5F5AE-388E-2744-8536-26E31AA2C5CE}"/>
              </a:ext>
            </a:extLst>
          </p:cNvPr>
          <p:cNvGraphicFramePr>
            <a:graphicFrameLocks noGrp="1"/>
          </p:cNvGraphicFramePr>
          <p:nvPr/>
        </p:nvGraphicFramePr>
        <p:xfrm>
          <a:off x="4543827" y="3591119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97D7880-66B7-264A-A921-8EA2CAEA9A16}"/>
              </a:ext>
            </a:extLst>
          </p:cNvPr>
          <p:cNvSpPr txBox="1"/>
          <p:nvPr/>
        </p:nvSpPr>
        <p:spPr>
          <a:xfrm>
            <a:off x="5386833" y="3734734"/>
            <a:ext cx="6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A79C553E-19E7-EF47-A3B3-265C999185DF}"/>
              </a:ext>
            </a:extLst>
          </p:cNvPr>
          <p:cNvGraphicFramePr>
            <a:graphicFrameLocks noGrp="1"/>
          </p:cNvGraphicFramePr>
          <p:nvPr/>
        </p:nvGraphicFramePr>
        <p:xfrm>
          <a:off x="5732706" y="3591119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9323B58-CBDC-7540-8BD2-DD6DBF12D3CA}"/>
              </a:ext>
            </a:extLst>
          </p:cNvPr>
          <p:cNvSpPr/>
          <p:nvPr/>
        </p:nvSpPr>
        <p:spPr>
          <a:xfrm>
            <a:off x="7524206" y="3798906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*</a:t>
            </a:r>
            <a:r>
              <a:rPr lang="en-US" b="1" i="1" dirty="0"/>
              <a:t>X</a:t>
            </a:r>
            <a:r>
              <a:rPr lang="en-US" dirty="0"/>
              <a:t>)</a:t>
            </a:r>
            <a:r>
              <a:rPr lang="en-US" baseline="30000" dirty="0"/>
              <a:t>-1 </a:t>
            </a:r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03784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6DC-5B08-2E4B-AEE3-C8FE4BB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" y="18255"/>
            <a:ext cx="106438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Homework problem on projections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7DA-FCF5-064D-8ED4-42E3B4ABFD74}"/>
              </a:ext>
            </a:extLst>
          </p:cNvPr>
          <p:cNvSpPr txBox="1"/>
          <p:nvPr/>
        </p:nvSpPr>
        <p:spPr>
          <a:xfrm>
            <a:off x="0" y="1163522"/>
            <a:ext cx="6320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the normal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optimal coefficients </a:t>
            </a:r>
          </a:p>
          <a:p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 </a:t>
            </a:r>
            <a:r>
              <a:rPr lang="en-US" dirty="0"/>
              <a:t>and</a:t>
            </a:r>
            <a:r>
              <a:rPr lang="el-GR" dirty="0"/>
              <a:t> β</a:t>
            </a:r>
            <a:r>
              <a:rPr lang="el-GR" baseline="-25000" dirty="0"/>
              <a:t>2</a:t>
            </a:r>
            <a:r>
              <a:rPr lang="el-GR" dirty="0"/>
              <a:t>*</a:t>
            </a:r>
            <a:r>
              <a:rPr lang="en-US" dirty="0"/>
              <a:t> stacked in a vector </a:t>
            </a:r>
            <a:r>
              <a:rPr lang="el-GR" dirty="0"/>
              <a:t>β*=</a:t>
            </a:r>
            <a:r>
              <a:rPr lang="en-US" dirty="0"/>
              <a:t>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]. </a:t>
            </a:r>
          </a:p>
          <a:p>
            <a:r>
              <a:rPr lang="en-US" dirty="0"/>
              <a:t>We create the matrix </a:t>
            </a:r>
            <a:r>
              <a:rPr lang="en-US" b="1" i="1" dirty="0"/>
              <a:t>X</a:t>
            </a:r>
            <a:r>
              <a:rPr lang="en-US" dirty="0"/>
              <a:t> by stacking the vectors we want to project as columns:  </a:t>
            </a:r>
            <a:r>
              <a:rPr lang="en-US" b="1" i="1" dirty="0"/>
              <a:t>X</a:t>
            </a:r>
            <a:r>
              <a:rPr lang="en-US" dirty="0"/>
              <a:t>=[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]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X</a:t>
            </a:r>
            <a:r>
              <a:rPr lang="en-US" dirty="0"/>
              <a:t>=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B0DA3818-0006-AC46-BF28-E20AB2CA8608}"/>
              </a:ext>
            </a:extLst>
          </p:cNvPr>
          <p:cNvGraphicFramePr>
            <a:graphicFrameLocks noGrp="1"/>
          </p:cNvGraphicFramePr>
          <p:nvPr/>
        </p:nvGraphicFramePr>
        <p:xfrm>
          <a:off x="582262" y="3581587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C95A367-4337-614C-84AE-BEDF4A995E80}"/>
              </a:ext>
            </a:extLst>
          </p:cNvPr>
          <p:cNvSpPr/>
          <p:nvPr/>
        </p:nvSpPr>
        <p:spPr>
          <a:xfrm>
            <a:off x="5024779" y="963990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p1=[3,3,3]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,p2=[1,2,3]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and p3=[0,0,1]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x1= [1,1,1]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x2=[1,0,0]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3083F-791F-C44F-86CA-A1BF7E7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2" y="1634092"/>
            <a:ext cx="2935533" cy="384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EC1703-7FBC-1A4D-B8EB-5C40989E0879}"/>
              </a:ext>
            </a:extLst>
          </p:cNvPr>
          <p:cNvSpPr/>
          <p:nvPr/>
        </p:nvSpPr>
        <p:spPr>
          <a:xfrm>
            <a:off x="2118971" y="391747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 </a:t>
            </a:r>
            <a:r>
              <a:rPr lang="en-US" b="1" i="1" dirty="0"/>
              <a:t>X</a:t>
            </a:r>
            <a:r>
              <a:rPr lang="en-US" dirty="0"/>
              <a:t>)=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828D364-C698-CB4D-B989-6361E8739DEC}"/>
              </a:ext>
            </a:extLst>
          </p:cNvPr>
          <p:cNvGraphicFramePr>
            <a:graphicFrameLocks noGrp="1"/>
          </p:cNvGraphicFramePr>
          <p:nvPr/>
        </p:nvGraphicFramePr>
        <p:xfrm>
          <a:off x="2928820" y="3581645"/>
          <a:ext cx="155648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2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D6C5F5AE-388E-2744-8536-26E31AA2C5CE}"/>
              </a:ext>
            </a:extLst>
          </p:cNvPr>
          <p:cNvGraphicFramePr>
            <a:graphicFrameLocks noGrp="1"/>
          </p:cNvGraphicFramePr>
          <p:nvPr/>
        </p:nvGraphicFramePr>
        <p:xfrm>
          <a:off x="4543827" y="3591119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97D7880-66B7-264A-A921-8EA2CAEA9A16}"/>
              </a:ext>
            </a:extLst>
          </p:cNvPr>
          <p:cNvSpPr txBox="1"/>
          <p:nvPr/>
        </p:nvSpPr>
        <p:spPr>
          <a:xfrm>
            <a:off x="5386833" y="3734734"/>
            <a:ext cx="6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A79C553E-19E7-EF47-A3B3-265C999185DF}"/>
              </a:ext>
            </a:extLst>
          </p:cNvPr>
          <p:cNvGraphicFramePr>
            <a:graphicFrameLocks noGrp="1"/>
          </p:cNvGraphicFramePr>
          <p:nvPr/>
        </p:nvGraphicFramePr>
        <p:xfrm>
          <a:off x="5732706" y="3591119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9323B58-CBDC-7540-8BD2-DD6DBF12D3CA}"/>
              </a:ext>
            </a:extLst>
          </p:cNvPr>
          <p:cNvSpPr/>
          <p:nvPr/>
        </p:nvSpPr>
        <p:spPr>
          <a:xfrm>
            <a:off x="7524206" y="3798906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*</a:t>
            </a:r>
            <a:r>
              <a:rPr lang="en-US" b="1" i="1" dirty="0"/>
              <a:t>X</a:t>
            </a:r>
            <a:r>
              <a:rPr lang="en-US" dirty="0"/>
              <a:t>)</a:t>
            </a:r>
            <a:r>
              <a:rPr lang="en-US" baseline="30000" dirty="0"/>
              <a:t>-1 </a:t>
            </a:r>
            <a:r>
              <a:rPr lang="en-US" dirty="0"/>
              <a:t>=</a:t>
            </a: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6E7C74B6-1374-FF40-9E92-E7E2A91E4B89}"/>
              </a:ext>
            </a:extLst>
          </p:cNvPr>
          <p:cNvGraphicFramePr>
            <a:graphicFrameLocks noGrp="1"/>
          </p:cNvGraphicFramePr>
          <p:nvPr/>
        </p:nvGraphicFramePr>
        <p:xfrm>
          <a:off x="8765251" y="3591119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3B7FB02-3E5C-5747-8FBD-4AB7AAEC60E6}"/>
              </a:ext>
            </a:extLst>
          </p:cNvPr>
          <p:cNvSpPr/>
          <p:nvPr/>
        </p:nvSpPr>
        <p:spPr>
          <a:xfrm>
            <a:off x="7103032" y="3072430"/>
            <a:ext cx="45067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>
                <a:latin typeface="Courier" pitchFamily="2" charset="0"/>
              </a:rPr>
              <a:t>xxinv</a:t>
            </a:r>
            <a:r>
              <a:rPr lang="en-US" sz="1400" i="1" dirty="0">
                <a:latin typeface="Courier" pitchFamily="2" charset="0"/>
              </a:rPr>
              <a:t>= </a:t>
            </a:r>
            <a:r>
              <a:rPr lang="en-US" sz="1400" i="1" dirty="0" err="1">
                <a:latin typeface="Courier" pitchFamily="2" charset="0"/>
              </a:rPr>
              <a:t>np.linalg.inv</a:t>
            </a:r>
            <a:r>
              <a:rPr lang="en-US" sz="1400" i="1" dirty="0">
                <a:latin typeface="Courier" pitchFamily="2" charset="0"/>
              </a:rPr>
              <a:t>( [[3,1],[1,1]])</a:t>
            </a:r>
          </a:p>
        </p:txBody>
      </p:sp>
    </p:spTree>
    <p:extLst>
      <p:ext uri="{BB962C8B-B14F-4D97-AF65-F5344CB8AC3E}">
        <p14:creationId xmlns:p14="http://schemas.microsoft.com/office/powerpoint/2010/main" val="326607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6DC-5B08-2E4B-AEE3-C8FE4BB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" y="18255"/>
            <a:ext cx="106438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Homework problem on projections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7DA-FCF5-064D-8ED4-42E3B4ABFD74}"/>
              </a:ext>
            </a:extLst>
          </p:cNvPr>
          <p:cNvSpPr txBox="1"/>
          <p:nvPr/>
        </p:nvSpPr>
        <p:spPr>
          <a:xfrm>
            <a:off x="0" y="1163522"/>
            <a:ext cx="6320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the normal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optimal coefficients </a:t>
            </a:r>
          </a:p>
          <a:p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 </a:t>
            </a:r>
            <a:r>
              <a:rPr lang="en-US" dirty="0"/>
              <a:t>and</a:t>
            </a:r>
            <a:r>
              <a:rPr lang="el-GR" dirty="0"/>
              <a:t> β</a:t>
            </a:r>
            <a:r>
              <a:rPr lang="el-GR" baseline="-25000" dirty="0"/>
              <a:t>2</a:t>
            </a:r>
            <a:r>
              <a:rPr lang="el-GR" dirty="0"/>
              <a:t>*</a:t>
            </a:r>
            <a:r>
              <a:rPr lang="en-US" dirty="0"/>
              <a:t> stacked in a vector </a:t>
            </a:r>
            <a:r>
              <a:rPr lang="el-GR" dirty="0"/>
              <a:t>β*=</a:t>
            </a:r>
            <a:r>
              <a:rPr lang="en-US" dirty="0"/>
              <a:t>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]. </a:t>
            </a:r>
          </a:p>
          <a:p>
            <a:r>
              <a:rPr lang="en-US" dirty="0"/>
              <a:t>We create the matrix </a:t>
            </a:r>
            <a:r>
              <a:rPr lang="en-US" b="1" i="1" dirty="0"/>
              <a:t>X</a:t>
            </a:r>
            <a:r>
              <a:rPr lang="en-US" dirty="0"/>
              <a:t> by stacking the vectors we want to project as columns:  </a:t>
            </a:r>
            <a:r>
              <a:rPr lang="en-US" b="1" i="1" dirty="0"/>
              <a:t>X</a:t>
            </a:r>
            <a:r>
              <a:rPr lang="en-US" dirty="0"/>
              <a:t>=[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]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X</a:t>
            </a:r>
            <a:r>
              <a:rPr lang="en-US" dirty="0"/>
              <a:t>=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B0DA3818-0006-AC46-BF28-E20AB2CA8608}"/>
              </a:ext>
            </a:extLst>
          </p:cNvPr>
          <p:cNvGraphicFramePr>
            <a:graphicFrameLocks noGrp="1"/>
          </p:cNvGraphicFramePr>
          <p:nvPr/>
        </p:nvGraphicFramePr>
        <p:xfrm>
          <a:off x="582262" y="3581587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C95A367-4337-614C-84AE-BEDF4A995E80}"/>
              </a:ext>
            </a:extLst>
          </p:cNvPr>
          <p:cNvSpPr/>
          <p:nvPr/>
        </p:nvSpPr>
        <p:spPr>
          <a:xfrm>
            <a:off x="5024779" y="963990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p1=[3,3,3]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,p2=[1,2,3]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and p3=[0,0,1]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x1= [1,1,1]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x2=[1,0,0]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3083F-791F-C44F-86CA-A1BF7E7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2" y="1634092"/>
            <a:ext cx="2935533" cy="384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EC1703-7FBC-1A4D-B8EB-5C40989E0879}"/>
              </a:ext>
            </a:extLst>
          </p:cNvPr>
          <p:cNvSpPr/>
          <p:nvPr/>
        </p:nvSpPr>
        <p:spPr>
          <a:xfrm>
            <a:off x="2118971" y="391747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 </a:t>
            </a:r>
            <a:r>
              <a:rPr lang="en-US" b="1" i="1" dirty="0"/>
              <a:t>X</a:t>
            </a:r>
            <a:r>
              <a:rPr lang="en-US" dirty="0"/>
              <a:t>)=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828D364-C698-CB4D-B989-6361E8739DEC}"/>
              </a:ext>
            </a:extLst>
          </p:cNvPr>
          <p:cNvGraphicFramePr>
            <a:graphicFrameLocks noGrp="1"/>
          </p:cNvGraphicFramePr>
          <p:nvPr/>
        </p:nvGraphicFramePr>
        <p:xfrm>
          <a:off x="2928820" y="3581645"/>
          <a:ext cx="155648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2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D6C5F5AE-388E-2744-8536-26E31AA2C5CE}"/>
              </a:ext>
            </a:extLst>
          </p:cNvPr>
          <p:cNvGraphicFramePr>
            <a:graphicFrameLocks noGrp="1"/>
          </p:cNvGraphicFramePr>
          <p:nvPr/>
        </p:nvGraphicFramePr>
        <p:xfrm>
          <a:off x="4543827" y="3591119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97D7880-66B7-264A-A921-8EA2CAEA9A16}"/>
              </a:ext>
            </a:extLst>
          </p:cNvPr>
          <p:cNvSpPr txBox="1"/>
          <p:nvPr/>
        </p:nvSpPr>
        <p:spPr>
          <a:xfrm>
            <a:off x="5386833" y="3734734"/>
            <a:ext cx="6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A79C553E-19E7-EF47-A3B3-265C999185DF}"/>
              </a:ext>
            </a:extLst>
          </p:cNvPr>
          <p:cNvGraphicFramePr>
            <a:graphicFrameLocks noGrp="1"/>
          </p:cNvGraphicFramePr>
          <p:nvPr/>
        </p:nvGraphicFramePr>
        <p:xfrm>
          <a:off x="5732706" y="3591119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9323B58-CBDC-7540-8BD2-DD6DBF12D3CA}"/>
              </a:ext>
            </a:extLst>
          </p:cNvPr>
          <p:cNvSpPr/>
          <p:nvPr/>
        </p:nvSpPr>
        <p:spPr>
          <a:xfrm>
            <a:off x="7524206" y="3798906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*</a:t>
            </a:r>
            <a:r>
              <a:rPr lang="en-US" b="1" i="1" dirty="0"/>
              <a:t>X</a:t>
            </a:r>
            <a:r>
              <a:rPr lang="en-US" dirty="0"/>
              <a:t>)</a:t>
            </a:r>
            <a:r>
              <a:rPr lang="en-US" baseline="30000" dirty="0"/>
              <a:t>-1 </a:t>
            </a:r>
            <a:r>
              <a:rPr lang="en-US" dirty="0"/>
              <a:t>=</a:t>
            </a: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6E7C74B6-1374-FF40-9E92-E7E2A91E4B89}"/>
              </a:ext>
            </a:extLst>
          </p:cNvPr>
          <p:cNvGraphicFramePr>
            <a:graphicFrameLocks noGrp="1"/>
          </p:cNvGraphicFramePr>
          <p:nvPr/>
        </p:nvGraphicFramePr>
        <p:xfrm>
          <a:off x="8765251" y="3591119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3B7FB02-3E5C-5747-8FBD-4AB7AAEC60E6}"/>
              </a:ext>
            </a:extLst>
          </p:cNvPr>
          <p:cNvSpPr/>
          <p:nvPr/>
        </p:nvSpPr>
        <p:spPr>
          <a:xfrm>
            <a:off x="7103032" y="3072430"/>
            <a:ext cx="45067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>
                <a:latin typeface="Courier" pitchFamily="2" charset="0"/>
              </a:rPr>
              <a:t>xxinv</a:t>
            </a:r>
            <a:r>
              <a:rPr lang="en-US" sz="1400" i="1" dirty="0">
                <a:latin typeface="Courier" pitchFamily="2" charset="0"/>
              </a:rPr>
              <a:t>= </a:t>
            </a:r>
            <a:r>
              <a:rPr lang="en-US" sz="1400" i="1" dirty="0" err="1">
                <a:latin typeface="Courier" pitchFamily="2" charset="0"/>
              </a:rPr>
              <a:t>np.linalg.inv</a:t>
            </a:r>
            <a:r>
              <a:rPr lang="en-US" sz="1400" i="1" dirty="0">
                <a:latin typeface="Courier" pitchFamily="2" charset="0"/>
              </a:rPr>
              <a:t>( [[3,1],[1,1]])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D4EC5-39C9-3A4B-8AA5-EFAF7D267358}"/>
              </a:ext>
            </a:extLst>
          </p:cNvPr>
          <p:cNvSpPr/>
          <p:nvPr/>
        </p:nvSpPr>
        <p:spPr>
          <a:xfrm>
            <a:off x="77155" y="5996931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*</a:t>
            </a:r>
            <a:r>
              <a:rPr lang="en-US" b="1" i="1" dirty="0"/>
              <a:t>X</a:t>
            </a:r>
            <a:r>
              <a:rPr lang="en-US" dirty="0"/>
              <a:t>)</a:t>
            </a:r>
            <a:r>
              <a:rPr lang="en-US" baseline="30000" dirty="0"/>
              <a:t>-1 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18763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6DC-5B08-2E4B-AEE3-C8FE4BB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" y="18255"/>
            <a:ext cx="106438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Homework problem on projections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7DA-FCF5-064D-8ED4-42E3B4ABFD74}"/>
              </a:ext>
            </a:extLst>
          </p:cNvPr>
          <p:cNvSpPr txBox="1"/>
          <p:nvPr/>
        </p:nvSpPr>
        <p:spPr>
          <a:xfrm>
            <a:off x="0" y="1163522"/>
            <a:ext cx="6320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the normal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optimal coefficients </a:t>
            </a:r>
          </a:p>
          <a:p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 </a:t>
            </a:r>
            <a:r>
              <a:rPr lang="en-US" dirty="0"/>
              <a:t>and</a:t>
            </a:r>
            <a:r>
              <a:rPr lang="el-GR" dirty="0"/>
              <a:t> β</a:t>
            </a:r>
            <a:r>
              <a:rPr lang="el-GR" baseline="-25000" dirty="0"/>
              <a:t>2</a:t>
            </a:r>
            <a:r>
              <a:rPr lang="el-GR" dirty="0"/>
              <a:t>*</a:t>
            </a:r>
            <a:r>
              <a:rPr lang="en-US" dirty="0"/>
              <a:t> stacked in a vector </a:t>
            </a:r>
            <a:r>
              <a:rPr lang="el-GR" dirty="0"/>
              <a:t>β*=</a:t>
            </a:r>
            <a:r>
              <a:rPr lang="en-US" dirty="0"/>
              <a:t>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]. </a:t>
            </a:r>
          </a:p>
          <a:p>
            <a:r>
              <a:rPr lang="en-US" dirty="0"/>
              <a:t>We create the matrix </a:t>
            </a:r>
            <a:r>
              <a:rPr lang="en-US" b="1" i="1" dirty="0"/>
              <a:t>X</a:t>
            </a:r>
            <a:r>
              <a:rPr lang="en-US" dirty="0"/>
              <a:t> by stacking the vectors we want to project as columns:  </a:t>
            </a:r>
            <a:r>
              <a:rPr lang="en-US" b="1" i="1" dirty="0"/>
              <a:t>X</a:t>
            </a:r>
            <a:r>
              <a:rPr lang="en-US" dirty="0"/>
              <a:t>=[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]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X</a:t>
            </a:r>
            <a:r>
              <a:rPr lang="en-US" dirty="0"/>
              <a:t>=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B0DA3818-0006-AC46-BF28-E20AB2CA8608}"/>
              </a:ext>
            </a:extLst>
          </p:cNvPr>
          <p:cNvGraphicFramePr>
            <a:graphicFrameLocks noGrp="1"/>
          </p:cNvGraphicFramePr>
          <p:nvPr/>
        </p:nvGraphicFramePr>
        <p:xfrm>
          <a:off x="582262" y="3581587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C95A367-4337-614C-84AE-BEDF4A995E80}"/>
              </a:ext>
            </a:extLst>
          </p:cNvPr>
          <p:cNvSpPr/>
          <p:nvPr/>
        </p:nvSpPr>
        <p:spPr>
          <a:xfrm>
            <a:off x="5024779" y="963990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p1=[3,3,3]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,p2=[1,2,3]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and p3=[0,0,1]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x1= [1,1,1]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x2=[1,0,0]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3083F-791F-C44F-86CA-A1BF7E7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2" y="1634092"/>
            <a:ext cx="2935533" cy="384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EC1703-7FBC-1A4D-B8EB-5C40989E0879}"/>
              </a:ext>
            </a:extLst>
          </p:cNvPr>
          <p:cNvSpPr/>
          <p:nvPr/>
        </p:nvSpPr>
        <p:spPr>
          <a:xfrm>
            <a:off x="2118971" y="391747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 </a:t>
            </a:r>
            <a:r>
              <a:rPr lang="en-US" b="1" i="1" dirty="0"/>
              <a:t>X</a:t>
            </a:r>
            <a:r>
              <a:rPr lang="en-US" dirty="0"/>
              <a:t>)=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828D364-C698-CB4D-B989-6361E8739DEC}"/>
              </a:ext>
            </a:extLst>
          </p:cNvPr>
          <p:cNvGraphicFramePr>
            <a:graphicFrameLocks noGrp="1"/>
          </p:cNvGraphicFramePr>
          <p:nvPr/>
        </p:nvGraphicFramePr>
        <p:xfrm>
          <a:off x="2928820" y="3581645"/>
          <a:ext cx="155648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2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D6C5F5AE-388E-2744-8536-26E31AA2C5CE}"/>
              </a:ext>
            </a:extLst>
          </p:cNvPr>
          <p:cNvGraphicFramePr>
            <a:graphicFrameLocks noGrp="1"/>
          </p:cNvGraphicFramePr>
          <p:nvPr/>
        </p:nvGraphicFramePr>
        <p:xfrm>
          <a:off x="4543827" y="3591119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97D7880-66B7-264A-A921-8EA2CAEA9A16}"/>
              </a:ext>
            </a:extLst>
          </p:cNvPr>
          <p:cNvSpPr txBox="1"/>
          <p:nvPr/>
        </p:nvSpPr>
        <p:spPr>
          <a:xfrm>
            <a:off x="5386833" y="3734734"/>
            <a:ext cx="6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A79C553E-19E7-EF47-A3B3-265C999185DF}"/>
              </a:ext>
            </a:extLst>
          </p:cNvPr>
          <p:cNvGraphicFramePr>
            <a:graphicFrameLocks noGrp="1"/>
          </p:cNvGraphicFramePr>
          <p:nvPr/>
        </p:nvGraphicFramePr>
        <p:xfrm>
          <a:off x="5732706" y="3591119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9323B58-CBDC-7540-8BD2-DD6DBF12D3CA}"/>
              </a:ext>
            </a:extLst>
          </p:cNvPr>
          <p:cNvSpPr/>
          <p:nvPr/>
        </p:nvSpPr>
        <p:spPr>
          <a:xfrm>
            <a:off x="7524206" y="3798906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*</a:t>
            </a:r>
            <a:r>
              <a:rPr lang="en-US" b="1" i="1" dirty="0"/>
              <a:t>X</a:t>
            </a:r>
            <a:r>
              <a:rPr lang="en-US" dirty="0"/>
              <a:t>)</a:t>
            </a:r>
            <a:r>
              <a:rPr lang="en-US" baseline="30000" dirty="0"/>
              <a:t>-1 </a:t>
            </a:r>
            <a:r>
              <a:rPr lang="en-US" dirty="0"/>
              <a:t>=</a:t>
            </a: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6E7C74B6-1374-FF40-9E92-E7E2A91E4B89}"/>
              </a:ext>
            </a:extLst>
          </p:cNvPr>
          <p:cNvGraphicFramePr>
            <a:graphicFrameLocks noGrp="1"/>
          </p:cNvGraphicFramePr>
          <p:nvPr/>
        </p:nvGraphicFramePr>
        <p:xfrm>
          <a:off x="8765251" y="3591119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3B7FB02-3E5C-5747-8FBD-4AB7AAEC60E6}"/>
              </a:ext>
            </a:extLst>
          </p:cNvPr>
          <p:cNvSpPr/>
          <p:nvPr/>
        </p:nvSpPr>
        <p:spPr>
          <a:xfrm>
            <a:off x="7103032" y="3072430"/>
            <a:ext cx="45067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>
                <a:latin typeface="Courier" pitchFamily="2" charset="0"/>
              </a:rPr>
              <a:t>xxinv</a:t>
            </a:r>
            <a:r>
              <a:rPr lang="en-US" sz="1400" i="1" dirty="0">
                <a:latin typeface="Courier" pitchFamily="2" charset="0"/>
              </a:rPr>
              <a:t>= </a:t>
            </a:r>
            <a:r>
              <a:rPr lang="en-US" sz="1400" i="1" dirty="0" err="1">
                <a:latin typeface="Courier" pitchFamily="2" charset="0"/>
              </a:rPr>
              <a:t>np.linalg.inv</a:t>
            </a:r>
            <a:r>
              <a:rPr lang="en-US" sz="1400" i="1" dirty="0">
                <a:latin typeface="Courier" pitchFamily="2" charset="0"/>
              </a:rPr>
              <a:t>( [[3,1],[1,1]])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D4EC5-39C9-3A4B-8AA5-EFAF7D267358}"/>
              </a:ext>
            </a:extLst>
          </p:cNvPr>
          <p:cNvSpPr/>
          <p:nvPr/>
        </p:nvSpPr>
        <p:spPr>
          <a:xfrm>
            <a:off x="77155" y="5996931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*</a:t>
            </a:r>
            <a:r>
              <a:rPr lang="en-US" b="1" i="1" dirty="0"/>
              <a:t>X</a:t>
            </a:r>
            <a:r>
              <a:rPr lang="en-US" dirty="0"/>
              <a:t>)</a:t>
            </a:r>
            <a:r>
              <a:rPr lang="en-US" baseline="30000" dirty="0"/>
              <a:t>-1 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=</a:t>
            </a:r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3EC35858-D29F-6443-9B9A-0CEA8D30AAEB}"/>
              </a:ext>
            </a:extLst>
          </p:cNvPr>
          <p:cNvGraphicFramePr>
            <a:graphicFrameLocks noGrp="1"/>
          </p:cNvGraphicFramePr>
          <p:nvPr/>
        </p:nvGraphicFramePr>
        <p:xfrm>
          <a:off x="4608592" y="5767661"/>
          <a:ext cx="171215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71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7071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7071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D24E43A-764C-B249-B4F5-804FF9387DF8}"/>
              </a:ext>
            </a:extLst>
          </p:cNvPr>
          <p:cNvSpPr txBox="1"/>
          <p:nvPr/>
        </p:nvSpPr>
        <p:spPr>
          <a:xfrm>
            <a:off x="4350547" y="5979787"/>
            <a:ext cx="6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5D9E78B3-D02A-D44B-A485-714DE3CB47DB}"/>
              </a:ext>
            </a:extLst>
          </p:cNvPr>
          <p:cNvGraphicFramePr>
            <a:graphicFrameLocks noGrp="1"/>
          </p:cNvGraphicFramePr>
          <p:nvPr/>
        </p:nvGraphicFramePr>
        <p:xfrm>
          <a:off x="1318200" y="5776316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16F22C9C-2970-2D41-942A-B2B43A6C7518}"/>
              </a:ext>
            </a:extLst>
          </p:cNvPr>
          <p:cNvGraphicFramePr>
            <a:graphicFrameLocks noGrp="1"/>
          </p:cNvGraphicFramePr>
          <p:nvPr/>
        </p:nvGraphicFramePr>
        <p:xfrm>
          <a:off x="2782343" y="5767661"/>
          <a:ext cx="155648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2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93E9B233-02C6-A941-A4E9-37CC1CA1730C}"/>
              </a:ext>
            </a:extLst>
          </p:cNvPr>
          <p:cNvSpPr/>
          <p:nvPr/>
        </p:nvSpPr>
        <p:spPr>
          <a:xfrm>
            <a:off x="2788941" y="4805677"/>
            <a:ext cx="45067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x= </a:t>
            </a:r>
            <a:r>
              <a:rPr lang="en-US" sz="1400" dirty="0" err="1">
                <a:latin typeface="Courier" pitchFamily="2" charset="0"/>
              </a:rPr>
              <a:t>np.array</a:t>
            </a:r>
            <a:r>
              <a:rPr lang="en-US" sz="1400" dirty="0">
                <a:latin typeface="Courier" pitchFamily="2" charset="0"/>
              </a:rPr>
              <a:t>([[1,1,1],[1,0,0]]).T</a:t>
            </a:r>
          </a:p>
          <a:p>
            <a:r>
              <a:rPr lang="en-US" sz="1400" dirty="0">
                <a:latin typeface="Courier" pitchFamily="2" charset="0"/>
              </a:rPr>
              <a:t>p1=</a:t>
            </a:r>
            <a:r>
              <a:rPr lang="en-US" sz="1400" dirty="0" err="1">
                <a:latin typeface="Courier" pitchFamily="2" charset="0"/>
              </a:rPr>
              <a:t>np.array</a:t>
            </a:r>
            <a:r>
              <a:rPr lang="en-US" sz="1400" dirty="0">
                <a:latin typeface="Courier" pitchFamily="2" charset="0"/>
              </a:rPr>
              <a:t>([3,3,3]).T</a:t>
            </a:r>
          </a:p>
          <a:p>
            <a:r>
              <a:rPr lang="en-US" sz="1400" dirty="0" err="1">
                <a:latin typeface="Courier" pitchFamily="2" charset="0"/>
              </a:rPr>
              <a:t>projmat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dirty="0" err="1">
                <a:latin typeface="Courier" pitchFamily="2" charset="0"/>
              </a:rPr>
              <a:t>np.matmul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xxinv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x.T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r>
              <a:rPr lang="en-US" sz="1400" dirty="0">
                <a:latin typeface="Courier" pitchFamily="2" charset="0"/>
              </a:rPr>
              <a:t>beta*= </a:t>
            </a:r>
            <a:r>
              <a:rPr lang="en-US" sz="1400" dirty="0" err="1">
                <a:latin typeface="Courier" pitchFamily="2" charset="0"/>
              </a:rPr>
              <a:t>np.matmul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projmat</a:t>
            </a:r>
            <a:r>
              <a:rPr lang="en-US" sz="1400" dirty="0">
                <a:latin typeface="Courier" pitchFamily="2" charset="0"/>
              </a:rPr>
              <a:t>, p1)</a:t>
            </a:r>
          </a:p>
          <a:p>
            <a:endParaRPr lang="en-US" sz="1400" dirty="0">
              <a:latin typeface="Courier" pitchFamily="2" charset="0"/>
            </a:endParaRPr>
          </a:p>
          <a:p>
            <a:endParaRPr lang="en-US" sz="1400" i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8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6DC-5B08-2E4B-AEE3-C8FE4BB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" y="18255"/>
            <a:ext cx="106438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Homework problem on projections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7DA-FCF5-064D-8ED4-42E3B4ABFD74}"/>
              </a:ext>
            </a:extLst>
          </p:cNvPr>
          <p:cNvSpPr txBox="1"/>
          <p:nvPr/>
        </p:nvSpPr>
        <p:spPr>
          <a:xfrm>
            <a:off x="0" y="1163522"/>
            <a:ext cx="6320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the normal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optimal coefficients </a:t>
            </a:r>
          </a:p>
          <a:p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 </a:t>
            </a:r>
            <a:r>
              <a:rPr lang="en-US" dirty="0"/>
              <a:t>and</a:t>
            </a:r>
            <a:r>
              <a:rPr lang="el-GR" dirty="0"/>
              <a:t> β</a:t>
            </a:r>
            <a:r>
              <a:rPr lang="el-GR" baseline="-25000" dirty="0"/>
              <a:t>2</a:t>
            </a:r>
            <a:r>
              <a:rPr lang="el-GR" dirty="0"/>
              <a:t>*</a:t>
            </a:r>
            <a:r>
              <a:rPr lang="en-US" dirty="0"/>
              <a:t> stacked in a vector </a:t>
            </a:r>
            <a:r>
              <a:rPr lang="el-GR" dirty="0"/>
              <a:t>β*=</a:t>
            </a:r>
            <a:r>
              <a:rPr lang="en-US" dirty="0"/>
              <a:t>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]. </a:t>
            </a:r>
          </a:p>
          <a:p>
            <a:r>
              <a:rPr lang="en-US" dirty="0"/>
              <a:t>We create the matrix </a:t>
            </a:r>
            <a:r>
              <a:rPr lang="en-US" b="1" i="1" dirty="0"/>
              <a:t>X</a:t>
            </a:r>
            <a:r>
              <a:rPr lang="en-US" dirty="0"/>
              <a:t> by stacking the vectors we want to project as columns:  </a:t>
            </a:r>
            <a:r>
              <a:rPr lang="en-US" b="1" i="1" dirty="0"/>
              <a:t>X</a:t>
            </a:r>
            <a:r>
              <a:rPr lang="en-US" dirty="0"/>
              <a:t>=[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]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X</a:t>
            </a:r>
            <a:r>
              <a:rPr lang="en-US" dirty="0"/>
              <a:t>=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B0DA3818-0006-AC46-BF28-E20AB2CA8608}"/>
              </a:ext>
            </a:extLst>
          </p:cNvPr>
          <p:cNvGraphicFramePr>
            <a:graphicFrameLocks noGrp="1"/>
          </p:cNvGraphicFramePr>
          <p:nvPr/>
        </p:nvGraphicFramePr>
        <p:xfrm>
          <a:off x="582262" y="3581587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C52207-D84D-4941-989B-4C1BE7FF6243}"/>
              </a:ext>
            </a:extLst>
          </p:cNvPr>
          <p:cNvGraphicFramePr>
            <a:graphicFrameLocks noGrp="1"/>
          </p:cNvGraphicFramePr>
          <p:nvPr/>
        </p:nvGraphicFramePr>
        <p:xfrm>
          <a:off x="4608592" y="5767661"/>
          <a:ext cx="171215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71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7071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7071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70CF9B-3A99-3D49-AB69-200F781BB73C}"/>
              </a:ext>
            </a:extLst>
          </p:cNvPr>
          <p:cNvSpPr txBox="1"/>
          <p:nvPr/>
        </p:nvSpPr>
        <p:spPr>
          <a:xfrm>
            <a:off x="4350547" y="5979787"/>
            <a:ext cx="6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5A367-4337-614C-84AE-BEDF4A995E80}"/>
              </a:ext>
            </a:extLst>
          </p:cNvPr>
          <p:cNvSpPr/>
          <p:nvPr/>
        </p:nvSpPr>
        <p:spPr>
          <a:xfrm>
            <a:off x="5024779" y="963990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p1=[3,3,3]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,p2=[1,2,3]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and p3=[0,0,1]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x1= [1,1,1]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x2=[1,0,0]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3083F-791F-C44F-86CA-A1BF7E7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2" y="1634092"/>
            <a:ext cx="2935533" cy="38452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9E0CC3-2FBC-8846-965E-90CFCD000289}"/>
              </a:ext>
            </a:extLst>
          </p:cNvPr>
          <p:cNvSpPr/>
          <p:nvPr/>
        </p:nvSpPr>
        <p:spPr>
          <a:xfrm>
            <a:off x="77155" y="5996931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*</a:t>
            </a:r>
            <a:r>
              <a:rPr lang="en-US" b="1" i="1" dirty="0"/>
              <a:t>X</a:t>
            </a:r>
            <a:r>
              <a:rPr lang="en-US" dirty="0"/>
              <a:t>)</a:t>
            </a:r>
            <a:r>
              <a:rPr lang="en-US" baseline="30000" dirty="0"/>
              <a:t>-1 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=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F15D1117-16F1-AB41-8F04-41B7B9D278BB}"/>
              </a:ext>
            </a:extLst>
          </p:cNvPr>
          <p:cNvGraphicFramePr>
            <a:graphicFrameLocks noGrp="1"/>
          </p:cNvGraphicFramePr>
          <p:nvPr/>
        </p:nvGraphicFramePr>
        <p:xfrm>
          <a:off x="8765251" y="3591119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D6570E88-7943-3B49-BE4D-6E27E650643D}"/>
              </a:ext>
            </a:extLst>
          </p:cNvPr>
          <p:cNvSpPr/>
          <p:nvPr/>
        </p:nvSpPr>
        <p:spPr>
          <a:xfrm>
            <a:off x="7103032" y="3072430"/>
            <a:ext cx="45067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>
                <a:latin typeface="Courier" pitchFamily="2" charset="0"/>
              </a:rPr>
              <a:t>xxinv</a:t>
            </a:r>
            <a:r>
              <a:rPr lang="en-US" sz="1400" i="1" dirty="0">
                <a:latin typeface="Courier" pitchFamily="2" charset="0"/>
              </a:rPr>
              <a:t>= </a:t>
            </a:r>
            <a:r>
              <a:rPr lang="en-US" sz="1400" i="1" dirty="0" err="1">
                <a:latin typeface="Courier" pitchFamily="2" charset="0"/>
              </a:rPr>
              <a:t>np.linalg.inv</a:t>
            </a:r>
            <a:r>
              <a:rPr lang="en-US" sz="1400" i="1" dirty="0">
                <a:latin typeface="Courier" pitchFamily="2" charset="0"/>
              </a:rPr>
              <a:t>( [[3,1],[1,1]])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B7AB6-DD11-094B-B840-57D93472106A}"/>
              </a:ext>
            </a:extLst>
          </p:cNvPr>
          <p:cNvSpPr/>
          <p:nvPr/>
        </p:nvSpPr>
        <p:spPr>
          <a:xfrm>
            <a:off x="2118971" y="391747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 </a:t>
            </a:r>
            <a:r>
              <a:rPr lang="en-US" b="1" i="1" dirty="0"/>
              <a:t>X</a:t>
            </a:r>
            <a:r>
              <a:rPr lang="en-US" dirty="0"/>
              <a:t>)=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9C13F2D1-C8A4-4543-B175-9C0432E3EB4C}"/>
              </a:ext>
            </a:extLst>
          </p:cNvPr>
          <p:cNvGraphicFramePr>
            <a:graphicFrameLocks noGrp="1"/>
          </p:cNvGraphicFramePr>
          <p:nvPr/>
        </p:nvGraphicFramePr>
        <p:xfrm>
          <a:off x="2928820" y="3581645"/>
          <a:ext cx="155648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2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D859D58F-A58A-8D4A-9F02-E70838E92773}"/>
              </a:ext>
            </a:extLst>
          </p:cNvPr>
          <p:cNvGraphicFramePr>
            <a:graphicFrameLocks noGrp="1"/>
          </p:cNvGraphicFramePr>
          <p:nvPr/>
        </p:nvGraphicFramePr>
        <p:xfrm>
          <a:off x="5732706" y="3591119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02AB9C2-C895-6F47-B8B4-EABF333183C2}"/>
              </a:ext>
            </a:extLst>
          </p:cNvPr>
          <p:cNvSpPr txBox="1"/>
          <p:nvPr/>
        </p:nvSpPr>
        <p:spPr>
          <a:xfrm>
            <a:off x="5386833" y="3734734"/>
            <a:ext cx="6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82A304DF-FFB5-FC4F-A3C7-2C784A31BCE9}"/>
              </a:ext>
            </a:extLst>
          </p:cNvPr>
          <p:cNvGraphicFramePr>
            <a:graphicFrameLocks noGrp="1"/>
          </p:cNvGraphicFramePr>
          <p:nvPr/>
        </p:nvGraphicFramePr>
        <p:xfrm>
          <a:off x="4543827" y="3591119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0C983F82-E397-514C-BDE6-88503FB54C68}"/>
              </a:ext>
            </a:extLst>
          </p:cNvPr>
          <p:cNvSpPr/>
          <p:nvPr/>
        </p:nvSpPr>
        <p:spPr>
          <a:xfrm>
            <a:off x="7524206" y="3798906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*</a:t>
            </a:r>
            <a:r>
              <a:rPr lang="en-US" b="1" i="1" dirty="0"/>
              <a:t>X</a:t>
            </a:r>
            <a:r>
              <a:rPr lang="en-US" dirty="0"/>
              <a:t>)</a:t>
            </a:r>
            <a:r>
              <a:rPr lang="en-US" baseline="30000" dirty="0"/>
              <a:t>-1 </a:t>
            </a:r>
            <a:r>
              <a:rPr lang="en-US" dirty="0"/>
              <a:t>=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39A77265-359D-CA4C-93F9-7FBECB3AE1B9}"/>
              </a:ext>
            </a:extLst>
          </p:cNvPr>
          <p:cNvGraphicFramePr>
            <a:graphicFrameLocks noGrp="1"/>
          </p:cNvGraphicFramePr>
          <p:nvPr/>
        </p:nvGraphicFramePr>
        <p:xfrm>
          <a:off x="1318200" y="5776316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1EC033FD-A436-A945-AB1A-DB1C374B4AA9}"/>
              </a:ext>
            </a:extLst>
          </p:cNvPr>
          <p:cNvGraphicFramePr>
            <a:graphicFrameLocks noGrp="1"/>
          </p:cNvGraphicFramePr>
          <p:nvPr/>
        </p:nvGraphicFramePr>
        <p:xfrm>
          <a:off x="2782343" y="5767661"/>
          <a:ext cx="155648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2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5A081816-BFC2-984E-88D2-3AA24AD19004}"/>
              </a:ext>
            </a:extLst>
          </p:cNvPr>
          <p:cNvSpPr/>
          <p:nvPr/>
        </p:nvSpPr>
        <p:spPr>
          <a:xfrm>
            <a:off x="2788941" y="4805677"/>
            <a:ext cx="45067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x= </a:t>
            </a:r>
            <a:r>
              <a:rPr lang="en-US" sz="1400" dirty="0" err="1">
                <a:latin typeface="Courier" pitchFamily="2" charset="0"/>
              </a:rPr>
              <a:t>np.array</a:t>
            </a:r>
            <a:r>
              <a:rPr lang="en-US" sz="1400" dirty="0">
                <a:latin typeface="Courier" pitchFamily="2" charset="0"/>
              </a:rPr>
              <a:t>([[1,1,1],[1,0,0]]).T</a:t>
            </a:r>
          </a:p>
          <a:p>
            <a:r>
              <a:rPr lang="en-US" sz="1400" dirty="0">
                <a:latin typeface="Courier" pitchFamily="2" charset="0"/>
              </a:rPr>
              <a:t>p1=</a:t>
            </a:r>
            <a:r>
              <a:rPr lang="en-US" sz="1400" dirty="0" err="1">
                <a:latin typeface="Courier" pitchFamily="2" charset="0"/>
              </a:rPr>
              <a:t>np.array</a:t>
            </a:r>
            <a:r>
              <a:rPr lang="en-US" sz="1400" dirty="0">
                <a:latin typeface="Courier" pitchFamily="2" charset="0"/>
              </a:rPr>
              <a:t>([3,3,3]).T</a:t>
            </a:r>
          </a:p>
          <a:p>
            <a:r>
              <a:rPr lang="en-US" sz="1400" dirty="0" err="1">
                <a:latin typeface="Courier" pitchFamily="2" charset="0"/>
              </a:rPr>
              <a:t>projmat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dirty="0" err="1">
                <a:latin typeface="Courier" pitchFamily="2" charset="0"/>
              </a:rPr>
              <a:t>np.matmul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xxinv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x.T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r>
              <a:rPr lang="en-US" sz="1400" dirty="0">
                <a:latin typeface="Courier" pitchFamily="2" charset="0"/>
              </a:rPr>
              <a:t>beta*= </a:t>
            </a:r>
            <a:r>
              <a:rPr lang="en-US" sz="1400" dirty="0" err="1">
                <a:latin typeface="Courier" pitchFamily="2" charset="0"/>
              </a:rPr>
              <a:t>np.matmul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projmat</a:t>
            </a:r>
            <a:r>
              <a:rPr lang="en-US" sz="1400" dirty="0">
                <a:latin typeface="Courier" pitchFamily="2" charset="0"/>
              </a:rPr>
              <a:t>, p1)</a:t>
            </a:r>
          </a:p>
          <a:p>
            <a:endParaRPr lang="en-US" sz="1400" dirty="0">
              <a:latin typeface="Courier" pitchFamily="2" charset="0"/>
            </a:endParaRPr>
          </a:p>
          <a:p>
            <a:endParaRPr lang="en-US" sz="1400" i="1" dirty="0">
              <a:latin typeface="Courier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E343F6-1294-D844-B383-37F13FFEB7DF}"/>
              </a:ext>
            </a:extLst>
          </p:cNvPr>
          <p:cNvSpPr/>
          <p:nvPr/>
        </p:nvSpPr>
        <p:spPr>
          <a:xfrm>
            <a:off x="6721102" y="5938618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β*</a:t>
            </a:r>
            <a:r>
              <a:rPr lang="en-US" dirty="0"/>
              <a:t> =(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*</a:t>
            </a:r>
            <a:r>
              <a:rPr lang="en-US" b="1" i="1" dirty="0"/>
              <a:t>X</a:t>
            </a:r>
            <a:r>
              <a:rPr lang="en-US" dirty="0"/>
              <a:t>)</a:t>
            </a:r>
            <a:r>
              <a:rPr lang="en-US" baseline="30000" dirty="0"/>
              <a:t>-1 </a:t>
            </a:r>
            <a:r>
              <a:rPr lang="en-US" b="1" i="1" dirty="0"/>
              <a:t>X</a:t>
            </a:r>
            <a:r>
              <a:rPr lang="en-US" baseline="30000" dirty="0"/>
              <a:t>T </a:t>
            </a:r>
            <a:r>
              <a:rPr lang="en-US" dirty="0"/>
              <a:t>p1=</a:t>
            </a:r>
            <a:r>
              <a:rPr lang="en-US" baseline="30000" dirty="0"/>
              <a:t> </a:t>
            </a:r>
            <a:endParaRPr lang="en-US" dirty="0"/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F5C8B8F5-3A56-3647-BB38-8841BFC532C8}"/>
              </a:ext>
            </a:extLst>
          </p:cNvPr>
          <p:cNvGraphicFramePr>
            <a:graphicFrameLocks noGrp="1"/>
          </p:cNvGraphicFramePr>
          <p:nvPr/>
        </p:nvGraphicFramePr>
        <p:xfrm>
          <a:off x="8686472" y="5726492"/>
          <a:ext cx="171215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71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7071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7071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A4FF0C18-A0F5-C141-B03B-46C38C3CCD68}"/>
              </a:ext>
            </a:extLst>
          </p:cNvPr>
          <p:cNvGraphicFramePr>
            <a:graphicFrameLocks noGrp="1"/>
          </p:cNvGraphicFramePr>
          <p:nvPr/>
        </p:nvGraphicFramePr>
        <p:xfrm>
          <a:off x="10613274" y="5615813"/>
          <a:ext cx="4375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83AF6693-EE1B-4840-9C50-4D83CEA82A4D}"/>
              </a:ext>
            </a:extLst>
          </p:cNvPr>
          <p:cNvSpPr txBox="1"/>
          <p:nvPr/>
        </p:nvSpPr>
        <p:spPr>
          <a:xfrm>
            <a:off x="11050830" y="5952386"/>
            <a:ext cx="6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B1B7DB9F-3636-E443-A267-EA88A4F9088D}"/>
              </a:ext>
            </a:extLst>
          </p:cNvPr>
          <p:cNvGraphicFramePr>
            <a:graphicFrameLocks noGrp="1"/>
          </p:cNvGraphicFramePr>
          <p:nvPr/>
        </p:nvGraphicFramePr>
        <p:xfrm>
          <a:off x="11351892" y="5726492"/>
          <a:ext cx="4375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86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D867-B8BC-3884-A475-04074242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9AD9-1700-DA09-22ED-4E8BAEAA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y= [2,1] on the vector x=[1,1] </a:t>
            </a:r>
          </a:p>
          <a:p>
            <a:r>
              <a:rPr lang="en-US" dirty="0"/>
              <a:t>i.e. find the best coefficient </a:t>
            </a:r>
            <a:r>
              <a:rPr lang="el-GR" dirty="0"/>
              <a:t>β</a:t>
            </a:r>
            <a:r>
              <a:rPr lang="en-US" dirty="0"/>
              <a:t> such that </a:t>
            </a:r>
            <a:r>
              <a:rPr lang="el-GR" dirty="0"/>
              <a:t>β[ 1,1] </a:t>
            </a:r>
            <a:r>
              <a:rPr lang="en-US" dirty="0"/>
              <a:t>is </a:t>
            </a:r>
            <a:r>
              <a:rPr lang="en-US" b="1" dirty="0"/>
              <a:t>as close as possible </a:t>
            </a:r>
            <a:r>
              <a:rPr lang="en-US" dirty="0"/>
              <a:t>to [2,1]. </a:t>
            </a:r>
          </a:p>
          <a:p>
            <a:r>
              <a:rPr lang="en-US" dirty="0"/>
              <a:t>We measure distance using l2 norm = Euclidean norm= Sqrt(x</a:t>
            </a:r>
            <a:r>
              <a:rPr lang="en-US" baseline="30000" dirty="0"/>
              <a:t>2</a:t>
            </a:r>
            <a:r>
              <a:rPr lang="en-US" dirty="0"/>
              <a:t>+y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Inner product </a:t>
            </a:r>
            <a:r>
              <a:rPr lang="en-US" dirty="0" err="1"/>
              <a:t>x</a:t>
            </a:r>
            <a:r>
              <a:rPr lang="en-US" baseline="30000" dirty="0" err="1"/>
              <a:t>T</a:t>
            </a:r>
            <a:r>
              <a:rPr lang="en-US" dirty="0"/>
              <a:t> y = [2*1+1*1]=3. </a:t>
            </a:r>
          </a:p>
          <a:p>
            <a:r>
              <a:rPr lang="en-US" dirty="0"/>
              <a:t>To project a vector y on a vector x, </a:t>
            </a:r>
          </a:p>
          <a:p>
            <a:r>
              <a:rPr lang="en-US" dirty="0"/>
              <a:t>1. normalize x : </a:t>
            </a:r>
            <a:r>
              <a:rPr lang="en-US" dirty="0" err="1"/>
              <a:t>xnorm</a:t>
            </a:r>
            <a:r>
              <a:rPr lang="en-US" dirty="0"/>
              <a:t>= x/ ||x||</a:t>
            </a:r>
          </a:p>
          <a:p>
            <a:r>
              <a:rPr lang="en-US" dirty="0"/>
              <a:t>2. do inner product</a:t>
            </a:r>
          </a:p>
          <a:p>
            <a:r>
              <a:rPr lang="el-GR" dirty="0"/>
              <a:t>β</a:t>
            </a:r>
            <a:r>
              <a:rPr lang="en-US" dirty="0"/>
              <a:t>*= 1/</a:t>
            </a:r>
            <a:r>
              <a:rPr lang="en-US" dirty="0" err="1"/>
              <a:t>x</a:t>
            </a:r>
            <a:r>
              <a:rPr lang="en-US" baseline="30000" dirty="0" err="1"/>
              <a:t>T</a:t>
            </a:r>
            <a:r>
              <a:rPr lang="en-US" dirty="0" err="1"/>
              <a:t>x</a:t>
            </a:r>
            <a:r>
              <a:rPr lang="en-US" dirty="0"/>
              <a:t> * </a:t>
            </a:r>
            <a:r>
              <a:rPr lang="en-US" dirty="0" err="1"/>
              <a:t>x</a:t>
            </a:r>
            <a:r>
              <a:rPr lang="en-US" baseline="30000" dirty="0" err="1"/>
              <a:t>T</a:t>
            </a:r>
            <a:r>
              <a:rPr lang="en-US" dirty="0" err="1"/>
              <a:t>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62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6DC-5B08-2E4B-AEE3-C8FE4BB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" y="18255"/>
            <a:ext cx="106438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Homework problem on projections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7DA-FCF5-064D-8ED4-42E3B4ABFD74}"/>
              </a:ext>
            </a:extLst>
          </p:cNvPr>
          <p:cNvSpPr txBox="1"/>
          <p:nvPr/>
        </p:nvSpPr>
        <p:spPr>
          <a:xfrm>
            <a:off x="0" y="1163522"/>
            <a:ext cx="6320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the normal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optimal coefficients </a:t>
            </a:r>
          </a:p>
          <a:p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 </a:t>
            </a:r>
            <a:r>
              <a:rPr lang="en-US" dirty="0"/>
              <a:t>and</a:t>
            </a:r>
            <a:r>
              <a:rPr lang="el-GR" dirty="0"/>
              <a:t> β</a:t>
            </a:r>
            <a:r>
              <a:rPr lang="el-GR" baseline="-25000" dirty="0"/>
              <a:t>2</a:t>
            </a:r>
            <a:r>
              <a:rPr lang="el-GR" dirty="0"/>
              <a:t>*</a:t>
            </a:r>
            <a:r>
              <a:rPr lang="en-US" dirty="0"/>
              <a:t> stacked in a vector </a:t>
            </a:r>
            <a:r>
              <a:rPr lang="el-GR" b="1" dirty="0"/>
              <a:t>β*</a:t>
            </a:r>
            <a:r>
              <a:rPr lang="el-GR" dirty="0"/>
              <a:t>=</a:t>
            </a:r>
            <a:r>
              <a:rPr lang="en-US" dirty="0"/>
              <a:t>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]. </a:t>
            </a:r>
          </a:p>
          <a:p>
            <a:r>
              <a:rPr lang="en-US" b="1" dirty="0"/>
              <a:t>How do you use the optimal coefficients </a:t>
            </a:r>
            <a:r>
              <a:rPr lang="el-GR" b="1" dirty="0"/>
              <a:t>β*</a:t>
            </a:r>
            <a:r>
              <a:rPr lang="en-US" b="1" dirty="0"/>
              <a:t> ? </a:t>
            </a:r>
          </a:p>
          <a:p>
            <a:endParaRPr lang="en-US" dirty="0"/>
          </a:p>
          <a:p>
            <a:r>
              <a:rPr lang="en-US" dirty="0"/>
              <a:t>                       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5A367-4337-614C-84AE-BEDF4A995E80}"/>
              </a:ext>
            </a:extLst>
          </p:cNvPr>
          <p:cNvSpPr/>
          <p:nvPr/>
        </p:nvSpPr>
        <p:spPr>
          <a:xfrm>
            <a:off x="5024779" y="963990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p1=[3,3,3]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,p2=[1,2,3]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and p3=[0,0,1]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x1= [1,1,1]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x2=[1,0,0]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3083F-791F-C44F-86CA-A1BF7E7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2" y="1634092"/>
            <a:ext cx="2935533" cy="3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46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6DC-5B08-2E4B-AEE3-C8FE4BB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" y="18255"/>
            <a:ext cx="106438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Homework problem on projections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7DA-FCF5-064D-8ED4-42E3B4ABFD74}"/>
              </a:ext>
            </a:extLst>
          </p:cNvPr>
          <p:cNvSpPr txBox="1"/>
          <p:nvPr/>
        </p:nvSpPr>
        <p:spPr>
          <a:xfrm>
            <a:off x="0" y="1163522"/>
            <a:ext cx="6320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the normal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optimal coefficients </a:t>
            </a:r>
          </a:p>
          <a:p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 </a:t>
            </a:r>
            <a:r>
              <a:rPr lang="en-US" dirty="0"/>
              <a:t>and</a:t>
            </a:r>
            <a:r>
              <a:rPr lang="el-GR" dirty="0"/>
              <a:t> β</a:t>
            </a:r>
            <a:r>
              <a:rPr lang="el-GR" baseline="-25000" dirty="0"/>
              <a:t>2</a:t>
            </a:r>
            <a:r>
              <a:rPr lang="el-GR" dirty="0"/>
              <a:t>*</a:t>
            </a:r>
            <a:r>
              <a:rPr lang="en-US" dirty="0"/>
              <a:t> stacked in a vector </a:t>
            </a:r>
            <a:r>
              <a:rPr lang="el-GR" b="1" dirty="0"/>
              <a:t>β*</a:t>
            </a:r>
            <a:r>
              <a:rPr lang="el-GR" dirty="0"/>
              <a:t>=</a:t>
            </a:r>
            <a:r>
              <a:rPr lang="en-US" dirty="0"/>
              <a:t>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]. </a:t>
            </a:r>
          </a:p>
          <a:p>
            <a:r>
              <a:rPr lang="en-US" b="1" dirty="0"/>
              <a:t>How do you use the optimal coefficients </a:t>
            </a:r>
            <a:r>
              <a:rPr lang="el-GR" b="1" dirty="0"/>
              <a:t>β*</a:t>
            </a:r>
            <a:r>
              <a:rPr lang="en-US" b="1" dirty="0"/>
              <a:t> ? </a:t>
            </a:r>
          </a:p>
          <a:p>
            <a:r>
              <a:rPr lang="en-US" dirty="0"/>
              <a:t>Multiply them by X to get the projected vector.  p1hat= </a:t>
            </a:r>
            <a:r>
              <a:rPr lang="en-US" b="1" i="1" dirty="0"/>
              <a:t>X </a:t>
            </a:r>
            <a:r>
              <a:rPr lang="el-GR" b="1" dirty="0"/>
              <a:t>β</a:t>
            </a:r>
            <a:r>
              <a:rPr lang="el-GR" dirty="0"/>
              <a:t>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X </a:t>
            </a:r>
            <a:r>
              <a:rPr lang="el-GR" b="1" dirty="0"/>
              <a:t>β</a:t>
            </a:r>
            <a:r>
              <a:rPr lang="el-GR" dirty="0"/>
              <a:t>* </a:t>
            </a:r>
            <a:r>
              <a:rPr lang="en-US" dirty="0"/>
              <a:t>=                                 =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B0DA3818-0006-AC46-BF28-E20AB2CA8608}"/>
              </a:ext>
            </a:extLst>
          </p:cNvPr>
          <p:cNvGraphicFramePr>
            <a:graphicFrameLocks noGrp="1"/>
          </p:cNvGraphicFramePr>
          <p:nvPr/>
        </p:nvGraphicFramePr>
        <p:xfrm>
          <a:off x="850306" y="3553500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C95A367-4337-614C-84AE-BEDF4A995E80}"/>
              </a:ext>
            </a:extLst>
          </p:cNvPr>
          <p:cNvSpPr/>
          <p:nvPr/>
        </p:nvSpPr>
        <p:spPr>
          <a:xfrm>
            <a:off x="5024779" y="963990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p1=[3,3,3]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,p2=[1,2,3]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and p3=[0,0,1]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x1= [1,1,1]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x2=[1,0,0]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3083F-791F-C44F-86CA-A1BF7E7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2" y="1634092"/>
            <a:ext cx="2935533" cy="384527"/>
          </a:xfrm>
          <a:prstGeom prst="rect">
            <a:avLst/>
          </a:prstGeom>
        </p:spPr>
      </p:pic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D9DFAF12-3EB1-3F47-9654-75BD2F9AB1E0}"/>
              </a:ext>
            </a:extLst>
          </p:cNvPr>
          <p:cNvGraphicFramePr>
            <a:graphicFrameLocks noGrp="1"/>
          </p:cNvGraphicFramePr>
          <p:nvPr/>
        </p:nvGraphicFramePr>
        <p:xfrm>
          <a:off x="1897784" y="3553640"/>
          <a:ext cx="4375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ECA0E489-03D2-0340-BD6A-865351777548}"/>
              </a:ext>
            </a:extLst>
          </p:cNvPr>
          <p:cNvGraphicFramePr>
            <a:graphicFrameLocks noGrp="1"/>
          </p:cNvGraphicFramePr>
          <p:nvPr/>
        </p:nvGraphicFramePr>
        <p:xfrm>
          <a:off x="2629603" y="3541365"/>
          <a:ext cx="4375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697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6DC-5B08-2E4B-AEE3-C8FE4BB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" y="18255"/>
            <a:ext cx="106438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Homework problem on projections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7DA-FCF5-064D-8ED4-42E3B4ABFD74}"/>
              </a:ext>
            </a:extLst>
          </p:cNvPr>
          <p:cNvSpPr txBox="1"/>
          <p:nvPr/>
        </p:nvSpPr>
        <p:spPr>
          <a:xfrm>
            <a:off x="0" y="1163522"/>
            <a:ext cx="6320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the normal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optimal coefficients </a:t>
            </a:r>
          </a:p>
          <a:p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 </a:t>
            </a:r>
            <a:r>
              <a:rPr lang="en-US" dirty="0"/>
              <a:t>and</a:t>
            </a:r>
            <a:r>
              <a:rPr lang="el-GR" dirty="0"/>
              <a:t> β</a:t>
            </a:r>
            <a:r>
              <a:rPr lang="el-GR" baseline="-25000" dirty="0"/>
              <a:t>2</a:t>
            </a:r>
            <a:r>
              <a:rPr lang="el-GR" dirty="0"/>
              <a:t>*</a:t>
            </a:r>
            <a:r>
              <a:rPr lang="en-US" dirty="0"/>
              <a:t> stacked in a vector </a:t>
            </a:r>
            <a:r>
              <a:rPr lang="el-GR" dirty="0"/>
              <a:t>β*=</a:t>
            </a:r>
            <a:r>
              <a:rPr lang="en-US" dirty="0"/>
              <a:t>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]. </a:t>
            </a:r>
          </a:p>
          <a:p>
            <a:r>
              <a:rPr lang="en-US" dirty="0"/>
              <a:t>We create the matrix </a:t>
            </a:r>
            <a:r>
              <a:rPr lang="en-US" b="1" i="1" dirty="0"/>
              <a:t>X</a:t>
            </a:r>
            <a:r>
              <a:rPr lang="en-US" dirty="0"/>
              <a:t> by stacking the vectors we want to project as columns:  </a:t>
            </a:r>
            <a:r>
              <a:rPr lang="en-US" b="1" i="1" dirty="0"/>
              <a:t>X</a:t>
            </a:r>
            <a:r>
              <a:rPr lang="en-US" dirty="0"/>
              <a:t>=[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]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X</a:t>
            </a:r>
            <a:r>
              <a:rPr lang="en-US" dirty="0"/>
              <a:t>=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B0DA3818-0006-AC46-BF28-E20AB2CA8608}"/>
              </a:ext>
            </a:extLst>
          </p:cNvPr>
          <p:cNvGraphicFramePr>
            <a:graphicFrameLocks noGrp="1"/>
          </p:cNvGraphicFramePr>
          <p:nvPr/>
        </p:nvGraphicFramePr>
        <p:xfrm>
          <a:off x="582262" y="3581587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C52207-D84D-4941-989B-4C1BE7FF6243}"/>
              </a:ext>
            </a:extLst>
          </p:cNvPr>
          <p:cNvGraphicFramePr>
            <a:graphicFrameLocks noGrp="1"/>
          </p:cNvGraphicFramePr>
          <p:nvPr/>
        </p:nvGraphicFramePr>
        <p:xfrm>
          <a:off x="4608592" y="5767661"/>
          <a:ext cx="171215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71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7071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7071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70CF9B-3A99-3D49-AB69-200F781BB73C}"/>
              </a:ext>
            </a:extLst>
          </p:cNvPr>
          <p:cNvSpPr txBox="1"/>
          <p:nvPr/>
        </p:nvSpPr>
        <p:spPr>
          <a:xfrm>
            <a:off x="4350547" y="5979787"/>
            <a:ext cx="6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5A367-4337-614C-84AE-BEDF4A995E80}"/>
              </a:ext>
            </a:extLst>
          </p:cNvPr>
          <p:cNvSpPr/>
          <p:nvPr/>
        </p:nvSpPr>
        <p:spPr>
          <a:xfrm>
            <a:off x="5024779" y="963990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p1=[3,3,3]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,p2=[1,2,3]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and p3=[0,0,1]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x1= [1,1,1]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x2=[1,0,0]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3083F-791F-C44F-86CA-A1BF7E7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2" y="1634092"/>
            <a:ext cx="2935533" cy="38452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9E0CC3-2FBC-8846-965E-90CFCD000289}"/>
              </a:ext>
            </a:extLst>
          </p:cNvPr>
          <p:cNvSpPr/>
          <p:nvPr/>
        </p:nvSpPr>
        <p:spPr>
          <a:xfrm>
            <a:off x="77155" y="5996931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*</a:t>
            </a:r>
            <a:r>
              <a:rPr lang="en-US" b="1" i="1" dirty="0"/>
              <a:t>X</a:t>
            </a:r>
            <a:r>
              <a:rPr lang="en-US" dirty="0"/>
              <a:t>)</a:t>
            </a:r>
            <a:r>
              <a:rPr lang="en-US" baseline="30000" dirty="0"/>
              <a:t>-1 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=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F15D1117-16F1-AB41-8F04-41B7B9D278BB}"/>
              </a:ext>
            </a:extLst>
          </p:cNvPr>
          <p:cNvGraphicFramePr>
            <a:graphicFrameLocks noGrp="1"/>
          </p:cNvGraphicFramePr>
          <p:nvPr/>
        </p:nvGraphicFramePr>
        <p:xfrm>
          <a:off x="8765251" y="3591119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D6570E88-7943-3B49-BE4D-6E27E650643D}"/>
              </a:ext>
            </a:extLst>
          </p:cNvPr>
          <p:cNvSpPr/>
          <p:nvPr/>
        </p:nvSpPr>
        <p:spPr>
          <a:xfrm>
            <a:off x="7103032" y="3072430"/>
            <a:ext cx="45067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>
                <a:latin typeface="Courier" pitchFamily="2" charset="0"/>
              </a:rPr>
              <a:t>xxinv</a:t>
            </a:r>
            <a:r>
              <a:rPr lang="en-US" sz="1400" i="1" dirty="0">
                <a:latin typeface="Courier" pitchFamily="2" charset="0"/>
              </a:rPr>
              <a:t>= </a:t>
            </a:r>
            <a:r>
              <a:rPr lang="en-US" sz="1400" i="1" dirty="0" err="1">
                <a:latin typeface="Courier" pitchFamily="2" charset="0"/>
              </a:rPr>
              <a:t>np.linalg.inv</a:t>
            </a:r>
            <a:r>
              <a:rPr lang="en-US" sz="1400" i="1" dirty="0">
                <a:latin typeface="Courier" pitchFamily="2" charset="0"/>
              </a:rPr>
              <a:t>( [[3,1],[1,1]])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B7AB6-DD11-094B-B840-57D93472106A}"/>
              </a:ext>
            </a:extLst>
          </p:cNvPr>
          <p:cNvSpPr/>
          <p:nvPr/>
        </p:nvSpPr>
        <p:spPr>
          <a:xfrm>
            <a:off x="2118971" y="391747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 </a:t>
            </a:r>
            <a:r>
              <a:rPr lang="en-US" b="1" i="1" dirty="0"/>
              <a:t>X</a:t>
            </a:r>
            <a:r>
              <a:rPr lang="en-US" dirty="0"/>
              <a:t>)=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9C13F2D1-C8A4-4543-B175-9C0432E3EB4C}"/>
              </a:ext>
            </a:extLst>
          </p:cNvPr>
          <p:cNvGraphicFramePr>
            <a:graphicFrameLocks noGrp="1"/>
          </p:cNvGraphicFramePr>
          <p:nvPr/>
        </p:nvGraphicFramePr>
        <p:xfrm>
          <a:off x="2928820" y="3581645"/>
          <a:ext cx="155648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2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D859D58F-A58A-8D4A-9F02-E70838E92773}"/>
              </a:ext>
            </a:extLst>
          </p:cNvPr>
          <p:cNvGraphicFramePr>
            <a:graphicFrameLocks noGrp="1"/>
          </p:cNvGraphicFramePr>
          <p:nvPr/>
        </p:nvGraphicFramePr>
        <p:xfrm>
          <a:off x="5732706" y="3591119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02AB9C2-C895-6F47-B8B4-EABF333183C2}"/>
              </a:ext>
            </a:extLst>
          </p:cNvPr>
          <p:cNvSpPr txBox="1"/>
          <p:nvPr/>
        </p:nvSpPr>
        <p:spPr>
          <a:xfrm>
            <a:off x="5386833" y="3734734"/>
            <a:ext cx="6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82A304DF-FFB5-FC4F-A3C7-2C784A31BCE9}"/>
              </a:ext>
            </a:extLst>
          </p:cNvPr>
          <p:cNvGraphicFramePr>
            <a:graphicFrameLocks noGrp="1"/>
          </p:cNvGraphicFramePr>
          <p:nvPr/>
        </p:nvGraphicFramePr>
        <p:xfrm>
          <a:off x="4543827" y="3591119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0C983F82-E397-514C-BDE6-88503FB54C68}"/>
              </a:ext>
            </a:extLst>
          </p:cNvPr>
          <p:cNvSpPr/>
          <p:nvPr/>
        </p:nvSpPr>
        <p:spPr>
          <a:xfrm>
            <a:off x="7524206" y="3798906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*</a:t>
            </a:r>
            <a:r>
              <a:rPr lang="en-US" b="1" i="1" dirty="0"/>
              <a:t>X</a:t>
            </a:r>
            <a:r>
              <a:rPr lang="en-US" dirty="0"/>
              <a:t>)</a:t>
            </a:r>
            <a:r>
              <a:rPr lang="en-US" baseline="30000" dirty="0"/>
              <a:t>-1 </a:t>
            </a:r>
            <a:r>
              <a:rPr lang="en-US" dirty="0"/>
              <a:t>=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39A77265-359D-CA4C-93F9-7FBECB3AE1B9}"/>
              </a:ext>
            </a:extLst>
          </p:cNvPr>
          <p:cNvGraphicFramePr>
            <a:graphicFrameLocks noGrp="1"/>
          </p:cNvGraphicFramePr>
          <p:nvPr/>
        </p:nvGraphicFramePr>
        <p:xfrm>
          <a:off x="1318200" y="5776316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1EC033FD-A436-A945-AB1A-DB1C374B4AA9}"/>
              </a:ext>
            </a:extLst>
          </p:cNvPr>
          <p:cNvGraphicFramePr>
            <a:graphicFrameLocks noGrp="1"/>
          </p:cNvGraphicFramePr>
          <p:nvPr/>
        </p:nvGraphicFramePr>
        <p:xfrm>
          <a:off x="2782343" y="5767661"/>
          <a:ext cx="155648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2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5A081816-BFC2-984E-88D2-3AA24AD19004}"/>
              </a:ext>
            </a:extLst>
          </p:cNvPr>
          <p:cNvSpPr/>
          <p:nvPr/>
        </p:nvSpPr>
        <p:spPr>
          <a:xfrm>
            <a:off x="2788941" y="4805677"/>
            <a:ext cx="45067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x= </a:t>
            </a:r>
            <a:r>
              <a:rPr lang="en-US" sz="1400" dirty="0" err="1">
                <a:latin typeface="Courier" pitchFamily="2" charset="0"/>
              </a:rPr>
              <a:t>np.array</a:t>
            </a:r>
            <a:r>
              <a:rPr lang="en-US" sz="1400" dirty="0">
                <a:latin typeface="Courier" pitchFamily="2" charset="0"/>
              </a:rPr>
              <a:t>([[1,1,1],[1,0,0]]).T</a:t>
            </a:r>
          </a:p>
          <a:p>
            <a:r>
              <a:rPr lang="en-US" sz="1400" dirty="0">
                <a:latin typeface="Courier" pitchFamily="2" charset="0"/>
              </a:rPr>
              <a:t>p1=</a:t>
            </a:r>
            <a:r>
              <a:rPr lang="en-US" sz="1400" dirty="0" err="1">
                <a:latin typeface="Courier" pitchFamily="2" charset="0"/>
              </a:rPr>
              <a:t>np.array</a:t>
            </a:r>
            <a:r>
              <a:rPr lang="en-US" sz="1400" dirty="0">
                <a:latin typeface="Courier" pitchFamily="2" charset="0"/>
              </a:rPr>
              <a:t>([3,3,3]).T</a:t>
            </a:r>
          </a:p>
          <a:p>
            <a:r>
              <a:rPr lang="en-US" sz="1400" dirty="0" err="1">
                <a:latin typeface="Courier" pitchFamily="2" charset="0"/>
              </a:rPr>
              <a:t>projmat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dirty="0" err="1">
                <a:latin typeface="Courier" pitchFamily="2" charset="0"/>
              </a:rPr>
              <a:t>np.matmul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xxinv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x.T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r>
              <a:rPr lang="en-US" sz="1400" dirty="0">
                <a:latin typeface="Courier" pitchFamily="2" charset="0"/>
              </a:rPr>
              <a:t>beta*= </a:t>
            </a:r>
            <a:r>
              <a:rPr lang="en-US" sz="1400" dirty="0" err="1">
                <a:latin typeface="Courier" pitchFamily="2" charset="0"/>
              </a:rPr>
              <a:t>np.matmul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projmat</a:t>
            </a:r>
            <a:r>
              <a:rPr lang="en-US" sz="1400" dirty="0">
                <a:latin typeface="Courier" pitchFamily="2" charset="0"/>
              </a:rPr>
              <a:t>, p1)</a:t>
            </a:r>
          </a:p>
          <a:p>
            <a:endParaRPr lang="en-US" sz="1400" dirty="0">
              <a:latin typeface="Courier" pitchFamily="2" charset="0"/>
            </a:endParaRPr>
          </a:p>
          <a:p>
            <a:endParaRPr lang="en-US" sz="1400" i="1" dirty="0">
              <a:latin typeface="Courier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E343F6-1294-D844-B383-37F13FFEB7DF}"/>
              </a:ext>
            </a:extLst>
          </p:cNvPr>
          <p:cNvSpPr/>
          <p:nvPr/>
        </p:nvSpPr>
        <p:spPr>
          <a:xfrm>
            <a:off x="6721102" y="5938618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β*</a:t>
            </a:r>
            <a:r>
              <a:rPr lang="en-US" dirty="0"/>
              <a:t> =(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*</a:t>
            </a:r>
            <a:r>
              <a:rPr lang="en-US" b="1" i="1" dirty="0"/>
              <a:t>X</a:t>
            </a:r>
            <a:r>
              <a:rPr lang="en-US" dirty="0"/>
              <a:t>)</a:t>
            </a:r>
            <a:r>
              <a:rPr lang="en-US" baseline="30000" dirty="0"/>
              <a:t>-1 </a:t>
            </a:r>
            <a:r>
              <a:rPr lang="en-US" b="1" i="1" dirty="0"/>
              <a:t>X</a:t>
            </a:r>
            <a:r>
              <a:rPr lang="en-US" baseline="30000" dirty="0"/>
              <a:t>T </a:t>
            </a:r>
            <a:r>
              <a:rPr lang="en-US" dirty="0">
                <a:solidFill>
                  <a:srgbClr val="C00000"/>
                </a:solidFill>
              </a:rPr>
              <a:t>p2</a:t>
            </a:r>
            <a:r>
              <a:rPr lang="en-US" dirty="0"/>
              <a:t>=</a:t>
            </a:r>
            <a:r>
              <a:rPr lang="en-US" baseline="30000" dirty="0"/>
              <a:t> </a:t>
            </a:r>
            <a:endParaRPr lang="en-US" dirty="0"/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F5C8B8F5-3A56-3647-BB38-8841BFC532C8}"/>
              </a:ext>
            </a:extLst>
          </p:cNvPr>
          <p:cNvGraphicFramePr>
            <a:graphicFrameLocks noGrp="1"/>
          </p:cNvGraphicFramePr>
          <p:nvPr/>
        </p:nvGraphicFramePr>
        <p:xfrm>
          <a:off x="8686472" y="5726492"/>
          <a:ext cx="171215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71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7071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7071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A4FF0C18-A0F5-C141-B03B-46C38C3CC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36113"/>
              </p:ext>
            </p:extLst>
          </p:nvPr>
        </p:nvGraphicFramePr>
        <p:xfrm>
          <a:off x="10613274" y="5615813"/>
          <a:ext cx="4375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83AF6693-EE1B-4840-9C50-4D83CEA82A4D}"/>
              </a:ext>
            </a:extLst>
          </p:cNvPr>
          <p:cNvSpPr txBox="1"/>
          <p:nvPr/>
        </p:nvSpPr>
        <p:spPr>
          <a:xfrm>
            <a:off x="11050830" y="5952386"/>
            <a:ext cx="6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B1B7DB9F-3636-E443-A267-EA88A4F90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07803"/>
              </p:ext>
            </p:extLst>
          </p:nvPr>
        </p:nvGraphicFramePr>
        <p:xfrm>
          <a:off x="11351891" y="5726492"/>
          <a:ext cx="69174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47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/>
                        <a:t>-1.5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477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6DC-5B08-2E4B-AEE3-C8FE4BB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" y="18255"/>
            <a:ext cx="106438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Homework problem on projections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7DA-FCF5-064D-8ED4-42E3B4ABFD74}"/>
              </a:ext>
            </a:extLst>
          </p:cNvPr>
          <p:cNvSpPr txBox="1"/>
          <p:nvPr/>
        </p:nvSpPr>
        <p:spPr>
          <a:xfrm>
            <a:off x="0" y="1163522"/>
            <a:ext cx="6320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the normal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optimal coefficients </a:t>
            </a:r>
          </a:p>
          <a:p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 </a:t>
            </a:r>
            <a:r>
              <a:rPr lang="en-US" dirty="0"/>
              <a:t>and</a:t>
            </a:r>
            <a:r>
              <a:rPr lang="el-GR" dirty="0"/>
              <a:t> β</a:t>
            </a:r>
            <a:r>
              <a:rPr lang="el-GR" baseline="-25000" dirty="0"/>
              <a:t>2</a:t>
            </a:r>
            <a:r>
              <a:rPr lang="el-GR" dirty="0"/>
              <a:t>*</a:t>
            </a:r>
            <a:r>
              <a:rPr lang="en-US" dirty="0"/>
              <a:t> stacked in a vector </a:t>
            </a:r>
            <a:r>
              <a:rPr lang="el-GR" dirty="0"/>
              <a:t>β*=</a:t>
            </a:r>
            <a:r>
              <a:rPr lang="en-US" dirty="0"/>
              <a:t>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]. </a:t>
            </a:r>
          </a:p>
          <a:p>
            <a:r>
              <a:rPr lang="en-US" dirty="0"/>
              <a:t>We create the matrix </a:t>
            </a:r>
            <a:r>
              <a:rPr lang="en-US" b="1" i="1" dirty="0"/>
              <a:t>X</a:t>
            </a:r>
            <a:r>
              <a:rPr lang="en-US" dirty="0"/>
              <a:t> by stacking the vectors we want to project as columns:  </a:t>
            </a:r>
            <a:r>
              <a:rPr lang="en-US" b="1" i="1" dirty="0"/>
              <a:t>X</a:t>
            </a:r>
            <a:r>
              <a:rPr lang="en-US" dirty="0"/>
              <a:t>=[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]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X</a:t>
            </a:r>
            <a:r>
              <a:rPr lang="en-US" dirty="0"/>
              <a:t>=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B0DA3818-0006-AC46-BF28-E20AB2CA8608}"/>
              </a:ext>
            </a:extLst>
          </p:cNvPr>
          <p:cNvGraphicFramePr>
            <a:graphicFrameLocks noGrp="1"/>
          </p:cNvGraphicFramePr>
          <p:nvPr/>
        </p:nvGraphicFramePr>
        <p:xfrm>
          <a:off x="582262" y="3581587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C52207-D84D-4941-989B-4C1BE7FF6243}"/>
              </a:ext>
            </a:extLst>
          </p:cNvPr>
          <p:cNvGraphicFramePr>
            <a:graphicFrameLocks noGrp="1"/>
          </p:cNvGraphicFramePr>
          <p:nvPr/>
        </p:nvGraphicFramePr>
        <p:xfrm>
          <a:off x="4608592" y="5767661"/>
          <a:ext cx="171215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71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7071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7071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70CF9B-3A99-3D49-AB69-200F781BB73C}"/>
              </a:ext>
            </a:extLst>
          </p:cNvPr>
          <p:cNvSpPr txBox="1"/>
          <p:nvPr/>
        </p:nvSpPr>
        <p:spPr>
          <a:xfrm>
            <a:off x="4350547" y="5979787"/>
            <a:ext cx="6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5A367-4337-614C-84AE-BEDF4A995E80}"/>
              </a:ext>
            </a:extLst>
          </p:cNvPr>
          <p:cNvSpPr/>
          <p:nvPr/>
        </p:nvSpPr>
        <p:spPr>
          <a:xfrm>
            <a:off x="5024779" y="963990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p1=[3,3,3]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,p2=[1,2,3]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and p3=[0,0,1]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x1= [1,1,1]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x2=[1,0,0]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3083F-791F-C44F-86CA-A1BF7E7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2" y="1634092"/>
            <a:ext cx="2935533" cy="38452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9E0CC3-2FBC-8846-965E-90CFCD000289}"/>
              </a:ext>
            </a:extLst>
          </p:cNvPr>
          <p:cNvSpPr/>
          <p:nvPr/>
        </p:nvSpPr>
        <p:spPr>
          <a:xfrm>
            <a:off x="77155" y="5996931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*</a:t>
            </a:r>
            <a:r>
              <a:rPr lang="en-US" b="1" i="1" dirty="0"/>
              <a:t>X</a:t>
            </a:r>
            <a:r>
              <a:rPr lang="en-US" dirty="0"/>
              <a:t>)</a:t>
            </a:r>
            <a:r>
              <a:rPr lang="en-US" baseline="30000" dirty="0"/>
              <a:t>-1 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=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F15D1117-16F1-AB41-8F04-41B7B9D278BB}"/>
              </a:ext>
            </a:extLst>
          </p:cNvPr>
          <p:cNvGraphicFramePr>
            <a:graphicFrameLocks noGrp="1"/>
          </p:cNvGraphicFramePr>
          <p:nvPr/>
        </p:nvGraphicFramePr>
        <p:xfrm>
          <a:off x="8765251" y="3591119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D6570E88-7943-3B49-BE4D-6E27E650643D}"/>
              </a:ext>
            </a:extLst>
          </p:cNvPr>
          <p:cNvSpPr/>
          <p:nvPr/>
        </p:nvSpPr>
        <p:spPr>
          <a:xfrm>
            <a:off x="7103032" y="3072430"/>
            <a:ext cx="45067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>
                <a:latin typeface="Courier" pitchFamily="2" charset="0"/>
              </a:rPr>
              <a:t>xxinv</a:t>
            </a:r>
            <a:r>
              <a:rPr lang="en-US" sz="1400" i="1" dirty="0">
                <a:latin typeface="Courier" pitchFamily="2" charset="0"/>
              </a:rPr>
              <a:t>= </a:t>
            </a:r>
            <a:r>
              <a:rPr lang="en-US" sz="1400" i="1" dirty="0" err="1">
                <a:latin typeface="Courier" pitchFamily="2" charset="0"/>
              </a:rPr>
              <a:t>np.linalg.inv</a:t>
            </a:r>
            <a:r>
              <a:rPr lang="en-US" sz="1400" i="1" dirty="0">
                <a:latin typeface="Courier" pitchFamily="2" charset="0"/>
              </a:rPr>
              <a:t>( [[3,1],[1,1]])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B7AB6-DD11-094B-B840-57D93472106A}"/>
              </a:ext>
            </a:extLst>
          </p:cNvPr>
          <p:cNvSpPr/>
          <p:nvPr/>
        </p:nvSpPr>
        <p:spPr>
          <a:xfrm>
            <a:off x="2118971" y="391747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 </a:t>
            </a:r>
            <a:r>
              <a:rPr lang="en-US" b="1" i="1" dirty="0"/>
              <a:t>X</a:t>
            </a:r>
            <a:r>
              <a:rPr lang="en-US" dirty="0"/>
              <a:t>)=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9C13F2D1-C8A4-4543-B175-9C0432E3EB4C}"/>
              </a:ext>
            </a:extLst>
          </p:cNvPr>
          <p:cNvGraphicFramePr>
            <a:graphicFrameLocks noGrp="1"/>
          </p:cNvGraphicFramePr>
          <p:nvPr/>
        </p:nvGraphicFramePr>
        <p:xfrm>
          <a:off x="2928820" y="3581645"/>
          <a:ext cx="155648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2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D859D58F-A58A-8D4A-9F02-E70838E92773}"/>
              </a:ext>
            </a:extLst>
          </p:cNvPr>
          <p:cNvGraphicFramePr>
            <a:graphicFrameLocks noGrp="1"/>
          </p:cNvGraphicFramePr>
          <p:nvPr/>
        </p:nvGraphicFramePr>
        <p:xfrm>
          <a:off x="5732706" y="3591119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02AB9C2-C895-6F47-B8B4-EABF333183C2}"/>
              </a:ext>
            </a:extLst>
          </p:cNvPr>
          <p:cNvSpPr txBox="1"/>
          <p:nvPr/>
        </p:nvSpPr>
        <p:spPr>
          <a:xfrm>
            <a:off x="5386833" y="3734734"/>
            <a:ext cx="6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82A304DF-FFB5-FC4F-A3C7-2C784A31BCE9}"/>
              </a:ext>
            </a:extLst>
          </p:cNvPr>
          <p:cNvGraphicFramePr>
            <a:graphicFrameLocks noGrp="1"/>
          </p:cNvGraphicFramePr>
          <p:nvPr/>
        </p:nvGraphicFramePr>
        <p:xfrm>
          <a:off x="4543827" y="3591119"/>
          <a:ext cx="8751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  <a:gridCol w="437556">
                  <a:extLst>
                    <a:ext uri="{9D8B030D-6E8A-4147-A177-3AD203B41FA5}">
                      <a16:colId xmlns:a16="http://schemas.microsoft.com/office/drawing/2014/main" val="799145982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0C983F82-E397-514C-BDE6-88503FB54C68}"/>
              </a:ext>
            </a:extLst>
          </p:cNvPr>
          <p:cNvSpPr/>
          <p:nvPr/>
        </p:nvSpPr>
        <p:spPr>
          <a:xfrm>
            <a:off x="7524206" y="3798906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*</a:t>
            </a:r>
            <a:r>
              <a:rPr lang="en-US" b="1" i="1" dirty="0"/>
              <a:t>X</a:t>
            </a:r>
            <a:r>
              <a:rPr lang="en-US" dirty="0"/>
              <a:t>)</a:t>
            </a:r>
            <a:r>
              <a:rPr lang="en-US" baseline="30000" dirty="0"/>
              <a:t>-1 </a:t>
            </a:r>
            <a:r>
              <a:rPr lang="en-US" dirty="0"/>
              <a:t>=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39A77265-359D-CA4C-93F9-7FBECB3AE1B9}"/>
              </a:ext>
            </a:extLst>
          </p:cNvPr>
          <p:cNvGraphicFramePr>
            <a:graphicFrameLocks noGrp="1"/>
          </p:cNvGraphicFramePr>
          <p:nvPr/>
        </p:nvGraphicFramePr>
        <p:xfrm>
          <a:off x="1318200" y="5776316"/>
          <a:ext cx="1370326" cy="8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63">
                  <a:extLst>
                    <a:ext uri="{9D8B030D-6E8A-4147-A177-3AD203B41FA5}">
                      <a16:colId xmlns:a16="http://schemas.microsoft.com/office/drawing/2014/main" val="852393096"/>
                    </a:ext>
                  </a:extLst>
                </a:gridCol>
                <a:gridCol w="685163">
                  <a:extLst>
                    <a:ext uri="{9D8B030D-6E8A-4147-A177-3AD203B41FA5}">
                      <a16:colId xmlns:a16="http://schemas.microsoft.com/office/drawing/2014/main" val="4224038215"/>
                    </a:ext>
                  </a:extLst>
                </a:gridCol>
              </a:tblGrid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380"/>
                  </a:ext>
                </a:extLst>
              </a:tr>
              <a:tr h="405281"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98828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1EC033FD-A436-A945-AB1A-DB1C374B4AA9}"/>
              </a:ext>
            </a:extLst>
          </p:cNvPr>
          <p:cNvGraphicFramePr>
            <a:graphicFrameLocks noGrp="1"/>
          </p:cNvGraphicFramePr>
          <p:nvPr/>
        </p:nvGraphicFramePr>
        <p:xfrm>
          <a:off x="2782343" y="5767661"/>
          <a:ext cx="155648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2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1882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5A081816-BFC2-984E-88D2-3AA24AD19004}"/>
              </a:ext>
            </a:extLst>
          </p:cNvPr>
          <p:cNvSpPr/>
          <p:nvPr/>
        </p:nvSpPr>
        <p:spPr>
          <a:xfrm>
            <a:off x="2788941" y="4805677"/>
            <a:ext cx="45067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x= </a:t>
            </a:r>
            <a:r>
              <a:rPr lang="en-US" sz="1400" dirty="0" err="1">
                <a:latin typeface="Courier" pitchFamily="2" charset="0"/>
              </a:rPr>
              <a:t>np.array</a:t>
            </a:r>
            <a:r>
              <a:rPr lang="en-US" sz="1400" dirty="0">
                <a:latin typeface="Courier" pitchFamily="2" charset="0"/>
              </a:rPr>
              <a:t>([[1,1,1],[1,0,0]]).T</a:t>
            </a:r>
          </a:p>
          <a:p>
            <a:r>
              <a:rPr lang="en-US" sz="1400" dirty="0">
                <a:latin typeface="Courier" pitchFamily="2" charset="0"/>
              </a:rPr>
              <a:t>p1=</a:t>
            </a:r>
            <a:r>
              <a:rPr lang="en-US" sz="1400" dirty="0" err="1">
                <a:latin typeface="Courier" pitchFamily="2" charset="0"/>
              </a:rPr>
              <a:t>np.array</a:t>
            </a:r>
            <a:r>
              <a:rPr lang="en-US" sz="1400" dirty="0">
                <a:latin typeface="Courier" pitchFamily="2" charset="0"/>
              </a:rPr>
              <a:t>([3,3,3]).T</a:t>
            </a:r>
          </a:p>
          <a:p>
            <a:r>
              <a:rPr lang="en-US" sz="1400" dirty="0" err="1">
                <a:latin typeface="Courier" pitchFamily="2" charset="0"/>
              </a:rPr>
              <a:t>projmat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dirty="0" err="1">
                <a:latin typeface="Courier" pitchFamily="2" charset="0"/>
              </a:rPr>
              <a:t>np.matmul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xxinv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x.T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r>
              <a:rPr lang="en-US" sz="1400" dirty="0">
                <a:latin typeface="Courier" pitchFamily="2" charset="0"/>
              </a:rPr>
              <a:t>beta*= </a:t>
            </a:r>
            <a:r>
              <a:rPr lang="en-US" sz="1400" dirty="0" err="1">
                <a:latin typeface="Courier" pitchFamily="2" charset="0"/>
              </a:rPr>
              <a:t>np.matmul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projmat</a:t>
            </a:r>
            <a:r>
              <a:rPr lang="en-US" sz="1400" dirty="0">
                <a:latin typeface="Courier" pitchFamily="2" charset="0"/>
              </a:rPr>
              <a:t>, p1)</a:t>
            </a:r>
          </a:p>
          <a:p>
            <a:endParaRPr lang="en-US" sz="1400" dirty="0">
              <a:latin typeface="Courier" pitchFamily="2" charset="0"/>
            </a:endParaRPr>
          </a:p>
          <a:p>
            <a:endParaRPr lang="en-US" sz="1400" i="1" dirty="0">
              <a:latin typeface="Courier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E343F6-1294-D844-B383-37F13FFEB7DF}"/>
              </a:ext>
            </a:extLst>
          </p:cNvPr>
          <p:cNvSpPr/>
          <p:nvPr/>
        </p:nvSpPr>
        <p:spPr>
          <a:xfrm>
            <a:off x="6721102" y="5938618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β*</a:t>
            </a:r>
            <a:r>
              <a:rPr lang="en-US" dirty="0"/>
              <a:t> =(</a:t>
            </a:r>
            <a:r>
              <a:rPr lang="en-US" b="1" i="1" dirty="0"/>
              <a:t>X</a:t>
            </a:r>
            <a:r>
              <a:rPr lang="en-US" baseline="30000" dirty="0"/>
              <a:t>T</a:t>
            </a:r>
            <a:r>
              <a:rPr lang="en-US" dirty="0"/>
              <a:t>*</a:t>
            </a:r>
            <a:r>
              <a:rPr lang="en-US" b="1" i="1" dirty="0"/>
              <a:t>X</a:t>
            </a:r>
            <a:r>
              <a:rPr lang="en-US" dirty="0"/>
              <a:t>)</a:t>
            </a:r>
            <a:r>
              <a:rPr lang="en-US" baseline="30000" dirty="0"/>
              <a:t>-1 </a:t>
            </a:r>
            <a:r>
              <a:rPr lang="en-US" b="1" i="1" dirty="0"/>
              <a:t>X</a:t>
            </a:r>
            <a:r>
              <a:rPr lang="en-US" baseline="30000" dirty="0"/>
              <a:t>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p3</a:t>
            </a:r>
            <a:r>
              <a:rPr lang="en-US" dirty="0"/>
              <a:t>=</a:t>
            </a:r>
            <a:r>
              <a:rPr lang="en-US" baseline="30000" dirty="0"/>
              <a:t> </a:t>
            </a:r>
            <a:endParaRPr lang="en-US" dirty="0"/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F5C8B8F5-3A56-3647-BB38-8841BFC532C8}"/>
              </a:ext>
            </a:extLst>
          </p:cNvPr>
          <p:cNvGraphicFramePr>
            <a:graphicFrameLocks noGrp="1"/>
          </p:cNvGraphicFramePr>
          <p:nvPr/>
        </p:nvGraphicFramePr>
        <p:xfrm>
          <a:off x="8686472" y="5726492"/>
          <a:ext cx="1712151" cy="7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717">
                  <a:extLst>
                    <a:ext uri="{9D8B030D-6E8A-4147-A177-3AD203B41FA5}">
                      <a16:colId xmlns:a16="http://schemas.microsoft.com/office/drawing/2014/main" val="3189754254"/>
                    </a:ext>
                  </a:extLst>
                </a:gridCol>
                <a:gridCol w="570717">
                  <a:extLst>
                    <a:ext uri="{9D8B030D-6E8A-4147-A177-3AD203B41FA5}">
                      <a16:colId xmlns:a16="http://schemas.microsoft.com/office/drawing/2014/main" val="3740119607"/>
                    </a:ext>
                  </a:extLst>
                </a:gridCol>
                <a:gridCol w="570717">
                  <a:extLst>
                    <a:ext uri="{9D8B030D-6E8A-4147-A177-3AD203B41FA5}">
                      <a16:colId xmlns:a16="http://schemas.microsoft.com/office/drawing/2014/main" val="1114210574"/>
                    </a:ext>
                  </a:extLst>
                </a:gridCol>
              </a:tblGrid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0476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1122"/>
                  </a:ext>
                </a:extLst>
              </a:tr>
            </a:tbl>
          </a:graphicData>
        </a:graphic>
      </p:graphicFrame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A4FF0C18-A0F5-C141-B03B-46C38C3CC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46430"/>
              </p:ext>
            </p:extLst>
          </p:nvPr>
        </p:nvGraphicFramePr>
        <p:xfrm>
          <a:off x="10613274" y="5615813"/>
          <a:ext cx="4375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6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25715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83AF6693-EE1B-4840-9C50-4D83CEA82A4D}"/>
              </a:ext>
            </a:extLst>
          </p:cNvPr>
          <p:cNvSpPr txBox="1"/>
          <p:nvPr/>
        </p:nvSpPr>
        <p:spPr>
          <a:xfrm>
            <a:off x="11050830" y="5952386"/>
            <a:ext cx="6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B1B7DB9F-3636-E443-A267-EA88A4F90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9124"/>
              </p:ext>
            </p:extLst>
          </p:nvPr>
        </p:nvGraphicFramePr>
        <p:xfrm>
          <a:off x="11351891" y="5726492"/>
          <a:ext cx="69174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47">
                  <a:extLst>
                    <a:ext uri="{9D8B030D-6E8A-4147-A177-3AD203B41FA5}">
                      <a16:colId xmlns:a16="http://schemas.microsoft.com/office/drawing/2014/main" val="1587071181"/>
                    </a:ext>
                  </a:extLst>
                </a:gridCol>
              </a:tblGrid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12561"/>
                  </a:ext>
                </a:extLst>
              </a:tr>
              <a:tr h="331259"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2696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BA00036F-2A5E-5044-A4B3-3C3DDBE411B6}"/>
              </a:ext>
            </a:extLst>
          </p:cNvPr>
          <p:cNvSpPr/>
          <p:nvPr/>
        </p:nvSpPr>
        <p:spPr>
          <a:xfrm>
            <a:off x="9125949" y="5190397"/>
            <a:ext cx="3207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2" charset="0"/>
              </a:rPr>
              <a:t>np.matmul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projmat</a:t>
            </a:r>
            <a:r>
              <a:rPr lang="en-US" sz="1400" dirty="0">
                <a:latin typeface="Courier" pitchFamily="2" charset="0"/>
              </a:rPr>
              <a:t>, [0,0,1])</a:t>
            </a:r>
          </a:p>
        </p:txBody>
      </p:sp>
    </p:spTree>
    <p:extLst>
      <p:ext uri="{BB962C8B-B14F-4D97-AF65-F5344CB8AC3E}">
        <p14:creationId xmlns:p14="http://schemas.microsoft.com/office/powerpoint/2010/main" val="392428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6DC-5B08-2E4B-AEE3-C8FE4BB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" y="18255"/>
            <a:ext cx="106438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The geometry of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7DA-FCF5-064D-8ED4-42E3B4ABFD74}"/>
              </a:ext>
            </a:extLst>
          </p:cNvPr>
          <p:cNvSpPr txBox="1"/>
          <p:nvPr/>
        </p:nvSpPr>
        <p:spPr>
          <a:xfrm>
            <a:off x="0" y="1163522"/>
            <a:ext cx="6320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the normal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optimal coefficients </a:t>
            </a:r>
          </a:p>
          <a:p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 </a:t>
            </a:r>
            <a:r>
              <a:rPr lang="en-US" dirty="0"/>
              <a:t>and</a:t>
            </a:r>
            <a:r>
              <a:rPr lang="el-GR" dirty="0"/>
              <a:t> β</a:t>
            </a:r>
            <a:r>
              <a:rPr lang="el-GR" baseline="-25000" dirty="0"/>
              <a:t>2</a:t>
            </a:r>
            <a:r>
              <a:rPr lang="el-GR" dirty="0"/>
              <a:t>*</a:t>
            </a:r>
            <a:r>
              <a:rPr lang="en-US" dirty="0"/>
              <a:t> stacked in a vector </a:t>
            </a:r>
            <a:r>
              <a:rPr lang="el-GR" b="1" dirty="0"/>
              <a:t>β*</a:t>
            </a:r>
            <a:r>
              <a:rPr lang="el-GR" dirty="0"/>
              <a:t>=</a:t>
            </a:r>
            <a:r>
              <a:rPr lang="en-US" dirty="0"/>
              <a:t>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]. </a:t>
            </a:r>
          </a:p>
          <a:p>
            <a:r>
              <a:rPr lang="en-US" b="1" dirty="0"/>
              <a:t>How do you use the optimal coefficients </a:t>
            </a:r>
            <a:r>
              <a:rPr lang="el-GR" b="1" dirty="0"/>
              <a:t>β*</a:t>
            </a:r>
            <a:r>
              <a:rPr lang="en-US" b="1" dirty="0"/>
              <a:t> ? </a:t>
            </a:r>
          </a:p>
          <a:p>
            <a:endParaRPr lang="en-US" dirty="0"/>
          </a:p>
          <a:p>
            <a:r>
              <a:rPr lang="en-US" dirty="0"/>
              <a:t>                           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3083F-791F-C44F-86CA-A1BF7E7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2" y="1634092"/>
            <a:ext cx="2935533" cy="3845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B802D2-624F-D146-B864-B6ADAD580C99}"/>
              </a:ext>
            </a:extLst>
          </p:cNvPr>
          <p:cNvSpPr/>
          <p:nvPr/>
        </p:nvSpPr>
        <p:spPr>
          <a:xfrm>
            <a:off x="1066800" y="3419637"/>
            <a:ext cx="6797040" cy="234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Linear regression is trying to predict the outcome variable on sample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yhat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from features x1[</a:t>
            </a:r>
            <a:r>
              <a:rPr lang="en-US" dirty="0" err="1"/>
              <a:t>i</a:t>
            </a:r>
            <a:r>
              <a:rPr lang="en-US" dirty="0"/>
              <a:t>] using a linear function. </a:t>
            </a:r>
          </a:p>
          <a:p>
            <a:pPr algn="ctr"/>
            <a:r>
              <a:rPr lang="en-US" dirty="0"/>
              <a:t>So it tries to model </a:t>
            </a:r>
            <a:r>
              <a:rPr lang="en-US" dirty="0" err="1"/>
              <a:t>yhat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 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n-US" baseline="-25000" dirty="0"/>
              <a:t> 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The best coefficients, 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 minimize the sum of the errors in predictions: </a:t>
            </a:r>
          </a:p>
          <a:p>
            <a:pPr algn="ctr"/>
            <a:r>
              <a:rPr lang="en-US" dirty="0"/>
              <a:t>Min sum (y[</a:t>
            </a:r>
            <a:r>
              <a:rPr lang="en-US" dirty="0" err="1"/>
              <a:t>i</a:t>
            </a:r>
            <a:r>
              <a:rPr lang="en-US" dirty="0"/>
              <a:t>]- </a:t>
            </a:r>
            <a:r>
              <a:rPr lang="en-US" dirty="0" err="1"/>
              <a:t>yhat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  <a:r>
              <a:rPr lang="en-US" baseline="30000" dirty="0"/>
              <a:t>2</a:t>
            </a:r>
          </a:p>
          <a:p>
            <a:pPr algn="ctr"/>
            <a:r>
              <a:rPr lang="en-US" dirty="0"/>
              <a:t>This is exactly the same problem.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9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6DC-5B08-2E4B-AEE3-C8FE4BB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" y="18255"/>
            <a:ext cx="106438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The geometry of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7DA-FCF5-064D-8ED4-42E3B4ABFD74}"/>
              </a:ext>
            </a:extLst>
          </p:cNvPr>
          <p:cNvSpPr txBox="1"/>
          <p:nvPr/>
        </p:nvSpPr>
        <p:spPr>
          <a:xfrm>
            <a:off x="0" y="1163522"/>
            <a:ext cx="6320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the normal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optimal coefficients </a:t>
            </a:r>
          </a:p>
          <a:p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 </a:t>
            </a:r>
            <a:r>
              <a:rPr lang="en-US" dirty="0"/>
              <a:t>and</a:t>
            </a:r>
            <a:r>
              <a:rPr lang="el-GR" dirty="0"/>
              <a:t> β</a:t>
            </a:r>
            <a:r>
              <a:rPr lang="el-GR" baseline="-25000" dirty="0"/>
              <a:t>2</a:t>
            </a:r>
            <a:r>
              <a:rPr lang="el-GR" dirty="0"/>
              <a:t>*</a:t>
            </a:r>
            <a:r>
              <a:rPr lang="en-US" dirty="0"/>
              <a:t> stacked in a vector </a:t>
            </a:r>
            <a:r>
              <a:rPr lang="el-GR" b="1" dirty="0"/>
              <a:t>β*</a:t>
            </a:r>
            <a:r>
              <a:rPr lang="el-GR" dirty="0"/>
              <a:t>=</a:t>
            </a:r>
            <a:r>
              <a:rPr lang="en-US" dirty="0"/>
              <a:t>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]. </a:t>
            </a:r>
          </a:p>
          <a:p>
            <a:r>
              <a:rPr lang="en-US" b="1" dirty="0"/>
              <a:t>How do you use the optimal coefficients </a:t>
            </a:r>
            <a:r>
              <a:rPr lang="el-GR" b="1" dirty="0"/>
              <a:t>β*</a:t>
            </a:r>
            <a:r>
              <a:rPr lang="en-US" b="1" dirty="0"/>
              <a:t> ? </a:t>
            </a:r>
          </a:p>
          <a:p>
            <a:endParaRPr lang="en-US" dirty="0"/>
          </a:p>
          <a:p>
            <a:r>
              <a:rPr lang="en-US" dirty="0"/>
              <a:t>                           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3083F-791F-C44F-86CA-A1BF7E7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2" y="1634092"/>
            <a:ext cx="2935533" cy="3845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B802D2-624F-D146-B864-B6ADAD580C99}"/>
              </a:ext>
            </a:extLst>
          </p:cNvPr>
          <p:cNvSpPr/>
          <p:nvPr/>
        </p:nvSpPr>
        <p:spPr>
          <a:xfrm>
            <a:off x="1066800" y="3419637"/>
            <a:ext cx="6797040" cy="234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Linear regression is trying to predict the outcome variable on sample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yhat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from features x1[</a:t>
            </a:r>
            <a:r>
              <a:rPr lang="en-US" dirty="0" err="1"/>
              <a:t>i</a:t>
            </a:r>
            <a:r>
              <a:rPr lang="en-US" dirty="0"/>
              <a:t>] using a linear function. </a:t>
            </a:r>
          </a:p>
          <a:p>
            <a:pPr algn="ctr"/>
            <a:r>
              <a:rPr lang="en-US" dirty="0"/>
              <a:t>So it tries to model </a:t>
            </a:r>
            <a:r>
              <a:rPr lang="en-US" dirty="0" err="1"/>
              <a:t>yhat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 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n-US" baseline="-25000" dirty="0"/>
              <a:t> 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[1] +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[1]</a:t>
            </a:r>
          </a:p>
          <a:p>
            <a:pPr algn="ctr"/>
            <a:r>
              <a:rPr lang="en-US" dirty="0"/>
              <a:t>The best coefficients, 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 minimize the sum of the errors in predictions: </a:t>
            </a:r>
          </a:p>
          <a:p>
            <a:pPr algn="ctr"/>
            <a:r>
              <a:rPr lang="en-US" dirty="0"/>
              <a:t>Min sum (y[</a:t>
            </a:r>
            <a:r>
              <a:rPr lang="en-US" dirty="0" err="1"/>
              <a:t>i</a:t>
            </a:r>
            <a:r>
              <a:rPr lang="en-US" dirty="0"/>
              <a:t>]- </a:t>
            </a:r>
            <a:r>
              <a:rPr lang="en-US" dirty="0" err="1"/>
              <a:t>yhat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  <a:r>
              <a:rPr lang="en-US" baseline="30000" dirty="0"/>
              <a:t>2</a:t>
            </a:r>
          </a:p>
          <a:p>
            <a:pPr algn="ctr"/>
            <a:r>
              <a:rPr lang="en-US" dirty="0"/>
              <a:t>This is exactly the same problem. 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EE01BD-B2FF-604D-847C-C2E767F33C66}"/>
              </a:ext>
            </a:extLst>
          </p:cNvPr>
          <p:cNvSpPr/>
          <p:nvPr/>
        </p:nvSpPr>
        <p:spPr>
          <a:xfrm>
            <a:off x="4724400" y="991397"/>
            <a:ext cx="6797040" cy="234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Great truth to learn:</a:t>
            </a:r>
          </a:p>
          <a:p>
            <a:pPr algn="ctr"/>
            <a:r>
              <a:rPr lang="en-US" dirty="0"/>
              <a:t>Linear regression is projection </a:t>
            </a:r>
            <a:br>
              <a:rPr lang="en-US" dirty="0"/>
            </a:br>
            <a:r>
              <a:rPr lang="en-US" dirty="0"/>
              <a:t>of the label vector y on the feature vectors x1,x2.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50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E6DC-5B08-2E4B-AEE3-C8FE4BB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6" y="18255"/>
            <a:ext cx="106438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The geometry of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57DA-FCF5-064D-8ED4-42E3B4ABFD74}"/>
              </a:ext>
            </a:extLst>
          </p:cNvPr>
          <p:cNvSpPr txBox="1"/>
          <p:nvPr/>
        </p:nvSpPr>
        <p:spPr>
          <a:xfrm>
            <a:off x="0" y="1163522"/>
            <a:ext cx="6320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the normal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optimal coefficients </a:t>
            </a:r>
          </a:p>
          <a:p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 </a:t>
            </a:r>
            <a:r>
              <a:rPr lang="en-US" dirty="0"/>
              <a:t>and</a:t>
            </a:r>
            <a:r>
              <a:rPr lang="el-GR" dirty="0"/>
              <a:t> β</a:t>
            </a:r>
            <a:r>
              <a:rPr lang="el-GR" baseline="-25000" dirty="0"/>
              <a:t>2</a:t>
            </a:r>
            <a:r>
              <a:rPr lang="el-GR" dirty="0"/>
              <a:t>*</a:t>
            </a:r>
            <a:r>
              <a:rPr lang="en-US" dirty="0"/>
              <a:t> stacked in a vector </a:t>
            </a:r>
            <a:r>
              <a:rPr lang="el-GR" b="1" dirty="0"/>
              <a:t>β*</a:t>
            </a:r>
            <a:r>
              <a:rPr lang="el-GR" dirty="0"/>
              <a:t>=</a:t>
            </a:r>
            <a:r>
              <a:rPr lang="en-US" dirty="0"/>
              <a:t>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]. </a:t>
            </a:r>
          </a:p>
          <a:p>
            <a:r>
              <a:rPr lang="en-US" b="1" dirty="0"/>
              <a:t>How do you use the optimal coefficients </a:t>
            </a:r>
            <a:r>
              <a:rPr lang="el-GR" b="1" dirty="0"/>
              <a:t>β*</a:t>
            </a:r>
            <a:r>
              <a:rPr lang="en-US" b="1" dirty="0"/>
              <a:t> ? </a:t>
            </a:r>
          </a:p>
          <a:p>
            <a:endParaRPr lang="en-US" dirty="0"/>
          </a:p>
          <a:p>
            <a:r>
              <a:rPr lang="en-US" dirty="0"/>
              <a:t>                           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3083F-791F-C44F-86CA-A1BF7E7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2" y="1634092"/>
            <a:ext cx="2935533" cy="3845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B802D2-624F-D146-B864-B6ADAD580C99}"/>
              </a:ext>
            </a:extLst>
          </p:cNvPr>
          <p:cNvSpPr/>
          <p:nvPr/>
        </p:nvSpPr>
        <p:spPr>
          <a:xfrm>
            <a:off x="701040" y="3481484"/>
            <a:ext cx="6797040" cy="234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Linear regression is trying to predict the outcome variable on sample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yhat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from features x1[</a:t>
            </a:r>
            <a:r>
              <a:rPr lang="en-US" dirty="0" err="1"/>
              <a:t>i</a:t>
            </a:r>
            <a:r>
              <a:rPr lang="en-US" dirty="0"/>
              <a:t>] using a linear function. </a:t>
            </a:r>
          </a:p>
          <a:p>
            <a:pPr algn="ctr"/>
            <a:r>
              <a:rPr lang="en-US" dirty="0"/>
              <a:t>So it tries to model </a:t>
            </a:r>
            <a:r>
              <a:rPr lang="en-US" dirty="0" err="1"/>
              <a:t>yhat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 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n-US" baseline="-25000" dirty="0"/>
              <a:t> 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[1] +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[1]</a:t>
            </a:r>
          </a:p>
          <a:p>
            <a:pPr algn="ctr"/>
            <a:r>
              <a:rPr lang="en-US" dirty="0"/>
              <a:t>The best coefficients, [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*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l-GR" dirty="0"/>
              <a:t>*</a:t>
            </a:r>
            <a:r>
              <a:rPr lang="en-US" dirty="0"/>
              <a:t>] minimize the sum of the errors in predictions: </a:t>
            </a:r>
          </a:p>
          <a:p>
            <a:pPr algn="ctr"/>
            <a:r>
              <a:rPr lang="en-US" dirty="0"/>
              <a:t>Min sum (y[</a:t>
            </a:r>
            <a:r>
              <a:rPr lang="en-US" dirty="0" err="1"/>
              <a:t>i</a:t>
            </a:r>
            <a:r>
              <a:rPr lang="en-US" dirty="0"/>
              <a:t>]- </a:t>
            </a:r>
            <a:r>
              <a:rPr lang="en-US" dirty="0" err="1"/>
              <a:t>yhat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  <a:r>
              <a:rPr lang="en-US" baseline="30000" dirty="0"/>
              <a:t>2</a:t>
            </a:r>
          </a:p>
          <a:p>
            <a:pPr algn="ctr"/>
            <a:r>
              <a:rPr lang="en-US" dirty="0"/>
              <a:t>This is exactly the same problem. 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EE01BD-B2FF-604D-847C-C2E767F33C66}"/>
              </a:ext>
            </a:extLst>
          </p:cNvPr>
          <p:cNvSpPr/>
          <p:nvPr/>
        </p:nvSpPr>
        <p:spPr>
          <a:xfrm>
            <a:off x="4724400" y="991397"/>
            <a:ext cx="6797040" cy="234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Great truth to learn:</a:t>
            </a:r>
          </a:p>
          <a:p>
            <a:pPr algn="ctr"/>
            <a:r>
              <a:rPr lang="en-US" dirty="0"/>
              <a:t>Linear regression is projection </a:t>
            </a:r>
            <a:br>
              <a:rPr lang="en-US" dirty="0"/>
            </a:br>
            <a:r>
              <a:rPr lang="en-US" dirty="0"/>
              <a:t>of the label vector y on the feature vectors x1,x2. 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EF91E-087B-A44C-B840-379260AFEB1C}"/>
              </a:ext>
            </a:extLst>
          </p:cNvPr>
          <p:cNvSpPr/>
          <p:nvPr/>
        </p:nvSpPr>
        <p:spPr>
          <a:xfrm>
            <a:off x="5321731" y="2742561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y=[3,3,3]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 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x1= [1,1,1]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x2=[1,0,0]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(This is saying: </a:t>
            </a:r>
            <a:b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perform a linear regression to predict y from x1 and x2 for a 3 sample training set) </a:t>
            </a:r>
          </a:p>
        </p:txBody>
      </p:sp>
    </p:spTree>
    <p:extLst>
      <p:ext uri="{BB962C8B-B14F-4D97-AF65-F5344CB8AC3E}">
        <p14:creationId xmlns:p14="http://schemas.microsoft.com/office/powerpoint/2010/main" val="423868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053-4E86-744C-B019-475EEAAF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72181"/>
            <a:ext cx="10515600" cy="1325563"/>
          </a:xfrm>
        </p:spPr>
        <p:txBody>
          <a:bodyPr/>
          <a:lstStyle/>
          <a:p>
            <a:r>
              <a:rPr lang="en-US" dirty="0"/>
              <a:t>Linear algebra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BBAFB-8F6B-2C43-B27B-2BA78A78D79D}"/>
              </a:ext>
            </a:extLst>
          </p:cNvPr>
          <p:cNvSpPr/>
          <p:nvPr/>
        </p:nvSpPr>
        <p:spPr>
          <a:xfrm>
            <a:off x="5153732" y="1186729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y=[1,2,3]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</a:t>
            </a:r>
            <a:r>
              <a:rPr lang="en-US" sz="1400" baseline="-25000" dirty="0">
                <a:solidFill>
                  <a:schemeClr val="tx1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= 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</a:t>
            </a:r>
            <a:r>
              <a:rPr lang="en-US" sz="1400" baseline="-25000" dirty="0">
                <a:solidFill>
                  <a:schemeClr val="tx1"/>
                </a:solidFill>
                <a:latin typeface="Courier" pitchFamily="2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=[0,1,0]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435439-5CF8-3D4E-8D65-80A96258E75B}"/>
              </a:ext>
            </a:extLst>
          </p:cNvPr>
          <p:cNvCxnSpPr/>
          <p:nvPr/>
        </p:nvCxnSpPr>
        <p:spPr>
          <a:xfrm>
            <a:off x="691662" y="4654062"/>
            <a:ext cx="2954215" cy="1406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D33F02-57EF-9046-8655-F86554F70A66}"/>
              </a:ext>
            </a:extLst>
          </p:cNvPr>
          <p:cNvCxnSpPr>
            <a:cxnSpLocks/>
          </p:cNvCxnSpPr>
          <p:nvPr/>
        </p:nvCxnSpPr>
        <p:spPr>
          <a:xfrm flipV="1">
            <a:off x="691662" y="3763108"/>
            <a:ext cx="3423138" cy="1078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21D8AE-4400-8F4C-B274-0F77682568A3}"/>
              </a:ext>
            </a:extLst>
          </p:cNvPr>
          <p:cNvCxnSpPr/>
          <p:nvPr/>
        </p:nvCxnSpPr>
        <p:spPr>
          <a:xfrm>
            <a:off x="937846" y="4876800"/>
            <a:ext cx="457200" cy="23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2A1504-E47B-624F-B4CB-EE597BEB6DD9}"/>
              </a:ext>
            </a:extLst>
          </p:cNvPr>
          <p:cNvCxnSpPr>
            <a:cxnSpLocks/>
          </p:cNvCxnSpPr>
          <p:nvPr/>
        </p:nvCxnSpPr>
        <p:spPr>
          <a:xfrm flipV="1">
            <a:off x="937846" y="4548554"/>
            <a:ext cx="550985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1D4710-9F52-DD45-87A7-7217C0A82A6A}"/>
              </a:ext>
            </a:extLst>
          </p:cNvPr>
          <p:cNvCxnSpPr>
            <a:cxnSpLocks/>
          </p:cNvCxnSpPr>
          <p:nvPr/>
        </p:nvCxnSpPr>
        <p:spPr>
          <a:xfrm flipV="1">
            <a:off x="1494693" y="4362451"/>
            <a:ext cx="550985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80426B-9AD1-E342-AF88-A2A2C1B9E491}"/>
              </a:ext>
            </a:extLst>
          </p:cNvPr>
          <p:cNvSpPr txBox="1"/>
          <p:nvPr/>
        </p:nvSpPr>
        <p:spPr>
          <a:xfrm>
            <a:off x="1348154" y="4971996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25B720-86C4-654A-9D1A-A1F5A0DBE5EA}"/>
              </a:ext>
            </a:extLst>
          </p:cNvPr>
          <p:cNvSpPr txBox="1"/>
          <p:nvPr/>
        </p:nvSpPr>
        <p:spPr>
          <a:xfrm>
            <a:off x="1348153" y="4316290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537B0-C81B-2642-990F-CD672FCC95EE}"/>
              </a:ext>
            </a:extLst>
          </p:cNvPr>
          <p:cNvSpPr txBox="1"/>
          <p:nvPr/>
        </p:nvSpPr>
        <p:spPr>
          <a:xfrm>
            <a:off x="1899136" y="4150335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7A8FBF-B12C-634B-BE38-24119A563999}"/>
              </a:ext>
            </a:extLst>
          </p:cNvPr>
          <p:cNvCxnSpPr>
            <a:cxnSpLocks/>
          </p:cNvCxnSpPr>
          <p:nvPr/>
        </p:nvCxnSpPr>
        <p:spPr>
          <a:xfrm flipV="1">
            <a:off x="937846" y="1680198"/>
            <a:ext cx="0" cy="3196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5FB87-C365-2F48-B38A-5460843C5E2E}"/>
              </a:ext>
            </a:extLst>
          </p:cNvPr>
          <p:cNvCxnSpPr>
            <a:cxnSpLocks/>
          </p:cNvCxnSpPr>
          <p:nvPr/>
        </p:nvCxnSpPr>
        <p:spPr>
          <a:xfrm flipV="1">
            <a:off x="967154" y="4116267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0F82AB-5307-4046-809A-988672C14BE2}"/>
              </a:ext>
            </a:extLst>
          </p:cNvPr>
          <p:cNvCxnSpPr>
            <a:cxnSpLocks/>
          </p:cNvCxnSpPr>
          <p:nvPr/>
        </p:nvCxnSpPr>
        <p:spPr>
          <a:xfrm flipV="1">
            <a:off x="967154" y="3453179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6E2BAC-D7F0-DA43-8BA2-809DA93F3258}"/>
              </a:ext>
            </a:extLst>
          </p:cNvPr>
          <p:cNvCxnSpPr>
            <a:cxnSpLocks/>
          </p:cNvCxnSpPr>
          <p:nvPr/>
        </p:nvCxnSpPr>
        <p:spPr>
          <a:xfrm flipV="1">
            <a:off x="967154" y="2809143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089206-FFAA-4F42-86BE-F7CEB22A939F}"/>
              </a:ext>
            </a:extLst>
          </p:cNvPr>
          <p:cNvSpPr txBox="1"/>
          <p:nvPr/>
        </p:nvSpPr>
        <p:spPr>
          <a:xfrm>
            <a:off x="691662" y="3927359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0C5EB-3CEF-2B45-91D6-0240C3458ABD}"/>
              </a:ext>
            </a:extLst>
          </p:cNvPr>
          <p:cNvSpPr txBox="1"/>
          <p:nvPr/>
        </p:nvSpPr>
        <p:spPr>
          <a:xfrm>
            <a:off x="685800" y="3279477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1F6F5-62E0-7F4B-BEA2-4636F1EDA2C1}"/>
              </a:ext>
            </a:extLst>
          </p:cNvPr>
          <p:cNvSpPr txBox="1"/>
          <p:nvPr/>
        </p:nvSpPr>
        <p:spPr>
          <a:xfrm>
            <a:off x="685800" y="2707895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739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053-4E86-744C-B019-475EEAAF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72181"/>
            <a:ext cx="10515600" cy="1325563"/>
          </a:xfrm>
        </p:spPr>
        <p:txBody>
          <a:bodyPr/>
          <a:lstStyle/>
          <a:p>
            <a:r>
              <a:rPr lang="en-US" dirty="0"/>
              <a:t>Linear algebra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BBAFB-8F6B-2C43-B27B-2BA78A78D79D}"/>
              </a:ext>
            </a:extLst>
          </p:cNvPr>
          <p:cNvSpPr/>
          <p:nvPr/>
        </p:nvSpPr>
        <p:spPr>
          <a:xfrm>
            <a:off x="5153732" y="1186729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y=[1,2,3]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</a:t>
            </a:r>
            <a:r>
              <a:rPr lang="en-US" sz="1400" baseline="-25000" dirty="0">
                <a:solidFill>
                  <a:schemeClr val="tx1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= 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</a:t>
            </a:r>
            <a:r>
              <a:rPr lang="en-US" sz="1400" baseline="-25000" dirty="0">
                <a:solidFill>
                  <a:schemeClr val="tx1"/>
                </a:solidFill>
                <a:latin typeface="Courier" pitchFamily="2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=[0,1,0]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435439-5CF8-3D4E-8D65-80A96258E75B}"/>
              </a:ext>
            </a:extLst>
          </p:cNvPr>
          <p:cNvCxnSpPr/>
          <p:nvPr/>
        </p:nvCxnSpPr>
        <p:spPr>
          <a:xfrm>
            <a:off x="691662" y="4654062"/>
            <a:ext cx="2954215" cy="1406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D33F02-57EF-9046-8655-F86554F70A66}"/>
              </a:ext>
            </a:extLst>
          </p:cNvPr>
          <p:cNvCxnSpPr>
            <a:cxnSpLocks/>
          </p:cNvCxnSpPr>
          <p:nvPr/>
        </p:nvCxnSpPr>
        <p:spPr>
          <a:xfrm flipV="1">
            <a:off x="691662" y="3763108"/>
            <a:ext cx="3423138" cy="1078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21D8AE-4400-8F4C-B274-0F77682568A3}"/>
              </a:ext>
            </a:extLst>
          </p:cNvPr>
          <p:cNvCxnSpPr/>
          <p:nvPr/>
        </p:nvCxnSpPr>
        <p:spPr>
          <a:xfrm>
            <a:off x="937846" y="4876800"/>
            <a:ext cx="457200" cy="234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2A1504-E47B-624F-B4CB-EE597BEB6DD9}"/>
              </a:ext>
            </a:extLst>
          </p:cNvPr>
          <p:cNvCxnSpPr>
            <a:cxnSpLocks/>
          </p:cNvCxnSpPr>
          <p:nvPr/>
        </p:nvCxnSpPr>
        <p:spPr>
          <a:xfrm flipV="1">
            <a:off x="937846" y="4548554"/>
            <a:ext cx="550985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1D4710-9F52-DD45-87A7-7217C0A82A6A}"/>
              </a:ext>
            </a:extLst>
          </p:cNvPr>
          <p:cNvCxnSpPr>
            <a:cxnSpLocks/>
          </p:cNvCxnSpPr>
          <p:nvPr/>
        </p:nvCxnSpPr>
        <p:spPr>
          <a:xfrm flipV="1">
            <a:off x="1494693" y="4362451"/>
            <a:ext cx="550985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80426B-9AD1-E342-AF88-A2A2C1B9E491}"/>
              </a:ext>
            </a:extLst>
          </p:cNvPr>
          <p:cNvSpPr txBox="1"/>
          <p:nvPr/>
        </p:nvSpPr>
        <p:spPr>
          <a:xfrm>
            <a:off x="1266092" y="5054138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537B0-C81B-2642-990F-CD672FCC95EE}"/>
              </a:ext>
            </a:extLst>
          </p:cNvPr>
          <p:cNvSpPr txBox="1"/>
          <p:nvPr/>
        </p:nvSpPr>
        <p:spPr>
          <a:xfrm>
            <a:off x="1899136" y="4150335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7A8FBF-B12C-634B-BE38-24119A563999}"/>
              </a:ext>
            </a:extLst>
          </p:cNvPr>
          <p:cNvCxnSpPr>
            <a:cxnSpLocks/>
          </p:cNvCxnSpPr>
          <p:nvPr/>
        </p:nvCxnSpPr>
        <p:spPr>
          <a:xfrm flipV="1">
            <a:off x="937846" y="1680198"/>
            <a:ext cx="0" cy="3196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5FB87-C365-2F48-B38A-5460843C5E2E}"/>
              </a:ext>
            </a:extLst>
          </p:cNvPr>
          <p:cNvCxnSpPr>
            <a:cxnSpLocks/>
          </p:cNvCxnSpPr>
          <p:nvPr/>
        </p:nvCxnSpPr>
        <p:spPr>
          <a:xfrm flipV="1">
            <a:off x="967154" y="4116267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0F82AB-5307-4046-809A-988672C14BE2}"/>
              </a:ext>
            </a:extLst>
          </p:cNvPr>
          <p:cNvCxnSpPr>
            <a:cxnSpLocks/>
          </p:cNvCxnSpPr>
          <p:nvPr/>
        </p:nvCxnSpPr>
        <p:spPr>
          <a:xfrm flipV="1">
            <a:off x="967154" y="3453179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6E2BAC-D7F0-DA43-8BA2-809DA93F3258}"/>
              </a:ext>
            </a:extLst>
          </p:cNvPr>
          <p:cNvCxnSpPr>
            <a:cxnSpLocks/>
          </p:cNvCxnSpPr>
          <p:nvPr/>
        </p:nvCxnSpPr>
        <p:spPr>
          <a:xfrm flipV="1">
            <a:off x="967154" y="2809143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089206-FFAA-4F42-86BE-F7CEB22A939F}"/>
              </a:ext>
            </a:extLst>
          </p:cNvPr>
          <p:cNvSpPr txBox="1"/>
          <p:nvPr/>
        </p:nvSpPr>
        <p:spPr>
          <a:xfrm>
            <a:off x="691662" y="3927359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0C5EB-3CEF-2B45-91D6-0240C3458ABD}"/>
              </a:ext>
            </a:extLst>
          </p:cNvPr>
          <p:cNvSpPr txBox="1"/>
          <p:nvPr/>
        </p:nvSpPr>
        <p:spPr>
          <a:xfrm>
            <a:off x="685800" y="3279477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1F6F5-62E0-7F4B-BEA2-4636F1EDA2C1}"/>
              </a:ext>
            </a:extLst>
          </p:cNvPr>
          <p:cNvSpPr txBox="1"/>
          <p:nvPr/>
        </p:nvSpPr>
        <p:spPr>
          <a:xfrm>
            <a:off x="685800" y="2707895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571C1F-59F6-0440-ACD9-D4836AD29A1A}"/>
              </a:ext>
            </a:extLst>
          </p:cNvPr>
          <p:cNvCxnSpPr/>
          <p:nvPr/>
        </p:nvCxnSpPr>
        <p:spPr>
          <a:xfrm>
            <a:off x="937846" y="4736124"/>
            <a:ext cx="715108" cy="3751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E44F99-2F56-BA46-9CDD-D3CAC9D97A81}"/>
              </a:ext>
            </a:extLst>
          </p:cNvPr>
          <p:cNvSpPr txBox="1"/>
          <p:nvPr/>
        </p:nvSpPr>
        <p:spPr>
          <a:xfrm>
            <a:off x="1500553" y="5054138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7514CE-D667-3A4D-BCA6-EE6554C12846}"/>
              </a:ext>
            </a:extLst>
          </p:cNvPr>
          <p:cNvCxnSpPr>
            <a:cxnSpLocks/>
          </p:cNvCxnSpPr>
          <p:nvPr/>
        </p:nvCxnSpPr>
        <p:spPr>
          <a:xfrm flipV="1">
            <a:off x="914398" y="4564592"/>
            <a:ext cx="656493" cy="171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C5A9E31-6D93-8740-AC49-83D41A2FDF66}"/>
              </a:ext>
            </a:extLst>
          </p:cNvPr>
          <p:cNvSpPr txBox="1"/>
          <p:nvPr/>
        </p:nvSpPr>
        <p:spPr>
          <a:xfrm>
            <a:off x="1371598" y="4257673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90829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053-4E86-744C-B019-475EEAAF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72181"/>
            <a:ext cx="10515600" cy="1325563"/>
          </a:xfrm>
        </p:spPr>
        <p:txBody>
          <a:bodyPr/>
          <a:lstStyle/>
          <a:p>
            <a:r>
              <a:rPr lang="en-US" dirty="0"/>
              <a:t>Linear algebra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BBAFB-8F6B-2C43-B27B-2BA78A78D79D}"/>
              </a:ext>
            </a:extLst>
          </p:cNvPr>
          <p:cNvSpPr/>
          <p:nvPr/>
        </p:nvSpPr>
        <p:spPr>
          <a:xfrm>
            <a:off x="5153732" y="1186729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y=[1,2,3]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</a:t>
            </a:r>
            <a:r>
              <a:rPr lang="en-US" sz="1400" baseline="-25000" dirty="0">
                <a:solidFill>
                  <a:schemeClr val="tx1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= 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</a:t>
            </a:r>
            <a:r>
              <a:rPr lang="en-US" sz="1400" baseline="-25000" dirty="0">
                <a:solidFill>
                  <a:schemeClr val="tx1"/>
                </a:solidFill>
                <a:latin typeface="Courier" pitchFamily="2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=[0,1,0]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435439-5CF8-3D4E-8D65-80A96258E75B}"/>
              </a:ext>
            </a:extLst>
          </p:cNvPr>
          <p:cNvCxnSpPr/>
          <p:nvPr/>
        </p:nvCxnSpPr>
        <p:spPr>
          <a:xfrm>
            <a:off x="691662" y="4654062"/>
            <a:ext cx="2954215" cy="1406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D33F02-57EF-9046-8655-F86554F70A66}"/>
              </a:ext>
            </a:extLst>
          </p:cNvPr>
          <p:cNvCxnSpPr>
            <a:cxnSpLocks/>
          </p:cNvCxnSpPr>
          <p:nvPr/>
        </p:nvCxnSpPr>
        <p:spPr>
          <a:xfrm flipV="1">
            <a:off x="691662" y="3763108"/>
            <a:ext cx="3423138" cy="1078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21D8AE-4400-8F4C-B274-0F77682568A3}"/>
              </a:ext>
            </a:extLst>
          </p:cNvPr>
          <p:cNvCxnSpPr/>
          <p:nvPr/>
        </p:nvCxnSpPr>
        <p:spPr>
          <a:xfrm>
            <a:off x="937846" y="4876800"/>
            <a:ext cx="457200" cy="234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2A1504-E47B-624F-B4CB-EE597BEB6DD9}"/>
              </a:ext>
            </a:extLst>
          </p:cNvPr>
          <p:cNvCxnSpPr>
            <a:cxnSpLocks/>
          </p:cNvCxnSpPr>
          <p:nvPr/>
        </p:nvCxnSpPr>
        <p:spPr>
          <a:xfrm flipV="1">
            <a:off x="937846" y="4548554"/>
            <a:ext cx="550985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1D4710-9F52-DD45-87A7-7217C0A82A6A}"/>
              </a:ext>
            </a:extLst>
          </p:cNvPr>
          <p:cNvCxnSpPr>
            <a:cxnSpLocks/>
          </p:cNvCxnSpPr>
          <p:nvPr/>
        </p:nvCxnSpPr>
        <p:spPr>
          <a:xfrm flipV="1">
            <a:off x="1494693" y="4362451"/>
            <a:ext cx="550985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80426B-9AD1-E342-AF88-A2A2C1B9E491}"/>
              </a:ext>
            </a:extLst>
          </p:cNvPr>
          <p:cNvSpPr txBox="1"/>
          <p:nvPr/>
        </p:nvSpPr>
        <p:spPr>
          <a:xfrm>
            <a:off x="1266092" y="5054138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537B0-C81B-2642-990F-CD672FCC95EE}"/>
              </a:ext>
            </a:extLst>
          </p:cNvPr>
          <p:cNvSpPr txBox="1"/>
          <p:nvPr/>
        </p:nvSpPr>
        <p:spPr>
          <a:xfrm>
            <a:off x="1899136" y="4150335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7A8FBF-B12C-634B-BE38-24119A563999}"/>
              </a:ext>
            </a:extLst>
          </p:cNvPr>
          <p:cNvCxnSpPr>
            <a:cxnSpLocks/>
          </p:cNvCxnSpPr>
          <p:nvPr/>
        </p:nvCxnSpPr>
        <p:spPr>
          <a:xfrm flipV="1">
            <a:off x="937846" y="1680198"/>
            <a:ext cx="0" cy="3196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5FB87-C365-2F48-B38A-5460843C5E2E}"/>
              </a:ext>
            </a:extLst>
          </p:cNvPr>
          <p:cNvCxnSpPr>
            <a:cxnSpLocks/>
          </p:cNvCxnSpPr>
          <p:nvPr/>
        </p:nvCxnSpPr>
        <p:spPr>
          <a:xfrm flipV="1">
            <a:off x="967154" y="4116267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0F82AB-5307-4046-809A-988672C14BE2}"/>
              </a:ext>
            </a:extLst>
          </p:cNvPr>
          <p:cNvCxnSpPr>
            <a:cxnSpLocks/>
          </p:cNvCxnSpPr>
          <p:nvPr/>
        </p:nvCxnSpPr>
        <p:spPr>
          <a:xfrm flipV="1">
            <a:off x="967154" y="3453179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6E2BAC-D7F0-DA43-8BA2-809DA93F3258}"/>
              </a:ext>
            </a:extLst>
          </p:cNvPr>
          <p:cNvCxnSpPr>
            <a:cxnSpLocks/>
          </p:cNvCxnSpPr>
          <p:nvPr/>
        </p:nvCxnSpPr>
        <p:spPr>
          <a:xfrm flipV="1">
            <a:off x="967154" y="2809143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089206-FFAA-4F42-86BE-F7CEB22A939F}"/>
              </a:ext>
            </a:extLst>
          </p:cNvPr>
          <p:cNvSpPr txBox="1"/>
          <p:nvPr/>
        </p:nvSpPr>
        <p:spPr>
          <a:xfrm>
            <a:off x="691662" y="3927359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0C5EB-3CEF-2B45-91D6-0240C3458ABD}"/>
              </a:ext>
            </a:extLst>
          </p:cNvPr>
          <p:cNvSpPr txBox="1"/>
          <p:nvPr/>
        </p:nvSpPr>
        <p:spPr>
          <a:xfrm>
            <a:off x="685800" y="3279477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1F6F5-62E0-7F4B-BEA2-4636F1EDA2C1}"/>
              </a:ext>
            </a:extLst>
          </p:cNvPr>
          <p:cNvSpPr txBox="1"/>
          <p:nvPr/>
        </p:nvSpPr>
        <p:spPr>
          <a:xfrm>
            <a:off x="685800" y="2707895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571C1F-59F6-0440-ACD9-D4836AD29A1A}"/>
              </a:ext>
            </a:extLst>
          </p:cNvPr>
          <p:cNvCxnSpPr/>
          <p:nvPr/>
        </p:nvCxnSpPr>
        <p:spPr>
          <a:xfrm>
            <a:off x="937846" y="4736124"/>
            <a:ext cx="715108" cy="3751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E44F99-2F56-BA46-9CDD-D3CAC9D97A81}"/>
              </a:ext>
            </a:extLst>
          </p:cNvPr>
          <p:cNvSpPr txBox="1"/>
          <p:nvPr/>
        </p:nvSpPr>
        <p:spPr>
          <a:xfrm>
            <a:off x="1500553" y="5054138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7514CE-D667-3A4D-BCA6-EE6554C12846}"/>
              </a:ext>
            </a:extLst>
          </p:cNvPr>
          <p:cNvCxnSpPr>
            <a:cxnSpLocks/>
          </p:cNvCxnSpPr>
          <p:nvPr/>
        </p:nvCxnSpPr>
        <p:spPr>
          <a:xfrm flipV="1">
            <a:off x="914398" y="4564592"/>
            <a:ext cx="656493" cy="171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670282-E6C9-6045-B76A-C82CC1287736}"/>
              </a:ext>
            </a:extLst>
          </p:cNvPr>
          <p:cNvCxnSpPr>
            <a:cxnSpLocks/>
          </p:cNvCxnSpPr>
          <p:nvPr/>
        </p:nvCxnSpPr>
        <p:spPr>
          <a:xfrm flipV="1">
            <a:off x="1652953" y="4727331"/>
            <a:ext cx="1195755" cy="383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D3D9D2-A23C-E34F-BC6F-D8BAFF3692AD}"/>
              </a:ext>
            </a:extLst>
          </p:cNvPr>
          <p:cNvCxnSpPr>
            <a:cxnSpLocks/>
          </p:cNvCxnSpPr>
          <p:nvPr/>
        </p:nvCxnSpPr>
        <p:spPr>
          <a:xfrm flipV="1">
            <a:off x="2847244" y="2892561"/>
            <a:ext cx="0" cy="1834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3B1F2-5EBE-444B-A151-EF0C5479D592}"/>
              </a:ext>
            </a:extLst>
          </p:cNvPr>
          <p:cNvCxnSpPr>
            <a:cxnSpLocks/>
          </p:cNvCxnSpPr>
          <p:nvPr/>
        </p:nvCxnSpPr>
        <p:spPr>
          <a:xfrm>
            <a:off x="2192218" y="4418376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737DFE-9CA6-1148-BBE6-3CDF8543CA81}"/>
              </a:ext>
            </a:extLst>
          </p:cNvPr>
          <p:cNvSpPr txBox="1"/>
          <p:nvPr/>
        </p:nvSpPr>
        <p:spPr>
          <a:xfrm>
            <a:off x="2697027" y="2439811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A9E31-6D93-8740-AC49-83D41A2FDF66}"/>
              </a:ext>
            </a:extLst>
          </p:cNvPr>
          <p:cNvSpPr txBox="1"/>
          <p:nvPr/>
        </p:nvSpPr>
        <p:spPr>
          <a:xfrm>
            <a:off x="1371598" y="4257673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FCD853-D186-1E4D-9DDE-6CC451EDD084}"/>
              </a:ext>
            </a:extLst>
          </p:cNvPr>
          <p:cNvCxnSpPr>
            <a:cxnSpLocks/>
          </p:cNvCxnSpPr>
          <p:nvPr/>
        </p:nvCxnSpPr>
        <p:spPr>
          <a:xfrm>
            <a:off x="975961" y="2980187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2AF245-4D7B-0E40-B7BB-3F57DEBE8A08}"/>
              </a:ext>
            </a:extLst>
          </p:cNvPr>
          <p:cNvCxnSpPr>
            <a:cxnSpLocks/>
          </p:cNvCxnSpPr>
          <p:nvPr/>
        </p:nvCxnSpPr>
        <p:spPr>
          <a:xfrm flipV="1">
            <a:off x="1643400" y="2887539"/>
            <a:ext cx="1195755" cy="3839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12A322-69E3-064B-858D-385A421C0752}"/>
              </a:ext>
            </a:extLst>
          </p:cNvPr>
          <p:cNvCxnSpPr>
            <a:cxnSpLocks/>
          </p:cNvCxnSpPr>
          <p:nvPr/>
        </p:nvCxnSpPr>
        <p:spPr>
          <a:xfrm>
            <a:off x="2241277" y="2596455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4FDD63-5905-4042-B090-A335FC837DF5}"/>
              </a:ext>
            </a:extLst>
          </p:cNvPr>
          <p:cNvCxnSpPr>
            <a:cxnSpLocks/>
          </p:cNvCxnSpPr>
          <p:nvPr/>
        </p:nvCxnSpPr>
        <p:spPr>
          <a:xfrm flipV="1">
            <a:off x="1034540" y="2582727"/>
            <a:ext cx="1195755" cy="38393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088CC6-B341-A545-96C0-09C474B0C830}"/>
              </a:ext>
            </a:extLst>
          </p:cNvPr>
          <p:cNvCxnSpPr>
            <a:cxnSpLocks/>
          </p:cNvCxnSpPr>
          <p:nvPr/>
        </p:nvCxnSpPr>
        <p:spPr>
          <a:xfrm flipV="1">
            <a:off x="1632417" y="3278499"/>
            <a:ext cx="0" cy="1834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5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053-4E86-744C-B019-475EEAAF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72181"/>
            <a:ext cx="10515600" cy="1325563"/>
          </a:xfrm>
        </p:spPr>
        <p:txBody>
          <a:bodyPr/>
          <a:lstStyle/>
          <a:p>
            <a:r>
              <a:rPr lang="en-US" dirty="0"/>
              <a:t>Linear algebra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BBAFB-8F6B-2C43-B27B-2BA78A78D79D}"/>
              </a:ext>
            </a:extLst>
          </p:cNvPr>
          <p:cNvSpPr/>
          <p:nvPr/>
        </p:nvSpPr>
        <p:spPr>
          <a:xfrm>
            <a:off x="5153732" y="1186729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y=[1,2,3]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</a:t>
            </a:r>
            <a:r>
              <a:rPr lang="en-US" sz="1400" baseline="-25000" dirty="0">
                <a:solidFill>
                  <a:schemeClr val="tx1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= 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</a:t>
            </a:r>
            <a:r>
              <a:rPr lang="en-US" sz="1400" baseline="-25000" dirty="0">
                <a:solidFill>
                  <a:schemeClr val="tx1"/>
                </a:solidFill>
                <a:latin typeface="Courier" pitchFamily="2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=[0,1,0]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435439-5CF8-3D4E-8D65-80A96258E75B}"/>
              </a:ext>
            </a:extLst>
          </p:cNvPr>
          <p:cNvCxnSpPr/>
          <p:nvPr/>
        </p:nvCxnSpPr>
        <p:spPr>
          <a:xfrm>
            <a:off x="691662" y="4654062"/>
            <a:ext cx="2954215" cy="1406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D33F02-57EF-9046-8655-F86554F70A66}"/>
              </a:ext>
            </a:extLst>
          </p:cNvPr>
          <p:cNvCxnSpPr>
            <a:cxnSpLocks/>
          </p:cNvCxnSpPr>
          <p:nvPr/>
        </p:nvCxnSpPr>
        <p:spPr>
          <a:xfrm flipV="1">
            <a:off x="691662" y="3763108"/>
            <a:ext cx="3423138" cy="1078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21D8AE-4400-8F4C-B274-0F77682568A3}"/>
              </a:ext>
            </a:extLst>
          </p:cNvPr>
          <p:cNvCxnSpPr/>
          <p:nvPr/>
        </p:nvCxnSpPr>
        <p:spPr>
          <a:xfrm>
            <a:off x="937846" y="4876800"/>
            <a:ext cx="457200" cy="234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2A1504-E47B-624F-B4CB-EE597BEB6DD9}"/>
              </a:ext>
            </a:extLst>
          </p:cNvPr>
          <p:cNvCxnSpPr>
            <a:cxnSpLocks/>
          </p:cNvCxnSpPr>
          <p:nvPr/>
        </p:nvCxnSpPr>
        <p:spPr>
          <a:xfrm flipV="1">
            <a:off x="937846" y="4548554"/>
            <a:ext cx="550985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1D4710-9F52-DD45-87A7-7217C0A82A6A}"/>
              </a:ext>
            </a:extLst>
          </p:cNvPr>
          <p:cNvCxnSpPr>
            <a:cxnSpLocks/>
          </p:cNvCxnSpPr>
          <p:nvPr/>
        </p:nvCxnSpPr>
        <p:spPr>
          <a:xfrm flipV="1">
            <a:off x="1494693" y="4362451"/>
            <a:ext cx="550985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80426B-9AD1-E342-AF88-A2A2C1B9E491}"/>
              </a:ext>
            </a:extLst>
          </p:cNvPr>
          <p:cNvSpPr txBox="1"/>
          <p:nvPr/>
        </p:nvSpPr>
        <p:spPr>
          <a:xfrm>
            <a:off x="1266092" y="5054138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537B0-C81B-2642-990F-CD672FCC95EE}"/>
              </a:ext>
            </a:extLst>
          </p:cNvPr>
          <p:cNvSpPr txBox="1"/>
          <p:nvPr/>
        </p:nvSpPr>
        <p:spPr>
          <a:xfrm>
            <a:off x="1899136" y="4150335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7A8FBF-B12C-634B-BE38-24119A563999}"/>
              </a:ext>
            </a:extLst>
          </p:cNvPr>
          <p:cNvCxnSpPr>
            <a:cxnSpLocks/>
          </p:cNvCxnSpPr>
          <p:nvPr/>
        </p:nvCxnSpPr>
        <p:spPr>
          <a:xfrm flipV="1">
            <a:off x="937846" y="1680198"/>
            <a:ext cx="0" cy="3196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5FB87-C365-2F48-B38A-5460843C5E2E}"/>
              </a:ext>
            </a:extLst>
          </p:cNvPr>
          <p:cNvCxnSpPr>
            <a:cxnSpLocks/>
          </p:cNvCxnSpPr>
          <p:nvPr/>
        </p:nvCxnSpPr>
        <p:spPr>
          <a:xfrm flipV="1">
            <a:off x="967154" y="4116267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0F82AB-5307-4046-809A-988672C14BE2}"/>
              </a:ext>
            </a:extLst>
          </p:cNvPr>
          <p:cNvCxnSpPr>
            <a:cxnSpLocks/>
          </p:cNvCxnSpPr>
          <p:nvPr/>
        </p:nvCxnSpPr>
        <p:spPr>
          <a:xfrm flipV="1">
            <a:off x="967154" y="3453179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6E2BAC-D7F0-DA43-8BA2-809DA93F3258}"/>
              </a:ext>
            </a:extLst>
          </p:cNvPr>
          <p:cNvCxnSpPr>
            <a:cxnSpLocks/>
          </p:cNvCxnSpPr>
          <p:nvPr/>
        </p:nvCxnSpPr>
        <p:spPr>
          <a:xfrm flipV="1">
            <a:off x="967154" y="2809143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089206-FFAA-4F42-86BE-F7CEB22A939F}"/>
              </a:ext>
            </a:extLst>
          </p:cNvPr>
          <p:cNvSpPr txBox="1"/>
          <p:nvPr/>
        </p:nvSpPr>
        <p:spPr>
          <a:xfrm>
            <a:off x="691662" y="3927359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0C5EB-3CEF-2B45-91D6-0240C3458ABD}"/>
              </a:ext>
            </a:extLst>
          </p:cNvPr>
          <p:cNvSpPr txBox="1"/>
          <p:nvPr/>
        </p:nvSpPr>
        <p:spPr>
          <a:xfrm>
            <a:off x="685800" y="3279477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1F6F5-62E0-7F4B-BEA2-4636F1EDA2C1}"/>
              </a:ext>
            </a:extLst>
          </p:cNvPr>
          <p:cNvSpPr txBox="1"/>
          <p:nvPr/>
        </p:nvSpPr>
        <p:spPr>
          <a:xfrm>
            <a:off x="685800" y="2707895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571C1F-59F6-0440-ACD9-D4836AD29A1A}"/>
              </a:ext>
            </a:extLst>
          </p:cNvPr>
          <p:cNvCxnSpPr/>
          <p:nvPr/>
        </p:nvCxnSpPr>
        <p:spPr>
          <a:xfrm>
            <a:off x="937846" y="4736124"/>
            <a:ext cx="715108" cy="3751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E44F99-2F56-BA46-9CDD-D3CAC9D97A81}"/>
              </a:ext>
            </a:extLst>
          </p:cNvPr>
          <p:cNvSpPr txBox="1"/>
          <p:nvPr/>
        </p:nvSpPr>
        <p:spPr>
          <a:xfrm>
            <a:off x="1500553" y="5054138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7514CE-D667-3A4D-BCA6-EE6554C12846}"/>
              </a:ext>
            </a:extLst>
          </p:cNvPr>
          <p:cNvCxnSpPr>
            <a:cxnSpLocks/>
          </p:cNvCxnSpPr>
          <p:nvPr/>
        </p:nvCxnSpPr>
        <p:spPr>
          <a:xfrm flipV="1">
            <a:off x="914398" y="4564592"/>
            <a:ext cx="656493" cy="171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2F7CCD-6F77-F440-B534-89D5728FDD6E}"/>
              </a:ext>
            </a:extLst>
          </p:cNvPr>
          <p:cNvCxnSpPr>
            <a:cxnSpLocks/>
          </p:cNvCxnSpPr>
          <p:nvPr/>
        </p:nvCxnSpPr>
        <p:spPr>
          <a:xfrm flipV="1">
            <a:off x="937846" y="2812346"/>
            <a:ext cx="1879343" cy="19465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670282-E6C9-6045-B76A-C82CC1287736}"/>
              </a:ext>
            </a:extLst>
          </p:cNvPr>
          <p:cNvCxnSpPr>
            <a:cxnSpLocks/>
          </p:cNvCxnSpPr>
          <p:nvPr/>
        </p:nvCxnSpPr>
        <p:spPr>
          <a:xfrm flipV="1">
            <a:off x="1652953" y="4727331"/>
            <a:ext cx="1195755" cy="383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D3D9D2-A23C-E34F-BC6F-D8BAFF3692AD}"/>
              </a:ext>
            </a:extLst>
          </p:cNvPr>
          <p:cNvCxnSpPr>
            <a:cxnSpLocks/>
          </p:cNvCxnSpPr>
          <p:nvPr/>
        </p:nvCxnSpPr>
        <p:spPr>
          <a:xfrm flipV="1">
            <a:off x="2847244" y="2892561"/>
            <a:ext cx="0" cy="1834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3B1F2-5EBE-444B-A151-EF0C5479D592}"/>
              </a:ext>
            </a:extLst>
          </p:cNvPr>
          <p:cNvCxnSpPr>
            <a:cxnSpLocks/>
          </p:cNvCxnSpPr>
          <p:nvPr/>
        </p:nvCxnSpPr>
        <p:spPr>
          <a:xfrm>
            <a:off x="2192218" y="4418376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737DFE-9CA6-1148-BBE6-3CDF8543CA81}"/>
              </a:ext>
            </a:extLst>
          </p:cNvPr>
          <p:cNvSpPr txBox="1"/>
          <p:nvPr/>
        </p:nvSpPr>
        <p:spPr>
          <a:xfrm>
            <a:off x="2697027" y="2439811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A9E31-6D93-8740-AC49-83D41A2FDF66}"/>
              </a:ext>
            </a:extLst>
          </p:cNvPr>
          <p:cNvSpPr txBox="1"/>
          <p:nvPr/>
        </p:nvSpPr>
        <p:spPr>
          <a:xfrm>
            <a:off x="1371598" y="4257673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FC0875-0093-954C-AFB8-E11954CC24B1}"/>
              </a:ext>
            </a:extLst>
          </p:cNvPr>
          <p:cNvCxnSpPr>
            <a:cxnSpLocks/>
          </p:cNvCxnSpPr>
          <p:nvPr/>
        </p:nvCxnSpPr>
        <p:spPr>
          <a:xfrm>
            <a:off x="975961" y="2980187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5E82C1-05A7-6242-A517-308B772D38FF}"/>
              </a:ext>
            </a:extLst>
          </p:cNvPr>
          <p:cNvCxnSpPr>
            <a:cxnSpLocks/>
          </p:cNvCxnSpPr>
          <p:nvPr/>
        </p:nvCxnSpPr>
        <p:spPr>
          <a:xfrm flipV="1">
            <a:off x="1643400" y="2887539"/>
            <a:ext cx="1195755" cy="3839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023888-1E47-994A-83CE-CD91E6B00A6F}"/>
              </a:ext>
            </a:extLst>
          </p:cNvPr>
          <p:cNvCxnSpPr>
            <a:cxnSpLocks/>
          </p:cNvCxnSpPr>
          <p:nvPr/>
        </p:nvCxnSpPr>
        <p:spPr>
          <a:xfrm>
            <a:off x="2241277" y="2596455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9C7649-5BFB-354E-812D-2E09D675894A}"/>
              </a:ext>
            </a:extLst>
          </p:cNvPr>
          <p:cNvCxnSpPr>
            <a:cxnSpLocks/>
          </p:cNvCxnSpPr>
          <p:nvPr/>
        </p:nvCxnSpPr>
        <p:spPr>
          <a:xfrm flipV="1">
            <a:off x="1034540" y="2582727"/>
            <a:ext cx="1195755" cy="38393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4B0E4F-FFFC-CF42-9D8B-861169E02244}"/>
              </a:ext>
            </a:extLst>
          </p:cNvPr>
          <p:cNvCxnSpPr>
            <a:cxnSpLocks/>
          </p:cNvCxnSpPr>
          <p:nvPr/>
        </p:nvCxnSpPr>
        <p:spPr>
          <a:xfrm flipV="1">
            <a:off x="1632417" y="3278499"/>
            <a:ext cx="0" cy="1834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22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053-4E86-744C-B019-475EEAAF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72181"/>
            <a:ext cx="10515600" cy="1325563"/>
          </a:xfrm>
        </p:spPr>
        <p:txBody>
          <a:bodyPr/>
          <a:lstStyle/>
          <a:p>
            <a:r>
              <a:rPr lang="en-US" dirty="0"/>
              <a:t>Linear algebra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BBAFB-8F6B-2C43-B27B-2BA78A78D79D}"/>
              </a:ext>
            </a:extLst>
          </p:cNvPr>
          <p:cNvSpPr/>
          <p:nvPr/>
        </p:nvSpPr>
        <p:spPr>
          <a:xfrm>
            <a:off x="5153732" y="1186729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y=[1,2,3]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</a:t>
            </a:r>
            <a:r>
              <a:rPr lang="en-US" sz="1400" baseline="-25000" dirty="0">
                <a:solidFill>
                  <a:schemeClr val="tx1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= 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</a:t>
            </a:r>
            <a:r>
              <a:rPr lang="en-US" sz="1400" baseline="-25000" dirty="0">
                <a:solidFill>
                  <a:schemeClr val="tx1"/>
                </a:solidFill>
                <a:latin typeface="Courier" pitchFamily="2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=[0,1,0]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435439-5CF8-3D4E-8D65-80A96258E75B}"/>
              </a:ext>
            </a:extLst>
          </p:cNvPr>
          <p:cNvCxnSpPr/>
          <p:nvPr/>
        </p:nvCxnSpPr>
        <p:spPr>
          <a:xfrm>
            <a:off x="691662" y="4654062"/>
            <a:ext cx="2954215" cy="1406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D33F02-57EF-9046-8655-F86554F70A66}"/>
              </a:ext>
            </a:extLst>
          </p:cNvPr>
          <p:cNvCxnSpPr>
            <a:cxnSpLocks/>
          </p:cNvCxnSpPr>
          <p:nvPr/>
        </p:nvCxnSpPr>
        <p:spPr>
          <a:xfrm flipV="1">
            <a:off x="691662" y="3763108"/>
            <a:ext cx="3423138" cy="1078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21D8AE-4400-8F4C-B274-0F77682568A3}"/>
              </a:ext>
            </a:extLst>
          </p:cNvPr>
          <p:cNvCxnSpPr/>
          <p:nvPr/>
        </p:nvCxnSpPr>
        <p:spPr>
          <a:xfrm>
            <a:off x="937846" y="4876800"/>
            <a:ext cx="457200" cy="234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2A1504-E47B-624F-B4CB-EE597BEB6DD9}"/>
              </a:ext>
            </a:extLst>
          </p:cNvPr>
          <p:cNvCxnSpPr>
            <a:cxnSpLocks/>
          </p:cNvCxnSpPr>
          <p:nvPr/>
        </p:nvCxnSpPr>
        <p:spPr>
          <a:xfrm flipV="1">
            <a:off x="937846" y="4548554"/>
            <a:ext cx="550985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1D4710-9F52-DD45-87A7-7217C0A82A6A}"/>
              </a:ext>
            </a:extLst>
          </p:cNvPr>
          <p:cNvCxnSpPr>
            <a:cxnSpLocks/>
          </p:cNvCxnSpPr>
          <p:nvPr/>
        </p:nvCxnSpPr>
        <p:spPr>
          <a:xfrm flipV="1">
            <a:off x="1494693" y="4362451"/>
            <a:ext cx="550985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80426B-9AD1-E342-AF88-A2A2C1B9E491}"/>
              </a:ext>
            </a:extLst>
          </p:cNvPr>
          <p:cNvSpPr txBox="1"/>
          <p:nvPr/>
        </p:nvSpPr>
        <p:spPr>
          <a:xfrm>
            <a:off x="1266092" y="5054138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537B0-C81B-2642-990F-CD672FCC95EE}"/>
              </a:ext>
            </a:extLst>
          </p:cNvPr>
          <p:cNvSpPr txBox="1"/>
          <p:nvPr/>
        </p:nvSpPr>
        <p:spPr>
          <a:xfrm>
            <a:off x="1899136" y="4150335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7A8FBF-B12C-634B-BE38-24119A563999}"/>
              </a:ext>
            </a:extLst>
          </p:cNvPr>
          <p:cNvCxnSpPr>
            <a:cxnSpLocks/>
          </p:cNvCxnSpPr>
          <p:nvPr/>
        </p:nvCxnSpPr>
        <p:spPr>
          <a:xfrm flipV="1">
            <a:off x="937846" y="1680198"/>
            <a:ext cx="0" cy="3196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5FB87-C365-2F48-B38A-5460843C5E2E}"/>
              </a:ext>
            </a:extLst>
          </p:cNvPr>
          <p:cNvCxnSpPr>
            <a:cxnSpLocks/>
          </p:cNvCxnSpPr>
          <p:nvPr/>
        </p:nvCxnSpPr>
        <p:spPr>
          <a:xfrm flipV="1">
            <a:off x="967154" y="4116267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0F82AB-5307-4046-809A-988672C14BE2}"/>
              </a:ext>
            </a:extLst>
          </p:cNvPr>
          <p:cNvCxnSpPr>
            <a:cxnSpLocks/>
          </p:cNvCxnSpPr>
          <p:nvPr/>
        </p:nvCxnSpPr>
        <p:spPr>
          <a:xfrm flipV="1">
            <a:off x="967154" y="3453179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6E2BAC-D7F0-DA43-8BA2-809DA93F3258}"/>
              </a:ext>
            </a:extLst>
          </p:cNvPr>
          <p:cNvCxnSpPr>
            <a:cxnSpLocks/>
          </p:cNvCxnSpPr>
          <p:nvPr/>
        </p:nvCxnSpPr>
        <p:spPr>
          <a:xfrm flipV="1">
            <a:off x="967154" y="2809143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089206-FFAA-4F42-86BE-F7CEB22A939F}"/>
              </a:ext>
            </a:extLst>
          </p:cNvPr>
          <p:cNvSpPr txBox="1"/>
          <p:nvPr/>
        </p:nvSpPr>
        <p:spPr>
          <a:xfrm>
            <a:off x="691662" y="3927359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0C5EB-3CEF-2B45-91D6-0240C3458ABD}"/>
              </a:ext>
            </a:extLst>
          </p:cNvPr>
          <p:cNvSpPr txBox="1"/>
          <p:nvPr/>
        </p:nvSpPr>
        <p:spPr>
          <a:xfrm>
            <a:off x="685800" y="3279477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1F6F5-62E0-7F4B-BEA2-4636F1EDA2C1}"/>
              </a:ext>
            </a:extLst>
          </p:cNvPr>
          <p:cNvSpPr txBox="1"/>
          <p:nvPr/>
        </p:nvSpPr>
        <p:spPr>
          <a:xfrm>
            <a:off x="685800" y="2707895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571C1F-59F6-0440-ACD9-D4836AD29A1A}"/>
              </a:ext>
            </a:extLst>
          </p:cNvPr>
          <p:cNvCxnSpPr/>
          <p:nvPr/>
        </p:nvCxnSpPr>
        <p:spPr>
          <a:xfrm>
            <a:off x="937846" y="4736124"/>
            <a:ext cx="715108" cy="3751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E44F99-2F56-BA46-9CDD-D3CAC9D97A81}"/>
              </a:ext>
            </a:extLst>
          </p:cNvPr>
          <p:cNvSpPr txBox="1"/>
          <p:nvPr/>
        </p:nvSpPr>
        <p:spPr>
          <a:xfrm>
            <a:off x="1500553" y="5054138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7514CE-D667-3A4D-BCA6-EE6554C12846}"/>
              </a:ext>
            </a:extLst>
          </p:cNvPr>
          <p:cNvCxnSpPr>
            <a:cxnSpLocks/>
          </p:cNvCxnSpPr>
          <p:nvPr/>
        </p:nvCxnSpPr>
        <p:spPr>
          <a:xfrm flipV="1">
            <a:off x="914398" y="4564592"/>
            <a:ext cx="656493" cy="171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2F7CCD-6F77-F440-B534-89D5728FDD6E}"/>
              </a:ext>
            </a:extLst>
          </p:cNvPr>
          <p:cNvCxnSpPr>
            <a:cxnSpLocks/>
          </p:cNvCxnSpPr>
          <p:nvPr/>
        </p:nvCxnSpPr>
        <p:spPr>
          <a:xfrm flipV="1">
            <a:off x="937846" y="2812346"/>
            <a:ext cx="1879343" cy="19465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670282-E6C9-6045-B76A-C82CC1287736}"/>
              </a:ext>
            </a:extLst>
          </p:cNvPr>
          <p:cNvCxnSpPr>
            <a:cxnSpLocks/>
          </p:cNvCxnSpPr>
          <p:nvPr/>
        </p:nvCxnSpPr>
        <p:spPr>
          <a:xfrm flipV="1">
            <a:off x="1652953" y="4727331"/>
            <a:ext cx="1195755" cy="383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D3D9D2-A23C-E34F-BC6F-D8BAFF3692AD}"/>
              </a:ext>
            </a:extLst>
          </p:cNvPr>
          <p:cNvCxnSpPr>
            <a:cxnSpLocks/>
          </p:cNvCxnSpPr>
          <p:nvPr/>
        </p:nvCxnSpPr>
        <p:spPr>
          <a:xfrm flipV="1">
            <a:off x="2847244" y="2892561"/>
            <a:ext cx="0" cy="1834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3B1F2-5EBE-444B-A151-EF0C5479D592}"/>
              </a:ext>
            </a:extLst>
          </p:cNvPr>
          <p:cNvCxnSpPr>
            <a:cxnSpLocks/>
          </p:cNvCxnSpPr>
          <p:nvPr/>
        </p:nvCxnSpPr>
        <p:spPr>
          <a:xfrm>
            <a:off x="2192218" y="4418376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737DFE-9CA6-1148-BBE6-3CDF8543CA81}"/>
              </a:ext>
            </a:extLst>
          </p:cNvPr>
          <p:cNvSpPr txBox="1"/>
          <p:nvPr/>
        </p:nvSpPr>
        <p:spPr>
          <a:xfrm>
            <a:off x="2697027" y="2439811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A9E31-6D93-8740-AC49-83D41A2FDF66}"/>
              </a:ext>
            </a:extLst>
          </p:cNvPr>
          <p:cNvSpPr txBox="1"/>
          <p:nvPr/>
        </p:nvSpPr>
        <p:spPr>
          <a:xfrm>
            <a:off x="1371598" y="4257673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FC0875-0093-954C-AFB8-E11954CC24B1}"/>
              </a:ext>
            </a:extLst>
          </p:cNvPr>
          <p:cNvCxnSpPr>
            <a:cxnSpLocks/>
          </p:cNvCxnSpPr>
          <p:nvPr/>
        </p:nvCxnSpPr>
        <p:spPr>
          <a:xfrm>
            <a:off x="975961" y="2980187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5E82C1-05A7-6242-A517-308B772D38FF}"/>
              </a:ext>
            </a:extLst>
          </p:cNvPr>
          <p:cNvCxnSpPr>
            <a:cxnSpLocks/>
          </p:cNvCxnSpPr>
          <p:nvPr/>
        </p:nvCxnSpPr>
        <p:spPr>
          <a:xfrm flipV="1">
            <a:off x="1643400" y="2887539"/>
            <a:ext cx="1195755" cy="3839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023888-1E47-994A-83CE-CD91E6B00A6F}"/>
              </a:ext>
            </a:extLst>
          </p:cNvPr>
          <p:cNvCxnSpPr>
            <a:cxnSpLocks/>
          </p:cNvCxnSpPr>
          <p:nvPr/>
        </p:nvCxnSpPr>
        <p:spPr>
          <a:xfrm>
            <a:off x="2241277" y="2596455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9C7649-5BFB-354E-812D-2E09D675894A}"/>
              </a:ext>
            </a:extLst>
          </p:cNvPr>
          <p:cNvCxnSpPr>
            <a:cxnSpLocks/>
          </p:cNvCxnSpPr>
          <p:nvPr/>
        </p:nvCxnSpPr>
        <p:spPr>
          <a:xfrm flipV="1">
            <a:off x="1034540" y="2582727"/>
            <a:ext cx="1195755" cy="38393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4B0E4F-FFFC-CF42-9D8B-861169E02244}"/>
              </a:ext>
            </a:extLst>
          </p:cNvPr>
          <p:cNvCxnSpPr>
            <a:cxnSpLocks/>
          </p:cNvCxnSpPr>
          <p:nvPr/>
        </p:nvCxnSpPr>
        <p:spPr>
          <a:xfrm flipV="1">
            <a:off x="1632417" y="3278499"/>
            <a:ext cx="0" cy="1834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BC7641-A3A3-CA41-8F96-4F6CE99EEC96}"/>
              </a:ext>
            </a:extLst>
          </p:cNvPr>
          <p:cNvSpPr txBox="1"/>
          <p:nvPr/>
        </p:nvSpPr>
        <p:spPr>
          <a:xfrm>
            <a:off x="5153732" y="3278499"/>
            <a:ext cx="6363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Span: the set of vectors that can be written as </a:t>
            </a:r>
            <a:r>
              <a:rPr lang="en-US" dirty="0" err="1"/>
              <a:t>yhat</a:t>
            </a:r>
            <a:r>
              <a:rPr lang="en-US" dirty="0"/>
              <a:t>=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+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*</a:t>
            </a:r>
            <a:r>
              <a:rPr lang="en-US" b="1" dirty="0"/>
              <a:t>x</a:t>
            </a:r>
            <a:r>
              <a:rPr lang="en-US" b="1" baseline="-25000" dirty="0"/>
              <a:t>2</a:t>
            </a:r>
            <a:endParaRPr lang="el-GR" b="1" baseline="-25000" dirty="0"/>
          </a:p>
          <a:p>
            <a:r>
              <a:rPr lang="en-US" dirty="0"/>
              <a:t> In this case span(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,</a:t>
            </a:r>
            <a:r>
              <a:rPr lang="en-US" b="1" dirty="0"/>
              <a:t> x</a:t>
            </a:r>
            <a:r>
              <a:rPr lang="en-US" b="1" baseline="-25000" dirty="0"/>
              <a:t>2</a:t>
            </a:r>
            <a:r>
              <a:rPr lang="en-US" b="1" dirty="0"/>
              <a:t>) </a:t>
            </a:r>
            <a:r>
              <a:rPr lang="en-US" dirty="0"/>
              <a:t>is the whole horizontal plane</a:t>
            </a:r>
          </a:p>
          <a:p>
            <a:r>
              <a:rPr lang="en-US" dirty="0"/>
              <a:t>or any vector of the form [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n-US" dirty="0"/>
              <a:t>,0].</a:t>
            </a:r>
          </a:p>
          <a:p>
            <a:endParaRPr lang="en-US" dirty="0"/>
          </a:p>
          <a:p>
            <a:r>
              <a:rPr lang="en-US" dirty="0"/>
              <a:t>Projection means finding the optimal coefficients that minimize the length of the error: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B4478E-86F0-C744-86A8-288AB15D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037" y="5071505"/>
            <a:ext cx="3373098" cy="33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6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053-4E86-744C-B019-475EEAAF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72181"/>
            <a:ext cx="10515600" cy="1325563"/>
          </a:xfrm>
        </p:spPr>
        <p:txBody>
          <a:bodyPr/>
          <a:lstStyle/>
          <a:p>
            <a:r>
              <a:rPr lang="en-US" dirty="0"/>
              <a:t>Linear algebra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BBAFB-8F6B-2C43-B27B-2BA78A78D79D}"/>
              </a:ext>
            </a:extLst>
          </p:cNvPr>
          <p:cNvSpPr/>
          <p:nvPr/>
        </p:nvSpPr>
        <p:spPr>
          <a:xfrm>
            <a:off x="5153732" y="1186729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y=[1,2,3]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</a:t>
            </a:r>
            <a:r>
              <a:rPr lang="en-US" sz="1400" baseline="-25000" dirty="0">
                <a:solidFill>
                  <a:schemeClr val="tx1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= 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</a:t>
            </a:r>
            <a:r>
              <a:rPr lang="en-US" sz="1400" baseline="-25000" dirty="0">
                <a:solidFill>
                  <a:schemeClr val="tx1"/>
                </a:solidFill>
                <a:latin typeface="Courier" pitchFamily="2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=[0,1,0]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435439-5CF8-3D4E-8D65-80A96258E75B}"/>
              </a:ext>
            </a:extLst>
          </p:cNvPr>
          <p:cNvCxnSpPr/>
          <p:nvPr/>
        </p:nvCxnSpPr>
        <p:spPr>
          <a:xfrm>
            <a:off x="691662" y="4654062"/>
            <a:ext cx="2954215" cy="1406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D33F02-57EF-9046-8655-F86554F70A66}"/>
              </a:ext>
            </a:extLst>
          </p:cNvPr>
          <p:cNvCxnSpPr>
            <a:cxnSpLocks/>
          </p:cNvCxnSpPr>
          <p:nvPr/>
        </p:nvCxnSpPr>
        <p:spPr>
          <a:xfrm flipV="1">
            <a:off x="691662" y="3763108"/>
            <a:ext cx="3423138" cy="1078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21D8AE-4400-8F4C-B274-0F77682568A3}"/>
              </a:ext>
            </a:extLst>
          </p:cNvPr>
          <p:cNvCxnSpPr/>
          <p:nvPr/>
        </p:nvCxnSpPr>
        <p:spPr>
          <a:xfrm>
            <a:off x="937846" y="4876800"/>
            <a:ext cx="457200" cy="234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2A1504-E47B-624F-B4CB-EE597BEB6DD9}"/>
              </a:ext>
            </a:extLst>
          </p:cNvPr>
          <p:cNvCxnSpPr>
            <a:cxnSpLocks/>
          </p:cNvCxnSpPr>
          <p:nvPr/>
        </p:nvCxnSpPr>
        <p:spPr>
          <a:xfrm flipV="1">
            <a:off x="937846" y="4548554"/>
            <a:ext cx="550985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1D4710-9F52-DD45-87A7-7217C0A82A6A}"/>
              </a:ext>
            </a:extLst>
          </p:cNvPr>
          <p:cNvCxnSpPr>
            <a:cxnSpLocks/>
          </p:cNvCxnSpPr>
          <p:nvPr/>
        </p:nvCxnSpPr>
        <p:spPr>
          <a:xfrm flipV="1">
            <a:off x="1494693" y="4362451"/>
            <a:ext cx="550985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80426B-9AD1-E342-AF88-A2A2C1B9E491}"/>
              </a:ext>
            </a:extLst>
          </p:cNvPr>
          <p:cNvSpPr txBox="1"/>
          <p:nvPr/>
        </p:nvSpPr>
        <p:spPr>
          <a:xfrm>
            <a:off x="1266092" y="5054138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537B0-C81B-2642-990F-CD672FCC95EE}"/>
              </a:ext>
            </a:extLst>
          </p:cNvPr>
          <p:cNvSpPr txBox="1"/>
          <p:nvPr/>
        </p:nvSpPr>
        <p:spPr>
          <a:xfrm>
            <a:off x="1899136" y="4150335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7A8FBF-B12C-634B-BE38-24119A563999}"/>
              </a:ext>
            </a:extLst>
          </p:cNvPr>
          <p:cNvCxnSpPr>
            <a:cxnSpLocks/>
          </p:cNvCxnSpPr>
          <p:nvPr/>
        </p:nvCxnSpPr>
        <p:spPr>
          <a:xfrm flipV="1">
            <a:off x="937846" y="1680198"/>
            <a:ext cx="0" cy="3196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5FB87-C365-2F48-B38A-5460843C5E2E}"/>
              </a:ext>
            </a:extLst>
          </p:cNvPr>
          <p:cNvCxnSpPr>
            <a:cxnSpLocks/>
          </p:cNvCxnSpPr>
          <p:nvPr/>
        </p:nvCxnSpPr>
        <p:spPr>
          <a:xfrm flipV="1">
            <a:off x="967154" y="4116267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0F82AB-5307-4046-809A-988672C14BE2}"/>
              </a:ext>
            </a:extLst>
          </p:cNvPr>
          <p:cNvCxnSpPr>
            <a:cxnSpLocks/>
          </p:cNvCxnSpPr>
          <p:nvPr/>
        </p:nvCxnSpPr>
        <p:spPr>
          <a:xfrm flipV="1">
            <a:off x="967154" y="3453179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6E2BAC-D7F0-DA43-8BA2-809DA93F3258}"/>
              </a:ext>
            </a:extLst>
          </p:cNvPr>
          <p:cNvCxnSpPr>
            <a:cxnSpLocks/>
          </p:cNvCxnSpPr>
          <p:nvPr/>
        </p:nvCxnSpPr>
        <p:spPr>
          <a:xfrm flipV="1">
            <a:off x="967154" y="2809143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089206-FFAA-4F42-86BE-F7CEB22A939F}"/>
              </a:ext>
            </a:extLst>
          </p:cNvPr>
          <p:cNvSpPr txBox="1"/>
          <p:nvPr/>
        </p:nvSpPr>
        <p:spPr>
          <a:xfrm>
            <a:off x="691662" y="3927359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0C5EB-3CEF-2B45-91D6-0240C3458ABD}"/>
              </a:ext>
            </a:extLst>
          </p:cNvPr>
          <p:cNvSpPr txBox="1"/>
          <p:nvPr/>
        </p:nvSpPr>
        <p:spPr>
          <a:xfrm>
            <a:off x="685800" y="3279477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1F6F5-62E0-7F4B-BEA2-4636F1EDA2C1}"/>
              </a:ext>
            </a:extLst>
          </p:cNvPr>
          <p:cNvSpPr txBox="1"/>
          <p:nvPr/>
        </p:nvSpPr>
        <p:spPr>
          <a:xfrm>
            <a:off x="685800" y="2707895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571C1F-59F6-0440-ACD9-D4836AD29A1A}"/>
              </a:ext>
            </a:extLst>
          </p:cNvPr>
          <p:cNvCxnSpPr/>
          <p:nvPr/>
        </p:nvCxnSpPr>
        <p:spPr>
          <a:xfrm>
            <a:off x="937846" y="4736124"/>
            <a:ext cx="715108" cy="3751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E44F99-2F56-BA46-9CDD-D3CAC9D97A81}"/>
              </a:ext>
            </a:extLst>
          </p:cNvPr>
          <p:cNvSpPr txBox="1"/>
          <p:nvPr/>
        </p:nvSpPr>
        <p:spPr>
          <a:xfrm>
            <a:off x="1500553" y="5054138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7514CE-D667-3A4D-BCA6-EE6554C12846}"/>
              </a:ext>
            </a:extLst>
          </p:cNvPr>
          <p:cNvCxnSpPr>
            <a:cxnSpLocks/>
          </p:cNvCxnSpPr>
          <p:nvPr/>
        </p:nvCxnSpPr>
        <p:spPr>
          <a:xfrm flipV="1">
            <a:off x="914398" y="4564592"/>
            <a:ext cx="656493" cy="171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2F7CCD-6F77-F440-B534-89D5728FDD6E}"/>
              </a:ext>
            </a:extLst>
          </p:cNvPr>
          <p:cNvCxnSpPr>
            <a:cxnSpLocks/>
          </p:cNvCxnSpPr>
          <p:nvPr/>
        </p:nvCxnSpPr>
        <p:spPr>
          <a:xfrm flipV="1">
            <a:off x="937846" y="2812346"/>
            <a:ext cx="1879343" cy="19465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670282-E6C9-6045-B76A-C82CC1287736}"/>
              </a:ext>
            </a:extLst>
          </p:cNvPr>
          <p:cNvCxnSpPr>
            <a:cxnSpLocks/>
          </p:cNvCxnSpPr>
          <p:nvPr/>
        </p:nvCxnSpPr>
        <p:spPr>
          <a:xfrm flipV="1">
            <a:off x="1652953" y="4727331"/>
            <a:ext cx="1195755" cy="383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D3D9D2-A23C-E34F-BC6F-D8BAFF3692AD}"/>
              </a:ext>
            </a:extLst>
          </p:cNvPr>
          <p:cNvCxnSpPr>
            <a:cxnSpLocks/>
          </p:cNvCxnSpPr>
          <p:nvPr/>
        </p:nvCxnSpPr>
        <p:spPr>
          <a:xfrm flipV="1">
            <a:off x="2847244" y="2892561"/>
            <a:ext cx="0" cy="1834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3B1F2-5EBE-444B-A151-EF0C5479D592}"/>
              </a:ext>
            </a:extLst>
          </p:cNvPr>
          <p:cNvCxnSpPr>
            <a:cxnSpLocks/>
          </p:cNvCxnSpPr>
          <p:nvPr/>
        </p:nvCxnSpPr>
        <p:spPr>
          <a:xfrm>
            <a:off x="2192218" y="4418376"/>
            <a:ext cx="1274533" cy="5899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737DFE-9CA6-1148-BBE6-3CDF8543CA81}"/>
              </a:ext>
            </a:extLst>
          </p:cNvPr>
          <p:cNvSpPr txBox="1"/>
          <p:nvPr/>
        </p:nvSpPr>
        <p:spPr>
          <a:xfrm>
            <a:off x="2697027" y="2439811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A9E31-6D93-8740-AC49-83D41A2FDF66}"/>
              </a:ext>
            </a:extLst>
          </p:cNvPr>
          <p:cNvSpPr txBox="1"/>
          <p:nvPr/>
        </p:nvSpPr>
        <p:spPr>
          <a:xfrm>
            <a:off x="1371598" y="4257673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FC0875-0093-954C-AFB8-E11954CC24B1}"/>
              </a:ext>
            </a:extLst>
          </p:cNvPr>
          <p:cNvCxnSpPr>
            <a:cxnSpLocks/>
          </p:cNvCxnSpPr>
          <p:nvPr/>
        </p:nvCxnSpPr>
        <p:spPr>
          <a:xfrm>
            <a:off x="975961" y="2980187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5E82C1-05A7-6242-A517-308B772D38FF}"/>
              </a:ext>
            </a:extLst>
          </p:cNvPr>
          <p:cNvCxnSpPr>
            <a:cxnSpLocks/>
          </p:cNvCxnSpPr>
          <p:nvPr/>
        </p:nvCxnSpPr>
        <p:spPr>
          <a:xfrm flipV="1">
            <a:off x="1643400" y="2887539"/>
            <a:ext cx="1195755" cy="3839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023888-1E47-994A-83CE-CD91E6B00A6F}"/>
              </a:ext>
            </a:extLst>
          </p:cNvPr>
          <p:cNvCxnSpPr>
            <a:cxnSpLocks/>
          </p:cNvCxnSpPr>
          <p:nvPr/>
        </p:nvCxnSpPr>
        <p:spPr>
          <a:xfrm>
            <a:off x="2241277" y="2596455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9C7649-5BFB-354E-812D-2E09D675894A}"/>
              </a:ext>
            </a:extLst>
          </p:cNvPr>
          <p:cNvCxnSpPr>
            <a:cxnSpLocks/>
          </p:cNvCxnSpPr>
          <p:nvPr/>
        </p:nvCxnSpPr>
        <p:spPr>
          <a:xfrm flipV="1">
            <a:off x="1034540" y="2582727"/>
            <a:ext cx="1195755" cy="38393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4B0E4F-FFFC-CF42-9D8B-861169E02244}"/>
              </a:ext>
            </a:extLst>
          </p:cNvPr>
          <p:cNvCxnSpPr>
            <a:cxnSpLocks/>
          </p:cNvCxnSpPr>
          <p:nvPr/>
        </p:nvCxnSpPr>
        <p:spPr>
          <a:xfrm flipV="1">
            <a:off x="1632417" y="3278499"/>
            <a:ext cx="0" cy="1834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BC7641-A3A3-CA41-8F96-4F6CE99EEC96}"/>
              </a:ext>
            </a:extLst>
          </p:cNvPr>
          <p:cNvSpPr txBox="1"/>
          <p:nvPr/>
        </p:nvSpPr>
        <p:spPr>
          <a:xfrm>
            <a:off x="5153732" y="3278499"/>
            <a:ext cx="6363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Span: the set of vectors that can be written as </a:t>
            </a:r>
            <a:r>
              <a:rPr lang="en-US" b="1" dirty="0" err="1">
                <a:solidFill>
                  <a:schemeClr val="accent6"/>
                </a:solidFill>
              </a:rPr>
              <a:t>yhat</a:t>
            </a:r>
            <a:r>
              <a:rPr lang="en-US" dirty="0"/>
              <a:t>=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+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*</a:t>
            </a:r>
            <a:r>
              <a:rPr lang="en-US" b="1" dirty="0"/>
              <a:t>x</a:t>
            </a:r>
            <a:r>
              <a:rPr lang="en-US" b="1" baseline="-25000" dirty="0"/>
              <a:t>2</a:t>
            </a:r>
            <a:endParaRPr lang="el-GR" b="1" baseline="-25000" dirty="0"/>
          </a:p>
          <a:p>
            <a:r>
              <a:rPr lang="en-US" dirty="0"/>
              <a:t> In this case span(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,</a:t>
            </a:r>
            <a:r>
              <a:rPr lang="en-US" b="1" dirty="0"/>
              <a:t> x</a:t>
            </a:r>
            <a:r>
              <a:rPr lang="en-US" b="1" baseline="-25000" dirty="0"/>
              <a:t>2</a:t>
            </a:r>
            <a:r>
              <a:rPr lang="en-US" b="1" dirty="0"/>
              <a:t>) </a:t>
            </a:r>
            <a:r>
              <a:rPr lang="en-US" dirty="0"/>
              <a:t>is the whole horizontal plane</a:t>
            </a:r>
          </a:p>
          <a:p>
            <a:r>
              <a:rPr lang="en-US" dirty="0"/>
              <a:t>or any vector of the form [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n-US" dirty="0"/>
              <a:t>,0].</a:t>
            </a:r>
          </a:p>
          <a:p>
            <a:endParaRPr lang="en-US" dirty="0"/>
          </a:p>
          <a:p>
            <a:r>
              <a:rPr lang="en-US" dirty="0"/>
              <a:t>Projection means finding the optimal coefficients that minimize the length of the error: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526BE-D592-7E44-AAA3-13654F06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479" y="5575870"/>
            <a:ext cx="4478215" cy="614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478E-86F0-C744-86A8-288AB15DF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037" y="5071505"/>
            <a:ext cx="3373098" cy="33459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3D0EE6-B8E6-714D-9777-7719D29A93D9}"/>
              </a:ext>
            </a:extLst>
          </p:cNvPr>
          <p:cNvCxnSpPr>
            <a:cxnSpLocks/>
          </p:cNvCxnSpPr>
          <p:nvPr/>
        </p:nvCxnSpPr>
        <p:spPr>
          <a:xfrm>
            <a:off x="937846" y="4758918"/>
            <a:ext cx="2522287" cy="22233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5E973E-1755-B340-BF8D-E944BF73F8DE}"/>
              </a:ext>
            </a:extLst>
          </p:cNvPr>
          <p:cNvSpPr txBox="1"/>
          <p:nvPr/>
        </p:nvSpPr>
        <p:spPr>
          <a:xfrm>
            <a:off x="3302358" y="4963084"/>
            <a:ext cx="197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yhat</a:t>
            </a:r>
            <a:r>
              <a:rPr lang="en-US" dirty="0"/>
              <a:t>= 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+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b="1" baseline="-25000" dirty="0"/>
              <a:t>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1F78ED-C588-924C-83DC-0190D4CD14EF}"/>
              </a:ext>
            </a:extLst>
          </p:cNvPr>
          <p:cNvCxnSpPr>
            <a:cxnSpLocks/>
          </p:cNvCxnSpPr>
          <p:nvPr/>
        </p:nvCxnSpPr>
        <p:spPr>
          <a:xfrm>
            <a:off x="2866248" y="2852147"/>
            <a:ext cx="593885" cy="2141884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7C3B9D-E46D-4C46-89F3-C7914C865FDA}"/>
              </a:ext>
            </a:extLst>
          </p:cNvPr>
          <p:cNvSpPr txBox="1"/>
          <p:nvPr/>
        </p:nvSpPr>
        <p:spPr>
          <a:xfrm>
            <a:off x="3051918" y="3236260"/>
            <a:ext cx="197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error</a:t>
            </a:r>
            <a:r>
              <a:rPr lang="en-US" dirty="0"/>
              <a:t>=</a:t>
            </a:r>
            <a:r>
              <a:rPr lang="en-US" b="1" dirty="0"/>
              <a:t>y</a:t>
            </a:r>
            <a:r>
              <a:rPr lang="en-US" dirty="0"/>
              <a:t>-</a:t>
            </a:r>
            <a:r>
              <a:rPr lang="en-US" b="1" dirty="0" err="1"/>
              <a:t>yhat</a:t>
            </a:r>
            <a:r>
              <a:rPr lang="en-US" dirty="0"/>
              <a:t> </a:t>
            </a:r>
            <a:endParaRPr lang="en-US" b="1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405358-4BAE-8148-B137-75181ED58D92}"/>
              </a:ext>
            </a:extLst>
          </p:cNvPr>
          <p:cNvSpPr txBox="1"/>
          <p:nvPr/>
        </p:nvSpPr>
        <p:spPr>
          <a:xfrm>
            <a:off x="10369841" y="5691499"/>
            <a:ext cx="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plug in y, x1,x2 …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3AD102-64FD-6E43-89BE-D784604D55D5}"/>
              </a:ext>
            </a:extLst>
          </p:cNvPr>
          <p:cNvCxnSpPr/>
          <p:nvPr/>
        </p:nvCxnSpPr>
        <p:spPr>
          <a:xfrm>
            <a:off x="1570891" y="5216037"/>
            <a:ext cx="457200" cy="234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F9C340-82AB-7645-BD11-119E4F3351CA}"/>
              </a:ext>
            </a:extLst>
          </p:cNvPr>
          <p:cNvCxnSpPr>
            <a:cxnSpLocks/>
          </p:cNvCxnSpPr>
          <p:nvPr/>
        </p:nvCxnSpPr>
        <p:spPr>
          <a:xfrm flipV="1">
            <a:off x="2274275" y="5001532"/>
            <a:ext cx="1195755" cy="383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0C9AD38-4B82-904D-8A3B-5F8EBBA47091}"/>
              </a:ext>
            </a:extLst>
          </p:cNvPr>
          <p:cNvSpPr txBox="1"/>
          <p:nvPr/>
        </p:nvSpPr>
        <p:spPr>
          <a:xfrm>
            <a:off x="1652953" y="1397744"/>
            <a:ext cx="199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error</a:t>
            </a:r>
            <a:r>
              <a:rPr lang="en-US" dirty="0"/>
              <a:t> = distance of (2,2,0) and (1,2,3)</a:t>
            </a:r>
          </a:p>
        </p:txBody>
      </p:sp>
    </p:spTree>
    <p:extLst>
      <p:ext uri="{BB962C8B-B14F-4D97-AF65-F5344CB8AC3E}">
        <p14:creationId xmlns:p14="http://schemas.microsoft.com/office/powerpoint/2010/main" val="213550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053-4E86-744C-B019-475EEAAF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72181"/>
            <a:ext cx="10515600" cy="1325563"/>
          </a:xfrm>
        </p:spPr>
        <p:txBody>
          <a:bodyPr/>
          <a:lstStyle/>
          <a:p>
            <a:r>
              <a:rPr lang="en-US" dirty="0"/>
              <a:t>Linear algebra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BBAFB-8F6B-2C43-B27B-2BA78A78D79D}"/>
              </a:ext>
            </a:extLst>
          </p:cNvPr>
          <p:cNvSpPr/>
          <p:nvPr/>
        </p:nvSpPr>
        <p:spPr>
          <a:xfrm>
            <a:off x="5153732" y="1186729"/>
            <a:ext cx="6814903" cy="175391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74350195">
                  <a:custGeom>
                    <a:avLst/>
                    <a:gdLst>
                      <a:gd name="connsiteX0" fmla="*/ 0 w 6814903"/>
                      <a:gd name="connsiteY0" fmla="*/ 0 h 1753913"/>
                      <a:gd name="connsiteX1" fmla="*/ 431611 w 6814903"/>
                      <a:gd name="connsiteY1" fmla="*/ 0 h 1753913"/>
                      <a:gd name="connsiteX2" fmla="*/ 1067668 w 6814903"/>
                      <a:gd name="connsiteY2" fmla="*/ 0 h 1753913"/>
                      <a:gd name="connsiteX3" fmla="*/ 1635577 w 6814903"/>
                      <a:gd name="connsiteY3" fmla="*/ 0 h 1753913"/>
                      <a:gd name="connsiteX4" fmla="*/ 2271634 w 6814903"/>
                      <a:gd name="connsiteY4" fmla="*/ 0 h 1753913"/>
                      <a:gd name="connsiteX5" fmla="*/ 2975841 w 6814903"/>
                      <a:gd name="connsiteY5" fmla="*/ 0 h 1753913"/>
                      <a:gd name="connsiteX6" fmla="*/ 3339302 w 6814903"/>
                      <a:gd name="connsiteY6" fmla="*/ 0 h 1753913"/>
                      <a:gd name="connsiteX7" fmla="*/ 4043509 w 6814903"/>
                      <a:gd name="connsiteY7" fmla="*/ 0 h 1753913"/>
                      <a:gd name="connsiteX8" fmla="*/ 4406971 w 6814903"/>
                      <a:gd name="connsiteY8" fmla="*/ 0 h 1753913"/>
                      <a:gd name="connsiteX9" fmla="*/ 4974879 w 6814903"/>
                      <a:gd name="connsiteY9" fmla="*/ 0 h 1753913"/>
                      <a:gd name="connsiteX10" fmla="*/ 5474639 w 6814903"/>
                      <a:gd name="connsiteY10" fmla="*/ 0 h 1753913"/>
                      <a:gd name="connsiteX11" fmla="*/ 6178845 w 6814903"/>
                      <a:gd name="connsiteY11" fmla="*/ 0 h 1753913"/>
                      <a:gd name="connsiteX12" fmla="*/ 6814903 w 6814903"/>
                      <a:gd name="connsiteY12" fmla="*/ 0 h 1753913"/>
                      <a:gd name="connsiteX13" fmla="*/ 6814903 w 6814903"/>
                      <a:gd name="connsiteY13" fmla="*/ 567099 h 1753913"/>
                      <a:gd name="connsiteX14" fmla="*/ 6814903 w 6814903"/>
                      <a:gd name="connsiteY14" fmla="*/ 1134197 h 1753913"/>
                      <a:gd name="connsiteX15" fmla="*/ 6814903 w 6814903"/>
                      <a:gd name="connsiteY15" fmla="*/ 1753913 h 1753913"/>
                      <a:gd name="connsiteX16" fmla="*/ 6383292 w 6814903"/>
                      <a:gd name="connsiteY16" fmla="*/ 1753913 h 1753913"/>
                      <a:gd name="connsiteX17" fmla="*/ 5951682 w 6814903"/>
                      <a:gd name="connsiteY17" fmla="*/ 1753913 h 1753913"/>
                      <a:gd name="connsiteX18" fmla="*/ 5315624 w 6814903"/>
                      <a:gd name="connsiteY18" fmla="*/ 1753913 h 1753913"/>
                      <a:gd name="connsiteX19" fmla="*/ 4815865 w 6814903"/>
                      <a:gd name="connsiteY19" fmla="*/ 1753913 h 1753913"/>
                      <a:gd name="connsiteX20" fmla="*/ 4247956 w 6814903"/>
                      <a:gd name="connsiteY20" fmla="*/ 1753913 h 1753913"/>
                      <a:gd name="connsiteX21" fmla="*/ 3680048 w 6814903"/>
                      <a:gd name="connsiteY21" fmla="*/ 1753913 h 1753913"/>
                      <a:gd name="connsiteX22" fmla="*/ 3180288 w 6814903"/>
                      <a:gd name="connsiteY22" fmla="*/ 1753913 h 1753913"/>
                      <a:gd name="connsiteX23" fmla="*/ 2748678 w 6814903"/>
                      <a:gd name="connsiteY23" fmla="*/ 1753913 h 1753913"/>
                      <a:gd name="connsiteX24" fmla="*/ 2112620 w 6814903"/>
                      <a:gd name="connsiteY24" fmla="*/ 1753913 h 1753913"/>
                      <a:gd name="connsiteX25" fmla="*/ 1749158 w 6814903"/>
                      <a:gd name="connsiteY25" fmla="*/ 1753913 h 1753913"/>
                      <a:gd name="connsiteX26" fmla="*/ 1317548 w 6814903"/>
                      <a:gd name="connsiteY26" fmla="*/ 1753913 h 1753913"/>
                      <a:gd name="connsiteX27" fmla="*/ 613341 w 6814903"/>
                      <a:gd name="connsiteY27" fmla="*/ 1753913 h 1753913"/>
                      <a:gd name="connsiteX28" fmla="*/ 0 w 6814903"/>
                      <a:gd name="connsiteY28" fmla="*/ 1753913 h 1753913"/>
                      <a:gd name="connsiteX29" fmla="*/ 0 w 6814903"/>
                      <a:gd name="connsiteY29" fmla="*/ 1204354 h 1753913"/>
                      <a:gd name="connsiteX30" fmla="*/ 0 w 6814903"/>
                      <a:gd name="connsiteY30" fmla="*/ 619716 h 1753913"/>
                      <a:gd name="connsiteX31" fmla="*/ 0 w 6814903"/>
                      <a:gd name="connsiteY31" fmla="*/ 0 h 1753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814903" h="1753913" fill="none" extrusionOk="0">
                        <a:moveTo>
                          <a:pt x="0" y="0"/>
                        </a:moveTo>
                        <a:cubicBezTo>
                          <a:pt x="166212" y="-12383"/>
                          <a:pt x="294371" y="51759"/>
                          <a:pt x="431611" y="0"/>
                        </a:cubicBezTo>
                        <a:cubicBezTo>
                          <a:pt x="568851" y="-51759"/>
                          <a:pt x="932468" y="44659"/>
                          <a:pt x="1067668" y="0"/>
                        </a:cubicBezTo>
                        <a:cubicBezTo>
                          <a:pt x="1202868" y="-44659"/>
                          <a:pt x="1425270" y="16919"/>
                          <a:pt x="1635577" y="0"/>
                        </a:cubicBezTo>
                        <a:cubicBezTo>
                          <a:pt x="1845884" y="-16919"/>
                          <a:pt x="2079511" y="5803"/>
                          <a:pt x="2271634" y="0"/>
                        </a:cubicBezTo>
                        <a:cubicBezTo>
                          <a:pt x="2463757" y="-5803"/>
                          <a:pt x="2821115" y="60849"/>
                          <a:pt x="2975841" y="0"/>
                        </a:cubicBezTo>
                        <a:cubicBezTo>
                          <a:pt x="3130567" y="-60849"/>
                          <a:pt x="3248854" y="21397"/>
                          <a:pt x="3339302" y="0"/>
                        </a:cubicBezTo>
                        <a:cubicBezTo>
                          <a:pt x="3429750" y="-21397"/>
                          <a:pt x="3803693" y="13602"/>
                          <a:pt x="4043509" y="0"/>
                        </a:cubicBezTo>
                        <a:cubicBezTo>
                          <a:pt x="4283325" y="-13602"/>
                          <a:pt x="4289540" y="27508"/>
                          <a:pt x="4406971" y="0"/>
                        </a:cubicBezTo>
                        <a:cubicBezTo>
                          <a:pt x="4524402" y="-27508"/>
                          <a:pt x="4841514" y="22331"/>
                          <a:pt x="4974879" y="0"/>
                        </a:cubicBezTo>
                        <a:cubicBezTo>
                          <a:pt x="5108244" y="-22331"/>
                          <a:pt x="5323582" y="52309"/>
                          <a:pt x="5474639" y="0"/>
                        </a:cubicBezTo>
                        <a:cubicBezTo>
                          <a:pt x="5625696" y="-52309"/>
                          <a:pt x="5923489" y="37870"/>
                          <a:pt x="6178845" y="0"/>
                        </a:cubicBezTo>
                        <a:cubicBezTo>
                          <a:pt x="6434201" y="-37870"/>
                          <a:pt x="6540217" y="48183"/>
                          <a:pt x="6814903" y="0"/>
                        </a:cubicBezTo>
                        <a:cubicBezTo>
                          <a:pt x="6844121" y="238123"/>
                          <a:pt x="6751575" y="293350"/>
                          <a:pt x="6814903" y="567099"/>
                        </a:cubicBezTo>
                        <a:cubicBezTo>
                          <a:pt x="6878231" y="840848"/>
                          <a:pt x="6780295" y="887312"/>
                          <a:pt x="6814903" y="1134197"/>
                        </a:cubicBezTo>
                        <a:cubicBezTo>
                          <a:pt x="6849511" y="1381082"/>
                          <a:pt x="6812109" y="1479489"/>
                          <a:pt x="6814903" y="1753913"/>
                        </a:cubicBezTo>
                        <a:cubicBezTo>
                          <a:pt x="6680448" y="1754897"/>
                          <a:pt x="6579754" y="1748303"/>
                          <a:pt x="6383292" y="1753913"/>
                        </a:cubicBezTo>
                        <a:cubicBezTo>
                          <a:pt x="6186830" y="1759523"/>
                          <a:pt x="6078986" y="1725836"/>
                          <a:pt x="5951682" y="1753913"/>
                        </a:cubicBezTo>
                        <a:cubicBezTo>
                          <a:pt x="5824378" y="1781990"/>
                          <a:pt x="5591345" y="1678773"/>
                          <a:pt x="5315624" y="1753913"/>
                        </a:cubicBezTo>
                        <a:cubicBezTo>
                          <a:pt x="5039903" y="1829053"/>
                          <a:pt x="5016462" y="1740398"/>
                          <a:pt x="4815865" y="1753913"/>
                        </a:cubicBezTo>
                        <a:cubicBezTo>
                          <a:pt x="4615268" y="1767428"/>
                          <a:pt x="4422291" y="1716551"/>
                          <a:pt x="4247956" y="1753913"/>
                        </a:cubicBezTo>
                        <a:cubicBezTo>
                          <a:pt x="4073621" y="1791275"/>
                          <a:pt x="3797974" y="1696085"/>
                          <a:pt x="3680048" y="1753913"/>
                        </a:cubicBezTo>
                        <a:cubicBezTo>
                          <a:pt x="3562122" y="1811741"/>
                          <a:pt x="3325654" y="1705145"/>
                          <a:pt x="3180288" y="1753913"/>
                        </a:cubicBezTo>
                        <a:cubicBezTo>
                          <a:pt x="3034922" y="1802681"/>
                          <a:pt x="2959921" y="1724809"/>
                          <a:pt x="2748678" y="1753913"/>
                        </a:cubicBezTo>
                        <a:cubicBezTo>
                          <a:pt x="2537435" y="1783017"/>
                          <a:pt x="2368877" y="1739999"/>
                          <a:pt x="2112620" y="1753913"/>
                        </a:cubicBezTo>
                        <a:cubicBezTo>
                          <a:pt x="1856363" y="1767827"/>
                          <a:pt x="1862928" y="1751002"/>
                          <a:pt x="1749158" y="1753913"/>
                        </a:cubicBezTo>
                        <a:cubicBezTo>
                          <a:pt x="1635388" y="1756824"/>
                          <a:pt x="1520058" y="1729544"/>
                          <a:pt x="1317548" y="1753913"/>
                        </a:cubicBezTo>
                        <a:cubicBezTo>
                          <a:pt x="1115038" y="1778282"/>
                          <a:pt x="756972" y="1753361"/>
                          <a:pt x="613341" y="1753913"/>
                        </a:cubicBezTo>
                        <a:cubicBezTo>
                          <a:pt x="469710" y="1754465"/>
                          <a:pt x="136850" y="1692440"/>
                          <a:pt x="0" y="1753913"/>
                        </a:cubicBezTo>
                        <a:cubicBezTo>
                          <a:pt x="-429" y="1633653"/>
                          <a:pt x="64741" y="1373959"/>
                          <a:pt x="0" y="1204354"/>
                        </a:cubicBezTo>
                        <a:cubicBezTo>
                          <a:pt x="-64741" y="1034749"/>
                          <a:pt x="52530" y="739386"/>
                          <a:pt x="0" y="619716"/>
                        </a:cubicBezTo>
                        <a:cubicBezTo>
                          <a:pt x="-52530" y="500046"/>
                          <a:pt x="513" y="143031"/>
                          <a:pt x="0" y="0"/>
                        </a:cubicBezTo>
                        <a:close/>
                      </a:path>
                      <a:path w="6814903" h="1753913" stroke="0" extrusionOk="0">
                        <a:moveTo>
                          <a:pt x="0" y="0"/>
                        </a:moveTo>
                        <a:cubicBezTo>
                          <a:pt x="102782" y="-18267"/>
                          <a:pt x="182896" y="19297"/>
                          <a:pt x="363461" y="0"/>
                        </a:cubicBezTo>
                        <a:cubicBezTo>
                          <a:pt x="544026" y="-19297"/>
                          <a:pt x="677690" y="35655"/>
                          <a:pt x="931370" y="0"/>
                        </a:cubicBezTo>
                        <a:cubicBezTo>
                          <a:pt x="1185050" y="-35655"/>
                          <a:pt x="1283702" y="45190"/>
                          <a:pt x="1499279" y="0"/>
                        </a:cubicBezTo>
                        <a:cubicBezTo>
                          <a:pt x="1714856" y="-45190"/>
                          <a:pt x="1800654" y="22695"/>
                          <a:pt x="2067187" y="0"/>
                        </a:cubicBezTo>
                        <a:cubicBezTo>
                          <a:pt x="2333720" y="-22695"/>
                          <a:pt x="2398369" y="4377"/>
                          <a:pt x="2635096" y="0"/>
                        </a:cubicBezTo>
                        <a:cubicBezTo>
                          <a:pt x="2871823" y="-4377"/>
                          <a:pt x="2879396" y="29601"/>
                          <a:pt x="2998557" y="0"/>
                        </a:cubicBezTo>
                        <a:cubicBezTo>
                          <a:pt x="3117718" y="-29601"/>
                          <a:pt x="3280221" y="29186"/>
                          <a:pt x="3362019" y="0"/>
                        </a:cubicBezTo>
                        <a:cubicBezTo>
                          <a:pt x="3443817" y="-29186"/>
                          <a:pt x="3629580" y="27587"/>
                          <a:pt x="3793629" y="0"/>
                        </a:cubicBezTo>
                        <a:cubicBezTo>
                          <a:pt x="3957678" y="-27587"/>
                          <a:pt x="4168301" y="8474"/>
                          <a:pt x="4497836" y="0"/>
                        </a:cubicBezTo>
                        <a:cubicBezTo>
                          <a:pt x="4827371" y="-8474"/>
                          <a:pt x="5023607" y="48475"/>
                          <a:pt x="5202043" y="0"/>
                        </a:cubicBezTo>
                        <a:cubicBezTo>
                          <a:pt x="5380479" y="-48475"/>
                          <a:pt x="5554908" y="44396"/>
                          <a:pt x="5769951" y="0"/>
                        </a:cubicBezTo>
                        <a:cubicBezTo>
                          <a:pt x="5984994" y="-44396"/>
                          <a:pt x="5979930" y="29308"/>
                          <a:pt x="6133413" y="0"/>
                        </a:cubicBezTo>
                        <a:cubicBezTo>
                          <a:pt x="6286896" y="-29308"/>
                          <a:pt x="6610754" y="57231"/>
                          <a:pt x="6814903" y="0"/>
                        </a:cubicBezTo>
                        <a:cubicBezTo>
                          <a:pt x="6850961" y="120153"/>
                          <a:pt x="6755291" y="368696"/>
                          <a:pt x="6814903" y="549559"/>
                        </a:cubicBezTo>
                        <a:cubicBezTo>
                          <a:pt x="6874515" y="730422"/>
                          <a:pt x="6797141" y="883164"/>
                          <a:pt x="6814903" y="1151736"/>
                        </a:cubicBezTo>
                        <a:cubicBezTo>
                          <a:pt x="6832665" y="1420308"/>
                          <a:pt x="6769426" y="1497861"/>
                          <a:pt x="6814903" y="1753913"/>
                        </a:cubicBezTo>
                        <a:cubicBezTo>
                          <a:pt x="6685962" y="1765107"/>
                          <a:pt x="6488984" y="1722855"/>
                          <a:pt x="6383292" y="1753913"/>
                        </a:cubicBezTo>
                        <a:cubicBezTo>
                          <a:pt x="6277600" y="1784971"/>
                          <a:pt x="6093991" y="1713499"/>
                          <a:pt x="5951682" y="1753913"/>
                        </a:cubicBezTo>
                        <a:cubicBezTo>
                          <a:pt x="5809373" y="1794327"/>
                          <a:pt x="5457120" y="1686035"/>
                          <a:pt x="5247475" y="1753913"/>
                        </a:cubicBezTo>
                        <a:cubicBezTo>
                          <a:pt x="5037830" y="1821791"/>
                          <a:pt x="4849539" y="1689007"/>
                          <a:pt x="4679567" y="1753913"/>
                        </a:cubicBezTo>
                        <a:cubicBezTo>
                          <a:pt x="4509595" y="1818819"/>
                          <a:pt x="4312456" y="1735170"/>
                          <a:pt x="4179807" y="1753913"/>
                        </a:cubicBezTo>
                        <a:cubicBezTo>
                          <a:pt x="4047158" y="1772656"/>
                          <a:pt x="3986047" y="1740563"/>
                          <a:pt x="3816346" y="1753913"/>
                        </a:cubicBezTo>
                        <a:cubicBezTo>
                          <a:pt x="3646645" y="1767263"/>
                          <a:pt x="3547205" y="1719300"/>
                          <a:pt x="3316586" y="1753913"/>
                        </a:cubicBezTo>
                        <a:cubicBezTo>
                          <a:pt x="3085967" y="1788526"/>
                          <a:pt x="2862776" y="1703102"/>
                          <a:pt x="2748678" y="1753913"/>
                        </a:cubicBezTo>
                        <a:cubicBezTo>
                          <a:pt x="2634580" y="1804724"/>
                          <a:pt x="2507580" y="1749388"/>
                          <a:pt x="2385216" y="1753913"/>
                        </a:cubicBezTo>
                        <a:cubicBezTo>
                          <a:pt x="2262852" y="1758438"/>
                          <a:pt x="2025740" y="1677720"/>
                          <a:pt x="1749158" y="1753913"/>
                        </a:cubicBezTo>
                        <a:cubicBezTo>
                          <a:pt x="1472576" y="1830106"/>
                          <a:pt x="1503286" y="1732715"/>
                          <a:pt x="1385697" y="1753913"/>
                        </a:cubicBezTo>
                        <a:cubicBezTo>
                          <a:pt x="1268108" y="1775111"/>
                          <a:pt x="1177875" y="1737112"/>
                          <a:pt x="1022235" y="1753913"/>
                        </a:cubicBezTo>
                        <a:cubicBezTo>
                          <a:pt x="866595" y="1770714"/>
                          <a:pt x="730351" y="1719021"/>
                          <a:pt x="590625" y="1753913"/>
                        </a:cubicBezTo>
                        <a:cubicBezTo>
                          <a:pt x="450899" y="1788805"/>
                          <a:pt x="159504" y="1707317"/>
                          <a:pt x="0" y="1753913"/>
                        </a:cubicBezTo>
                        <a:cubicBezTo>
                          <a:pt x="-1603" y="1525885"/>
                          <a:pt x="11491" y="1485522"/>
                          <a:pt x="0" y="1221893"/>
                        </a:cubicBezTo>
                        <a:cubicBezTo>
                          <a:pt x="-11491" y="958264"/>
                          <a:pt x="53575" y="924372"/>
                          <a:pt x="0" y="689872"/>
                        </a:cubicBezTo>
                        <a:cubicBezTo>
                          <a:pt x="-53575" y="455372"/>
                          <a:pt x="31505" y="3397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135334" dist="38100" dir="2700000" sx="102000" sy="102000" algn="tl" rotWithShape="0">
              <a:prstClr val="black">
                <a:alpha val="4459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Problem: Project the vectors y=[1,2,3]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on the subspace 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spanned by x</a:t>
            </a:r>
            <a:r>
              <a:rPr lang="en-US" sz="1400" baseline="-25000" dirty="0">
                <a:solidFill>
                  <a:schemeClr val="tx1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= [1,0,0]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 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, x</a:t>
            </a:r>
            <a:r>
              <a:rPr lang="en-US" sz="1400" baseline="-25000" dirty="0">
                <a:solidFill>
                  <a:schemeClr val="tx1"/>
                </a:solidFill>
                <a:latin typeface="Courier" pitchFamily="2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=[0,1,0]</a:t>
            </a:r>
            <a:r>
              <a:rPr lang="en-US" sz="1400" baseline="30000" dirty="0">
                <a:solidFill>
                  <a:schemeClr val="tx1"/>
                </a:solidFill>
                <a:latin typeface="Courier" pitchFamily="2" charset="0"/>
              </a:rPr>
              <a:t>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(the transpose </a:t>
            </a:r>
            <a:r>
              <a:rPr lang="en-US" sz="1200" i="1" baseline="300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 is because all vectors are column vectors)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435439-5CF8-3D4E-8D65-80A96258E75B}"/>
              </a:ext>
            </a:extLst>
          </p:cNvPr>
          <p:cNvCxnSpPr/>
          <p:nvPr/>
        </p:nvCxnSpPr>
        <p:spPr>
          <a:xfrm>
            <a:off x="691662" y="4654062"/>
            <a:ext cx="2954215" cy="1406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D33F02-57EF-9046-8655-F86554F70A66}"/>
              </a:ext>
            </a:extLst>
          </p:cNvPr>
          <p:cNvCxnSpPr>
            <a:cxnSpLocks/>
          </p:cNvCxnSpPr>
          <p:nvPr/>
        </p:nvCxnSpPr>
        <p:spPr>
          <a:xfrm flipV="1">
            <a:off x="691662" y="3763108"/>
            <a:ext cx="3423138" cy="1078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21D8AE-4400-8F4C-B274-0F77682568A3}"/>
              </a:ext>
            </a:extLst>
          </p:cNvPr>
          <p:cNvCxnSpPr/>
          <p:nvPr/>
        </p:nvCxnSpPr>
        <p:spPr>
          <a:xfrm>
            <a:off x="937846" y="4876800"/>
            <a:ext cx="457200" cy="234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2A1504-E47B-624F-B4CB-EE597BEB6DD9}"/>
              </a:ext>
            </a:extLst>
          </p:cNvPr>
          <p:cNvCxnSpPr>
            <a:cxnSpLocks/>
          </p:cNvCxnSpPr>
          <p:nvPr/>
        </p:nvCxnSpPr>
        <p:spPr>
          <a:xfrm flipV="1">
            <a:off x="937846" y="4548554"/>
            <a:ext cx="550985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1D4710-9F52-DD45-87A7-7217C0A82A6A}"/>
              </a:ext>
            </a:extLst>
          </p:cNvPr>
          <p:cNvCxnSpPr>
            <a:cxnSpLocks/>
          </p:cNvCxnSpPr>
          <p:nvPr/>
        </p:nvCxnSpPr>
        <p:spPr>
          <a:xfrm flipV="1">
            <a:off x="1494693" y="4362451"/>
            <a:ext cx="550985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80426B-9AD1-E342-AF88-A2A2C1B9E491}"/>
              </a:ext>
            </a:extLst>
          </p:cNvPr>
          <p:cNvSpPr txBox="1"/>
          <p:nvPr/>
        </p:nvSpPr>
        <p:spPr>
          <a:xfrm>
            <a:off x="1266092" y="5054138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537B0-C81B-2642-990F-CD672FCC95EE}"/>
              </a:ext>
            </a:extLst>
          </p:cNvPr>
          <p:cNvSpPr txBox="1"/>
          <p:nvPr/>
        </p:nvSpPr>
        <p:spPr>
          <a:xfrm>
            <a:off x="1899136" y="4150335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7A8FBF-B12C-634B-BE38-24119A563999}"/>
              </a:ext>
            </a:extLst>
          </p:cNvPr>
          <p:cNvCxnSpPr>
            <a:cxnSpLocks/>
          </p:cNvCxnSpPr>
          <p:nvPr/>
        </p:nvCxnSpPr>
        <p:spPr>
          <a:xfrm flipV="1">
            <a:off x="937846" y="1680198"/>
            <a:ext cx="0" cy="3196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5FB87-C365-2F48-B38A-5460843C5E2E}"/>
              </a:ext>
            </a:extLst>
          </p:cNvPr>
          <p:cNvCxnSpPr>
            <a:cxnSpLocks/>
          </p:cNvCxnSpPr>
          <p:nvPr/>
        </p:nvCxnSpPr>
        <p:spPr>
          <a:xfrm flipV="1">
            <a:off x="967154" y="4116267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0F82AB-5307-4046-809A-988672C14BE2}"/>
              </a:ext>
            </a:extLst>
          </p:cNvPr>
          <p:cNvCxnSpPr>
            <a:cxnSpLocks/>
          </p:cNvCxnSpPr>
          <p:nvPr/>
        </p:nvCxnSpPr>
        <p:spPr>
          <a:xfrm flipV="1">
            <a:off x="967154" y="3453179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6E2BAC-D7F0-DA43-8BA2-809DA93F3258}"/>
              </a:ext>
            </a:extLst>
          </p:cNvPr>
          <p:cNvCxnSpPr>
            <a:cxnSpLocks/>
          </p:cNvCxnSpPr>
          <p:nvPr/>
        </p:nvCxnSpPr>
        <p:spPr>
          <a:xfrm flipV="1">
            <a:off x="967154" y="2809143"/>
            <a:ext cx="0" cy="61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089206-FFAA-4F42-86BE-F7CEB22A939F}"/>
              </a:ext>
            </a:extLst>
          </p:cNvPr>
          <p:cNvSpPr txBox="1"/>
          <p:nvPr/>
        </p:nvSpPr>
        <p:spPr>
          <a:xfrm>
            <a:off x="691662" y="3927359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0C5EB-3CEF-2B45-91D6-0240C3458ABD}"/>
              </a:ext>
            </a:extLst>
          </p:cNvPr>
          <p:cNvSpPr txBox="1"/>
          <p:nvPr/>
        </p:nvSpPr>
        <p:spPr>
          <a:xfrm>
            <a:off x="685800" y="3279477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1F6F5-62E0-7F4B-BEA2-4636F1EDA2C1}"/>
              </a:ext>
            </a:extLst>
          </p:cNvPr>
          <p:cNvSpPr txBox="1"/>
          <p:nvPr/>
        </p:nvSpPr>
        <p:spPr>
          <a:xfrm>
            <a:off x="685800" y="2707895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571C1F-59F6-0440-ACD9-D4836AD29A1A}"/>
              </a:ext>
            </a:extLst>
          </p:cNvPr>
          <p:cNvCxnSpPr/>
          <p:nvPr/>
        </p:nvCxnSpPr>
        <p:spPr>
          <a:xfrm>
            <a:off x="937846" y="4736124"/>
            <a:ext cx="715108" cy="3751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E44F99-2F56-BA46-9CDD-D3CAC9D97A81}"/>
              </a:ext>
            </a:extLst>
          </p:cNvPr>
          <p:cNvSpPr txBox="1"/>
          <p:nvPr/>
        </p:nvSpPr>
        <p:spPr>
          <a:xfrm>
            <a:off x="1500553" y="5054138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7514CE-D667-3A4D-BCA6-EE6554C12846}"/>
              </a:ext>
            </a:extLst>
          </p:cNvPr>
          <p:cNvCxnSpPr>
            <a:cxnSpLocks/>
          </p:cNvCxnSpPr>
          <p:nvPr/>
        </p:nvCxnSpPr>
        <p:spPr>
          <a:xfrm flipV="1">
            <a:off x="914398" y="4564592"/>
            <a:ext cx="656493" cy="171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2F7CCD-6F77-F440-B534-89D5728FDD6E}"/>
              </a:ext>
            </a:extLst>
          </p:cNvPr>
          <p:cNvCxnSpPr>
            <a:cxnSpLocks/>
          </p:cNvCxnSpPr>
          <p:nvPr/>
        </p:nvCxnSpPr>
        <p:spPr>
          <a:xfrm flipV="1">
            <a:off x="937846" y="2812346"/>
            <a:ext cx="1879343" cy="19465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670282-E6C9-6045-B76A-C82CC1287736}"/>
              </a:ext>
            </a:extLst>
          </p:cNvPr>
          <p:cNvCxnSpPr>
            <a:cxnSpLocks/>
          </p:cNvCxnSpPr>
          <p:nvPr/>
        </p:nvCxnSpPr>
        <p:spPr>
          <a:xfrm flipV="1">
            <a:off x="1652953" y="4727331"/>
            <a:ext cx="1195755" cy="383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D3D9D2-A23C-E34F-BC6F-D8BAFF3692AD}"/>
              </a:ext>
            </a:extLst>
          </p:cNvPr>
          <p:cNvCxnSpPr>
            <a:cxnSpLocks/>
          </p:cNvCxnSpPr>
          <p:nvPr/>
        </p:nvCxnSpPr>
        <p:spPr>
          <a:xfrm flipV="1">
            <a:off x="2847244" y="2892561"/>
            <a:ext cx="0" cy="1834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3B1F2-5EBE-444B-A151-EF0C5479D592}"/>
              </a:ext>
            </a:extLst>
          </p:cNvPr>
          <p:cNvCxnSpPr>
            <a:cxnSpLocks/>
          </p:cNvCxnSpPr>
          <p:nvPr/>
        </p:nvCxnSpPr>
        <p:spPr>
          <a:xfrm>
            <a:off x="2192218" y="4418376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737DFE-9CA6-1148-BBE6-3CDF8543CA81}"/>
              </a:ext>
            </a:extLst>
          </p:cNvPr>
          <p:cNvSpPr txBox="1"/>
          <p:nvPr/>
        </p:nvSpPr>
        <p:spPr>
          <a:xfrm>
            <a:off x="2697027" y="2439811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5A9E31-6D93-8740-AC49-83D41A2FDF66}"/>
              </a:ext>
            </a:extLst>
          </p:cNvPr>
          <p:cNvSpPr txBox="1"/>
          <p:nvPr/>
        </p:nvSpPr>
        <p:spPr>
          <a:xfrm>
            <a:off x="1371598" y="4257673"/>
            <a:ext cx="4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FC0875-0093-954C-AFB8-E11954CC24B1}"/>
              </a:ext>
            </a:extLst>
          </p:cNvPr>
          <p:cNvCxnSpPr>
            <a:cxnSpLocks/>
          </p:cNvCxnSpPr>
          <p:nvPr/>
        </p:nvCxnSpPr>
        <p:spPr>
          <a:xfrm>
            <a:off x="975961" y="2980187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5E82C1-05A7-6242-A517-308B772D38FF}"/>
              </a:ext>
            </a:extLst>
          </p:cNvPr>
          <p:cNvCxnSpPr>
            <a:cxnSpLocks/>
          </p:cNvCxnSpPr>
          <p:nvPr/>
        </p:nvCxnSpPr>
        <p:spPr>
          <a:xfrm flipV="1">
            <a:off x="1643400" y="2887539"/>
            <a:ext cx="1195755" cy="38393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023888-1E47-994A-83CE-CD91E6B00A6F}"/>
              </a:ext>
            </a:extLst>
          </p:cNvPr>
          <p:cNvCxnSpPr>
            <a:cxnSpLocks/>
          </p:cNvCxnSpPr>
          <p:nvPr/>
        </p:nvCxnSpPr>
        <p:spPr>
          <a:xfrm>
            <a:off x="2241277" y="2596455"/>
            <a:ext cx="624971" cy="2859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9C7649-5BFB-354E-812D-2E09D675894A}"/>
              </a:ext>
            </a:extLst>
          </p:cNvPr>
          <p:cNvCxnSpPr>
            <a:cxnSpLocks/>
          </p:cNvCxnSpPr>
          <p:nvPr/>
        </p:nvCxnSpPr>
        <p:spPr>
          <a:xfrm flipV="1">
            <a:off x="1034540" y="2582727"/>
            <a:ext cx="1195755" cy="38393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4B0E4F-FFFC-CF42-9D8B-861169E02244}"/>
              </a:ext>
            </a:extLst>
          </p:cNvPr>
          <p:cNvCxnSpPr>
            <a:cxnSpLocks/>
          </p:cNvCxnSpPr>
          <p:nvPr/>
        </p:nvCxnSpPr>
        <p:spPr>
          <a:xfrm flipV="1">
            <a:off x="1632417" y="3278499"/>
            <a:ext cx="0" cy="1834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BC7641-A3A3-CA41-8F96-4F6CE99EEC96}"/>
              </a:ext>
            </a:extLst>
          </p:cNvPr>
          <p:cNvSpPr txBox="1"/>
          <p:nvPr/>
        </p:nvSpPr>
        <p:spPr>
          <a:xfrm>
            <a:off x="5153732" y="3278499"/>
            <a:ext cx="6363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Span: the set of vectors that can be written as </a:t>
            </a:r>
            <a:r>
              <a:rPr lang="en-US" b="1" dirty="0" err="1">
                <a:solidFill>
                  <a:schemeClr val="accent6"/>
                </a:solidFill>
              </a:rPr>
              <a:t>yhat</a:t>
            </a:r>
            <a:r>
              <a:rPr lang="en-US" dirty="0"/>
              <a:t>=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+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*</a:t>
            </a:r>
            <a:r>
              <a:rPr lang="en-US" b="1" dirty="0"/>
              <a:t>x</a:t>
            </a:r>
            <a:r>
              <a:rPr lang="en-US" b="1" baseline="-25000" dirty="0"/>
              <a:t>2</a:t>
            </a:r>
            <a:endParaRPr lang="el-GR" b="1" baseline="-25000" dirty="0"/>
          </a:p>
          <a:p>
            <a:r>
              <a:rPr lang="en-US" dirty="0"/>
              <a:t> In this case span(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,</a:t>
            </a:r>
            <a:r>
              <a:rPr lang="en-US" b="1" dirty="0"/>
              <a:t> x</a:t>
            </a:r>
            <a:r>
              <a:rPr lang="en-US" b="1" baseline="-25000" dirty="0"/>
              <a:t>2</a:t>
            </a:r>
            <a:r>
              <a:rPr lang="en-US" b="1" dirty="0"/>
              <a:t>) </a:t>
            </a:r>
            <a:r>
              <a:rPr lang="en-US" dirty="0"/>
              <a:t>is the whole horizontal plane</a:t>
            </a:r>
          </a:p>
          <a:p>
            <a:r>
              <a:rPr lang="en-US" dirty="0"/>
              <a:t>or any vector of the form [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-25000" dirty="0"/>
              <a:t>2</a:t>
            </a:r>
            <a:r>
              <a:rPr lang="en-US" dirty="0"/>
              <a:t>,0].</a:t>
            </a:r>
          </a:p>
          <a:p>
            <a:endParaRPr lang="en-US" dirty="0"/>
          </a:p>
          <a:p>
            <a:r>
              <a:rPr lang="en-US" dirty="0"/>
              <a:t>Projection means finding the optimal coefficients that minimize the length of the error: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526BE-D592-7E44-AAA3-13654F06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479" y="5575870"/>
            <a:ext cx="4478215" cy="614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478E-86F0-C744-86A8-288AB15DF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037" y="5071505"/>
            <a:ext cx="3373098" cy="33459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3D0EE6-B8E6-714D-9777-7719D29A93D9}"/>
              </a:ext>
            </a:extLst>
          </p:cNvPr>
          <p:cNvCxnSpPr>
            <a:cxnSpLocks/>
          </p:cNvCxnSpPr>
          <p:nvPr/>
        </p:nvCxnSpPr>
        <p:spPr>
          <a:xfrm flipV="1">
            <a:off x="937846" y="4704334"/>
            <a:ext cx="1879343" cy="5458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5E973E-1755-B340-BF8D-E944BF73F8DE}"/>
              </a:ext>
            </a:extLst>
          </p:cNvPr>
          <p:cNvSpPr txBox="1"/>
          <p:nvPr/>
        </p:nvSpPr>
        <p:spPr>
          <a:xfrm>
            <a:off x="2631140" y="4746956"/>
            <a:ext cx="197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yhat</a:t>
            </a:r>
            <a:r>
              <a:rPr lang="en-US" dirty="0"/>
              <a:t>=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+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b="1" baseline="-25000" dirty="0"/>
              <a:t>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1F78ED-C588-924C-83DC-0190D4CD14EF}"/>
              </a:ext>
            </a:extLst>
          </p:cNvPr>
          <p:cNvCxnSpPr/>
          <p:nvPr/>
        </p:nvCxnSpPr>
        <p:spPr>
          <a:xfrm>
            <a:off x="2866248" y="2852147"/>
            <a:ext cx="0" cy="1821921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7C3B9D-E46D-4C46-89F3-C7914C865FDA}"/>
              </a:ext>
            </a:extLst>
          </p:cNvPr>
          <p:cNvSpPr txBox="1"/>
          <p:nvPr/>
        </p:nvSpPr>
        <p:spPr>
          <a:xfrm>
            <a:off x="2938695" y="3379263"/>
            <a:ext cx="197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error</a:t>
            </a:r>
            <a:r>
              <a:rPr lang="en-US" dirty="0"/>
              <a:t>=</a:t>
            </a:r>
            <a:r>
              <a:rPr lang="en-US" b="1" dirty="0"/>
              <a:t>y</a:t>
            </a:r>
            <a:r>
              <a:rPr lang="en-US" dirty="0"/>
              <a:t>-</a:t>
            </a:r>
            <a:r>
              <a:rPr lang="en-US" b="1" dirty="0" err="1"/>
              <a:t>yhat</a:t>
            </a:r>
            <a:r>
              <a:rPr lang="en-US" dirty="0"/>
              <a:t> </a:t>
            </a:r>
            <a:endParaRPr lang="en-US" b="1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405358-4BAE-8148-B137-75181ED58D92}"/>
              </a:ext>
            </a:extLst>
          </p:cNvPr>
          <p:cNvSpPr txBox="1"/>
          <p:nvPr/>
        </p:nvSpPr>
        <p:spPr>
          <a:xfrm>
            <a:off x="10369841" y="5691499"/>
            <a:ext cx="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plug in y, x1,x2 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EC0F16-DC9D-A74F-99C3-CF32370F7828}"/>
              </a:ext>
            </a:extLst>
          </p:cNvPr>
          <p:cNvSpPr txBox="1"/>
          <p:nvPr/>
        </p:nvSpPr>
        <p:spPr>
          <a:xfrm>
            <a:off x="1652953" y="1397744"/>
            <a:ext cx="199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error</a:t>
            </a:r>
            <a:r>
              <a:rPr lang="en-US" dirty="0"/>
              <a:t> = distance of (1,2,0) and (1,2,3)</a:t>
            </a:r>
          </a:p>
        </p:txBody>
      </p:sp>
    </p:spTree>
    <p:extLst>
      <p:ext uri="{BB962C8B-B14F-4D97-AF65-F5344CB8AC3E}">
        <p14:creationId xmlns:p14="http://schemas.microsoft.com/office/powerpoint/2010/main" val="269001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21398</TotalTime>
  <Words>3566</Words>
  <Application>Microsoft Macintosh PowerPoint</Application>
  <PresentationFormat>Widescreen</PresentationFormat>
  <Paragraphs>765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Office Theme</vt:lpstr>
      <vt:lpstr>PowerPoint Presentation</vt:lpstr>
      <vt:lpstr>Projection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How to project a vector y on two vectors x1,x2 </vt:lpstr>
      <vt:lpstr>Homework problem on projections</vt:lpstr>
      <vt:lpstr>Homework problem on projections</vt:lpstr>
      <vt:lpstr>Homework problem on projections</vt:lpstr>
      <vt:lpstr>Homework problem on projections</vt:lpstr>
      <vt:lpstr>Homework problem on projections</vt:lpstr>
      <vt:lpstr>Homework problem on projections</vt:lpstr>
      <vt:lpstr>Homework problem on projections</vt:lpstr>
      <vt:lpstr>Homework problem on projections</vt:lpstr>
      <vt:lpstr>Homework problem on projections</vt:lpstr>
      <vt:lpstr>Homework problem on projections</vt:lpstr>
      <vt:lpstr>Homework problem on projections</vt:lpstr>
      <vt:lpstr>Homework problem on projections</vt:lpstr>
      <vt:lpstr>The geometry of linear regression</vt:lpstr>
      <vt:lpstr>The geometry of linear regression</vt:lpstr>
      <vt:lpstr>The geometry of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is a Big Deal</dc:title>
  <dc:creator>Microsoft Office User</dc:creator>
  <cp:lastModifiedBy>Microsoft Office User</cp:lastModifiedBy>
  <cp:revision>230</cp:revision>
  <dcterms:created xsi:type="dcterms:W3CDTF">2017-08-15T17:00:25Z</dcterms:created>
  <dcterms:modified xsi:type="dcterms:W3CDTF">2022-08-30T18:41:45Z</dcterms:modified>
</cp:coreProperties>
</file>