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6"/>
  </p:notesMasterIdLst>
  <p:sldIdLst>
    <p:sldId id="305" r:id="rId2"/>
    <p:sldId id="315" r:id="rId3"/>
    <p:sldId id="316" r:id="rId4"/>
    <p:sldId id="369" r:id="rId5"/>
    <p:sldId id="344" r:id="rId6"/>
    <p:sldId id="317" r:id="rId7"/>
    <p:sldId id="318" r:id="rId8"/>
    <p:sldId id="356" r:id="rId9"/>
    <p:sldId id="355" r:id="rId10"/>
    <p:sldId id="319" r:id="rId11"/>
    <p:sldId id="320" r:id="rId12"/>
    <p:sldId id="321" r:id="rId13"/>
    <p:sldId id="370" r:id="rId14"/>
    <p:sldId id="322" r:id="rId15"/>
    <p:sldId id="371" r:id="rId16"/>
    <p:sldId id="323" r:id="rId17"/>
    <p:sldId id="324" r:id="rId18"/>
    <p:sldId id="325" r:id="rId19"/>
    <p:sldId id="372" r:id="rId20"/>
    <p:sldId id="347" r:id="rId21"/>
    <p:sldId id="348" r:id="rId22"/>
    <p:sldId id="349" r:id="rId23"/>
    <p:sldId id="350" r:id="rId24"/>
    <p:sldId id="351" r:id="rId25"/>
    <p:sldId id="352" r:id="rId26"/>
    <p:sldId id="354" r:id="rId27"/>
    <p:sldId id="366" r:id="rId28"/>
    <p:sldId id="365" r:id="rId29"/>
    <p:sldId id="364" r:id="rId30"/>
    <p:sldId id="363" r:id="rId31"/>
    <p:sldId id="326" r:id="rId32"/>
    <p:sldId id="353" r:id="rId33"/>
    <p:sldId id="357" r:id="rId34"/>
    <p:sldId id="327" r:id="rId35"/>
    <p:sldId id="328" r:id="rId36"/>
    <p:sldId id="331" r:id="rId37"/>
    <p:sldId id="329" r:id="rId38"/>
    <p:sldId id="368" r:id="rId39"/>
    <p:sldId id="330" r:id="rId40"/>
    <p:sldId id="332" r:id="rId41"/>
    <p:sldId id="367" r:id="rId42"/>
    <p:sldId id="342" r:id="rId43"/>
    <p:sldId id="343" r:id="rId44"/>
    <p:sldId id="300" r:id="rId45"/>
    <p:sldId id="341" r:id="rId46"/>
    <p:sldId id="359" r:id="rId47"/>
    <p:sldId id="360" r:id="rId48"/>
    <p:sldId id="345" r:id="rId49"/>
    <p:sldId id="361" r:id="rId50"/>
    <p:sldId id="362" r:id="rId51"/>
    <p:sldId id="358" r:id="rId52"/>
    <p:sldId id="260" r:id="rId53"/>
    <p:sldId id="263" r:id="rId54"/>
    <p:sldId id="261" r:id="rId55"/>
    <p:sldId id="334" r:id="rId56"/>
    <p:sldId id="339" r:id="rId57"/>
    <p:sldId id="335" r:id="rId58"/>
    <p:sldId id="336" r:id="rId59"/>
    <p:sldId id="337" r:id="rId60"/>
    <p:sldId id="338" r:id="rId61"/>
    <p:sldId id="294" r:id="rId62"/>
    <p:sldId id="264" r:id="rId63"/>
    <p:sldId id="311" r:id="rId64"/>
    <p:sldId id="312" r:id="rId65"/>
    <p:sldId id="314" r:id="rId66"/>
    <p:sldId id="313" r:id="rId67"/>
    <p:sldId id="265" r:id="rId68"/>
    <p:sldId id="266" r:id="rId69"/>
    <p:sldId id="267" r:id="rId70"/>
    <p:sldId id="308" r:id="rId71"/>
    <p:sldId id="310" r:id="rId72"/>
    <p:sldId id="309" r:id="rId73"/>
    <p:sldId id="333" r:id="rId74"/>
    <p:sldId id="295" r:id="rId75"/>
    <p:sldId id="306" r:id="rId76"/>
    <p:sldId id="307" r:id="rId77"/>
    <p:sldId id="297" r:id="rId78"/>
    <p:sldId id="296" r:id="rId79"/>
    <p:sldId id="299" r:id="rId80"/>
    <p:sldId id="302" r:id="rId81"/>
    <p:sldId id="303" r:id="rId82"/>
    <p:sldId id="304" r:id="rId83"/>
    <p:sldId id="274" r:id="rId84"/>
    <p:sldId id="340"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FE05"/>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89880"/>
  </p:normalViewPr>
  <p:slideViewPr>
    <p:cSldViewPr snapToGrid="0" snapToObjects="1">
      <p:cViewPr varScale="1">
        <p:scale>
          <a:sx n="117" d="100"/>
          <a:sy n="117" d="100"/>
        </p:scale>
        <p:origin x="85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9T20:26:35.195"/>
    </inkml:context>
    <inkml:brush xml:id="br0">
      <inkml:brushProperty name="width" value="0.05" units="cm"/>
      <inkml:brushProperty name="height" value="0.05" units="cm"/>
      <inkml:brushProperty name="color" value="#E71224"/>
    </inkml:brush>
  </inkml:definitions>
  <inkml:trace contextRef="#ctx0" brushRef="#br0">1 1 24575,'10'10'0,"1"-4"0,-5 3 0,3-3 0,-3 0 0,-1 3 0,5-3 0,-4 5 0,4-6 0,14 14 0,-14-11 0,32 21 0,-37-16 0,37 11 0,-37-12 0,32 8 0,-28-13 0,30 16 0,-25-15 0,15 12 0,-18-14 0,0 3 0,-2-8 0,-8 8 0,9-7 0,0 7 0,2-8 0,-2 4 0,-5-5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9T20:26:35.878"/>
    </inkml:context>
    <inkml:brush xml:id="br0">
      <inkml:brushProperty name="width" value="0.05" units="cm"/>
      <inkml:brushProperty name="height" value="0.05" units="cm"/>
      <inkml:brushProperty name="color" value="#E71224"/>
    </inkml:brush>
  </inkml:definitions>
  <inkml:trace contextRef="#ctx0" brushRef="#br0">202 0 24575,'0'11'0,"0"-1"0,0 1 0,0-1 0,0 1 0,0 4 0,0-3 0,-5 12 0,4-11 0,-8 16 0,7-16 0,-16 16 0,14-17 0,-24 27 0,20-24 0,-8 14 0,-3 5 0,11-23 0,-21 40 0,16-45 0,-7 31 0,9-29 0,5 12 0,2-14 0,4-1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1T07:43:08.665"/>
    </inkml:context>
    <inkml:brush xml:id="br0">
      <inkml:brushProperty name="width" value="0.05" units="cm"/>
      <inkml:brushProperty name="height" value="0.05" units="cm"/>
      <inkml:brushProperty name="color" value="#E71224"/>
    </inkml:brush>
  </inkml:definitions>
  <inkml:trace contextRef="#ctx0" brushRef="#br0">1641 1 24575,'-26'0'0,"-1"0"0,-10 0 0,-3 0 0,-4 4 0,-5-3 0,5 4 0,-6-5 0,-1 7 0,-13-5 0,6 5 0,-8 1 0,11-6 0,15 11 0,-7-12 0,-16 5 0,18-6 0,-15 0 0,34 0 0,-11 0 0,-15 0 0,-1 0 0,1 0 0,15 0 0,11 0 0,-17 10 0,13-7 0,-12 13 0,15-3 0,1 2 0,-5 8 0,4-9 0,2 9 0,0-14 0,4 15 0,-17-10 0,15 13 0,-6-8 0,17-2 0,3-8 0,-5 5 0,8-3 0,-9 10 0,10-14 0,-8 17 0,7-13 0,0 7 0,2-4 0,3-5 0,-3 8 0,4-5 0,-4 17 0,3-9 0,-4 10 0,5-3 0,0-1 0,0 5 0,0-11 0,0 19 0,5-25 0,-4 22 0,3-13 0,-4 4 0,0 4 0,0-12 0,0 5 0,10 4 0,-7 0 0,11 0 0,-7-4 0,-1-12 0,4 16 0,-5-15 0,1 26 0,2-25 0,-7 14 0,20-7 0,-11-1 0,7 4 0,-7-7 0,-4-8 0,3 12 0,1-8 0,0 8 0,-1-11 0,7 11 0,-5-9 0,4 10 0,-5-13 0,-5 8 0,4-10 0,4 15 0,-2-15 0,6 8 0,-7-9 0,1 10 0,11 3 0,0-4 0,9 7 0,-12-16 0,-1 12 0,4-10 0,-8 8 0,8-15 0,-5 9 0,-6-5 0,23 7 0,-21-3 0,20 2 0,-21-5 0,13 6 0,5-5 0,-8 0 0,7-1 0,-12 0 0,2-5 0,20 11 0,-10-10 0,10 9 0,-13-9 0,-7 4 0,18 0 0,-16-5 0,18 11 0,-13-11 0,1 5 0,4 0 0,-11-5 0,19 5 0,-17-6 0,15 0 0,0 8 0,4-7 0,0 7 0,-3-8 0,-12 6 0,1-5 0,15 5 0,-12-6 0,11 0 0,-22-4 0,-2 3 0,16-11 0,-11 4 0,20 5 0,-16-1 0,1 9 0,15-15 0,-11 8 0,12-8 0,-29 5 0,2 4 0,1-9 0,14 1 0,-5 1 0,10 1 0,-17 7 0,19-6 0,-9 4 0,2-8 0,-6 9 0,-6-9 0,12 4 0,-4-7 0,4 8 0,-12-6 0,-2 10 0,9-9 0,-5 3 0,7-5 0,-11 5 0,-8 3 0,20-2 0,-14 0 0,14-5 0,-20 6 0,1 0 0,4 1 0,4 3 0,-6-7 0,11 1 0,-11-3 0,6 3 0,-4-2 0,3 4 0,-6-1 0,7-2 0,-9 2 0,1 1 0,-1-8 0,1 11 0,0-6 0,-1 3 0,-3 0 0,6-5 0,-5 5 0,3-4 0,-2 8 0,5-9 0,-2 4 0,7-5 0,-9 2 0,1-1 0,-1 0 0,1 1 0,-5-1 0,4 5 0,-8-4 0,3 4 0,1-5 0,0 5 0,0-4 0,4 4 0,-8-9 0,8 3 0,-8-3 0,7 9 0,-7-8 0,3 7 0,-4-8 0,5 9 0,-4-4 0,7 4 0,-7-5 0,4 0 0,-5-7 0,4 6 0,-3-6 0,3 7 0,1 5 0,-4-4 0,3 4 0,-4-5 0,0 0 0,0-7 0,0 6 0,0-6 0,0 7 0,0 0 0,0 1 0,0-1 0,0 1 0,0-5 0,0 3 0,0-10 0,0 9 0,0-5 0,0 7 0,0 1 0,-4-1 0,3 0 0,-4 1 0,5-1 0,0-7 0,0 5 0,0-5 0,0 8 0,0-1 0,-4 0 0,3 1 0,-3-1 0,4 1 0,0-1 0,-4 5 0,3-4 0,-8-1 0,2-8 0,-3-2 0,3 2 0,-1 4 0,3 4 0,-1 1 0,-2-1 0,1-7 0,-3 10 0,3-9 0,3 10 0,0-3 0,3-1 0,-8 1 0,4 3 0,0-2 0,-4 2 0,4 1 0,-5-4 0,5 4 0,-11-6 0,9 5 0,-6-4 0,9 4 0,-8 1 0,5-8 0,-10 11 0,7-6 0,5 3 0,1 0 0,-8 0 0,5-4 0,-10 4 0,0-1 0,5-2 0,0 2 0,7-3 0,-17 3 0,12 2 0,-18 0 0,11 3 0,10-8 0,-15-4 0,16 6 0,-6-9 0,8 11 0,-8-1 0,-2 2 0,-5 0 0,-6-3 0,10 1 0,-4-4 0,6 9 0,3-3 0,-4-1 0,4 4 0,-4-3 0,5 4 0,-8-6 0,1 5 0,-2-5 0,-3 0 0,9 4 0,-5-3 0,8 0 0,-9 4 0,0-3 0,-1 0 0,-6-3 0,14 1 0,-6 0 0,-1 6 0,6 0 0,-6 0 0,8 0 0,-7 0 0,6 0 0,-10-4 0,10 3 0,-3-4 0,5 5 0,4-4 0,-8 3 0,7-3 0,-8 4 0,4 0 0,1 0 0,-1-5 0,1 4 0,-1-3 0,1 4 0,-8 0 0,-2 0 0,-8 0 0,1 0 0,-1 0 0,1 0 0,0 0 0,-1 0 0,1 0 0,-1 0 0,-10 0 0,16 0 0,-7 0 0,18 0 0,-7 0 0,-2 0 0,-7 0 0,7 0 0,2 0 0,7 0 0,5 4 0,-11-3 0,1 4 0,-11-5 0,7 4 0,-5 3 0,12-2 0,-5 1 0,8-6 0,-8 6 0,5-4 0,-5 3 0,8-5 0,3 5 0,-2-4 0,3 3 0,-5 0 0,0-3 0,1 8 0,4-8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22BB4-91B4-8C49-87FB-C3AFE6D74392}" type="datetimeFigureOut">
              <a:rPr lang="en-US" smtClean="0"/>
              <a:t>9/1/22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FC402-18C0-0641-9AC9-34716935162F}" type="slidenum">
              <a:rPr lang="en-US" smtClean="0"/>
              <a:t>‹#›</a:t>
            </a:fld>
            <a:endParaRPr lang="en-US"/>
          </a:p>
        </p:txBody>
      </p:sp>
    </p:spTree>
    <p:extLst>
      <p:ext uri="{BB962C8B-B14F-4D97-AF65-F5344CB8AC3E}">
        <p14:creationId xmlns:p14="http://schemas.microsoft.com/office/powerpoint/2010/main" val="2087890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 \beta_0 </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%\frac{d}{d\beta_0} \left(\frac{1}{n}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 \right) </a:t>
            </a:r>
          </a:p>
          <a:p>
            <a:r>
              <a:rPr lang="en-US" sz="1200" kern="1200" dirty="0">
                <a:solidFill>
                  <a:schemeClr val="tx1"/>
                </a:solidFill>
                <a:effectLst/>
                <a:latin typeface="+mn-lt"/>
                <a:ea typeface="+mn-ea"/>
                <a:cs typeface="+mn-cs"/>
              </a:rPr>
              <a:t>%\frac{2}{n}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(\beta^*_0-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=0</a:t>
            </a:r>
          </a:p>
          <a:p>
            <a:r>
              <a:rPr lang="en-US" sz="1200" kern="1200" dirty="0">
                <a:solidFill>
                  <a:schemeClr val="tx1"/>
                </a:solidFill>
                <a:effectLst/>
                <a:latin typeface="+mn-lt"/>
                <a:ea typeface="+mn-ea"/>
                <a:cs typeface="+mn-cs"/>
              </a:rPr>
              <a:t>n \beta^*_0 -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=0 \</a:t>
            </a:r>
            <a:r>
              <a:rPr lang="en-US" sz="1200" kern="1200" dirty="0" err="1">
                <a:solidFill>
                  <a:schemeClr val="tx1"/>
                </a:solidFill>
                <a:effectLst/>
                <a:latin typeface="+mn-lt"/>
                <a:ea typeface="+mn-ea"/>
                <a:cs typeface="+mn-cs"/>
              </a:rPr>
              <a:t>Rightarrow</a:t>
            </a:r>
            <a:r>
              <a:rPr lang="en-US" sz="1200" kern="1200" dirty="0">
                <a:solidFill>
                  <a:schemeClr val="tx1"/>
                </a:solidFill>
                <a:effectLst/>
                <a:latin typeface="+mn-lt"/>
                <a:ea typeface="+mn-ea"/>
                <a:cs typeface="+mn-cs"/>
              </a:rPr>
              <a:t> \beta^*_0= \frac{1}{n}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79FC402-18C0-0641-9AC9-34716935162F}" type="slidenum">
              <a:rPr lang="en-US" smtClean="0"/>
              <a:t>19</a:t>
            </a:fld>
            <a:endParaRPr lang="en-US"/>
          </a:p>
        </p:txBody>
      </p:sp>
    </p:spTree>
    <p:extLst>
      <p:ext uri="{BB962C8B-B14F-4D97-AF65-F5344CB8AC3E}">
        <p14:creationId xmlns:p14="http://schemas.microsoft.com/office/powerpoint/2010/main" val="404895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 \beta_0 </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%\frac{d}{d\beta_0} \left(\frac{1}{n}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 \right) </a:t>
            </a:r>
          </a:p>
          <a:p>
            <a:r>
              <a:rPr lang="en-US" sz="1200" kern="1200" dirty="0">
                <a:solidFill>
                  <a:schemeClr val="tx1"/>
                </a:solidFill>
                <a:effectLst/>
                <a:latin typeface="+mn-lt"/>
                <a:ea typeface="+mn-ea"/>
                <a:cs typeface="+mn-cs"/>
              </a:rPr>
              <a:t>%\frac{2}{n}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(\beta^*_0-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=0</a:t>
            </a:r>
          </a:p>
          <a:p>
            <a:r>
              <a:rPr lang="en-US" sz="1200" kern="1200" dirty="0">
                <a:solidFill>
                  <a:schemeClr val="tx1"/>
                </a:solidFill>
                <a:effectLst/>
                <a:latin typeface="+mn-lt"/>
                <a:ea typeface="+mn-ea"/>
                <a:cs typeface="+mn-cs"/>
              </a:rPr>
              <a:t>n \beta^*_0 -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=0 \</a:t>
            </a:r>
            <a:r>
              <a:rPr lang="en-US" sz="1200" kern="1200" dirty="0" err="1">
                <a:solidFill>
                  <a:schemeClr val="tx1"/>
                </a:solidFill>
                <a:effectLst/>
                <a:latin typeface="+mn-lt"/>
                <a:ea typeface="+mn-ea"/>
                <a:cs typeface="+mn-cs"/>
              </a:rPr>
              <a:t>Rightarrow</a:t>
            </a:r>
            <a:r>
              <a:rPr lang="en-US" sz="1200" kern="1200" dirty="0">
                <a:solidFill>
                  <a:schemeClr val="tx1"/>
                </a:solidFill>
                <a:effectLst/>
                <a:latin typeface="+mn-lt"/>
                <a:ea typeface="+mn-ea"/>
                <a:cs typeface="+mn-cs"/>
              </a:rPr>
              <a:t> \beta^*_0= \frac{1}{n}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79FC402-18C0-0641-9AC9-34716935162F}" type="slidenum">
              <a:rPr lang="en-US" smtClean="0"/>
              <a:t>20</a:t>
            </a:fld>
            <a:endParaRPr lang="en-US"/>
          </a:p>
        </p:txBody>
      </p:sp>
    </p:spTree>
    <p:extLst>
      <p:ext uri="{BB962C8B-B14F-4D97-AF65-F5344CB8AC3E}">
        <p14:creationId xmlns:p14="http://schemas.microsoft.com/office/powerpoint/2010/main" val="156659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 \beta_0 </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%\frac{d}{d\beta_0} \left(\frac{1}{n}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 \right) </a:t>
            </a:r>
          </a:p>
          <a:p>
            <a:r>
              <a:rPr lang="en-US" sz="1200" kern="1200" dirty="0">
                <a:solidFill>
                  <a:schemeClr val="tx1"/>
                </a:solidFill>
                <a:effectLst/>
                <a:latin typeface="+mn-lt"/>
                <a:ea typeface="+mn-ea"/>
                <a:cs typeface="+mn-cs"/>
              </a:rPr>
              <a:t>%\frac{2}{n}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(\beta^*_0-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=0</a:t>
            </a:r>
          </a:p>
          <a:p>
            <a:r>
              <a:rPr lang="en-US" sz="1200" kern="1200" dirty="0">
                <a:solidFill>
                  <a:schemeClr val="tx1"/>
                </a:solidFill>
                <a:effectLst/>
                <a:latin typeface="+mn-lt"/>
                <a:ea typeface="+mn-ea"/>
                <a:cs typeface="+mn-cs"/>
              </a:rPr>
              <a:t>n \beta^*_0 -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=0 \</a:t>
            </a:r>
            <a:r>
              <a:rPr lang="en-US" sz="1200" kern="1200" dirty="0" err="1">
                <a:solidFill>
                  <a:schemeClr val="tx1"/>
                </a:solidFill>
                <a:effectLst/>
                <a:latin typeface="+mn-lt"/>
                <a:ea typeface="+mn-ea"/>
                <a:cs typeface="+mn-cs"/>
              </a:rPr>
              <a:t>Rightarrow</a:t>
            </a:r>
            <a:r>
              <a:rPr lang="en-US" sz="1200" kern="1200" dirty="0">
                <a:solidFill>
                  <a:schemeClr val="tx1"/>
                </a:solidFill>
                <a:effectLst/>
                <a:latin typeface="+mn-lt"/>
                <a:ea typeface="+mn-ea"/>
                <a:cs typeface="+mn-cs"/>
              </a:rPr>
              <a:t> \beta^*_0= \frac{1}{n}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79FC402-18C0-0641-9AC9-34716935162F}" type="slidenum">
              <a:rPr lang="en-US" smtClean="0"/>
              <a:t>21</a:t>
            </a:fld>
            <a:endParaRPr lang="en-US"/>
          </a:p>
        </p:txBody>
      </p:sp>
    </p:spTree>
    <p:extLst>
      <p:ext uri="{BB962C8B-B14F-4D97-AF65-F5344CB8AC3E}">
        <p14:creationId xmlns:p14="http://schemas.microsoft.com/office/powerpoint/2010/main" val="63082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 \beta_0 </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%\frac{d}{d\beta_0} \left(\frac{1}{n}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 \right) </a:t>
            </a:r>
          </a:p>
          <a:p>
            <a:r>
              <a:rPr lang="en-US" sz="1200" kern="1200" dirty="0">
                <a:solidFill>
                  <a:schemeClr val="tx1"/>
                </a:solidFill>
                <a:effectLst/>
                <a:latin typeface="+mn-lt"/>
                <a:ea typeface="+mn-ea"/>
                <a:cs typeface="+mn-cs"/>
              </a:rPr>
              <a:t>%\frac{2}{n}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(\beta^*_0-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=0</a:t>
            </a:r>
          </a:p>
          <a:p>
            <a:r>
              <a:rPr lang="en-US" sz="1200" kern="1200" dirty="0">
                <a:solidFill>
                  <a:schemeClr val="tx1"/>
                </a:solidFill>
                <a:effectLst/>
                <a:latin typeface="+mn-lt"/>
                <a:ea typeface="+mn-ea"/>
                <a:cs typeface="+mn-cs"/>
              </a:rPr>
              <a:t>n \beta^*_0 -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=0 \</a:t>
            </a:r>
            <a:r>
              <a:rPr lang="en-US" sz="1200" kern="1200" dirty="0" err="1">
                <a:solidFill>
                  <a:schemeClr val="tx1"/>
                </a:solidFill>
                <a:effectLst/>
                <a:latin typeface="+mn-lt"/>
                <a:ea typeface="+mn-ea"/>
                <a:cs typeface="+mn-cs"/>
              </a:rPr>
              <a:t>Rightarrow</a:t>
            </a:r>
            <a:r>
              <a:rPr lang="en-US" sz="1200" kern="1200" dirty="0">
                <a:solidFill>
                  <a:schemeClr val="tx1"/>
                </a:solidFill>
                <a:effectLst/>
                <a:latin typeface="+mn-lt"/>
                <a:ea typeface="+mn-ea"/>
                <a:cs typeface="+mn-cs"/>
              </a:rPr>
              <a:t> \beta^*_0= \frac{1}{n}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79FC402-18C0-0641-9AC9-34716935162F}" type="slidenum">
              <a:rPr lang="en-US" smtClean="0"/>
              <a:t>22</a:t>
            </a:fld>
            <a:endParaRPr lang="en-US"/>
          </a:p>
        </p:txBody>
      </p:sp>
    </p:spTree>
    <p:extLst>
      <p:ext uri="{BB962C8B-B14F-4D97-AF65-F5344CB8AC3E}">
        <p14:creationId xmlns:p14="http://schemas.microsoft.com/office/powerpoint/2010/main" val="412769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 \beta_0 </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%\frac{d}{d\beta_0} \left(\frac{1}{n}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 \right) </a:t>
            </a:r>
          </a:p>
          <a:p>
            <a:r>
              <a:rPr lang="en-US" sz="1200" kern="1200" dirty="0">
                <a:solidFill>
                  <a:schemeClr val="tx1"/>
                </a:solidFill>
                <a:effectLst/>
                <a:latin typeface="+mn-lt"/>
                <a:ea typeface="+mn-ea"/>
                <a:cs typeface="+mn-cs"/>
              </a:rPr>
              <a:t>%\frac{2}{n}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(\beta^*_0-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=0</a:t>
            </a:r>
          </a:p>
          <a:p>
            <a:r>
              <a:rPr lang="en-US" sz="1200" kern="1200" dirty="0">
                <a:solidFill>
                  <a:schemeClr val="tx1"/>
                </a:solidFill>
                <a:effectLst/>
                <a:latin typeface="+mn-lt"/>
                <a:ea typeface="+mn-ea"/>
                <a:cs typeface="+mn-cs"/>
              </a:rPr>
              <a:t>n \beta^*_0 -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=0 \</a:t>
            </a:r>
            <a:r>
              <a:rPr lang="en-US" sz="1200" kern="1200" dirty="0" err="1">
                <a:solidFill>
                  <a:schemeClr val="tx1"/>
                </a:solidFill>
                <a:effectLst/>
                <a:latin typeface="+mn-lt"/>
                <a:ea typeface="+mn-ea"/>
                <a:cs typeface="+mn-cs"/>
              </a:rPr>
              <a:t>Rightarrow</a:t>
            </a:r>
            <a:r>
              <a:rPr lang="en-US" sz="1200" kern="1200" dirty="0">
                <a:solidFill>
                  <a:schemeClr val="tx1"/>
                </a:solidFill>
                <a:effectLst/>
                <a:latin typeface="+mn-lt"/>
                <a:ea typeface="+mn-ea"/>
                <a:cs typeface="+mn-cs"/>
              </a:rPr>
              <a:t> \beta^*_0= \frac{1}{n}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79FC402-18C0-0641-9AC9-34716935162F}" type="slidenum">
              <a:rPr lang="en-US" smtClean="0"/>
              <a:t>23</a:t>
            </a:fld>
            <a:endParaRPr lang="en-US"/>
          </a:p>
        </p:txBody>
      </p:sp>
    </p:spTree>
    <p:extLst>
      <p:ext uri="{BB962C8B-B14F-4D97-AF65-F5344CB8AC3E}">
        <p14:creationId xmlns:p14="http://schemas.microsoft.com/office/powerpoint/2010/main" val="356778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 \beta_0 </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%\frac{d}{d\beta_0} \left(\frac{1}{n}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 \right) </a:t>
            </a:r>
          </a:p>
          <a:p>
            <a:r>
              <a:rPr lang="en-US" sz="1200" kern="1200" dirty="0">
                <a:solidFill>
                  <a:schemeClr val="tx1"/>
                </a:solidFill>
                <a:effectLst/>
                <a:latin typeface="+mn-lt"/>
                <a:ea typeface="+mn-ea"/>
                <a:cs typeface="+mn-cs"/>
              </a:rPr>
              <a:t>%\frac{2}{n}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(\beta^*_0-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=0</a:t>
            </a:r>
          </a:p>
          <a:p>
            <a:r>
              <a:rPr lang="en-US" sz="1200" kern="1200" dirty="0">
                <a:solidFill>
                  <a:schemeClr val="tx1"/>
                </a:solidFill>
                <a:effectLst/>
                <a:latin typeface="+mn-lt"/>
                <a:ea typeface="+mn-ea"/>
                <a:cs typeface="+mn-cs"/>
              </a:rPr>
              <a:t>n \beta^*_0 -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=0 \</a:t>
            </a:r>
            <a:r>
              <a:rPr lang="en-US" sz="1200" kern="1200" dirty="0" err="1">
                <a:solidFill>
                  <a:schemeClr val="tx1"/>
                </a:solidFill>
                <a:effectLst/>
                <a:latin typeface="+mn-lt"/>
                <a:ea typeface="+mn-ea"/>
                <a:cs typeface="+mn-cs"/>
              </a:rPr>
              <a:t>Rightarrow</a:t>
            </a:r>
            <a:r>
              <a:rPr lang="en-US" sz="1200" kern="1200" dirty="0">
                <a:solidFill>
                  <a:schemeClr val="tx1"/>
                </a:solidFill>
                <a:effectLst/>
                <a:latin typeface="+mn-lt"/>
                <a:ea typeface="+mn-ea"/>
                <a:cs typeface="+mn-cs"/>
              </a:rPr>
              <a:t> \beta^*_0= \frac{1}{n}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79FC402-18C0-0641-9AC9-34716935162F}" type="slidenum">
              <a:rPr lang="en-US" smtClean="0"/>
              <a:t>24</a:t>
            </a:fld>
            <a:endParaRPr lang="en-US"/>
          </a:p>
        </p:txBody>
      </p:sp>
    </p:spTree>
    <p:extLst>
      <p:ext uri="{BB962C8B-B14F-4D97-AF65-F5344CB8AC3E}">
        <p14:creationId xmlns:p14="http://schemas.microsoft.com/office/powerpoint/2010/main" val="4084987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 \beta_0 </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f(</a:t>
            </a:r>
            <a:r>
              <a:rPr lang="en-US" sz="1200" kern="1200" dirty="0" err="1">
                <a:solidFill>
                  <a:schemeClr val="tx1"/>
                </a:solidFill>
                <a:effectLst/>
                <a:latin typeface="+mn-lt"/>
                <a:ea typeface="+mn-ea"/>
                <a:cs typeface="+mn-cs"/>
              </a:rPr>
              <a:t>A_i,S_i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%\min  \frac{1}{n}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%\frac{d}{d\beta_0} \left(\frac{1}{n} \sum_{</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=1}^n ( \beta_0 -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)^2 \right) </a:t>
            </a:r>
          </a:p>
          <a:p>
            <a:r>
              <a:rPr lang="en-US" sz="1200" kern="1200" dirty="0">
                <a:solidFill>
                  <a:schemeClr val="tx1"/>
                </a:solidFill>
                <a:effectLst/>
                <a:latin typeface="+mn-lt"/>
                <a:ea typeface="+mn-ea"/>
                <a:cs typeface="+mn-cs"/>
              </a:rPr>
              <a:t>%\frac{2}{n}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(\beta^*_0-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=0</a:t>
            </a:r>
          </a:p>
          <a:p>
            <a:r>
              <a:rPr lang="en-US" sz="1200" kern="1200" dirty="0">
                <a:solidFill>
                  <a:schemeClr val="tx1"/>
                </a:solidFill>
                <a:effectLst/>
                <a:latin typeface="+mn-lt"/>
                <a:ea typeface="+mn-ea"/>
                <a:cs typeface="+mn-cs"/>
              </a:rPr>
              <a:t>n \beta^*_0 -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=0 \</a:t>
            </a:r>
            <a:r>
              <a:rPr lang="en-US" sz="1200" kern="1200" dirty="0" err="1">
                <a:solidFill>
                  <a:schemeClr val="tx1"/>
                </a:solidFill>
                <a:effectLst/>
                <a:latin typeface="+mn-lt"/>
                <a:ea typeface="+mn-ea"/>
                <a:cs typeface="+mn-cs"/>
              </a:rPr>
              <a:t>Rightarrow</a:t>
            </a:r>
            <a:r>
              <a:rPr lang="en-US" sz="1200" kern="1200" dirty="0">
                <a:solidFill>
                  <a:schemeClr val="tx1"/>
                </a:solidFill>
                <a:effectLst/>
                <a:latin typeface="+mn-lt"/>
                <a:ea typeface="+mn-ea"/>
                <a:cs typeface="+mn-cs"/>
              </a:rPr>
              <a:t> \beta^*_0= \frac{1}{n} \</a:t>
            </a:r>
            <a:r>
              <a:rPr lang="en-US" sz="1200" kern="1200" dirty="0" err="1">
                <a:solidFill>
                  <a:schemeClr val="tx1"/>
                </a:solidFill>
                <a:effectLst/>
                <a:latin typeface="+mn-lt"/>
                <a:ea typeface="+mn-ea"/>
                <a:cs typeface="+mn-cs"/>
              </a:rPr>
              <a:t>sum_i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y_i</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79FC402-18C0-0641-9AC9-34716935162F}" type="slidenum">
              <a:rPr lang="en-US" smtClean="0"/>
              <a:t>25</a:t>
            </a:fld>
            <a:endParaRPr lang="en-US"/>
          </a:p>
        </p:txBody>
      </p:sp>
    </p:spTree>
    <p:extLst>
      <p:ext uri="{BB962C8B-B14F-4D97-AF65-F5344CB8AC3E}">
        <p14:creationId xmlns:p14="http://schemas.microsoft.com/office/powerpoint/2010/main" val="40759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9F8A38-53D5-2C44-A9CB-4A55FD5A146C}"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194454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9F8A38-53D5-2C44-A9CB-4A55FD5A146C}"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44505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9F8A38-53D5-2C44-A9CB-4A55FD5A146C}"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37058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9F8A38-53D5-2C44-A9CB-4A55FD5A146C}"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22737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F8A38-53D5-2C44-A9CB-4A55FD5A146C}"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212545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9F8A38-53D5-2C44-A9CB-4A55FD5A146C}" type="datetimeFigureOut">
              <a:rPr lang="en-US" smtClean="0"/>
              <a:t>9/1/22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134402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9F8A38-53D5-2C44-A9CB-4A55FD5A146C}" type="datetimeFigureOut">
              <a:rPr lang="en-US" smtClean="0"/>
              <a:t>9/1/22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180191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9F8A38-53D5-2C44-A9CB-4A55FD5A146C}" type="datetimeFigureOut">
              <a:rPr lang="en-US" smtClean="0"/>
              <a:t>9/1/22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97876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F8A38-53D5-2C44-A9CB-4A55FD5A146C}" type="datetimeFigureOut">
              <a:rPr lang="en-US" smtClean="0"/>
              <a:t>9/1/22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34555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F8A38-53D5-2C44-A9CB-4A55FD5A146C}" type="datetimeFigureOut">
              <a:rPr lang="en-US" smtClean="0"/>
              <a:t>9/1/22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102460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F8A38-53D5-2C44-A9CB-4A55FD5A146C}" type="datetimeFigureOut">
              <a:rPr lang="en-US" smtClean="0"/>
              <a:t>9/1/22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D463-51F9-F04D-ADAF-74AF9BF7EDFC}" type="slidenum">
              <a:rPr lang="en-US" smtClean="0"/>
              <a:t>‹#›</a:t>
            </a:fld>
            <a:endParaRPr lang="en-US"/>
          </a:p>
        </p:txBody>
      </p:sp>
    </p:spTree>
    <p:extLst>
      <p:ext uri="{BB962C8B-B14F-4D97-AF65-F5344CB8AC3E}">
        <p14:creationId xmlns:p14="http://schemas.microsoft.com/office/powerpoint/2010/main" val="193821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F8A38-53D5-2C44-A9CB-4A55FD5A146C}" type="datetimeFigureOut">
              <a:rPr lang="en-US" smtClean="0"/>
              <a:t>9/1/22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AD463-51F9-F04D-ADAF-74AF9BF7EDFC}" type="slidenum">
              <a:rPr lang="en-US" smtClean="0"/>
              <a:t>‹#›</a:t>
            </a:fld>
            <a:endParaRPr lang="en-US"/>
          </a:p>
        </p:txBody>
      </p:sp>
    </p:spTree>
    <p:extLst>
      <p:ext uri="{BB962C8B-B14F-4D97-AF65-F5344CB8AC3E}">
        <p14:creationId xmlns:p14="http://schemas.microsoft.com/office/powerpoint/2010/main" val="1299185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5.emf"/><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4.emf"/><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4.emf"/><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4.emf"/><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4.emf"/><Relationship Id="rId10" Type="http://schemas.openxmlformats.org/officeDocument/2006/relationships/image" Target="../media/image10.emf"/><Relationship Id="rId4" Type="http://schemas.openxmlformats.org/officeDocument/2006/relationships/image" Target="../media/image5.emf"/><Relationship Id="rId9" Type="http://schemas.openxmlformats.org/officeDocument/2006/relationships/image" Target="../media/image9.emf"/></Relationships>
</file>

<file path=ppt/slides/_rels/slide2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4.emf"/><Relationship Id="rId10" Type="http://schemas.openxmlformats.org/officeDocument/2006/relationships/image" Target="../media/image10.emf"/><Relationship Id="rId4" Type="http://schemas.openxmlformats.org/officeDocument/2006/relationships/image" Target="../media/image5.emf"/><Relationship Id="rId9" Type="http://schemas.openxmlformats.org/officeDocument/2006/relationships/image" Target="../media/image9.emf"/></Relationships>
</file>

<file path=ppt/slides/_rels/slide26.xml.rels><?xml version="1.0" encoding="UTF-8" standalone="yes"?>
<Relationships xmlns="http://schemas.openxmlformats.org/package/2006/relationships"><Relationship Id="rId18" Type="http://schemas.openxmlformats.org/officeDocument/2006/relationships/customXml" Target="../ink/ink2.xml"/><Relationship Id="rId17"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2.xml"/><Relationship Id="rId19"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7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7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7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7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F19B-FBE7-4A4F-BAFA-8D6A5C7F1FF7}"/>
              </a:ext>
            </a:extLst>
          </p:cNvPr>
          <p:cNvSpPr>
            <a:spLocks noGrp="1"/>
          </p:cNvSpPr>
          <p:nvPr>
            <p:ph type="title"/>
          </p:nvPr>
        </p:nvSpPr>
        <p:spPr>
          <a:xfrm>
            <a:off x="548268" y="51767"/>
            <a:ext cx="10515600" cy="1325563"/>
          </a:xfrm>
        </p:spPr>
        <p:txBody>
          <a:bodyPr/>
          <a:lstStyle/>
          <a:p>
            <a:r>
              <a:rPr lang="en-US" dirty="0"/>
              <a:t>Training Models.</a:t>
            </a:r>
            <a:br>
              <a:rPr lang="en-US" dirty="0"/>
            </a:br>
            <a:r>
              <a:rPr lang="en-US" dirty="0"/>
              <a:t>Linear classifiers and Decision Trees</a:t>
            </a:r>
          </a:p>
        </p:txBody>
      </p:sp>
      <p:sp>
        <p:nvSpPr>
          <p:cNvPr id="3" name="Content Placeholder 2">
            <a:extLst>
              <a:ext uri="{FF2B5EF4-FFF2-40B4-BE49-F238E27FC236}">
                <a16:creationId xmlns:a16="http://schemas.microsoft.com/office/drawing/2014/main" id="{49B9C413-ECA6-054F-9E82-77D74394E99F}"/>
              </a:ext>
            </a:extLst>
          </p:cNvPr>
          <p:cNvSpPr>
            <a:spLocks noGrp="1"/>
          </p:cNvSpPr>
          <p:nvPr>
            <p:ph idx="1"/>
          </p:nvPr>
        </p:nvSpPr>
        <p:spPr/>
        <p:txBody>
          <a:bodyPr/>
          <a:lstStyle/>
          <a:p>
            <a:r>
              <a:rPr lang="en-US" dirty="0"/>
              <a:t>What is learning? Minimizing training loss </a:t>
            </a:r>
          </a:p>
          <a:p>
            <a:r>
              <a:rPr lang="en-US" dirty="0"/>
              <a:t>Linear models </a:t>
            </a:r>
          </a:p>
          <a:p>
            <a:r>
              <a:rPr lang="en-US" dirty="0"/>
              <a:t>How to train linear models with gradient descent</a:t>
            </a:r>
          </a:p>
          <a:p>
            <a:r>
              <a:rPr lang="en-US" dirty="0"/>
              <a:t>All modern learning is optimization with gradient descent</a:t>
            </a:r>
          </a:p>
          <a:p>
            <a:r>
              <a:rPr lang="en-US" dirty="0"/>
              <a:t>Quick intro to Regularization in linear regression: Ridge Regression and Lasso </a:t>
            </a:r>
          </a:p>
          <a:p>
            <a:r>
              <a:rPr lang="en-US" dirty="0"/>
              <a:t>Part 2: How to train Decision Trees </a:t>
            </a:r>
          </a:p>
          <a:p>
            <a:endParaRPr lang="en-US" dirty="0"/>
          </a:p>
          <a:p>
            <a:endParaRPr lang="en-US" dirty="0"/>
          </a:p>
        </p:txBody>
      </p:sp>
    </p:spTree>
    <p:extLst>
      <p:ext uri="{BB962C8B-B14F-4D97-AF65-F5344CB8AC3E}">
        <p14:creationId xmlns:p14="http://schemas.microsoft.com/office/powerpoint/2010/main" val="741819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extLst>
              <p:ext uri="{D42A27DB-BD31-4B8C-83A1-F6EECF244321}">
                <p14:modId xmlns:p14="http://schemas.microsoft.com/office/powerpoint/2010/main" val="1183026401"/>
              </p:ext>
            </p:extLst>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2"/>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3139321"/>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a:p>
            <a:r>
              <a:rPr lang="en-US" dirty="0"/>
              <a:t>n=5 </a:t>
            </a:r>
          </a:p>
          <a:p>
            <a:r>
              <a:rPr lang="en-US" dirty="0"/>
              <a:t>1/5 (  100+  </a:t>
            </a:r>
          </a:p>
          <a:p>
            <a:r>
              <a:rPr lang="en-US" dirty="0"/>
              <a:t>           400 +</a:t>
            </a:r>
          </a:p>
          <a:p>
            <a:r>
              <a:rPr lang="en-US" dirty="0"/>
              <a:t>              0  +</a:t>
            </a:r>
          </a:p>
          <a:p>
            <a:r>
              <a:rPr lang="en-US" dirty="0"/>
              <a:t>           900 +</a:t>
            </a:r>
          </a:p>
          <a:p>
            <a:r>
              <a:rPr lang="en-US" dirty="0"/>
              <a:t>           900)  </a:t>
            </a:r>
          </a:p>
          <a:p>
            <a:r>
              <a:rPr lang="en-US" dirty="0"/>
              <a:t>So MSE loss of model 4 = 460. </a:t>
            </a:r>
          </a:p>
          <a:p>
            <a:r>
              <a:rPr lang="en-US" b="1" dirty="0"/>
              <a:t>Can you find a better model ? </a:t>
            </a:r>
          </a:p>
        </p:txBody>
      </p:sp>
    </p:spTree>
    <p:extLst>
      <p:ext uri="{BB962C8B-B14F-4D97-AF65-F5344CB8AC3E}">
        <p14:creationId xmlns:p14="http://schemas.microsoft.com/office/powerpoint/2010/main" val="130009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I would like to find the model parameters </a:t>
            </a:r>
            <a:r>
              <a:rPr lang="el-GR" dirty="0"/>
              <a:t>β</a:t>
            </a:r>
            <a:r>
              <a:rPr lang="en-US" baseline="-25000" dirty="0"/>
              <a:t>0</a:t>
            </a:r>
            <a:r>
              <a:rPr lang="en-US" dirty="0"/>
              <a:t> , </a:t>
            </a:r>
            <a:r>
              <a:rPr lang="el-GR" dirty="0"/>
              <a:t>β</a:t>
            </a:r>
            <a:r>
              <a:rPr lang="en-US" baseline="-25000" dirty="0"/>
              <a:t>1</a:t>
            </a:r>
            <a:r>
              <a:rPr lang="en-US" dirty="0"/>
              <a:t> ,</a:t>
            </a:r>
            <a:r>
              <a:rPr lang="el-GR" dirty="0"/>
              <a:t> β</a:t>
            </a:r>
            <a:r>
              <a:rPr lang="en-US" baseline="-25000" dirty="0"/>
              <a:t>2</a:t>
            </a:r>
            <a:r>
              <a:rPr lang="en-US" dirty="0"/>
              <a:t> </a:t>
            </a:r>
          </a:p>
          <a:p>
            <a:r>
              <a:rPr lang="en-US" dirty="0"/>
              <a:t>To minimize the MSE loss. </a:t>
            </a:r>
          </a:p>
          <a:p>
            <a:r>
              <a:rPr lang="en-US" dirty="0"/>
              <a:t>How to do that? </a:t>
            </a:r>
          </a:p>
          <a:p>
            <a:r>
              <a:rPr lang="en-US" dirty="0"/>
              <a:t>Ok start with some initial guess: </a:t>
            </a:r>
          </a:p>
          <a:p>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For each weight, see which modification decreases the loss the most.</a:t>
            </a:r>
          </a:p>
          <a:p>
            <a:r>
              <a:rPr lang="en-US" b="1" dirty="0"/>
              <a:t>Learning is optimizing a function </a:t>
            </a:r>
          </a:p>
          <a:p>
            <a:r>
              <a:rPr lang="en-US" dirty="0"/>
              <a:t>Finding the parameters that minimize the training loss. </a:t>
            </a:r>
          </a:p>
          <a:p>
            <a:r>
              <a:rPr lang="en-US" dirty="0"/>
              <a:t> </a:t>
            </a:r>
          </a:p>
          <a:p>
            <a:r>
              <a:rPr lang="en-US" dirty="0"/>
              <a:t>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446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extLst>
              <p:ext uri="{D42A27DB-BD31-4B8C-83A1-F6EECF244321}">
                <p14:modId xmlns:p14="http://schemas.microsoft.com/office/powerpoint/2010/main" val="3917745663"/>
              </p:ext>
            </p:extLst>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2704992"/>
            <a:ext cx="7846950" cy="2585323"/>
          </a:xfrm>
          <a:prstGeom prst="rect">
            <a:avLst/>
          </a:prstGeom>
          <a:noFill/>
        </p:spPr>
        <p:txBody>
          <a:bodyPr wrap="square" rtlCol="0">
            <a:spAutoFit/>
          </a:bodyPr>
          <a:lstStyle/>
          <a:p>
            <a:r>
              <a:rPr lang="en-US" dirty="0"/>
              <a:t>Lets start with very simple models:   f(A,S) =</a:t>
            </a:r>
            <a:r>
              <a:rPr lang="en-US" dirty="0" err="1"/>
              <a:t>y</a:t>
            </a:r>
            <a:r>
              <a:rPr lang="en-US" baseline="-25000" dirty="0" err="1"/>
              <a:t>i</a:t>
            </a:r>
            <a:r>
              <a:rPr lang="en-US" dirty="0" err="1"/>
              <a:t>hat</a:t>
            </a:r>
            <a:r>
              <a:rPr lang="en-US" dirty="0"/>
              <a:t> = </a:t>
            </a:r>
            <a:r>
              <a:rPr lang="el-GR" dirty="0"/>
              <a:t>β</a:t>
            </a:r>
            <a:r>
              <a:rPr lang="en-US" baseline="-25000" dirty="0"/>
              <a:t>0. </a:t>
            </a:r>
            <a:r>
              <a:rPr lang="en-US" dirty="0"/>
              <a:t>  </a:t>
            </a:r>
          </a:p>
          <a:p>
            <a:r>
              <a:rPr lang="en-US" dirty="0" err="1"/>
              <a:t>Ie</a:t>
            </a:r>
            <a:r>
              <a:rPr lang="en-US" dirty="0"/>
              <a:t> we force </a:t>
            </a:r>
            <a:r>
              <a:rPr lang="el-GR" dirty="0"/>
              <a:t>β</a:t>
            </a:r>
            <a:r>
              <a:rPr lang="en-US" baseline="-25000" dirty="0"/>
              <a:t>1</a:t>
            </a:r>
            <a:r>
              <a:rPr lang="en-US" dirty="0"/>
              <a:t> =0,</a:t>
            </a:r>
            <a:r>
              <a:rPr lang="el-GR" dirty="0"/>
              <a:t> β</a:t>
            </a:r>
            <a:r>
              <a:rPr lang="en-US" baseline="-25000" dirty="0"/>
              <a:t>2</a:t>
            </a:r>
            <a:r>
              <a:rPr lang="en-US" dirty="0"/>
              <a:t> =0. </a:t>
            </a:r>
          </a:p>
          <a:p>
            <a:endParaRPr lang="en-US" dirty="0"/>
          </a:p>
          <a:p>
            <a:r>
              <a:rPr lang="en-US" dirty="0"/>
              <a:t>Lets use the loss L(</a:t>
            </a:r>
            <a:r>
              <a:rPr lang="el-GR" dirty="0"/>
              <a:t>β</a:t>
            </a:r>
            <a:r>
              <a:rPr lang="en-US" baseline="-25000" dirty="0"/>
              <a:t>0</a:t>
            </a:r>
            <a:r>
              <a:rPr lang="en-US" dirty="0"/>
              <a:t>)= </a:t>
            </a:r>
          </a:p>
          <a:p>
            <a:r>
              <a:rPr lang="en-US" dirty="0"/>
              <a:t>Activity:</a:t>
            </a:r>
            <a:br>
              <a:rPr lang="en-US" dirty="0"/>
            </a:br>
            <a:r>
              <a:rPr lang="en-US" dirty="0"/>
              <a:t>1. Write down the loss function L(</a:t>
            </a:r>
            <a:r>
              <a:rPr lang="el-GR" dirty="0"/>
              <a:t>β</a:t>
            </a:r>
            <a:r>
              <a:rPr lang="en-US" baseline="-25000" dirty="0"/>
              <a:t>0</a:t>
            </a:r>
            <a:r>
              <a:rPr lang="en-US" dirty="0"/>
              <a:t>), as a function of the model weight </a:t>
            </a:r>
            <a:r>
              <a:rPr lang="el-GR" dirty="0"/>
              <a:t>β</a:t>
            </a:r>
            <a:r>
              <a:rPr lang="en-US" baseline="-25000" dirty="0"/>
              <a:t>0</a:t>
            </a:r>
            <a:r>
              <a:rPr lang="en-US" dirty="0"/>
              <a:t> </a:t>
            </a:r>
          </a:p>
          <a:p>
            <a:r>
              <a:rPr lang="en-US" dirty="0"/>
              <a:t>2. Plot the loss function </a:t>
            </a:r>
          </a:p>
          <a:p>
            <a:r>
              <a:rPr lang="en-US" dirty="0"/>
              <a:t>3. What choice </a:t>
            </a:r>
            <a:r>
              <a:rPr lang="el-GR" dirty="0"/>
              <a:t>β</a:t>
            </a:r>
            <a:r>
              <a:rPr lang="en-US" baseline="-25000" dirty="0"/>
              <a:t>0 </a:t>
            </a:r>
            <a:r>
              <a:rPr lang="en-US" dirty="0"/>
              <a:t>minimizes the loss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DE6EAA51-0974-A79A-F1C4-AB7773D2730A}"/>
              </a:ext>
            </a:extLst>
          </p:cNvPr>
          <p:cNvPicPr>
            <a:picLocks noChangeAspect="1"/>
          </p:cNvPicPr>
          <p:nvPr/>
        </p:nvPicPr>
        <p:blipFill>
          <a:blip r:embed="rId2"/>
          <a:stretch>
            <a:fillRect/>
          </a:stretch>
        </p:blipFill>
        <p:spPr>
          <a:xfrm>
            <a:off x="2406933" y="3447199"/>
            <a:ext cx="1411512" cy="458122"/>
          </a:xfrm>
          <a:prstGeom prst="rect">
            <a:avLst/>
          </a:prstGeom>
        </p:spPr>
      </p:pic>
    </p:spTree>
    <p:extLst>
      <p:ext uri="{BB962C8B-B14F-4D97-AF65-F5344CB8AC3E}">
        <p14:creationId xmlns:p14="http://schemas.microsoft.com/office/powerpoint/2010/main" val="149338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2704992"/>
            <a:ext cx="7846950" cy="1477328"/>
          </a:xfrm>
          <a:prstGeom prst="rect">
            <a:avLst/>
          </a:prstGeom>
          <a:noFill/>
        </p:spPr>
        <p:txBody>
          <a:bodyPr wrap="square" rtlCol="0">
            <a:spAutoFit/>
          </a:bodyPr>
          <a:lstStyle/>
          <a:p>
            <a:r>
              <a:rPr lang="en-US" dirty="0"/>
              <a:t>Lets start with very simple models:   f(A,S) =</a:t>
            </a:r>
            <a:r>
              <a:rPr lang="el-GR" dirty="0"/>
              <a:t>β</a:t>
            </a:r>
            <a:r>
              <a:rPr lang="en-US" baseline="-25000" dirty="0"/>
              <a:t>0</a:t>
            </a:r>
            <a:r>
              <a:rPr lang="en-US" dirty="0"/>
              <a:t>  </a:t>
            </a:r>
          </a:p>
          <a:p>
            <a:r>
              <a:rPr lang="en-US" dirty="0" err="1"/>
              <a:t>Ie</a:t>
            </a:r>
            <a:r>
              <a:rPr lang="en-US" dirty="0"/>
              <a:t> we force </a:t>
            </a:r>
            <a:r>
              <a:rPr lang="el-GR" dirty="0"/>
              <a:t>β</a:t>
            </a:r>
            <a:r>
              <a:rPr lang="en-US" baseline="-25000" dirty="0"/>
              <a:t>1</a:t>
            </a:r>
            <a:r>
              <a:rPr lang="en-US" dirty="0"/>
              <a:t> =0,</a:t>
            </a:r>
            <a:r>
              <a:rPr lang="el-GR" dirty="0"/>
              <a:t> β</a:t>
            </a:r>
            <a:r>
              <a:rPr lang="en-US" baseline="-25000" dirty="0"/>
              <a:t>2</a:t>
            </a:r>
            <a:r>
              <a:rPr lang="en-US" dirty="0"/>
              <a:t> =0. </a:t>
            </a:r>
          </a:p>
          <a:p>
            <a:r>
              <a:rPr lang="en-US" dirty="0"/>
              <a:t>What choice </a:t>
            </a:r>
            <a:r>
              <a:rPr lang="el-GR" dirty="0"/>
              <a:t>β</a:t>
            </a:r>
            <a:r>
              <a:rPr lang="en-US" baseline="-25000" dirty="0"/>
              <a:t>0 </a:t>
            </a:r>
            <a:r>
              <a:rPr lang="en-US" dirty="0"/>
              <a:t>minimizes the loss ?</a:t>
            </a:r>
          </a:p>
          <a:p>
            <a:r>
              <a:rPr lang="en-US" dirty="0"/>
              <a:t>Loss =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672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extLst>
              <p:ext uri="{D42A27DB-BD31-4B8C-83A1-F6EECF244321}">
                <p14:modId xmlns:p14="http://schemas.microsoft.com/office/powerpoint/2010/main" val="589235297"/>
              </p:ext>
            </p:extLst>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2704992"/>
            <a:ext cx="7846950" cy="1477328"/>
          </a:xfrm>
          <a:prstGeom prst="rect">
            <a:avLst/>
          </a:prstGeom>
          <a:noFill/>
        </p:spPr>
        <p:txBody>
          <a:bodyPr wrap="square" rtlCol="0">
            <a:spAutoFit/>
          </a:bodyPr>
          <a:lstStyle/>
          <a:p>
            <a:r>
              <a:rPr lang="en-US" dirty="0"/>
              <a:t>Lets start with very simple models:   f(A,S) =</a:t>
            </a:r>
            <a:r>
              <a:rPr lang="el-GR" dirty="0"/>
              <a:t>β</a:t>
            </a:r>
            <a:r>
              <a:rPr lang="en-US" baseline="-25000" dirty="0"/>
              <a:t>0</a:t>
            </a:r>
            <a:r>
              <a:rPr lang="en-US" dirty="0"/>
              <a:t>  </a:t>
            </a:r>
          </a:p>
          <a:p>
            <a:r>
              <a:rPr lang="en-US" dirty="0" err="1"/>
              <a:t>Ie</a:t>
            </a:r>
            <a:r>
              <a:rPr lang="en-US" dirty="0"/>
              <a:t> we force </a:t>
            </a:r>
            <a:r>
              <a:rPr lang="el-GR" dirty="0"/>
              <a:t>β</a:t>
            </a:r>
            <a:r>
              <a:rPr lang="en-US" baseline="-25000" dirty="0"/>
              <a:t>1</a:t>
            </a:r>
            <a:r>
              <a:rPr lang="en-US" dirty="0"/>
              <a:t> =0,</a:t>
            </a:r>
            <a:r>
              <a:rPr lang="el-GR" dirty="0"/>
              <a:t> β</a:t>
            </a:r>
            <a:r>
              <a:rPr lang="en-US" baseline="-25000" dirty="0"/>
              <a:t>2</a:t>
            </a:r>
            <a:r>
              <a:rPr lang="en-US" dirty="0"/>
              <a:t> =0. </a:t>
            </a:r>
          </a:p>
          <a:p>
            <a:r>
              <a:rPr lang="en-US" dirty="0"/>
              <a:t>What choice </a:t>
            </a:r>
            <a:r>
              <a:rPr lang="el-GR" dirty="0"/>
              <a:t>β</a:t>
            </a:r>
            <a:r>
              <a:rPr lang="en-US" baseline="-25000" dirty="0"/>
              <a:t>0 </a:t>
            </a:r>
            <a:r>
              <a:rPr lang="en-US" dirty="0"/>
              <a:t>minimizes the loss ?</a:t>
            </a:r>
          </a:p>
          <a:p>
            <a:r>
              <a:rPr lang="en-US" dirty="0"/>
              <a:t>Loss = 1/2  ( (80- </a:t>
            </a:r>
            <a:r>
              <a:rPr lang="el-GR" dirty="0"/>
              <a:t>β</a:t>
            </a:r>
            <a:r>
              <a:rPr lang="en-US" baseline="-25000" dirty="0"/>
              <a:t>0</a:t>
            </a:r>
            <a:r>
              <a:rPr lang="en-US" dirty="0"/>
              <a:t>)</a:t>
            </a:r>
            <a:r>
              <a:rPr lang="en-US" baseline="30000" dirty="0"/>
              <a:t>2</a:t>
            </a:r>
            <a:r>
              <a:rPr lang="en-US" dirty="0"/>
              <a:t>+ (20- </a:t>
            </a:r>
            <a:r>
              <a:rPr lang="el-GR" dirty="0"/>
              <a:t>β</a:t>
            </a:r>
            <a:r>
              <a:rPr lang="en-US" baseline="-25000" dirty="0"/>
              <a:t>0</a:t>
            </a:r>
            <a:r>
              <a:rPr lang="en-US" dirty="0"/>
              <a:t>)</a:t>
            </a:r>
            <a:r>
              <a:rPr lang="en-US" baseline="30000" dirty="0"/>
              <a:t>2 </a:t>
            </a:r>
            <a:r>
              <a:rPr lang="en-US" dirty="0"/>
              <a:t>)</a:t>
            </a:r>
            <a:r>
              <a:rPr lang="en-US" baseline="30000" dirty="0"/>
              <a:t> </a:t>
            </a:r>
            <a:endParaRPr lang="en-US" dirty="0"/>
          </a:p>
          <a:p>
            <a:endParaRPr lang="en-US" dirty="0"/>
          </a:p>
        </p:txBody>
      </p:sp>
    </p:spTree>
    <p:extLst>
      <p:ext uri="{BB962C8B-B14F-4D97-AF65-F5344CB8AC3E}">
        <p14:creationId xmlns:p14="http://schemas.microsoft.com/office/powerpoint/2010/main" val="3734268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2704992"/>
            <a:ext cx="7846950" cy="1477328"/>
          </a:xfrm>
          <a:prstGeom prst="rect">
            <a:avLst/>
          </a:prstGeom>
          <a:noFill/>
        </p:spPr>
        <p:txBody>
          <a:bodyPr wrap="square" rtlCol="0">
            <a:spAutoFit/>
          </a:bodyPr>
          <a:lstStyle/>
          <a:p>
            <a:r>
              <a:rPr lang="en-US" dirty="0"/>
              <a:t>Lets start with very simple models:   f(A,S) =</a:t>
            </a:r>
            <a:r>
              <a:rPr lang="el-GR" dirty="0"/>
              <a:t>β</a:t>
            </a:r>
            <a:r>
              <a:rPr lang="en-US" baseline="-25000" dirty="0"/>
              <a:t>0</a:t>
            </a:r>
            <a:r>
              <a:rPr lang="en-US" dirty="0"/>
              <a:t>  </a:t>
            </a:r>
          </a:p>
          <a:p>
            <a:r>
              <a:rPr lang="en-US" dirty="0" err="1"/>
              <a:t>Ie</a:t>
            </a:r>
            <a:r>
              <a:rPr lang="en-US" dirty="0"/>
              <a:t> we force </a:t>
            </a:r>
            <a:r>
              <a:rPr lang="el-GR" dirty="0"/>
              <a:t>β</a:t>
            </a:r>
            <a:r>
              <a:rPr lang="en-US" baseline="-25000" dirty="0"/>
              <a:t>1</a:t>
            </a:r>
            <a:r>
              <a:rPr lang="en-US" dirty="0"/>
              <a:t> =0,</a:t>
            </a:r>
            <a:r>
              <a:rPr lang="el-GR" dirty="0"/>
              <a:t> β</a:t>
            </a:r>
            <a:r>
              <a:rPr lang="en-US" baseline="-25000" dirty="0"/>
              <a:t>2</a:t>
            </a:r>
            <a:r>
              <a:rPr lang="en-US" dirty="0"/>
              <a:t> =0. </a:t>
            </a:r>
          </a:p>
          <a:p>
            <a:r>
              <a:rPr lang="en-US" dirty="0"/>
              <a:t>What choice </a:t>
            </a:r>
            <a:r>
              <a:rPr lang="el-GR" dirty="0"/>
              <a:t>β</a:t>
            </a:r>
            <a:r>
              <a:rPr lang="en-US" baseline="-25000" dirty="0"/>
              <a:t>0 </a:t>
            </a:r>
            <a:r>
              <a:rPr lang="en-US" dirty="0"/>
              <a:t>minimizes the loss ?</a:t>
            </a:r>
          </a:p>
          <a:p>
            <a:r>
              <a:rPr lang="en-US" dirty="0"/>
              <a:t>Loss = 1/2  ( (80- </a:t>
            </a:r>
            <a:r>
              <a:rPr lang="el-GR" dirty="0"/>
              <a:t>β</a:t>
            </a:r>
            <a:r>
              <a:rPr lang="en-US" baseline="-25000" dirty="0"/>
              <a:t>0</a:t>
            </a:r>
            <a:r>
              <a:rPr lang="en-US" dirty="0"/>
              <a:t>)</a:t>
            </a:r>
            <a:r>
              <a:rPr lang="en-US" baseline="30000" dirty="0"/>
              <a:t>2</a:t>
            </a:r>
            <a:r>
              <a:rPr lang="en-US" dirty="0"/>
              <a:t>+ (20- </a:t>
            </a:r>
            <a:r>
              <a:rPr lang="el-GR" dirty="0"/>
              <a:t>β</a:t>
            </a:r>
            <a:r>
              <a:rPr lang="en-US" baseline="-25000" dirty="0"/>
              <a:t>0</a:t>
            </a:r>
            <a:r>
              <a:rPr lang="en-US" dirty="0"/>
              <a:t>)</a:t>
            </a:r>
            <a:r>
              <a:rPr lang="en-US" baseline="30000" dirty="0"/>
              <a:t>2 </a:t>
            </a:r>
            <a:r>
              <a:rPr lang="en-US" dirty="0"/>
              <a:t>)</a:t>
            </a:r>
            <a:r>
              <a:rPr lang="en-US" baseline="30000" dirty="0"/>
              <a:t> </a:t>
            </a:r>
            <a:endParaRPr lang="en-US" dirty="0"/>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5547360" y="5803392"/>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11204448" y="5803392"/>
            <a:ext cx="475488" cy="369332"/>
          </a:xfrm>
          <a:prstGeom prst="rect">
            <a:avLst/>
          </a:prstGeom>
          <a:noFill/>
        </p:spPr>
        <p:txBody>
          <a:bodyPr wrap="square" rtlCol="0">
            <a:spAutoFit/>
          </a:bodyPr>
          <a:lstStyle/>
          <a:p>
            <a:r>
              <a:rPr lang="el-GR" dirty="0"/>
              <a:t>β</a:t>
            </a:r>
            <a:r>
              <a:rPr lang="en-US" baseline="-25000" dirty="0"/>
              <a:t>0</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5699760" y="2999232"/>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5224092" y="2985082"/>
            <a:ext cx="561012" cy="369332"/>
          </a:xfrm>
          <a:prstGeom prst="rect">
            <a:avLst/>
          </a:prstGeom>
          <a:noFill/>
        </p:spPr>
        <p:txBody>
          <a:bodyPr wrap="square" rtlCol="0">
            <a:spAutoFit/>
          </a:bodyPr>
          <a:lstStyle/>
          <a:p>
            <a:r>
              <a:rPr lang="en-US" dirty="0"/>
              <a:t>loss</a:t>
            </a:r>
          </a:p>
        </p:txBody>
      </p:sp>
      <p:sp>
        <p:nvSpPr>
          <p:cNvPr id="8" name="Freeform 7">
            <a:extLst>
              <a:ext uri="{FF2B5EF4-FFF2-40B4-BE49-F238E27FC236}">
                <a16:creationId xmlns:a16="http://schemas.microsoft.com/office/drawing/2014/main" id="{9F96C187-00B0-6549-9FE3-4CE5461F39F5}"/>
              </a:ext>
            </a:extLst>
          </p:cNvPr>
          <p:cNvSpPr/>
          <p:nvPr/>
        </p:nvSpPr>
        <p:spPr>
          <a:xfrm>
            <a:off x="6108192" y="3706368"/>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13F05C20-329C-E742-BBCC-A30483AA3249}"/>
              </a:ext>
            </a:extLst>
          </p:cNvPr>
          <p:cNvSpPr/>
          <p:nvPr/>
        </p:nvSpPr>
        <p:spPr>
          <a:xfrm flipH="1">
            <a:off x="7793069" y="3699411"/>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A416D3-FE09-9148-9A28-16BD8A233E04}"/>
              </a:ext>
            </a:extLst>
          </p:cNvPr>
          <p:cNvSpPr/>
          <p:nvPr/>
        </p:nvSpPr>
        <p:spPr>
          <a:xfrm>
            <a:off x="6132757" y="3622792"/>
            <a:ext cx="998991" cy="369332"/>
          </a:xfrm>
          <a:prstGeom prst="rect">
            <a:avLst/>
          </a:prstGeom>
        </p:spPr>
        <p:txBody>
          <a:bodyPr wrap="none">
            <a:spAutoFit/>
          </a:bodyPr>
          <a:lstStyle/>
          <a:p>
            <a:r>
              <a:rPr lang="en-US" dirty="0"/>
              <a:t>(20- </a:t>
            </a:r>
            <a:r>
              <a:rPr lang="el-GR" dirty="0"/>
              <a:t>β</a:t>
            </a:r>
            <a:r>
              <a:rPr lang="en-US" baseline="-25000" dirty="0"/>
              <a:t>0</a:t>
            </a:r>
            <a:r>
              <a:rPr lang="en-US" dirty="0"/>
              <a:t>)</a:t>
            </a:r>
            <a:r>
              <a:rPr lang="en-US" baseline="30000" dirty="0"/>
              <a:t>2 </a:t>
            </a:r>
            <a:endParaRPr lang="en-US" dirty="0"/>
          </a:p>
        </p:txBody>
      </p:sp>
      <p:sp>
        <p:nvSpPr>
          <p:cNvPr id="17" name="Rectangle 16">
            <a:extLst>
              <a:ext uri="{FF2B5EF4-FFF2-40B4-BE49-F238E27FC236}">
                <a16:creationId xmlns:a16="http://schemas.microsoft.com/office/drawing/2014/main" id="{30A9B69F-D14C-764B-A8B6-50A0054888B4}"/>
              </a:ext>
            </a:extLst>
          </p:cNvPr>
          <p:cNvSpPr/>
          <p:nvPr/>
        </p:nvSpPr>
        <p:spPr>
          <a:xfrm>
            <a:off x="7399679" y="5822129"/>
            <a:ext cx="771365" cy="369332"/>
          </a:xfrm>
          <a:prstGeom prst="rect">
            <a:avLst/>
          </a:prstGeom>
        </p:spPr>
        <p:txBody>
          <a:bodyPr wrap="none">
            <a:spAutoFit/>
          </a:bodyPr>
          <a:lstStyle/>
          <a:p>
            <a:r>
              <a:rPr lang="el-GR" dirty="0"/>
              <a:t>β</a:t>
            </a:r>
            <a:r>
              <a:rPr lang="en-US" baseline="-25000" dirty="0"/>
              <a:t>0</a:t>
            </a:r>
            <a:r>
              <a:rPr lang="en-US" baseline="30000" dirty="0"/>
              <a:t> </a:t>
            </a:r>
            <a:r>
              <a:rPr lang="en-US" dirty="0"/>
              <a:t>=20</a:t>
            </a:r>
          </a:p>
        </p:txBody>
      </p:sp>
    </p:spTree>
    <p:extLst>
      <p:ext uri="{BB962C8B-B14F-4D97-AF65-F5344CB8AC3E}">
        <p14:creationId xmlns:p14="http://schemas.microsoft.com/office/powerpoint/2010/main" val="216242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2704992"/>
            <a:ext cx="7846950" cy="1477328"/>
          </a:xfrm>
          <a:prstGeom prst="rect">
            <a:avLst/>
          </a:prstGeom>
          <a:noFill/>
        </p:spPr>
        <p:txBody>
          <a:bodyPr wrap="square" rtlCol="0">
            <a:spAutoFit/>
          </a:bodyPr>
          <a:lstStyle/>
          <a:p>
            <a:r>
              <a:rPr lang="en-US" dirty="0"/>
              <a:t>Lets start with very simple models:   f(A,S) =</a:t>
            </a:r>
            <a:r>
              <a:rPr lang="el-GR" dirty="0"/>
              <a:t>β</a:t>
            </a:r>
            <a:r>
              <a:rPr lang="en-US" baseline="-25000" dirty="0"/>
              <a:t>0</a:t>
            </a:r>
            <a:r>
              <a:rPr lang="en-US" dirty="0"/>
              <a:t>  </a:t>
            </a:r>
          </a:p>
          <a:p>
            <a:r>
              <a:rPr lang="en-US" dirty="0" err="1"/>
              <a:t>Ie</a:t>
            </a:r>
            <a:r>
              <a:rPr lang="en-US" dirty="0"/>
              <a:t> we force </a:t>
            </a:r>
            <a:r>
              <a:rPr lang="el-GR" dirty="0"/>
              <a:t>β</a:t>
            </a:r>
            <a:r>
              <a:rPr lang="en-US" baseline="-25000" dirty="0"/>
              <a:t>1</a:t>
            </a:r>
            <a:r>
              <a:rPr lang="en-US" dirty="0"/>
              <a:t> =0,</a:t>
            </a:r>
            <a:r>
              <a:rPr lang="el-GR" dirty="0"/>
              <a:t> β</a:t>
            </a:r>
            <a:r>
              <a:rPr lang="en-US" baseline="-25000" dirty="0"/>
              <a:t>2</a:t>
            </a:r>
            <a:r>
              <a:rPr lang="en-US" dirty="0"/>
              <a:t> =0. </a:t>
            </a:r>
          </a:p>
          <a:p>
            <a:r>
              <a:rPr lang="en-US" dirty="0"/>
              <a:t>What choice </a:t>
            </a:r>
            <a:r>
              <a:rPr lang="el-GR" dirty="0"/>
              <a:t>β</a:t>
            </a:r>
            <a:r>
              <a:rPr lang="en-US" baseline="-25000" dirty="0"/>
              <a:t>0 </a:t>
            </a:r>
            <a:r>
              <a:rPr lang="en-US" dirty="0"/>
              <a:t>minimizes the loss ?</a:t>
            </a:r>
          </a:p>
          <a:p>
            <a:r>
              <a:rPr lang="en-US" dirty="0"/>
              <a:t>Loss = 1/2  ( (80- </a:t>
            </a:r>
            <a:r>
              <a:rPr lang="el-GR" dirty="0"/>
              <a:t>β</a:t>
            </a:r>
            <a:r>
              <a:rPr lang="en-US" baseline="-25000" dirty="0"/>
              <a:t>0</a:t>
            </a:r>
            <a:r>
              <a:rPr lang="en-US" dirty="0"/>
              <a:t>)</a:t>
            </a:r>
            <a:r>
              <a:rPr lang="en-US" baseline="30000" dirty="0"/>
              <a:t>2</a:t>
            </a:r>
            <a:r>
              <a:rPr lang="en-US" dirty="0"/>
              <a:t>+ (20- </a:t>
            </a:r>
            <a:r>
              <a:rPr lang="el-GR" dirty="0"/>
              <a:t>β</a:t>
            </a:r>
            <a:r>
              <a:rPr lang="en-US" baseline="-25000" dirty="0"/>
              <a:t>0</a:t>
            </a:r>
            <a:r>
              <a:rPr lang="en-US" dirty="0"/>
              <a:t>)</a:t>
            </a:r>
            <a:r>
              <a:rPr lang="en-US" baseline="30000" dirty="0"/>
              <a:t>2 </a:t>
            </a:r>
            <a:r>
              <a:rPr lang="en-US" dirty="0"/>
              <a:t>)</a:t>
            </a:r>
            <a:r>
              <a:rPr lang="en-US" baseline="30000" dirty="0"/>
              <a:t> </a:t>
            </a:r>
            <a:endParaRPr lang="en-US" dirty="0"/>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5547360" y="5803392"/>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11204448" y="5803392"/>
            <a:ext cx="475488" cy="369332"/>
          </a:xfrm>
          <a:prstGeom prst="rect">
            <a:avLst/>
          </a:prstGeom>
          <a:noFill/>
        </p:spPr>
        <p:txBody>
          <a:bodyPr wrap="square" rtlCol="0">
            <a:spAutoFit/>
          </a:bodyPr>
          <a:lstStyle/>
          <a:p>
            <a:r>
              <a:rPr lang="el-GR" dirty="0"/>
              <a:t>β</a:t>
            </a:r>
            <a:r>
              <a:rPr lang="en-US" baseline="-25000" dirty="0"/>
              <a:t>0</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5699760" y="2999232"/>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5224092" y="2985082"/>
            <a:ext cx="561012" cy="369332"/>
          </a:xfrm>
          <a:prstGeom prst="rect">
            <a:avLst/>
          </a:prstGeom>
          <a:noFill/>
        </p:spPr>
        <p:txBody>
          <a:bodyPr wrap="square" rtlCol="0">
            <a:spAutoFit/>
          </a:bodyPr>
          <a:lstStyle/>
          <a:p>
            <a:r>
              <a:rPr lang="en-US" dirty="0"/>
              <a:t>loss</a:t>
            </a:r>
          </a:p>
        </p:txBody>
      </p:sp>
      <p:sp>
        <p:nvSpPr>
          <p:cNvPr id="8" name="Freeform 7">
            <a:extLst>
              <a:ext uri="{FF2B5EF4-FFF2-40B4-BE49-F238E27FC236}">
                <a16:creationId xmlns:a16="http://schemas.microsoft.com/office/drawing/2014/main" id="{9F96C187-00B0-6549-9FE3-4CE5461F39F5}"/>
              </a:ext>
            </a:extLst>
          </p:cNvPr>
          <p:cNvSpPr/>
          <p:nvPr/>
        </p:nvSpPr>
        <p:spPr>
          <a:xfrm>
            <a:off x="6108192" y="3706368"/>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13F05C20-329C-E742-BBCC-A30483AA3249}"/>
              </a:ext>
            </a:extLst>
          </p:cNvPr>
          <p:cNvSpPr/>
          <p:nvPr/>
        </p:nvSpPr>
        <p:spPr>
          <a:xfrm flipH="1">
            <a:off x="7793069" y="3699411"/>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A416D3-FE09-9148-9A28-16BD8A233E04}"/>
              </a:ext>
            </a:extLst>
          </p:cNvPr>
          <p:cNvSpPr/>
          <p:nvPr/>
        </p:nvSpPr>
        <p:spPr>
          <a:xfrm>
            <a:off x="6132757" y="3622792"/>
            <a:ext cx="998991" cy="369332"/>
          </a:xfrm>
          <a:prstGeom prst="rect">
            <a:avLst/>
          </a:prstGeom>
        </p:spPr>
        <p:txBody>
          <a:bodyPr wrap="none">
            <a:spAutoFit/>
          </a:bodyPr>
          <a:lstStyle/>
          <a:p>
            <a:r>
              <a:rPr lang="en-US" dirty="0"/>
              <a:t>(20- </a:t>
            </a:r>
            <a:r>
              <a:rPr lang="el-GR" dirty="0"/>
              <a:t>β</a:t>
            </a:r>
            <a:r>
              <a:rPr lang="en-US" baseline="-25000" dirty="0"/>
              <a:t>0</a:t>
            </a:r>
            <a:r>
              <a:rPr lang="en-US" dirty="0"/>
              <a:t>)</a:t>
            </a:r>
            <a:r>
              <a:rPr lang="en-US" baseline="30000" dirty="0"/>
              <a:t>2 </a:t>
            </a:r>
            <a:endParaRPr lang="en-US" dirty="0"/>
          </a:p>
        </p:txBody>
      </p:sp>
      <p:sp>
        <p:nvSpPr>
          <p:cNvPr id="17" name="Rectangle 16">
            <a:extLst>
              <a:ext uri="{FF2B5EF4-FFF2-40B4-BE49-F238E27FC236}">
                <a16:creationId xmlns:a16="http://schemas.microsoft.com/office/drawing/2014/main" id="{30A9B69F-D14C-764B-A8B6-50A0054888B4}"/>
              </a:ext>
            </a:extLst>
          </p:cNvPr>
          <p:cNvSpPr/>
          <p:nvPr/>
        </p:nvSpPr>
        <p:spPr>
          <a:xfrm>
            <a:off x="7399679" y="5822129"/>
            <a:ext cx="771365" cy="369332"/>
          </a:xfrm>
          <a:prstGeom prst="rect">
            <a:avLst/>
          </a:prstGeom>
        </p:spPr>
        <p:txBody>
          <a:bodyPr wrap="none">
            <a:spAutoFit/>
          </a:bodyPr>
          <a:lstStyle/>
          <a:p>
            <a:r>
              <a:rPr lang="el-GR" dirty="0"/>
              <a:t>β</a:t>
            </a:r>
            <a:r>
              <a:rPr lang="en-US" baseline="-25000" dirty="0"/>
              <a:t>0</a:t>
            </a:r>
            <a:r>
              <a:rPr lang="en-US" baseline="30000" dirty="0"/>
              <a:t> </a:t>
            </a:r>
            <a:r>
              <a:rPr lang="en-US" dirty="0"/>
              <a:t>=20</a:t>
            </a:r>
          </a:p>
        </p:txBody>
      </p:sp>
      <p:sp>
        <p:nvSpPr>
          <p:cNvPr id="16" name="Freeform 15">
            <a:extLst>
              <a:ext uri="{FF2B5EF4-FFF2-40B4-BE49-F238E27FC236}">
                <a16:creationId xmlns:a16="http://schemas.microsoft.com/office/drawing/2014/main" id="{8052E5B5-A11F-8F4B-85B3-C90D7C1662A3}"/>
              </a:ext>
            </a:extLst>
          </p:cNvPr>
          <p:cNvSpPr/>
          <p:nvPr/>
        </p:nvSpPr>
        <p:spPr>
          <a:xfrm>
            <a:off x="8025185" y="3706368"/>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1ADE46F-DE85-D446-8AF0-CE7ED07AE605}"/>
              </a:ext>
            </a:extLst>
          </p:cNvPr>
          <p:cNvSpPr/>
          <p:nvPr/>
        </p:nvSpPr>
        <p:spPr>
          <a:xfrm flipH="1">
            <a:off x="9710062" y="3699411"/>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367C7-B27C-1E44-B708-0D1CEF2E862A}"/>
              </a:ext>
            </a:extLst>
          </p:cNvPr>
          <p:cNvSpPr/>
          <p:nvPr/>
        </p:nvSpPr>
        <p:spPr>
          <a:xfrm>
            <a:off x="9316672" y="5822129"/>
            <a:ext cx="771365" cy="369332"/>
          </a:xfrm>
          <a:prstGeom prst="rect">
            <a:avLst/>
          </a:prstGeom>
        </p:spPr>
        <p:txBody>
          <a:bodyPr wrap="none">
            <a:spAutoFit/>
          </a:bodyPr>
          <a:lstStyle/>
          <a:p>
            <a:r>
              <a:rPr lang="el-GR" dirty="0"/>
              <a:t>β</a:t>
            </a:r>
            <a:r>
              <a:rPr lang="en-US" baseline="-25000" dirty="0"/>
              <a:t>0</a:t>
            </a:r>
            <a:r>
              <a:rPr lang="en-US" baseline="30000" dirty="0"/>
              <a:t> </a:t>
            </a:r>
            <a:r>
              <a:rPr lang="en-US" dirty="0"/>
              <a:t>=80</a:t>
            </a:r>
          </a:p>
        </p:txBody>
      </p:sp>
      <p:sp>
        <p:nvSpPr>
          <p:cNvPr id="20" name="Rectangle 19">
            <a:extLst>
              <a:ext uri="{FF2B5EF4-FFF2-40B4-BE49-F238E27FC236}">
                <a16:creationId xmlns:a16="http://schemas.microsoft.com/office/drawing/2014/main" id="{6554823A-597D-6349-8899-A78A87D29751}"/>
              </a:ext>
            </a:extLst>
          </p:cNvPr>
          <p:cNvSpPr/>
          <p:nvPr/>
        </p:nvSpPr>
        <p:spPr>
          <a:xfrm>
            <a:off x="10493198" y="3659357"/>
            <a:ext cx="998991" cy="369332"/>
          </a:xfrm>
          <a:prstGeom prst="rect">
            <a:avLst/>
          </a:prstGeom>
        </p:spPr>
        <p:txBody>
          <a:bodyPr wrap="none">
            <a:spAutoFit/>
          </a:bodyPr>
          <a:lstStyle/>
          <a:p>
            <a:r>
              <a:rPr lang="en-US" dirty="0"/>
              <a:t>(80- </a:t>
            </a:r>
            <a:r>
              <a:rPr lang="el-GR" dirty="0"/>
              <a:t>β</a:t>
            </a:r>
            <a:r>
              <a:rPr lang="en-US" baseline="-25000" dirty="0"/>
              <a:t>0</a:t>
            </a:r>
            <a:r>
              <a:rPr lang="en-US" dirty="0"/>
              <a:t>)</a:t>
            </a:r>
            <a:r>
              <a:rPr lang="en-US" baseline="30000" dirty="0"/>
              <a:t>2 </a:t>
            </a:r>
            <a:endParaRPr lang="en-US" dirty="0"/>
          </a:p>
        </p:txBody>
      </p:sp>
    </p:spTree>
    <p:extLst>
      <p:ext uri="{BB962C8B-B14F-4D97-AF65-F5344CB8AC3E}">
        <p14:creationId xmlns:p14="http://schemas.microsoft.com/office/powerpoint/2010/main" val="305922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2704992"/>
            <a:ext cx="7846950" cy="1477328"/>
          </a:xfrm>
          <a:prstGeom prst="rect">
            <a:avLst/>
          </a:prstGeom>
          <a:noFill/>
        </p:spPr>
        <p:txBody>
          <a:bodyPr wrap="square" rtlCol="0">
            <a:spAutoFit/>
          </a:bodyPr>
          <a:lstStyle/>
          <a:p>
            <a:r>
              <a:rPr lang="en-US" dirty="0"/>
              <a:t>Lets start with very simple models:   f(A,S) =</a:t>
            </a:r>
            <a:r>
              <a:rPr lang="el-GR" dirty="0"/>
              <a:t>β</a:t>
            </a:r>
            <a:r>
              <a:rPr lang="en-US" baseline="-25000" dirty="0"/>
              <a:t>0</a:t>
            </a:r>
            <a:r>
              <a:rPr lang="en-US" dirty="0"/>
              <a:t>  </a:t>
            </a:r>
          </a:p>
          <a:p>
            <a:r>
              <a:rPr lang="en-US" dirty="0" err="1"/>
              <a:t>Ie</a:t>
            </a:r>
            <a:r>
              <a:rPr lang="en-US" dirty="0"/>
              <a:t> we force </a:t>
            </a:r>
            <a:r>
              <a:rPr lang="el-GR" dirty="0"/>
              <a:t>β</a:t>
            </a:r>
            <a:r>
              <a:rPr lang="en-US" baseline="-25000" dirty="0"/>
              <a:t>1</a:t>
            </a:r>
            <a:r>
              <a:rPr lang="en-US" dirty="0"/>
              <a:t> =0,</a:t>
            </a:r>
            <a:r>
              <a:rPr lang="el-GR" dirty="0"/>
              <a:t> β</a:t>
            </a:r>
            <a:r>
              <a:rPr lang="en-US" baseline="-25000" dirty="0"/>
              <a:t>2</a:t>
            </a:r>
            <a:r>
              <a:rPr lang="en-US" dirty="0"/>
              <a:t> =0. </a:t>
            </a:r>
          </a:p>
          <a:p>
            <a:r>
              <a:rPr lang="en-US" dirty="0"/>
              <a:t>What choice </a:t>
            </a:r>
            <a:r>
              <a:rPr lang="el-GR" dirty="0"/>
              <a:t>β</a:t>
            </a:r>
            <a:r>
              <a:rPr lang="en-US" baseline="-25000" dirty="0"/>
              <a:t>0 </a:t>
            </a:r>
            <a:r>
              <a:rPr lang="en-US" dirty="0"/>
              <a:t>minimizes the loss ?</a:t>
            </a:r>
          </a:p>
          <a:p>
            <a:r>
              <a:rPr lang="en-US" dirty="0"/>
              <a:t>Loss = 1/2  ( (80- </a:t>
            </a:r>
            <a:r>
              <a:rPr lang="el-GR" dirty="0"/>
              <a:t>β</a:t>
            </a:r>
            <a:r>
              <a:rPr lang="en-US" baseline="-25000" dirty="0"/>
              <a:t>0</a:t>
            </a:r>
            <a:r>
              <a:rPr lang="en-US" dirty="0"/>
              <a:t>)</a:t>
            </a:r>
            <a:r>
              <a:rPr lang="en-US" baseline="30000" dirty="0"/>
              <a:t>2</a:t>
            </a:r>
            <a:r>
              <a:rPr lang="en-US" dirty="0"/>
              <a:t>+ (20- </a:t>
            </a:r>
            <a:r>
              <a:rPr lang="el-GR" dirty="0"/>
              <a:t>β</a:t>
            </a:r>
            <a:r>
              <a:rPr lang="en-US" baseline="-25000" dirty="0"/>
              <a:t>0</a:t>
            </a:r>
            <a:r>
              <a:rPr lang="en-US" dirty="0"/>
              <a:t>)</a:t>
            </a:r>
            <a:r>
              <a:rPr lang="en-US" baseline="30000" dirty="0"/>
              <a:t>2 </a:t>
            </a:r>
            <a:r>
              <a:rPr lang="en-US" dirty="0"/>
              <a:t>)</a:t>
            </a:r>
            <a:r>
              <a:rPr lang="en-US" baseline="30000" dirty="0"/>
              <a:t> </a:t>
            </a:r>
            <a:endParaRPr lang="en-US" dirty="0"/>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5547360" y="5803392"/>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11204448" y="5803392"/>
            <a:ext cx="475488" cy="369332"/>
          </a:xfrm>
          <a:prstGeom prst="rect">
            <a:avLst/>
          </a:prstGeom>
          <a:noFill/>
        </p:spPr>
        <p:txBody>
          <a:bodyPr wrap="square" rtlCol="0">
            <a:spAutoFit/>
          </a:bodyPr>
          <a:lstStyle/>
          <a:p>
            <a:r>
              <a:rPr lang="el-GR" dirty="0"/>
              <a:t>β</a:t>
            </a:r>
            <a:r>
              <a:rPr lang="en-US" baseline="-25000" dirty="0"/>
              <a:t>0</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5699760" y="2999232"/>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5224092" y="2985082"/>
            <a:ext cx="561012" cy="369332"/>
          </a:xfrm>
          <a:prstGeom prst="rect">
            <a:avLst/>
          </a:prstGeom>
          <a:noFill/>
        </p:spPr>
        <p:txBody>
          <a:bodyPr wrap="square" rtlCol="0">
            <a:spAutoFit/>
          </a:bodyPr>
          <a:lstStyle/>
          <a:p>
            <a:r>
              <a:rPr lang="en-US" dirty="0"/>
              <a:t>loss</a:t>
            </a:r>
          </a:p>
        </p:txBody>
      </p:sp>
      <p:sp>
        <p:nvSpPr>
          <p:cNvPr id="8" name="Freeform 7">
            <a:extLst>
              <a:ext uri="{FF2B5EF4-FFF2-40B4-BE49-F238E27FC236}">
                <a16:creationId xmlns:a16="http://schemas.microsoft.com/office/drawing/2014/main" id="{9F96C187-00B0-6549-9FE3-4CE5461F39F5}"/>
              </a:ext>
            </a:extLst>
          </p:cNvPr>
          <p:cNvSpPr/>
          <p:nvPr/>
        </p:nvSpPr>
        <p:spPr>
          <a:xfrm>
            <a:off x="6108192" y="3706368"/>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13F05C20-329C-E742-BBCC-A30483AA3249}"/>
              </a:ext>
            </a:extLst>
          </p:cNvPr>
          <p:cNvSpPr/>
          <p:nvPr/>
        </p:nvSpPr>
        <p:spPr>
          <a:xfrm flipH="1">
            <a:off x="7793069" y="3699411"/>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A416D3-FE09-9148-9A28-16BD8A233E04}"/>
              </a:ext>
            </a:extLst>
          </p:cNvPr>
          <p:cNvSpPr/>
          <p:nvPr/>
        </p:nvSpPr>
        <p:spPr>
          <a:xfrm>
            <a:off x="6132757" y="3622792"/>
            <a:ext cx="998991" cy="369332"/>
          </a:xfrm>
          <a:prstGeom prst="rect">
            <a:avLst/>
          </a:prstGeom>
        </p:spPr>
        <p:txBody>
          <a:bodyPr wrap="none">
            <a:spAutoFit/>
          </a:bodyPr>
          <a:lstStyle/>
          <a:p>
            <a:r>
              <a:rPr lang="en-US" dirty="0"/>
              <a:t>(20- </a:t>
            </a:r>
            <a:r>
              <a:rPr lang="el-GR" dirty="0"/>
              <a:t>β</a:t>
            </a:r>
            <a:r>
              <a:rPr lang="en-US" baseline="-25000" dirty="0"/>
              <a:t>0</a:t>
            </a:r>
            <a:r>
              <a:rPr lang="en-US" dirty="0"/>
              <a:t>)</a:t>
            </a:r>
            <a:r>
              <a:rPr lang="en-US" baseline="30000" dirty="0"/>
              <a:t>2 </a:t>
            </a:r>
            <a:endParaRPr lang="en-US" dirty="0"/>
          </a:p>
        </p:txBody>
      </p:sp>
      <p:sp>
        <p:nvSpPr>
          <p:cNvPr id="17" name="Rectangle 16">
            <a:extLst>
              <a:ext uri="{FF2B5EF4-FFF2-40B4-BE49-F238E27FC236}">
                <a16:creationId xmlns:a16="http://schemas.microsoft.com/office/drawing/2014/main" id="{30A9B69F-D14C-764B-A8B6-50A0054888B4}"/>
              </a:ext>
            </a:extLst>
          </p:cNvPr>
          <p:cNvSpPr/>
          <p:nvPr/>
        </p:nvSpPr>
        <p:spPr>
          <a:xfrm>
            <a:off x="7399679" y="5822129"/>
            <a:ext cx="771365" cy="369332"/>
          </a:xfrm>
          <a:prstGeom prst="rect">
            <a:avLst/>
          </a:prstGeom>
        </p:spPr>
        <p:txBody>
          <a:bodyPr wrap="none">
            <a:spAutoFit/>
          </a:bodyPr>
          <a:lstStyle/>
          <a:p>
            <a:r>
              <a:rPr lang="el-GR" dirty="0"/>
              <a:t>β</a:t>
            </a:r>
            <a:r>
              <a:rPr lang="en-US" baseline="-25000" dirty="0"/>
              <a:t>0</a:t>
            </a:r>
            <a:r>
              <a:rPr lang="en-US" baseline="30000" dirty="0"/>
              <a:t> </a:t>
            </a:r>
            <a:r>
              <a:rPr lang="en-US" dirty="0"/>
              <a:t>=20</a:t>
            </a:r>
          </a:p>
        </p:txBody>
      </p:sp>
      <p:sp>
        <p:nvSpPr>
          <p:cNvPr id="16" name="Freeform 15">
            <a:extLst>
              <a:ext uri="{FF2B5EF4-FFF2-40B4-BE49-F238E27FC236}">
                <a16:creationId xmlns:a16="http://schemas.microsoft.com/office/drawing/2014/main" id="{8052E5B5-A11F-8F4B-85B3-C90D7C1662A3}"/>
              </a:ext>
            </a:extLst>
          </p:cNvPr>
          <p:cNvSpPr/>
          <p:nvPr/>
        </p:nvSpPr>
        <p:spPr>
          <a:xfrm>
            <a:off x="8025185" y="3706368"/>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1ADE46F-DE85-D446-8AF0-CE7ED07AE605}"/>
              </a:ext>
            </a:extLst>
          </p:cNvPr>
          <p:cNvSpPr/>
          <p:nvPr/>
        </p:nvSpPr>
        <p:spPr>
          <a:xfrm flipH="1">
            <a:off x="9710062" y="3699411"/>
            <a:ext cx="1694688"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367C7-B27C-1E44-B708-0D1CEF2E862A}"/>
              </a:ext>
            </a:extLst>
          </p:cNvPr>
          <p:cNvSpPr/>
          <p:nvPr/>
        </p:nvSpPr>
        <p:spPr>
          <a:xfrm>
            <a:off x="9316672" y="5822129"/>
            <a:ext cx="771365" cy="369332"/>
          </a:xfrm>
          <a:prstGeom prst="rect">
            <a:avLst/>
          </a:prstGeom>
        </p:spPr>
        <p:txBody>
          <a:bodyPr wrap="none">
            <a:spAutoFit/>
          </a:bodyPr>
          <a:lstStyle/>
          <a:p>
            <a:r>
              <a:rPr lang="el-GR" dirty="0"/>
              <a:t>β</a:t>
            </a:r>
            <a:r>
              <a:rPr lang="en-US" baseline="-25000" dirty="0"/>
              <a:t>0</a:t>
            </a:r>
            <a:r>
              <a:rPr lang="en-US" baseline="30000" dirty="0"/>
              <a:t> </a:t>
            </a:r>
            <a:r>
              <a:rPr lang="en-US" dirty="0"/>
              <a:t>=80</a:t>
            </a:r>
          </a:p>
        </p:txBody>
      </p:sp>
      <p:sp>
        <p:nvSpPr>
          <p:cNvPr id="20" name="Rectangle 19">
            <a:extLst>
              <a:ext uri="{FF2B5EF4-FFF2-40B4-BE49-F238E27FC236}">
                <a16:creationId xmlns:a16="http://schemas.microsoft.com/office/drawing/2014/main" id="{6554823A-597D-6349-8899-A78A87D29751}"/>
              </a:ext>
            </a:extLst>
          </p:cNvPr>
          <p:cNvSpPr/>
          <p:nvPr/>
        </p:nvSpPr>
        <p:spPr>
          <a:xfrm>
            <a:off x="10493198" y="3659357"/>
            <a:ext cx="998991" cy="369332"/>
          </a:xfrm>
          <a:prstGeom prst="rect">
            <a:avLst/>
          </a:prstGeom>
        </p:spPr>
        <p:txBody>
          <a:bodyPr wrap="none">
            <a:spAutoFit/>
          </a:bodyPr>
          <a:lstStyle/>
          <a:p>
            <a:r>
              <a:rPr lang="en-US" dirty="0"/>
              <a:t>(80- </a:t>
            </a:r>
            <a:r>
              <a:rPr lang="el-GR" dirty="0"/>
              <a:t>β</a:t>
            </a:r>
            <a:r>
              <a:rPr lang="en-US" baseline="-25000" dirty="0"/>
              <a:t>0</a:t>
            </a:r>
            <a:r>
              <a:rPr lang="en-US" dirty="0"/>
              <a:t>)</a:t>
            </a:r>
            <a:r>
              <a:rPr lang="en-US" baseline="30000" dirty="0"/>
              <a:t>2 </a:t>
            </a:r>
            <a:endParaRPr lang="en-US" dirty="0"/>
          </a:p>
        </p:txBody>
      </p:sp>
      <p:sp>
        <p:nvSpPr>
          <p:cNvPr id="21" name="Freeform 20">
            <a:extLst>
              <a:ext uri="{FF2B5EF4-FFF2-40B4-BE49-F238E27FC236}">
                <a16:creationId xmlns:a16="http://schemas.microsoft.com/office/drawing/2014/main" id="{692ADF5D-1E6B-6F4F-AB97-4A646DA9BE7A}"/>
              </a:ext>
            </a:extLst>
          </p:cNvPr>
          <p:cNvSpPr/>
          <p:nvPr/>
        </p:nvSpPr>
        <p:spPr>
          <a:xfrm>
            <a:off x="7487757" y="2607372"/>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8749763" y="2607371"/>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9899268" y="2576131"/>
            <a:ext cx="1893467" cy="646331"/>
          </a:xfrm>
          <a:prstGeom prst="rect">
            <a:avLst/>
          </a:prstGeom>
        </p:spPr>
        <p:txBody>
          <a:bodyPr wrap="none">
            <a:spAutoFit/>
          </a:bodyPr>
          <a:lstStyle/>
          <a:p>
            <a:r>
              <a:rPr lang="en-US" dirty="0">
                <a:solidFill>
                  <a:srgbClr val="C00000"/>
                </a:solidFill>
              </a:rPr>
              <a:t>(20- </a:t>
            </a:r>
            <a:r>
              <a:rPr lang="el-GR" dirty="0">
                <a:solidFill>
                  <a:srgbClr val="C00000"/>
                </a:solidFill>
              </a:rPr>
              <a:t>β</a:t>
            </a:r>
            <a:r>
              <a:rPr lang="en-US" baseline="-25000" dirty="0">
                <a:solidFill>
                  <a:srgbClr val="C00000"/>
                </a:solidFill>
              </a:rPr>
              <a:t>0</a:t>
            </a:r>
            <a:r>
              <a:rPr lang="en-US" dirty="0">
                <a:solidFill>
                  <a:srgbClr val="C00000"/>
                </a:solidFill>
              </a:rPr>
              <a:t>)</a:t>
            </a:r>
            <a:r>
              <a:rPr lang="en-US" baseline="30000" dirty="0">
                <a:solidFill>
                  <a:srgbClr val="C00000"/>
                </a:solidFill>
              </a:rPr>
              <a:t>2 </a:t>
            </a:r>
            <a:r>
              <a:rPr lang="en-US" dirty="0">
                <a:solidFill>
                  <a:srgbClr val="C00000"/>
                </a:solidFill>
              </a:rPr>
              <a:t>+(80- </a:t>
            </a:r>
            <a:r>
              <a:rPr lang="el-GR" dirty="0">
                <a:solidFill>
                  <a:srgbClr val="C00000"/>
                </a:solidFill>
              </a:rPr>
              <a:t>β</a:t>
            </a:r>
            <a:r>
              <a:rPr lang="en-US" baseline="-25000" dirty="0">
                <a:solidFill>
                  <a:srgbClr val="C00000"/>
                </a:solidFill>
              </a:rPr>
              <a:t>0</a:t>
            </a:r>
            <a:r>
              <a:rPr lang="en-US" dirty="0">
                <a:solidFill>
                  <a:srgbClr val="C00000"/>
                </a:solidFill>
              </a:rPr>
              <a:t>)</a:t>
            </a:r>
            <a:r>
              <a:rPr lang="en-US" baseline="30000" dirty="0">
                <a:solidFill>
                  <a:srgbClr val="C00000"/>
                </a:solidFill>
              </a:rPr>
              <a:t>2</a:t>
            </a:r>
          </a:p>
          <a:p>
            <a:r>
              <a:rPr lang="en-US" dirty="0">
                <a:solidFill>
                  <a:srgbClr val="C00000"/>
                </a:solidFill>
              </a:rPr>
              <a:t>Loss </a:t>
            </a:r>
          </a:p>
        </p:txBody>
      </p:sp>
    </p:spTree>
    <p:extLst>
      <p:ext uri="{BB962C8B-B14F-4D97-AF65-F5344CB8AC3E}">
        <p14:creationId xmlns:p14="http://schemas.microsoft.com/office/powerpoint/2010/main" val="1885664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2704992"/>
            <a:ext cx="7846950" cy="3139321"/>
          </a:xfrm>
          <a:prstGeom prst="rect">
            <a:avLst/>
          </a:prstGeom>
          <a:noFill/>
        </p:spPr>
        <p:txBody>
          <a:bodyPr wrap="square" rtlCol="0">
            <a:spAutoFit/>
          </a:bodyPr>
          <a:lstStyle/>
          <a:p>
            <a:r>
              <a:rPr lang="en-US" dirty="0"/>
              <a:t>Lets start with very simple models:   f(A,S) =</a:t>
            </a:r>
            <a:r>
              <a:rPr lang="el-GR" dirty="0"/>
              <a:t>β</a:t>
            </a:r>
            <a:r>
              <a:rPr lang="en-US" baseline="-25000" dirty="0"/>
              <a:t>0</a:t>
            </a:r>
            <a:r>
              <a:rPr lang="en-US" dirty="0"/>
              <a:t>  </a:t>
            </a:r>
          </a:p>
          <a:p>
            <a:r>
              <a:rPr lang="en-US" dirty="0" err="1"/>
              <a:t>Ie</a:t>
            </a:r>
            <a:r>
              <a:rPr lang="en-US" dirty="0"/>
              <a:t> we force </a:t>
            </a:r>
            <a:r>
              <a:rPr lang="el-GR" dirty="0"/>
              <a:t>β</a:t>
            </a:r>
            <a:r>
              <a:rPr lang="en-US" baseline="-25000" dirty="0"/>
              <a:t>1</a:t>
            </a:r>
            <a:r>
              <a:rPr lang="en-US" dirty="0"/>
              <a:t> =0,</a:t>
            </a:r>
            <a:r>
              <a:rPr lang="el-GR" dirty="0"/>
              <a:t> β</a:t>
            </a:r>
            <a:r>
              <a:rPr lang="en-US" baseline="-25000" dirty="0"/>
              <a:t>2</a:t>
            </a:r>
            <a:r>
              <a:rPr lang="en-US" dirty="0"/>
              <a:t> =0. </a:t>
            </a:r>
          </a:p>
          <a:p>
            <a:r>
              <a:rPr lang="en-US" dirty="0"/>
              <a:t>What choice </a:t>
            </a:r>
            <a:r>
              <a:rPr lang="el-GR" dirty="0"/>
              <a:t>β</a:t>
            </a:r>
            <a:r>
              <a:rPr lang="en-US" baseline="-25000" dirty="0"/>
              <a:t>0 </a:t>
            </a:r>
            <a:r>
              <a:rPr lang="en-US" dirty="0"/>
              <a:t>minimizes the loss ?</a:t>
            </a:r>
          </a:p>
          <a:p>
            <a:r>
              <a:rPr lang="en-US" dirty="0"/>
              <a:t>Loss = 1/2  ( (80- </a:t>
            </a:r>
            <a:r>
              <a:rPr lang="el-GR" dirty="0"/>
              <a:t>β</a:t>
            </a:r>
            <a:r>
              <a:rPr lang="en-US" baseline="-25000" dirty="0"/>
              <a:t>0</a:t>
            </a:r>
            <a:r>
              <a:rPr lang="en-US" dirty="0"/>
              <a:t>)</a:t>
            </a:r>
            <a:r>
              <a:rPr lang="en-US" baseline="30000" dirty="0"/>
              <a:t>2</a:t>
            </a:r>
            <a:r>
              <a:rPr lang="en-US" dirty="0"/>
              <a:t>+ (20- </a:t>
            </a:r>
            <a:r>
              <a:rPr lang="el-GR" dirty="0"/>
              <a:t>β</a:t>
            </a:r>
            <a:r>
              <a:rPr lang="en-US" baseline="-25000" dirty="0"/>
              <a:t>0</a:t>
            </a:r>
            <a:r>
              <a:rPr lang="en-US" dirty="0"/>
              <a:t>)</a:t>
            </a:r>
            <a:r>
              <a:rPr lang="en-US" baseline="30000" dirty="0"/>
              <a:t>2 </a:t>
            </a:r>
            <a:r>
              <a:rPr lang="en-US" dirty="0"/>
              <a:t>)</a:t>
            </a:r>
          </a:p>
          <a:p>
            <a:endParaRPr lang="en-US" baseline="30000" dirty="0"/>
          </a:p>
          <a:p>
            <a:r>
              <a:rPr lang="en-US" dirty="0"/>
              <a:t>We will show two ways to </a:t>
            </a:r>
            <a:r>
              <a:rPr lang="en-US"/>
              <a:t>solve linear </a:t>
            </a:r>
            <a:r>
              <a:rPr lang="en-US" dirty="0"/>
              <a:t>regression: </a:t>
            </a:r>
          </a:p>
          <a:p>
            <a:endParaRPr lang="en-US" baseline="30000" dirty="0"/>
          </a:p>
          <a:p>
            <a:r>
              <a:rPr lang="en-US" dirty="0"/>
              <a:t>1.Set derivative equal to zero and solve for optimum </a:t>
            </a:r>
            <a:r>
              <a:rPr lang="el-GR" dirty="0"/>
              <a:t>β</a:t>
            </a:r>
            <a:r>
              <a:rPr lang="en-US" dirty="0"/>
              <a:t>*</a:t>
            </a:r>
            <a:r>
              <a:rPr lang="en-US" baseline="-25000" dirty="0"/>
              <a:t>0</a:t>
            </a:r>
          </a:p>
          <a:p>
            <a:endParaRPr lang="en-US" baseline="-25000" dirty="0"/>
          </a:p>
          <a:p>
            <a:r>
              <a:rPr lang="en-US" baseline="30000" dirty="0"/>
              <a:t> </a:t>
            </a:r>
            <a:r>
              <a:rPr lang="en-US" dirty="0"/>
              <a:t>2.Start with some random initialization </a:t>
            </a:r>
            <a:r>
              <a:rPr lang="el-GR" dirty="0"/>
              <a:t>β</a:t>
            </a:r>
            <a:r>
              <a:rPr lang="en-US" baseline="-25000" dirty="0"/>
              <a:t>0 </a:t>
            </a:r>
            <a:r>
              <a:rPr lang="en-US" dirty="0"/>
              <a:t>and iteratively </a:t>
            </a:r>
            <a:br>
              <a:rPr lang="en-US" dirty="0"/>
            </a:br>
            <a:r>
              <a:rPr lang="en-US" dirty="0"/>
              <a:t>improve the loss by doing gradient descent.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5547360" y="5803392"/>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11204448" y="5803392"/>
            <a:ext cx="475488" cy="369332"/>
          </a:xfrm>
          <a:prstGeom prst="rect">
            <a:avLst/>
          </a:prstGeom>
          <a:noFill/>
        </p:spPr>
        <p:txBody>
          <a:bodyPr wrap="square" rtlCol="0">
            <a:spAutoFit/>
          </a:bodyPr>
          <a:lstStyle/>
          <a:p>
            <a:r>
              <a:rPr lang="el-GR" dirty="0"/>
              <a:t>β</a:t>
            </a:r>
            <a:r>
              <a:rPr lang="en-US" baseline="-25000" dirty="0"/>
              <a:t>0</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5699760" y="2999232"/>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5224092" y="2985082"/>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7399679" y="5822129"/>
            <a:ext cx="418704" cy="369332"/>
          </a:xfrm>
          <a:prstGeom prst="rect">
            <a:avLst/>
          </a:prstGeom>
        </p:spPr>
        <p:txBody>
          <a:bodyPr wrap="none">
            <a:spAutoFit/>
          </a:bodyPr>
          <a:lstStyle/>
          <a:p>
            <a:r>
              <a:rPr lang="en-US" dirty="0"/>
              <a:t>20</a:t>
            </a:r>
          </a:p>
        </p:txBody>
      </p:sp>
      <p:sp>
        <p:nvSpPr>
          <p:cNvPr id="19" name="Rectangle 18">
            <a:extLst>
              <a:ext uri="{FF2B5EF4-FFF2-40B4-BE49-F238E27FC236}">
                <a16:creationId xmlns:a16="http://schemas.microsoft.com/office/drawing/2014/main" id="{430367C7-B27C-1E44-B708-0D1CEF2E862A}"/>
              </a:ext>
            </a:extLst>
          </p:cNvPr>
          <p:cNvSpPr/>
          <p:nvPr/>
        </p:nvSpPr>
        <p:spPr>
          <a:xfrm>
            <a:off x="9518301" y="5784656"/>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7487757" y="2607372"/>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8749763" y="2607371"/>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9899268" y="2576131"/>
            <a:ext cx="1893467" cy="646331"/>
          </a:xfrm>
          <a:prstGeom prst="rect">
            <a:avLst/>
          </a:prstGeom>
        </p:spPr>
        <p:txBody>
          <a:bodyPr wrap="none">
            <a:spAutoFit/>
          </a:bodyPr>
          <a:lstStyle/>
          <a:p>
            <a:r>
              <a:rPr lang="en-US" dirty="0">
                <a:solidFill>
                  <a:srgbClr val="C00000"/>
                </a:solidFill>
              </a:rPr>
              <a:t>(20- </a:t>
            </a:r>
            <a:r>
              <a:rPr lang="el-GR" dirty="0">
                <a:solidFill>
                  <a:srgbClr val="C00000"/>
                </a:solidFill>
              </a:rPr>
              <a:t>β</a:t>
            </a:r>
            <a:r>
              <a:rPr lang="en-US" baseline="-25000" dirty="0">
                <a:solidFill>
                  <a:srgbClr val="C00000"/>
                </a:solidFill>
              </a:rPr>
              <a:t>0</a:t>
            </a:r>
            <a:r>
              <a:rPr lang="en-US" dirty="0">
                <a:solidFill>
                  <a:srgbClr val="C00000"/>
                </a:solidFill>
              </a:rPr>
              <a:t>)</a:t>
            </a:r>
            <a:r>
              <a:rPr lang="en-US" baseline="30000" dirty="0">
                <a:solidFill>
                  <a:srgbClr val="C00000"/>
                </a:solidFill>
              </a:rPr>
              <a:t>2 </a:t>
            </a:r>
            <a:r>
              <a:rPr lang="en-US" dirty="0">
                <a:solidFill>
                  <a:srgbClr val="C00000"/>
                </a:solidFill>
              </a:rPr>
              <a:t>+(80- </a:t>
            </a:r>
            <a:r>
              <a:rPr lang="el-GR" dirty="0">
                <a:solidFill>
                  <a:srgbClr val="C00000"/>
                </a:solidFill>
              </a:rPr>
              <a:t>β</a:t>
            </a:r>
            <a:r>
              <a:rPr lang="en-US" baseline="-25000" dirty="0">
                <a:solidFill>
                  <a:srgbClr val="C00000"/>
                </a:solidFill>
              </a:rPr>
              <a:t>0</a:t>
            </a:r>
            <a:r>
              <a:rPr lang="en-US" dirty="0">
                <a:solidFill>
                  <a:srgbClr val="C00000"/>
                </a:solidFill>
              </a:rPr>
              <a:t>)</a:t>
            </a:r>
            <a:r>
              <a:rPr lang="en-US" baseline="30000" dirty="0">
                <a:solidFill>
                  <a:srgbClr val="C00000"/>
                </a:solidFill>
              </a:rPr>
              <a:t>2</a:t>
            </a:r>
          </a:p>
          <a:p>
            <a:r>
              <a:rPr lang="en-US" dirty="0">
                <a:solidFill>
                  <a:srgbClr val="C00000"/>
                </a:solidFill>
              </a:rPr>
              <a:t>Loss </a:t>
            </a:r>
          </a:p>
        </p:txBody>
      </p:sp>
      <p:sp>
        <p:nvSpPr>
          <p:cNvPr id="25" name="Rectangle 24">
            <a:extLst>
              <a:ext uri="{FF2B5EF4-FFF2-40B4-BE49-F238E27FC236}">
                <a16:creationId xmlns:a16="http://schemas.microsoft.com/office/drawing/2014/main" id="{0AACCD5D-07CA-B94F-888C-7CDBA76A46F7}"/>
              </a:ext>
            </a:extLst>
          </p:cNvPr>
          <p:cNvSpPr/>
          <p:nvPr/>
        </p:nvSpPr>
        <p:spPr>
          <a:xfrm>
            <a:off x="8546333" y="5776933"/>
            <a:ext cx="418704" cy="369332"/>
          </a:xfrm>
          <a:prstGeom prst="rect">
            <a:avLst/>
          </a:prstGeom>
        </p:spPr>
        <p:txBody>
          <a:bodyPr wrap="square">
            <a:spAutoFit/>
          </a:bodyPr>
          <a:lstStyle/>
          <a:p>
            <a:r>
              <a:rPr lang="en-US" dirty="0"/>
              <a:t>50</a:t>
            </a:r>
          </a:p>
        </p:txBody>
      </p:sp>
      <p:cxnSp>
        <p:nvCxnSpPr>
          <p:cNvPr id="7" name="Straight Arrow Connector 6">
            <a:extLst>
              <a:ext uri="{FF2B5EF4-FFF2-40B4-BE49-F238E27FC236}">
                <a16:creationId xmlns:a16="http://schemas.microsoft.com/office/drawing/2014/main" id="{FC3B33C5-5026-D54D-8281-970D3CA9C233}"/>
              </a:ext>
            </a:extLst>
          </p:cNvPr>
          <p:cNvCxnSpPr>
            <a:stCxn id="23" idx="3"/>
          </p:cNvCxnSpPr>
          <p:nvPr/>
        </p:nvCxnSpPr>
        <p:spPr>
          <a:xfrm>
            <a:off x="8749763" y="4704395"/>
            <a:ext cx="0" cy="111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80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3"/>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3139321"/>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a:p>
            <a:r>
              <a:rPr lang="en-US" dirty="0"/>
              <a:t>n=5 </a:t>
            </a:r>
          </a:p>
          <a:p>
            <a:r>
              <a:rPr lang="en-US" dirty="0"/>
              <a:t>1/5 (  100+  </a:t>
            </a:r>
          </a:p>
          <a:p>
            <a:r>
              <a:rPr lang="en-US" dirty="0"/>
              <a:t>           400 +</a:t>
            </a:r>
          </a:p>
          <a:p>
            <a:r>
              <a:rPr lang="en-US" dirty="0"/>
              <a:t>              0  +</a:t>
            </a:r>
          </a:p>
          <a:p>
            <a:r>
              <a:rPr lang="en-US" dirty="0"/>
              <a:t>           900 +</a:t>
            </a:r>
          </a:p>
          <a:p>
            <a:r>
              <a:rPr lang="en-US" dirty="0"/>
              <a:t>           900)  </a:t>
            </a:r>
          </a:p>
          <a:p>
            <a:r>
              <a:rPr lang="en-US" dirty="0"/>
              <a:t>So MSE loss of model 4 = 460. </a:t>
            </a:r>
          </a:p>
          <a:p>
            <a:r>
              <a:rPr lang="en-US" b="1" dirty="0"/>
              <a:t>Can you find a better model ? </a:t>
            </a:r>
          </a:p>
        </p:txBody>
      </p:sp>
      <p:pic>
        <p:nvPicPr>
          <p:cNvPr id="8" name="Picture 7">
            <a:extLst>
              <a:ext uri="{FF2B5EF4-FFF2-40B4-BE49-F238E27FC236}">
                <a16:creationId xmlns:a16="http://schemas.microsoft.com/office/drawing/2014/main" id="{1502E274-9C41-1542-8519-C320D96BC53F}"/>
              </a:ext>
            </a:extLst>
          </p:cNvPr>
          <p:cNvPicPr>
            <a:picLocks noChangeAspect="1"/>
          </p:cNvPicPr>
          <p:nvPr/>
        </p:nvPicPr>
        <p:blipFill>
          <a:blip r:embed="rId4"/>
          <a:stretch>
            <a:fillRect/>
          </a:stretch>
        </p:blipFill>
        <p:spPr>
          <a:xfrm>
            <a:off x="8561438" y="883821"/>
            <a:ext cx="3467368" cy="284462"/>
          </a:xfrm>
          <a:prstGeom prst="rect">
            <a:avLst/>
          </a:prstGeom>
        </p:spPr>
      </p:pic>
      <p:pic>
        <p:nvPicPr>
          <p:cNvPr id="11" name="Picture 10">
            <a:extLst>
              <a:ext uri="{FF2B5EF4-FFF2-40B4-BE49-F238E27FC236}">
                <a16:creationId xmlns:a16="http://schemas.microsoft.com/office/drawing/2014/main" id="{D0B300BF-2A1C-4B49-B18F-ED4C968DC862}"/>
              </a:ext>
            </a:extLst>
          </p:cNvPr>
          <p:cNvPicPr>
            <a:picLocks noChangeAspect="1"/>
          </p:cNvPicPr>
          <p:nvPr/>
        </p:nvPicPr>
        <p:blipFill>
          <a:blip r:embed="rId5"/>
          <a:stretch>
            <a:fillRect/>
          </a:stretch>
        </p:blipFill>
        <p:spPr>
          <a:xfrm>
            <a:off x="8561438" y="1876901"/>
            <a:ext cx="2906590" cy="710500"/>
          </a:xfrm>
          <a:prstGeom prst="rect">
            <a:avLst/>
          </a:prstGeom>
        </p:spPr>
      </p:pic>
    </p:spTree>
    <p:extLst>
      <p:ext uri="{BB962C8B-B14F-4D97-AF65-F5344CB8AC3E}">
        <p14:creationId xmlns:p14="http://schemas.microsoft.com/office/powerpoint/2010/main" val="249515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F25B-2448-994C-9160-1882EFDCE29C}"/>
              </a:ext>
            </a:extLst>
          </p:cNvPr>
          <p:cNvSpPr>
            <a:spLocks noGrp="1"/>
          </p:cNvSpPr>
          <p:nvPr>
            <p:ph type="title"/>
          </p:nvPr>
        </p:nvSpPr>
        <p:spPr/>
        <p:txBody>
          <a:bodyPr/>
          <a:lstStyle/>
          <a:p>
            <a:r>
              <a:rPr lang="en-US" b="1" dirty="0"/>
              <a:t>Training Linear models</a:t>
            </a:r>
          </a:p>
        </p:txBody>
      </p:sp>
      <p:sp>
        <p:nvSpPr>
          <p:cNvPr id="3" name="Content Placeholder 2">
            <a:extLst>
              <a:ext uri="{FF2B5EF4-FFF2-40B4-BE49-F238E27FC236}">
                <a16:creationId xmlns:a16="http://schemas.microsoft.com/office/drawing/2014/main" id="{46B87413-51FA-4544-B107-19768EEE5DF4}"/>
              </a:ext>
            </a:extLst>
          </p:cNvPr>
          <p:cNvSpPr>
            <a:spLocks noGrp="1"/>
          </p:cNvSpPr>
          <p:nvPr>
            <p:ph idx="1"/>
          </p:nvPr>
        </p:nvSpPr>
        <p:spPr/>
        <p:txBody>
          <a:bodyPr/>
          <a:lstStyle/>
          <a:p>
            <a:r>
              <a:rPr lang="en-US" dirty="0"/>
              <a:t>Linear regression </a:t>
            </a:r>
          </a:p>
          <a:p>
            <a:r>
              <a:rPr lang="en-US" dirty="0"/>
              <a:t>Training a linear regression with gradient descent</a:t>
            </a:r>
          </a:p>
          <a:p>
            <a:r>
              <a:rPr lang="en-US" dirty="0"/>
              <a:t>Learning is optimization.</a:t>
            </a:r>
          </a:p>
          <a:p>
            <a:r>
              <a:rPr lang="en-US" dirty="0"/>
              <a:t>Essence of all of deep learning training</a:t>
            </a:r>
          </a:p>
        </p:txBody>
      </p:sp>
    </p:spTree>
    <p:extLst>
      <p:ext uri="{BB962C8B-B14F-4D97-AF65-F5344CB8AC3E}">
        <p14:creationId xmlns:p14="http://schemas.microsoft.com/office/powerpoint/2010/main" val="3818178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3"/>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3139321"/>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a:p>
            <a:r>
              <a:rPr lang="en-US" dirty="0"/>
              <a:t>n=5 </a:t>
            </a:r>
          </a:p>
          <a:p>
            <a:r>
              <a:rPr lang="en-US" dirty="0"/>
              <a:t>1/5 (  100+  </a:t>
            </a:r>
          </a:p>
          <a:p>
            <a:r>
              <a:rPr lang="en-US" dirty="0"/>
              <a:t>           400 +</a:t>
            </a:r>
          </a:p>
          <a:p>
            <a:r>
              <a:rPr lang="en-US" dirty="0"/>
              <a:t>              0  +</a:t>
            </a:r>
          </a:p>
          <a:p>
            <a:r>
              <a:rPr lang="en-US" dirty="0"/>
              <a:t>           900 +</a:t>
            </a:r>
          </a:p>
          <a:p>
            <a:r>
              <a:rPr lang="en-US" dirty="0"/>
              <a:t>           900)  </a:t>
            </a:r>
          </a:p>
          <a:p>
            <a:r>
              <a:rPr lang="en-US" dirty="0"/>
              <a:t>So MSE loss of model 4 = 460. </a:t>
            </a:r>
          </a:p>
          <a:p>
            <a:r>
              <a:rPr lang="en-US" b="1" dirty="0"/>
              <a:t>Can you find a better model ? </a:t>
            </a:r>
          </a:p>
        </p:txBody>
      </p:sp>
      <p:sp>
        <p:nvSpPr>
          <p:cNvPr id="5" name="Rectangle 4">
            <a:extLst>
              <a:ext uri="{FF2B5EF4-FFF2-40B4-BE49-F238E27FC236}">
                <a16:creationId xmlns:a16="http://schemas.microsoft.com/office/drawing/2014/main" id="{25ECA47F-1DEA-5A4A-A95E-2FECDC008A3E}"/>
              </a:ext>
            </a:extLst>
          </p:cNvPr>
          <p:cNvSpPr/>
          <p:nvPr/>
        </p:nvSpPr>
        <p:spPr>
          <a:xfrm>
            <a:off x="222423" y="238956"/>
            <a:ext cx="8790754" cy="539984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502E274-9C41-1542-8519-C320D96BC53F}"/>
              </a:ext>
            </a:extLst>
          </p:cNvPr>
          <p:cNvPicPr>
            <a:picLocks noChangeAspect="1"/>
          </p:cNvPicPr>
          <p:nvPr/>
        </p:nvPicPr>
        <p:blipFill>
          <a:blip r:embed="rId4"/>
          <a:stretch>
            <a:fillRect/>
          </a:stretch>
        </p:blipFill>
        <p:spPr>
          <a:xfrm>
            <a:off x="4778587" y="452033"/>
            <a:ext cx="3467368" cy="284462"/>
          </a:xfrm>
          <a:prstGeom prst="rect">
            <a:avLst/>
          </a:prstGeom>
        </p:spPr>
      </p:pic>
      <p:pic>
        <p:nvPicPr>
          <p:cNvPr id="10" name="Picture 9">
            <a:extLst>
              <a:ext uri="{FF2B5EF4-FFF2-40B4-BE49-F238E27FC236}">
                <a16:creationId xmlns:a16="http://schemas.microsoft.com/office/drawing/2014/main" id="{3BB324E0-6BE5-AD49-A7E9-6493ADF84C39}"/>
              </a:ext>
            </a:extLst>
          </p:cNvPr>
          <p:cNvPicPr>
            <a:picLocks noChangeAspect="1"/>
          </p:cNvPicPr>
          <p:nvPr/>
        </p:nvPicPr>
        <p:blipFill>
          <a:blip r:embed="rId5"/>
          <a:stretch>
            <a:fillRect/>
          </a:stretch>
        </p:blipFill>
        <p:spPr>
          <a:xfrm>
            <a:off x="4748516" y="1000157"/>
            <a:ext cx="1763755" cy="297986"/>
          </a:xfrm>
          <a:prstGeom prst="rect">
            <a:avLst/>
          </a:prstGeom>
        </p:spPr>
      </p:pic>
      <p:pic>
        <p:nvPicPr>
          <p:cNvPr id="11" name="Picture 10">
            <a:extLst>
              <a:ext uri="{FF2B5EF4-FFF2-40B4-BE49-F238E27FC236}">
                <a16:creationId xmlns:a16="http://schemas.microsoft.com/office/drawing/2014/main" id="{D0B300BF-2A1C-4B49-B18F-ED4C968DC862}"/>
              </a:ext>
            </a:extLst>
          </p:cNvPr>
          <p:cNvPicPr>
            <a:picLocks noChangeAspect="1"/>
          </p:cNvPicPr>
          <p:nvPr/>
        </p:nvPicPr>
        <p:blipFill>
          <a:blip r:embed="rId6"/>
          <a:stretch>
            <a:fillRect/>
          </a:stretch>
        </p:blipFill>
        <p:spPr>
          <a:xfrm>
            <a:off x="487648" y="377780"/>
            <a:ext cx="2906590" cy="710500"/>
          </a:xfrm>
          <a:prstGeom prst="rect">
            <a:avLst/>
          </a:prstGeom>
        </p:spPr>
      </p:pic>
      <p:cxnSp>
        <p:nvCxnSpPr>
          <p:cNvPr id="7" name="Straight Connector 6">
            <a:extLst>
              <a:ext uri="{FF2B5EF4-FFF2-40B4-BE49-F238E27FC236}">
                <a16:creationId xmlns:a16="http://schemas.microsoft.com/office/drawing/2014/main" id="{26B235F0-8C29-464F-BFA6-6A570833E986}"/>
              </a:ext>
            </a:extLst>
          </p:cNvPr>
          <p:cNvCxnSpPr/>
          <p:nvPr/>
        </p:nvCxnSpPr>
        <p:spPr>
          <a:xfrm>
            <a:off x="5224092" y="377780"/>
            <a:ext cx="3244994" cy="459745"/>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96067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3"/>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3139321"/>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a:p>
            <a:r>
              <a:rPr lang="en-US" dirty="0"/>
              <a:t>n=5 </a:t>
            </a:r>
          </a:p>
          <a:p>
            <a:r>
              <a:rPr lang="en-US" dirty="0"/>
              <a:t>1/5 (  100+  </a:t>
            </a:r>
          </a:p>
          <a:p>
            <a:r>
              <a:rPr lang="en-US" dirty="0"/>
              <a:t>           400 +</a:t>
            </a:r>
          </a:p>
          <a:p>
            <a:r>
              <a:rPr lang="en-US" dirty="0"/>
              <a:t>              0  +</a:t>
            </a:r>
          </a:p>
          <a:p>
            <a:r>
              <a:rPr lang="en-US" dirty="0"/>
              <a:t>           900 +</a:t>
            </a:r>
          </a:p>
          <a:p>
            <a:r>
              <a:rPr lang="en-US" dirty="0"/>
              <a:t>           900)  </a:t>
            </a:r>
          </a:p>
          <a:p>
            <a:r>
              <a:rPr lang="en-US" dirty="0"/>
              <a:t>So MSE loss of model 4 = 460. </a:t>
            </a:r>
          </a:p>
          <a:p>
            <a:r>
              <a:rPr lang="en-US" b="1" dirty="0"/>
              <a:t>Can you find a better model ? </a:t>
            </a:r>
          </a:p>
        </p:txBody>
      </p:sp>
      <p:sp>
        <p:nvSpPr>
          <p:cNvPr id="5" name="Rectangle 4">
            <a:extLst>
              <a:ext uri="{FF2B5EF4-FFF2-40B4-BE49-F238E27FC236}">
                <a16:creationId xmlns:a16="http://schemas.microsoft.com/office/drawing/2014/main" id="{25ECA47F-1DEA-5A4A-A95E-2FECDC008A3E}"/>
              </a:ext>
            </a:extLst>
          </p:cNvPr>
          <p:cNvSpPr/>
          <p:nvPr/>
        </p:nvSpPr>
        <p:spPr>
          <a:xfrm>
            <a:off x="222423" y="238956"/>
            <a:ext cx="8790754" cy="539984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BB324E0-6BE5-AD49-A7E9-6493ADF84C39}"/>
              </a:ext>
            </a:extLst>
          </p:cNvPr>
          <p:cNvPicPr>
            <a:picLocks noChangeAspect="1"/>
          </p:cNvPicPr>
          <p:nvPr/>
        </p:nvPicPr>
        <p:blipFill>
          <a:blip r:embed="rId4"/>
          <a:stretch>
            <a:fillRect/>
          </a:stretch>
        </p:blipFill>
        <p:spPr>
          <a:xfrm>
            <a:off x="4748516" y="1000157"/>
            <a:ext cx="1763755" cy="297986"/>
          </a:xfrm>
          <a:prstGeom prst="rect">
            <a:avLst/>
          </a:prstGeom>
        </p:spPr>
      </p:pic>
      <p:pic>
        <p:nvPicPr>
          <p:cNvPr id="11" name="Picture 10">
            <a:extLst>
              <a:ext uri="{FF2B5EF4-FFF2-40B4-BE49-F238E27FC236}">
                <a16:creationId xmlns:a16="http://schemas.microsoft.com/office/drawing/2014/main" id="{D0B300BF-2A1C-4B49-B18F-ED4C968DC862}"/>
              </a:ext>
            </a:extLst>
          </p:cNvPr>
          <p:cNvPicPr>
            <a:picLocks noChangeAspect="1"/>
          </p:cNvPicPr>
          <p:nvPr/>
        </p:nvPicPr>
        <p:blipFill>
          <a:blip r:embed="rId5"/>
          <a:stretch>
            <a:fillRect/>
          </a:stretch>
        </p:blipFill>
        <p:spPr>
          <a:xfrm>
            <a:off x="487648" y="377780"/>
            <a:ext cx="2906590" cy="710500"/>
          </a:xfrm>
          <a:prstGeom prst="rect">
            <a:avLst/>
          </a:prstGeom>
        </p:spPr>
      </p:pic>
      <p:pic>
        <p:nvPicPr>
          <p:cNvPr id="12" name="Picture 11">
            <a:extLst>
              <a:ext uri="{FF2B5EF4-FFF2-40B4-BE49-F238E27FC236}">
                <a16:creationId xmlns:a16="http://schemas.microsoft.com/office/drawing/2014/main" id="{62D26650-7D6D-BA4A-9D7B-9EAB531CC708}"/>
              </a:ext>
            </a:extLst>
          </p:cNvPr>
          <p:cNvPicPr>
            <a:picLocks noChangeAspect="1"/>
          </p:cNvPicPr>
          <p:nvPr/>
        </p:nvPicPr>
        <p:blipFill>
          <a:blip r:embed="rId6"/>
          <a:stretch>
            <a:fillRect/>
          </a:stretch>
        </p:blipFill>
        <p:spPr>
          <a:xfrm>
            <a:off x="487648" y="1480136"/>
            <a:ext cx="2307437" cy="751435"/>
          </a:xfrm>
          <a:prstGeom prst="rect">
            <a:avLst/>
          </a:prstGeom>
        </p:spPr>
      </p:pic>
    </p:spTree>
    <p:extLst>
      <p:ext uri="{BB962C8B-B14F-4D97-AF65-F5344CB8AC3E}">
        <p14:creationId xmlns:p14="http://schemas.microsoft.com/office/powerpoint/2010/main" val="2484348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3"/>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3139321"/>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a:p>
            <a:r>
              <a:rPr lang="en-US" dirty="0"/>
              <a:t>n=5 </a:t>
            </a:r>
          </a:p>
          <a:p>
            <a:r>
              <a:rPr lang="en-US" dirty="0"/>
              <a:t>1/5 (  100+  </a:t>
            </a:r>
          </a:p>
          <a:p>
            <a:r>
              <a:rPr lang="en-US" dirty="0"/>
              <a:t>           400 +</a:t>
            </a:r>
          </a:p>
          <a:p>
            <a:r>
              <a:rPr lang="en-US" dirty="0"/>
              <a:t>              0  +</a:t>
            </a:r>
          </a:p>
          <a:p>
            <a:r>
              <a:rPr lang="en-US" dirty="0"/>
              <a:t>           900 +</a:t>
            </a:r>
          </a:p>
          <a:p>
            <a:r>
              <a:rPr lang="en-US" dirty="0"/>
              <a:t>           900)  </a:t>
            </a:r>
          </a:p>
          <a:p>
            <a:r>
              <a:rPr lang="en-US" dirty="0"/>
              <a:t>So MSE loss of model 4 = 460. </a:t>
            </a:r>
          </a:p>
          <a:p>
            <a:r>
              <a:rPr lang="en-US" b="1" dirty="0"/>
              <a:t>Can you find a better model ? </a:t>
            </a:r>
          </a:p>
        </p:txBody>
      </p:sp>
      <p:sp>
        <p:nvSpPr>
          <p:cNvPr id="5" name="Rectangle 4">
            <a:extLst>
              <a:ext uri="{FF2B5EF4-FFF2-40B4-BE49-F238E27FC236}">
                <a16:creationId xmlns:a16="http://schemas.microsoft.com/office/drawing/2014/main" id="{25ECA47F-1DEA-5A4A-A95E-2FECDC008A3E}"/>
              </a:ext>
            </a:extLst>
          </p:cNvPr>
          <p:cNvSpPr/>
          <p:nvPr/>
        </p:nvSpPr>
        <p:spPr>
          <a:xfrm>
            <a:off x="222423" y="238956"/>
            <a:ext cx="8790754" cy="539984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BB324E0-6BE5-AD49-A7E9-6493ADF84C39}"/>
              </a:ext>
            </a:extLst>
          </p:cNvPr>
          <p:cNvPicPr>
            <a:picLocks noChangeAspect="1"/>
          </p:cNvPicPr>
          <p:nvPr/>
        </p:nvPicPr>
        <p:blipFill>
          <a:blip r:embed="rId4"/>
          <a:stretch>
            <a:fillRect/>
          </a:stretch>
        </p:blipFill>
        <p:spPr>
          <a:xfrm>
            <a:off x="4748516" y="1000157"/>
            <a:ext cx="1763755" cy="297986"/>
          </a:xfrm>
          <a:prstGeom prst="rect">
            <a:avLst/>
          </a:prstGeom>
        </p:spPr>
      </p:pic>
      <p:pic>
        <p:nvPicPr>
          <p:cNvPr id="11" name="Picture 10">
            <a:extLst>
              <a:ext uri="{FF2B5EF4-FFF2-40B4-BE49-F238E27FC236}">
                <a16:creationId xmlns:a16="http://schemas.microsoft.com/office/drawing/2014/main" id="{D0B300BF-2A1C-4B49-B18F-ED4C968DC862}"/>
              </a:ext>
            </a:extLst>
          </p:cNvPr>
          <p:cNvPicPr>
            <a:picLocks noChangeAspect="1"/>
          </p:cNvPicPr>
          <p:nvPr/>
        </p:nvPicPr>
        <p:blipFill>
          <a:blip r:embed="rId5"/>
          <a:stretch>
            <a:fillRect/>
          </a:stretch>
        </p:blipFill>
        <p:spPr>
          <a:xfrm>
            <a:off x="487648" y="377780"/>
            <a:ext cx="2906590" cy="710500"/>
          </a:xfrm>
          <a:prstGeom prst="rect">
            <a:avLst/>
          </a:prstGeom>
        </p:spPr>
      </p:pic>
      <p:pic>
        <p:nvPicPr>
          <p:cNvPr id="12" name="Picture 11">
            <a:extLst>
              <a:ext uri="{FF2B5EF4-FFF2-40B4-BE49-F238E27FC236}">
                <a16:creationId xmlns:a16="http://schemas.microsoft.com/office/drawing/2014/main" id="{62D26650-7D6D-BA4A-9D7B-9EAB531CC708}"/>
              </a:ext>
            </a:extLst>
          </p:cNvPr>
          <p:cNvPicPr>
            <a:picLocks noChangeAspect="1"/>
          </p:cNvPicPr>
          <p:nvPr/>
        </p:nvPicPr>
        <p:blipFill>
          <a:blip r:embed="rId6"/>
          <a:stretch>
            <a:fillRect/>
          </a:stretch>
        </p:blipFill>
        <p:spPr>
          <a:xfrm>
            <a:off x="487648" y="1480136"/>
            <a:ext cx="2307437" cy="751435"/>
          </a:xfrm>
          <a:prstGeom prst="rect">
            <a:avLst/>
          </a:prstGeom>
        </p:spPr>
      </p:pic>
      <p:pic>
        <p:nvPicPr>
          <p:cNvPr id="13" name="Picture 12">
            <a:extLst>
              <a:ext uri="{FF2B5EF4-FFF2-40B4-BE49-F238E27FC236}">
                <a16:creationId xmlns:a16="http://schemas.microsoft.com/office/drawing/2014/main" id="{219DFD2B-C2E1-E94B-A37E-63F678EDEF55}"/>
              </a:ext>
            </a:extLst>
          </p:cNvPr>
          <p:cNvPicPr>
            <a:picLocks noChangeAspect="1"/>
          </p:cNvPicPr>
          <p:nvPr/>
        </p:nvPicPr>
        <p:blipFill>
          <a:blip r:embed="rId7"/>
          <a:stretch>
            <a:fillRect/>
          </a:stretch>
        </p:blipFill>
        <p:spPr>
          <a:xfrm>
            <a:off x="487648" y="2394368"/>
            <a:ext cx="2454229" cy="751435"/>
          </a:xfrm>
          <a:prstGeom prst="rect">
            <a:avLst/>
          </a:prstGeom>
        </p:spPr>
      </p:pic>
      <p:sp>
        <p:nvSpPr>
          <p:cNvPr id="19" name="TextBox 18">
            <a:extLst>
              <a:ext uri="{FF2B5EF4-FFF2-40B4-BE49-F238E27FC236}">
                <a16:creationId xmlns:a16="http://schemas.microsoft.com/office/drawing/2014/main" id="{557FE08D-F735-3F46-9BC1-FE76652046D6}"/>
              </a:ext>
            </a:extLst>
          </p:cNvPr>
          <p:cNvSpPr txBox="1"/>
          <p:nvPr/>
        </p:nvSpPr>
        <p:spPr>
          <a:xfrm>
            <a:off x="3126429" y="2585052"/>
            <a:ext cx="922552"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788455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3"/>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3139321"/>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a:p>
            <a:r>
              <a:rPr lang="en-US" dirty="0"/>
              <a:t>n=5 </a:t>
            </a:r>
          </a:p>
          <a:p>
            <a:r>
              <a:rPr lang="en-US" dirty="0"/>
              <a:t>1/5 (  100+  </a:t>
            </a:r>
          </a:p>
          <a:p>
            <a:r>
              <a:rPr lang="en-US" dirty="0"/>
              <a:t>           400 +</a:t>
            </a:r>
          </a:p>
          <a:p>
            <a:r>
              <a:rPr lang="en-US" dirty="0"/>
              <a:t>              0  +</a:t>
            </a:r>
          </a:p>
          <a:p>
            <a:r>
              <a:rPr lang="en-US" dirty="0"/>
              <a:t>           900 +</a:t>
            </a:r>
          </a:p>
          <a:p>
            <a:r>
              <a:rPr lang="en-US" dirty="0"/>
              <a:t>           900)  </a:t>
            </a:r>
          </a:p>
          <a:p>
            <a:r>
              <a:rPr lang="en-US" dirty="0"/>
              <a:t>So MSE loss of model 4 = 460. </a:t>
            </a:r>
          </a:p>
          <a:p>
            <a:r>
              <a:rPr lang="en-US" b="1" dirty="0"/>
              <a:t>Can you find a better model ? </a:t>
            </a:r>
          </a:p>
        </p:txBody>
      </p:sp>
      <p:sp>
        <p:nvSpPr>
          <p:cNvPr id="5" name="Rectangle 4">
            <a:extLst>
              <a:ext uri="{FF2B5EF4-FFF2-40B4-BE49-F238E27FC236}">
                <a16:creationId xmlns:a16="http://schemas.microsoft.com/office/drawing/2014/main" id="{25ECA47F-1DEA-5A4A-A95E-2FECDC008A3E}"/>
              </a:ext>
            </a:extLst>
          </p:cNvPr>
          <p:cNvSpPr/>
          <p:nvPr/>
        </p:nvSpPr>
        <p:spPr>
          <a:xfrm>
            <a:off x="222423" y="238956"/>
            <a:ext cx="8790754" cy="539984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BB324E0-6BE5-AD49-A7E9-6493ADF84C39}"/>
              </a:ext>
            </a:extLst>
          </p:cNvPr>
          <p:cNvPicPr>
            <a:picLocks noChangeAspect="1"/>
          </p:cNvPicPr>
          <p:nvPr/>
        </p:nvPicPr>
        <p:blipFill>
          <a:blip r:embed="rId4"/>
          <a:stretch>
            <a:fillRect/>
          </a:stretch>
        </p:blipFill>
        <p:spPr>
          <a:xfrm>
            <a:off x="4748516" y="1000157"/>
            <a:ext cx="1763755" cy="297986"/>
          </a:xfrm>
          <a:prstGeom prst="rect">
            <a:avLst/>
          </a:prstGeom>
        </p:spPr>
      </p:pic>
      <p:pic>
        <p:nvPicPr>
          <p:cNvPr id="11" name="Picture 10">
            <a:extLst>
              <a:ext uri="{FF2B5EF4-FFF2-40B4-BE49-F238E27FC236}">
                <a16:creationId xmlns:a16="http://schemas.microsoft.com/office/drawing/2014/main" id="{D0B300BF-2A1C-4B49-B18F-ED4C968DC862}"/>
              </a:ext>
            </a:extLst>
          </p:cNvPr>
          <p:cNvPicPr>
            <a:picLocks noChangeAspect="1"/>
          </p:cNvPicPr>
          <p:nvPr/>
        </p:nvPicPr>
        <p:blipFill>
          <a:blip r:embed="rId5"/>
          <a:stretch>
            <a:fillRect/>
          </a:stretch>
        </p:blipFill>
        <p:spPr>
          <a:xfrm>
            <a:off x="487648" y="377780"/>
            <a:ext cx="2906590" cy="710500"/>
          </a:xfrm>
          <a:prstGeom prst="rect">
            <a:avLst/>
          </a:prstGeom>
        </p:spPr>
      </p:pic>
      <p:pic>
        <p:nvPicPr>
          <p:cNvPr id="12" name="Picture 11">
            <a:extLst>
              <a:ext uri="{FF2B5EF4-FFF2-40B4-BE49-F238E27FC236}">
                <a16:creationId xmlns:a16="http://schemas.microsoft.com/office/drawing/2014/main" id="{62D26650-7D6D-BA4A-9D7B-9EAB531CC708}"/>
              </a:ext>
            </a:extLst>
          </p:cNvPr>
          <p:cNvPicPr>
            <a:picLocks noChangeAspect="1"/>
          </p:cNvPicPr>
          <p:nvPr/>
        </p:nvPicPr>
        <p:blipFill>
          <a:blip r:embed="rId6"/>
          <a:stretch>
            <a:fillRect/>
          </a:stretch>
        </p:blipFill>
        <p:spPr>
          <a:xfrm>
            <a:off x="487648" y="1480136"/>
            <a:ext cx="2307437" cy="751435"/>
          </a:xfrm>
          <a:prstGeom prst="rect">
            <a:avLst/>
          </a:prstGeom>
        </p:spPr>
      </p:pic>
      <p:pic>
        <p:nvPicPr>
          <p:cNvPr id="13" name="Picture 12">
            <a:extLst>
              <a:ext uri="{FF2B5EF4-FFF2-40B4-BE49-F238E27FC236}">
                <a16:creationId xmlns:a16="http://schemas.microsoft.com/office/drawing/2014/main" id="{219DFD2B-C2E1-E94B-A37E-63F678EDEF55}"/>
              </a:ext>
            </a:extLst>
          </p:cNvPr>
          <p:cNvPicPr>
            <a:picLocks noChangeAspect="1"/>
          </p:cNvPicPr>
          <p:nvPr/>
        </p:nvPicPr>
        <p:blipFill>
          <a:blip r:embed="rId7"/>
          <a:stretch>
            <a:fillRect/>
          </a:stretch>
        </p:blipFill>
        <p:spPr>
          <a:xfrm>
            <a:off x="487648" y="2394368"/>
            <a:ext cx="2454229" cy="751435"/>
          </a:xfrm>
          <a:prstGeom prst="rect">
            <a:avLst/>
          </a:prstGeom>
        </p:spPr>
      </p:pic>
      <p:pic>
        <p:nvPicPr>
          <p:cNvPr id="14" name="Picture 13">
            <a:extLst>
              <a:ext uri="{FF2B5EF4-FFF2-40B4-BE49-F238E27FC236}">
                <a16:creationId xmlns:a16="http://schemas.microsoft.com/office/drawing/2014/main" id="{306DC11C-495B-EF4A-81FD-14AF984950AD}"/>
              </a:ext>
            </a:extLst>
          </p:cNvPr>
          <p:cNvPicPr>
            <a:picLocks noChangeAspect="1"/>
          </p:cNvPicPr>
          <p:nvPr/>
        </p:nvPicPr>
        <p:blipFill>
          <a:blip r:embed="rId8"/>
          <a:stretch>
            <a:fillRect/>
          </a:stretch>
        </p:blipFill>
        <p:spPr>
          <a:xfrm>
            <a:off x="3734501" y="2473635"/>
            <a:ext cx="2195347" cy="592166"/>
          </a:xfrm>
          <a:prstGeom prst="rect">
            <a:avLst/>
          </a:prstGeom>
        </p:spPr>
      </p:pic>
      <p:sp>
        <p:nvSpPr>
          <p:cNvPr id="19" name="TextBox 18">
            <a:extLst>
              <a:ext uri="{FF2B5EF4-FFF2-40B4-BE49-F238E27FC236}">
                <a16:creationId xmlns:a16="http://schemas.microsoft.com/office/drawing/2014/main" id="{557FE08D-F735-3F46-9BC1-FE76652046D6}"/>
              </a:ext>
            </a:extLst>
          </p:cNvPr>
          <p:cNvSpPr txBox="1"/>
          <p:nvPr/>
        </p:nvSpPr>
        <p:spPr>
          <a:xfrm>
            <a:off x="3126429" y="2585052"/>
            <a:ext cx="922552"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63FCC44A-B29D-F54C-BB10-83A3AC7AED07}"/>
              </a:ext>
            </a:extLst>
          </p:cNvPr>
          <p:cNvSpPr txBox="1"/>
          <p:nvPr/>
        </p:nvSpPr>
        <p:spPr>
          <a:xfrm>
            <a:off x="5966368" y="2585052"/>
            <a:ext cx="922552"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877944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3"/>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3139321"/>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a:p>
            <a:r>
              <a:rPr lang="en-US" dirty="0"/>
              <a:t>n=5 </a:t>
            </a:r>
          </a:p>
          <a:p>
            <a:r>
              <a:rPr lang="en-US" dirty="0"/>
              <a:t>1/5 (  100+  </a:t>
            </a:r>
          </a:p>
          <a:p>
            <a:r>
              <a:rPr lang="en-US" dirty="0"/>
              <a:t>           400 +</a:t>
            </a:r>
          </a:p>
          <a:p>
            <a:r>
              <a:rPr lang="en-US" dirty="0"/>
              <a:t>              0  +</a:t>
            </a:r>
          </a:p>
          <a:p>
            <a:r>
              <a:rPr lang="en-US" dirty="0"/>
              <a:t>           900 +</a:t>
            </a:r>
          </a:p>
          <a:p>
            <a:r>
              <a:rPr lang="en-US" dirty="0"/>
              <a:t>           900)  </a:t>
            </a:r>
          </a:p>
          <a:p>
            <a:r>
              <a:rPr lang="en-US" dirty="0"/>
              <a:t>So MSE loss of model 4 = 460. </a:t>
            </a:r>
          </a:p>
          <a:p>
            <a:r>
              <a:rPr lang="en-US" b="1" dirty="0"/>
              <a:t>Can you find a better model ? </a:t>
            </a:r>
          </a:p>
        </p:txBody>
      </p:sp>
      <p:sp>
        <p:nvSpPr>
          <p:cNvPr id="5" name="Rectangle 4">
            <a:extLst>
              <a:ext uri="{FF2B5EF4-FFF2-40B4-BE49-F238E27FC236}">
                <a16:creationId xmlns:a16="http://schemas.microsoft.com/office/drawing/2014/main" id="{25ECA47F-1DEA-5A4A-A95E-2FECDC008A3E}"/>
              </a:ext>
            </a:extLst>
          </p:cNvPr>
          <p:cNvSpPr/>
          <p:nvPr/>
        </p:nvSpPr>
        <p:spPr>
          <a:xfrm>
            <a:off x="222423" y="238956"/>
            <a:ext cx="8790754" cy="539984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BB324E0-6BE5-AD49-A7E9-6493ADF84C39}"/>
              </a:ext>
            </a:extLst>
          </p:cNvPr>
          <p:cNvPicPr>
            <a:picLocks noChangeAspect="1"/>
          </p:cNvPicPr>
          <p:nvPr/>
        </p:nvPicPr>
        <p:blipFill>
          <a:blip r:embed="rId4"/>
          <a:stretch>
            <a:fillRect/>
          </a:stretch>
        </p:blipFill>
        <p:spPr>
          <a:xfrm>
            <a:off x="4748516" y="1000157"/>
            <a:ext cx="1763755" cy="297986"/>
          </a:xfrm>
          <a:prstGeom prst="rect">
            <a:avLst/>
          </a:prstGeom>
        </p:spPr>
      </p:pic>
      <p:pic>
        <p:nvPicPr>
          <p:cNvPr id="11" name="Picture 10">
            <a:extLst>
              <a:ext uri="{FF2B5EF4-FFF2-40B4-BE49-F238E27FC236}">
                <a16:creationId xmlns:a16="http://schemas.microsoft.com/office/drawing/2014/main" id="{D0B300BF-2A1C-4B49-B18F-ED4C968DC862}"/>
              </a:ext>
            </a:extLst>
          </p:cNvPr>
          <p:cNvPicPr>
            <a:picLocks noChangeAspect="1"/>
          </p:cNvPicPr>
          <p:nvPr/>
        </p:nvPicPr>
        <p:blipFill>
          <a:blip r:embed="rId5"/>
          <a:stretch>
            <a:fillRect/>
          </a:stretch>
        </p:blipFill>
        <p:spPr>
          <a:xfrm>
            <a:off x="487648" y="377780"/>
            <a:ext cx="2906590" cy="710500"/>
          </a:xfrm>
          <a:prstGeom prst="rect">
            <a:avLst/>
          </a:prstGeom>
        </p:spPr>
      </p:pic>
      <p:pic>
        <p:nvPicPr>
          <p:cNvPr id="12" name="Picture 11">
            <a:extLst>
              <a:ext uri="{FF2B5EF4-FFF2-40B4-BE49-F238E27FC236}">
                <a16:creationId xmlns:a16="http://schemas.microsoft.com/office/drawing/2014/main" id="{62D26650-7D6D-BA4A-9D7B-9EAB531CC708}"/>
              </a:ext>
            </a:extLst>
          </p:cNvPr>
          <p:cNvPicPr>
            <a:picLocks noChangeAspect="1"/>
          </p:cNvPicPr>
          <p:nvPr/>
        </p:nvPicPr>
        <p:blipFill>
          <a:blip r:embed="rId6"/>
          <a:stretch>
            <a:fillRect/>
          </a:stretch>
        </p:blipFill>
        <p:spPr>
          <a:xfrm>
            <a:off x="487648" y="1480136"/>
            <a:ext cx="2307437" cy="751435"/>
          </a:xfrm>
          <a:prstGeom prst="rect">
            <a:avLst/>
          </a:prstGeom>
        </p:spPr>
      </p:pic>
      <p:pic>
        <p:nvPicPr>
          <p:cNvPr id="13" name="Picture 12">
            <a:extLst>
              <a:ext uri="{FF2B5EF4-FFF2-40B4-BE49-F238E27FC236}">
                <a16:creationId xmlns:a16="http://schemas.microsoft.com/office/drawing/2014/main" id="{219DFD2B-C2E1-E94B-A37E-63F678EDEF55}"/>
              </a:ext>
            </a:extLst>
          </p:cNvPr>
          <p:cNvPicPr>
            <a:picLocks noChangeAspect="1"/>
          </p:cNvPicPr>
          <p:nvPr/>
        </p:nvPicPr>
        <p:blipFill>
          <a:blip r:embed="rId7"/>
          <a:stretch>
            <a:fillRect/>
          </a:stretch>
        </p:blipFill>
        <p:spPr>
          <a:xfrm>
            <a:off x="487648" y="2394368"/>
            <a:ext cx="2454229" cy="751435"/>
          </a:xfrm>
          <a:prstGeom prst="rect">
            <a:avLst/>
          </a:prstGeom>
        </p:spPr>
      </p:pic>
      <p:pic>
        <p:nvPicPr>
          <p:cNvPr id="14" name="Picture 13">
            <a:extLst>
              <a:ext uri="{FF2B5EF4-FFF2-40B4-BE49-F238E27FC236}">
                <a16:creationId xmlns:a16="http://schemas.microsoft.com/office/drawing/2014/main" id="{306DC11C-495B-EF4A-81FD-14AF984950AD}"/>
              </a:ext>
            </a:extLst>
          </p:cNvPr>
          <p:cNvPicPr>
            <a:picLocks noChangeAspect="1"/>
          </p:cNvPicPr>
          <p:nvPr/>
        </p:nvPicPr>
        <p:blipFill>
          <a:blip r:embed="rId8"/>
          <a:stretch>
            <a:fillRect/>
          </a:stretch>
        </p:blipFill>
        <p:spPr>
          <a:xfrm>
            <a:off x="3734501" y="2473635"/>
            <a:ext cx="2195347" cy="592166"/>
          </a:xfrm>
          <a:prstGeom prst="rect">
            <a:avLst/>
          </a:prstGeom>
        </p:spPr>
      </p:pic>
      <p:pic>
        <p:nvPicPr>
          <p:cNvPr id="15" name="Picture 14">
            <a:extLst>
              <a:ext uri="{FF2B5EF4-FFF2-40B4-BE49-F238E27FC236}">
                <a16:creationId xmlns:a16="http://schemas.microsoft.com/office/drawing/2014/main" id="{FF384C93-4147-754B-A763-C27ACB23C51B}"/>
              </a:ext>
            </a:extLst>
          </p:cNvPr>
          <p:cNvPicPr>
            <a:picLocks noChangeAspect="1"/>
          </p:cNvPicPr>
          <p:nvPr/>
        </p:nvPicPr>
        <p:blipFill>
          <a:blip r:embed="rId9"/>
          <a:stretch>
            <a:fillRect/>
          </a:stretch>
        </p:blipFill>
        <p:spPr>
          <a:xfrm>
            <a:off x="6476711" y="2469978"/>
            <a:ext cx="1752495" cy="592167"/>
          </a:xfrm>
          <a:prstGeom prst="rect">
            <a:avLst/>
          </a:prstGeom>
        </p:spPr>
      </p:pic>
      <p:pic>
        <p:nvPicPr>
          <p:cNvPr id="17" name="Picture 16">
            <a:extLst>
              <a:ext uri="{FF2B5EF4-FFF2-40B4-BE49-F238E27FC236}">
                <a16:creationId xmlns:a16="http://schemas.microsoft.com/office/drawing/2014/main" id="{03044ED4-904E-FC4E-9E14-E3FDB1D966D7}"/>
              </a:ext>
            </a:extLst>
          </p:cNvPr>
          <p:cNvPicPr>
            <a:picLocks noChangeAspect="1"/>
          </p:cNvPicPr>
          <p:nvPr/>
        </p:nvPicPr>
        <p:blipFill>
          <a:blip r:embed="rId10"/>
          <a:stretch>
            <a:fillRect/>
          </a:stretch>
        </p:blipFill>
        <p:spPr>
          <a:xfrm>
            <a:off x="541770" y="3767561"/>
            <a:ext cx="2290903" cy="731816"/>
          </a:xfrm>
          <a:prstGeom prst="rect">
            <a:avLst/>
          </a:prstGeom>
        </p:spPr>
      </p:pic>
      <p:sp>
        <p:nvSpPr>
          <p:cNvPr id="19" name="TextBox 18">
            <a:extLst>
              <a:ext uri="{FF2B5EF4-FFF2-40B4-BE49-F238E27FC236}">
                <a16:creationId xmlns:a16="http://schemas.microsoft.com/office/drawing/2014/main" id="{557FE08D-F735-3F46-9BC1-FE76652046D6}"/>
              </a:ext>
            </a:extLst>
          </p:cNvPr>
          <p:cNvSpPr txBox="1"/>
          <p:nvPr/>
        </p:nvSpPr>
        <p:spPr>
          <a:xfrm>
            <a:off x="3126429" y="2585052"/>
            <a:ext cx="922552"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63FCC44A-B29D-F54C-BB10-83A3AC7AED07}"/>
              </a:ext>
            </a:extLst>
          </p:cNvPr>
          <p:cNvSpPr txBox="1"/>
          <p:nvPr/>
        </p:nvSpPr>
        <p:spPr>
          <a:xfrm>
            <a:off x="5966368" y="2585052"/>
            <a:ext cx="922552"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BD30F646-5206-944D-9CAE-2B33C417D294}"/>
              </a:ext>
            </a:extLst>
          </p:cNvPr>
          <p:cNvSpPr txBox="1"/>
          <p:nvPr/>
        </p:nvSpPr>
        <p:spPr>
          <a:xfrm>
            <a:off x="2795085" y="3895816"/>
            <a:ext cx="922552" cy="369332"/>
          </a:xfrm>
          <a:prstGeom prst="rect">
            <a:avLst/>
          </a:prstGeom>
          <a:noFill/>
        </p:spPr>
        <p:txBody>
          <a:bodyPr wrap="square" rtlCol="0">
            <a:spAutoFit/>
          </a:bodyPr>
          <a:lstStyle/>
          <a:p>
            <a:r>
              <a:rPr lang="en-US" dirty="0"/>
              <a:t>=&gt;</a:t>
            </a:r>
          </a:p>
        </p:txBody>
      </p:sp>
    </p:spTree>
    <p:extLst>
      <p:ext uri="{BB962C8B-B14F-4D97-AF65-F5344CB8AC3E}">
        <p14:creationId xmlns:p14="http://schemas.microsoft.com/office/powerpoint/2010/main" val="154022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3"/>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3139321"/>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a:p>
            <a:r>
              <a:rPr lang="en-US" dirty="0"/>
              <a:t>n=5 </a:t>
            </a:r>
          </a:p>
          <a:p>
            <a:r>
              <a:rPr lang="en-US" dirty="0"/>
              <a:t>1/5 (  100+  </a:t>
            </a:r>
          </a:p>
          <a:p>
            <a:r>
              <a:rPr lang="en-US" dirty="0"/>
              <a:t>           400 +</a:t>
            </a:r>
          </a:p>
          <a:p>
            <a:r>
              <a:rPr lang="en-US" dirty="0"/>
              <a:t>              0  +</a:t>
            </a:r>
          </a:p>
          <a:p>
            <a:r>
              <a:rPr lang="en-US" dirty="0"/>
              <a:t>           900 +</a:t>
            </a:r>
          </a:p>
          <a:p>
            <a:r>
              <a:rPr lang="en-US" dirty="0"/>
              <a:t>           900)  </a:t>
            </a:r>
          </a:p>
          <a:p>
            <a:r>
              <a:rPr lang="en-US" dirty="0"/>
              <a:t>So MSE loss of model 4 = 460. </a:t>
            </a:r>
          </a:p>
          <a:p>
            <a:r>
              <a:rPr lang="en-US" b="1" dirty="0"/>
              <a:t>Can you find a better model ? </a:t>
            </a:r>
          </a:p>
        </p:txBody>
      </p:sp>
      <p:sp>
        <p:nvSpPr>
          <p:cNvPr id="5" name="Rectangle 4">
            <a:extLst>
              <a:ext uri="{FF2B5EF4-FFF2-40B4-BE49-F238E27FC236}">
                <a16:creationId xmlns:a16="http://schemas.microsoft.com/office/drawing/2014/main" id="{25ECA47F-1DEA-5A4A-A95E-2FECDC008A3E}"/>
              </a:ext>
            </a:extLst>
          </p:cNvPr>
          <p:cNvSpPr/>
          <p:nvPr/>
        </p:nvSpPr>
        <p:spPr>
          <a:xfrm>
            <a:off x="222423" y="238956"/>
            <a:ext cx="8790754" cy="539984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BB324E0-6BE5-AD49-A7E9-6493ADF84C39}"/>
              </a:ext>
            </a:extLst>
          </p:cNvPr>
          <p:cNvPicPr>
            <a:picLocks noChangeAspect="1"/>
          </p:cNvPicPr>
          <p:nvPr/>
        </p:nvPicPr>
        <p:blipFill>
          <a:blip r:embed="rId4"/>
          <a:stretch>
            <a:fillRect/>
          </a:stretch>
        </p:blipFill>
        <p:spPr>
          <a:xfrm>
            <a:off x="4748516" y="1000157"/>
            <a:ext cx="1763755" cy="297986"/>
          </a:xfrm>
          <a:prstGeom prst="rect">
            <a:avLst/>
          </a:prstGeom>
        </p:spPr>
      </p:pic>
      <p:pic>
        <p:nvPicPr>
          <p:cNvPr id="11" name="Picture 10">
            <a:extLst>
              <a:ext uri="{FF2B5EF4-FFF2-40B4-BE49-F238E27FC236}">
                <a16:creationId xmlns:a16="http://schemas.microsoft.com/office/drawing/2014/main" id="{D0B300BF-2A1C-4B49-B18F-ED4C968DC862}"/>
              </a:ext>
            </a:extLst>
          </p:cNvPr>
          <p:cNvPicPr>
            <a:picLocks noChangeAspect="1"/>
          </p:cNvPicPr>
          <p:nvPr/>
        </p:nvPicPr>
        <p:blipFill>
          <a:blip r:embed="rId5"/>
          <a:stretch>
            <a:fillRect/>
          </a:stretch>
        </p:blipFill>
        <p:spPr>
          <a:xfrm>
            <a:off x="487648" y="377780"/>
            <a:ext cx="2906590" cy="710500"/>
          </a:xfrm>
          <a:prstGeom prst="rect">
            <a:avLst/>
          </a:prstGeom>
        </p:spPr>
      </p:pic>
      <p:pic>
        <p:nvPicPr>
          <p:cNvPr id="12" name="Picture 11">
            <a:extLst>
              <a:ext uri="{FF2B5EF4-FFF2-40B4-BE49-F238E27FC236}">
                <a16:creationId xmlns:a16="http://schemas.microsoft.com/office/drawing/2014/main" id="{62D26650-7D6D-BA4A-9D7B-9EAB531CC708}"/>
              </a:ext>
            </a:extLst>
          </p:cNvPr>
          <p:cNvPicPr>
            <a:picLocks noChangeAspect="1"/>
          </p:cNvPicPr>
          <p:nvPr/>
        </p:nvPicPr>
        <p:blipFill>
          <a:blip r:embed="rId6"/>
          <a:stretch>
            <a:fillRect/>
          </a:stretch>
        </p:blipFill>
        <p:spPr>
          <a:xfrm>
            <a:off x="487648" y="1480136"/>
            <a:ext cx="2307437" cy="751435"/>
          </a:xfrm>
          <a:prstGeom prst="rect">
            <a:avLst/>
          </a:prstGeom>
        </p:spPr>
      </p:pic>
      <p:pic>
        <p:nvPicPr>
          <p:cNvPr id="13" name="Picture 12">
            <a:extLst>
              <a:ext uri="{FF2B5EF4-FFF2-40B4-BE49-F238E27FC236}">
                <a16:creationId xmlns:a16="http://schemas.microsoft.com/office/drawing/2014/main" id="{219DFD2B-C2E1-E94B-A37E-63F678EDEF55}"/>
              </a:ext>
            </a:extLst>
          </p:cNvPr>
          <p:cNvPicPr>
            <a:picLocks noChangeAspect="1"/>
          </p:cNvPicPr>
          <p:nvPr/>
        </p:nvPicPr>
        <p:blipFill>
          <a:blip r:embed="rId7"/>
          <a:stretch>
            <a:fillRect/>
          </a:stretch>
        </p:blipFill>
        <p:spPr>
          <a:xfrm>
            <a:off x="487648" y="2394368"/>
            <a:ext cx="2454229" cy="751435"/>
          </a:xfrm>
          <a:prstGeom prst="rect">
            <a:avLst/>
          </a:prstGeom>
        </p:spPr>
      </p:pic>
      <p:pic>
        <p:nvPicPr>
          <p:cNvPr id="14" name="Picture 13">
            <a:extLst>
              <a:ext uri="{FF2B5EF4-FFF2-40B4-BE49-F238E27FC236}">
                <a16:creationId xmlns:a16="http://schemas.microsoft.com/office/drawing/2014/main" id="{306DC11C-495B-EF4A-81FD-14AF984950AD}"/>
              </a:ext>
            </a:extLst>
          </p:cNvPr>
          <p:cNvPicPr>
            <a:picLocks noChangeAspect="1"/>
          </p:cNvPicPr>
          <p:nvPr/>
        </p:nvPicPr>
        <p:blipFill>
          <a:blip r:embed="rId8"/>
          <a:stretch>
            <a:fillRect/>
          </a:stretch>
        </p:blipFill>
        <p:spPr>
          <a:xfrm>
            <a:off x="3734501" y="2473635"/>
            <a:ext cx="2195347" cy="592166"/>
          </a:xfrm>
          <a:prstGeom prst="rect">
            <a:avLst/>
          </a:prstGeom>
        </p:spPr>
      </p:pic>
      <p:pic>
        <p:nvPicPr>
          <p:cNvPr id="15" name="Picture 14">
            <a:extLst>
              <a:ext uri="{FF2B5EF4-FFF2-40B4-BE49-F238E27FC236}">
                <a16:creationId xmlns:a16="http://schemas.microsoft.com/office/drawing/2014/main" id="{FF384C93-4147-754B-A763-C27ACB23C51B}"/>
              </a:ext>
            </a:extLst>
          </p:cNvPr>
          <p:cNvPicPr>
            <a:picLocks noChangeAspect="1"/>
          </p:cNvPicPr>
          <p:nvPr/>
        </p:nvPicPr>
        <p:blipFill>
          <a:blip r:embed="rId9"/>
          <a:stretch>
            <a:fillRect/>
          </a:stretch>
        </p:blipFill>
        <p:spPr>
          <a:xfrm>
            <a:off x="6476711" y="2469978"/>
            <a:ext cx="1752495" cy="592167"/>
          </a:xfrm>
          <a:prstGeom prst="rect">
            <a:avLst/>
          </a:prstGeom>
        </p:spPr>
      </p:pic>
      <p:pic>
        <p:nvPicPr>
          <p:cNvPr id="17" name="Picture 16">
            <a:extLst>
              <a:ext uri="{FF2B5EF4-FFF2-40B4-BE49-F238E27FC236}">
                <a16:creationId xmlns:a16="http://schemas.microsoft.com/office/drawing/2014/main" id="{03044ED4-904E-FC4E-9E14-E3FDB1D966D7}"/>
              </a:ext>
            </a:extLst>
          </p:cNvPr>
          <p:cNvPicPr>
            <a:picLocks noChangeAspect="1"/>
          </p:cNvPicPr>
          <p:nvPr/>
        </p:nvPicPr>
        <p:blipFill>
          <a:blip r:embed="rId10"/>
          <a:stretch>
            <a:fillRect/>
          </a:stretch>
        </p:blipFill>
        <p:spPr>
          <a:xfrm>
            <a:off x="541770" y="3767561"/>
            <a:ext cx="2290903" cy="731816"/>
          </a:xfrm>
          <a:prstGeom prst="rect">
            <a:avLst/>
          </a:prstGeom>
        </p:spPr>
      </p:pic>
      <p:pic>
        <p:nvPicPr>
          <p:cNvPr id="18" name="Picture 17">
            <a:extLst>
              <a:ext uri="{FF2B5EF4-FFF2-40B4-BE49-F238E27FC236}">
                <a16:creationId xmlns:a16="http://schemas.microsoft.com/office/drawing/2014/main" id="{5FEF4BD9-6D94-714B-9E10-C089F9A75E66}"/>
              </a:ext>
            </a:extLst>
          </p:cNvPr>
          <p:cNvPicPr>
            <a:picLocks noChangeAspect="1"/>
          </p:cNvPicPr>
          <p:nvPr/>
        </p:nvPicPr>
        <p:blipFill>
          <a:blip r:embed="rId11"/>
          <a:stretch>
            <a:fillRect/>
          </a:stretch>
        </p:blipFill>
        <p:spPr>
          <a:xfrm>
            <a:off x="3468905" y="3722704"/>
            <a:ext cx="4634501" cy="821530"/>
          </a:xfrm>
          <a:prstGeom prst="rect">
            <a:avLst/>
          </a:prstGeom>
        </p:spPr>
      </p:pic>
      <p:sp>
        <p:nvSpPr>
          <p:cNvPr id="19" name="TextBox 18">
            <a:extLst>
              <a:ext uri="{FF2B5EF4-FFF2-40B4-BE49-F238E27FC236}">
                <a16:creationId xmlns:a16="http://schemas.microsoft.com/office/drawing/2014/main" id="{557FE08D-F735-3F46-9BC1-FE76652046D6}"/>
              </a:ext>
            </a:extLst>
          </p:cNvPr>
          <p:cNvSpPr txBox="1"/>
          <p:nvPr/>
        </p:nvSpPr>
        <p:spPr>
          <a:xfrm>
            <a:off x="3126429" y="2585052"/>
            <a:ext cx="922552"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63FCC44A-B29D-F54C-BB10-83A3AC7AED07}"/>
              </a:ext>
            </a:extLst>
          </p:cNvPr>
          <p:cNvSpPr txBox="1"/>
          <p:nvPr/>
        </p:nvSpPr>
        <p:spPr>
          <a:xfrm>
            <a:off x="5966368" y="2585052"/>
            <a:ext cx="922552"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BD30F646-5206-944D-9CAE-2B33C417D294}"/>
              </a:ext>
            </a:extLst>
          </p:cNvPr>
          <p:cNvSpPr txBox="1"/>
          <p:nvPr/>
        </p:nvSpPr>
        <p:spPr>
          <a:xfrm>
            <a:off x="2795085" y="3895816"/>
            <a:ext cx="922552" cy="369332"/>
          </a:xfrm>
          <a:prstGeom prst="rect">
            <a:avLst/>
          </a:prstGeom>
          <a:noFill/>
        </p:spPr>
        <p:txBody>
          <a:bodyPr wrap="square" rtlCol="0">
            <a:spAutoFit/>
          </a:bodyPr>
          <a:lstStyle/>
          <a:p>
            <a:r>
              <a:rPr lang="en-US" dirty="0"/>
              <a:t>=&gt;</a:t>
            </a:r>
          </a:p>
        </p:txBody>
      </p:sp>
      <p:sp>
        <p:nvSpPr>
          <p:cNvPr id="6" name="TextBox 5">
            <a:extLst>
              <a:ext uri="{FF2B5EF4-FFF2-40B4-BE49-F238E27FC236}">
                <a16:creationId xmlns:a16="http://schemas.microsoft.com/office/drawing/2014/main" id="{EFEF852F-E377-8142-83F5-E9C941067816}"/>
              </a:ext>
            </a:extLst>
          </p:cNvPr>
          <p:cNvSpPr txBox="1"/>
          <p:nvPr/>
        </p:nvSpPr>
        <p:spPr>
          <a:xfrm>
            <a:off x="486366" y="4771584"/>
            <a:ext cx="5826066" cy="646331"/>
          </a:xfrm>
          <a:prstGeom prst="rect">
            <a:avLst/>
          </a:prstGeom>
          <a:noFill/>
        </p:spPr>
        <p:txBody>
          <a:bodyPr wrap="square" rtlCol="0">
            <a:spAutoFit/>
          </a:bodyPr>
          <a:lstStyle/>
          <a:p>
            <a:r>
              <a:rPr lang="en-US" dirty="0"/>
              <a:t>This is how we found the optimal regression coefficient by setting the gradient equal to zero. End of solution 1. </a:t>
            </a:r>
          </a:p>
        </p:txBody>
      </p:sp>
    </p:spTree>
    <p:extLst>
      <p:ext uri="{BB962C8B-B14F-4D97-AF65-F5344CB8AC3E}">
        <p14:creationId xmlns:p14="http://schemas.microsoft.com/office/powerpoint/2010/main" val="88480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Solution no 2: Optimizing a function</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a:cxnSpLocks/>
          </p:cNvCxnSpPr>
          <p:nvPr/>
        </p:nvCxnSpPr>
        <p:spPr>
          <a:xfrm>
            <a:off x="370703" y="4746465"/>
            <a:ext cx="8505073" cy="7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8619744" y="4754880"/>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3115056" y="1950720"/>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2639388" y="1936570"/>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3480291" y="4872952"/>
            <a:ext cx="593432" cy="369332"/>
          </a:xfrm>
          <a:prstGeom prst="rect">
            <a:avLst/>
          </a:prstGeom>
        </p:spPr>
        <p:txBody>
          <a:bodyPr wrap="none">
            <a:spAutoFit/>
          </a:bodyPr>
          <a:lstStyle/>
          <a:p>
            <a:r>
              <a:rPr lang="el-GR" dirty="0">
                <a:solidFill>
                  <a:srgbClr val="C00000"/>
                </a:solidFill>
              </a:rPr>
              <a:t>β </a:t>
            </a:r>
            <a:r>
              <a:rPr lang="en-US" dirty="0">
                <a:solidFill>
                  <a:srgbClr val="C00000"/>
                </a:solidFill>
              </a:rPr>
              <a:t>=</a:t>
            </a:r>
            <a:r>
              <a:rPr lang="en-US" dirty="0"/>
              <a:t>1</a:t>
            </a:r>
          </a:p>
        </p:txBody>
      </p:sp>
      <p:sp>
        <p:nvSpPr>
          <p:cNvPr id="19" name="Rectangle 18">
            <a:extLst>
              <a:ext uri="{FF2B5EF4-FFF2-40B4-BE49-F238E27FC236}">
                <a16:creationId xmlns:a16="http://schemas.microsoft.com/office/drawing/2014/main" id="{430367C7-B27C-1E44-B708-0D1CEF2E862A}"/>
              </a:ext>
            </a:extLst>
          </p:cNvPr>
          <p:cNvSpPr/>
          <p:nvPr/>
        </p:nvSpPr>
        <p:spPr>
          <a:xfrm>
            <a:off x="6933597" y="4736144"/>
            <a:ext cx="418704" cy="369332"/>
          </a:xfrm>
          <a:prstGeom prst="rect">
            <a:avLst/>
          </a:prstGeom>
        </p:spPr>
        <p:txBody>
          <a:bodyPr wrap="none">
            <a:spAutoFit/>
          </a:bodyPr>
          <a:lstStyle/>
          <a:p>
            <a:r>
              <a:rPr lang="en-US" dirty="0"/>
              <a:t>80</a:t>
            </a:r>
          </a:p>
        </p:txBody>
      </p:sp>
      <p:sp>
        <p:nvSpPr>
          <p:cNvPr id="24" name="Rectangle 23">
            <a:extLst>
              <a:ext uri="{FF2B5EF4-FFF2-40B4-BE49-F238E27FC236}">
                <a16:creationId xmlns:a16="http://schemas.microsoft.com/office/drawing/2014/main" id="{19D465EE-F620-AE41-AF9D-4B1743000B48}"/>
              </a:ext>
            </a:extLst>
          </p:cNvPr>
          <p:cNvSpPr/>
          <p:nvPr/>
        </p:nvSpPr>
        <p:spPr>
          <a:xfrm>
            <a:off x="6542341" y="1276375"/>
            <a:ext cx="4418093" cy="2308324"/>
          </a:xfrm>
          <a:prstGeom prst="rect">
            <a:avLst/>
          </a:prstGeom>
        </p:spPr>
        <p:txBody>
          <a:bodyPr wrap="square">
            <a:spAutoFit/>
          </a:bodyPr>
          <a:lstStyle/>
          <a:p>
            <a:r>
              <a:rPr lang="en-US" dirty="0">
                <a:solidFill>
                  <a:srgbClr val="C00000"/>
                </a:solidFill>
              </a:rPr>
              <a:t>loss function f (</a:t>
            </a:r>
            <a:r>
              <a:rPr lang="el-GR" dirty="0">
                <a:solidFill>
                  <a:srgbClr val="C00000"/>
                </a:solidFill>
              </a:rPr>
              <a:t>β</a:t>
            </a:r>
            <a:r>
              <a:rPr lang="en-US" dirty="0">
                <a:solidFill>
                  <a:srgbClr val="C00000"/>
                </a:solidFill>
              </a:rPr>
              <a:t>)= </a:t>
            </a:r>
            <a:r>
              <a:rPr lang="el-GR" dirty="0">
                <a:solidFill>
                  <a:srgbClr val="C00000"/>
                </a:solidFill>
              </a:rPr>
              <a:t>β</a:t>
            </a:r>
            <a:r>
              <a:rPr lang="en-US" baseline="30000" dirty="0">
                <a:solidFill>
                  <a:srgbClr val="C00000"/>
                </a:solidFill>
              </a:rPr>
              <a:t>2</a:t>
            </a:r>
          </a:p>
          <a:p>
            <a:r>
              <a:rPr lang="en-US" dirty="0">
                <a:solidFill>
                  <a:srgbClr val="C00000"/>
                </a:solidFill>
              </a:rPr>
              <a:t>I start at some initial point </a:t>
            </a:r>
            <a:r>
              <a:rPr lang="el-GR" dirty="0">
                <a:solidFill>
                  <a:srgbClr val="C00000"/>
                </a:solidFill>
              </a:rPr>
              <a:t>β</a:t>
            </a:r>
            <a:r>
              <a:rPr lang="en-US" dirty="0">
                <a:solidFill>
                  <a:srgbClr val="C00000"/>
                </a:solidFill>
              </a:rPr>
              <a:t>=1. </a:t>
            </a:r>
          </a:p>
          <a:p>
            <a:r>
              <a:rPr lang="en-US" dirty="0">
                <a:solidFill>
                  <a:srgbClr val="C00000"/>
                </a:solidFill>
              </a:rPr>
              <a:t>I want the function to increase, should I move left or right? </a:t>
            </a:r>
            <a:r>
              <a:rPr lang="el-GR" dirty="0">
                <a:solidFill>
                  <a:srgbClr val="C00000"/>
                </a:solidFill>
              </a:rPr>
              <a:t>β</a:t>
            </a:r>
            <a:r>
              <a:rPr lang="en-US" dirty="0">
                <a:solidFill>
                  <a:srgbClr val="C00000"/>
                </a:solidFill>
              </a:rPr>
              <a:t>=1.1 or </a:t>
            </a:r>
            <a:r>
              <a:rPr lang="el-GR" dirty="0">
                <a:solidFill>
                  <a:srgbClr val="C00000"/>
                </a:solidFill>
              </a:rPr>
              <a:t>β</a:t>
            </a:r>
            <a:r>
              <a:rPr lang="en-US" dirty="0">
                <a:solidFill>
                  <a:srgbClr val="C00000"/>
                </a:solidFill>
              </a:rPr>
              <a:t>=0.9 ?</a:t>
            </a:r>
          </a:p>
          <a:p>
            <a:endParaRPr lang="en-US" dirty="0">
              <a:solidFill>
                <a:srgbClr val="C00000"/>
              </a:solidFill>
            </a:endParaRPr>
          </a:p>
          <a:p>
            <a:r>
              <a:rPr lang="en-US" dirty="0">
                <a:solidFill>
                  <a:srgbClr val="C00000"/>
                </a:solidFill>
              </a:rPr>
              <a:t>If I start at </a:t>
            </a:r>
            <a:r>
              <a:rPr lang="el-GR" dirty="0">
                <a:solidFill>
                  <a:srgbClr val="C00000"/>
                </a:solidFill>
              </a:rPr>
              <a:t>β</a:t>
            </a:r>
            <a:r>
              <a:rPr lang="en-US" dirty="0">
                <a:solidFill>
                  <a:srgbClr val="C00000"/>
                </a:solidFill>
              </a:rPr>
              <a:t>=-2, and I want the function to increase, should I move the left or right?</a:t>
            </a:r>
          </a:p>
          <a:p>
            <a:endParaRPr lang="en-US" dirty="0">
              <a:solidFill>
                <a:srgbClr val="C00000"/>
              </a:solidFill>
            </a:endParaRPr>
          </a:p>
        </p:txBody>
      </p:sp>
      <p:sp>
        <p:nvSpPr>
          <p:cNvPr id="25" name="Rectangle 24">
            <a:extLst>
              <a:ext uri="{FF2B5EF4-FFF2-40B4-BE49-F238E27FC236}">
                <a16:creationId xmlns:a16="http://schemas.microsoft.com/office/drawing/2014/main" id="{0AACCD5D-07CA-B94F-888C-7CDBA76A46F7}"/>
              </a:ext>
            </a:extLst>
          </p:cNvPr>
          <p:cNvSpPr/>
          <p:nvPr/>
        </p:nvSpPr>
        <p:spPr>
          <a:xfrm>
            <a:off x="2962656" y="4877538"/>
            <a:ext cx="418704" cy="369332"/>
          </a:xfrm>
          <a:prstGeom prst="rect">
            <a:avLst/>
          </a:prstGeom>
        </p:spPr>
        <p:txBody>
          <a:bodyPr wrap="square">
            <a:spAutoFit/>
          </a:bodyPr>
          <a:lstStyle/>
          <a:p>
            <a:r>
              <a:rPr lang="en-US" dirty="0"/>
              <a:t>0</a:t>
            </a:r>
          </a:p>
        </p:txBody>
      </p:sp>
      <p:cxnSp>
        <p:nvCxnSpPr>
          <p:cNvPr id="20" name="Straight Arrow Connector 19">
            <a:extLst>
              <a:ext uri="{FF2B5EF4-FFF2-40B4-BE49-F238E27FC236}">
                <a16:creationId xmlns:a16="http://schemas.microsoft.com/office/drawing/2014/main" id="{45FC54FB-16E8-494F-9E06-702966D6BD68}"/>
              </a:ext>
            </a:extLst>
          </p:cNvPr>
          <p:cNvCxnSpPr>
            <a:cxnSpLocks/>
          </p:cNvCxnSpPr>
          <p:nvPr/>
        </p:nvCxnSpPr>
        <p:spPr>
          <a:xfrm flipV="1">
            <a:off x="3730137" y="4294251"/>
            <a:ext cx="0" cy="626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5391654" y="4708755"/>
            <a:ext cx="475488" cy="369332"/>
          </a:xfrm>
          <a:prstGeom prst="rect">
            <a:avLst/>
          </a:prstGeom>
          <a:noFill/>
        </p:spPr>
        <p:txBody>
          <a:bodyPr wrap="square" rtlCol="0">
            <a:spAutoFit/>
          </a:bodyPr>
          <a:lstStyle/>
          <a:p>
            <a:r>
              <a:rPr lang="el-GR" dirty="0"/>
              <a:t>β</a:t>
            </a:r>
            <a:endParaRPr lang="en-US" dirty="0"/>
          </a:p>
        </p:txBody>
      </p:sp>
      <p:sp>
        <p:nvSpPr>
          <p:cNvPr id="26" name="Rectangle 25">
            <a:extLst>
              <a:ext uri="{FF2B5EF4-FFF2-40B4-BE49-F238E27FC236}">
                <a16:creationId xmlns:a16="http://schemas.microsoft.com/office/drawing/2014/main" id="{3DD8ADE5-169E-AD40-B2E2-C429F6DCD4F0}"/>
              </a:ext>
            </a:extLst>
          </p:cNvPr>
          <p:cNvSpPr/>
          <p:nvPr/>
        </p:nvSpPr>
        <p:spPr>
          <a:xfrm>
            <a:off x="1606764" y="4819378"/>
            <a:ext cx="663964" cy="369332"/>
          </a:xfrm>
          <a:prstGeom prst="rect">
            <a:avLst/>
          </a:prstGeom>
        </p:spPr>
        <p:txBody>
          <a:bodyPr wrap="none">
            <a:spAutoFit/>
          </a:bodyPr>
          <a:lstStyle/>
          <a:p>
            <a:r>
              <a:rPr lang="el-GR" dirty="0">
                <a:solidFill>
                  <a:srgbClr val="C00000"/>
                </a:solidFill>
              </a:rPr>
              <a:t>β </a:t>
            </a:r>
            <a:r>
              <a:rPr lang="en-US" dirty="0">
                <a:solidFill>
                  <a:srgbClr val="C00000"/>
                </a:solidFill>
              </a:rPr>
              <a:t>=-2</a:t>
            </a:r>
            <a:endParaRPr lang="en-US" dirty="0"/>
          </a:p>
        </p:txBody>
      </p:sp>
      <p:cxnSp>
        <p:nvCxnSpPr>
          <p:cNvPr id="30" name="Straight Arrow Connector 29">
            <a:extLst>
              <a:ext uri="{FF2B5EF4-FFF2-40B4-BE49-F238E27FC236}">
                <a16:creationId xmlns:a16="http://schemas.microsoft.com/office/drawing/2014/main" id="{F9E3151A-DDE5-574B-8308-D23199D73418}"/>
              </a:ext>
            </a:extLst>
          </p:cNvPr>
          <p:cNvCxnSpPr>
            <a:cxnSpLocks/>
          </p:cNvCxnSpPr>
          <p:nvPr/>
        </p:nvCxnSpPr>
        <p:spPr>
          <a:xfrm flipV="1">
            <a:off x="1959733" y="2977829"/>
            <a:ext cx="0" cy="1854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9D5AC8FF-B334-074A-A027-9EA860735A30}"/>
              </a:ext>
            </a:extLst>
          </p:cNvPr>
          <p:cNvGrpSpPr/>
          <p:nvPr/>
        </p:nvGrpSpPr>
        <p:grpSpPr>
          <a:xfrm>
            <a:off x="3682586" y="4090631"/>
            <a:ext cx="147240" cy="165960"/>
            <a:chOff x="3682586" y="4090631"/>
            <a:chExt cx="147240" cy="165960"/>
          </a:xfrm>
        </p:grpSpPr>
        <mc:AlternateContent xmlns:mc="http://schemas.openxmlformats.org/markup-compatibility/2006" xmlns:p14="http://schemas.microsoft.com/office/powerpoint/2010/main">
          <mc:Choice Requires="p14">
            <p:contentPart p14:bwMode="auto" r:id="rId2">
              <p14:nvContentPartPr>
                <p14:cNvPr id="39" name="Ink 38">
                  <a:extLst>
                    <a:ext uri="{FF2B5EF4-FFF2-40B4-BE49-F238E27FC236}">
                      <a16:creationId xmlns:a16="http://schemas.microsoft.com/office/drawing/2014/main" id="{1AD54523-378F-5544-B009-AAC065D320B5}"/>
                    </a:ext>
                  </a:extLst>
                </p14:cNvPr>
                <p14:cNvContentPartPr/>
                <p14:nvPr/>
              </p14:nvContentPartPr>
              <p14:xfrm>
                <a:off x="3682586" y="4114751"/>
                <a:ext cx="147240" cy="105840"/>
              </p14:xfrm>
            </p:contentPart>
          </mc:Choice>
          <mc:Fallback xmlns="">
            <p:pic>
              <p:nvPicPr>
                <p:cNvPr id="39" name="Ink 38">
                  <a:extLst>
                    <a:ext uri="{FF2B5EF4-FFF2-40B4-BE49-F238E27FC236}">
                      <a16:creationId xmlns:a16="http://schemas.microsoft.com/office/drawing/2014/main" id="{1AD54523-378F-5544-B009-AAC065D320B5}"/>
                    </a:ext>
                  </a:extLst>
                </p:cNvPr>
                <p:cNvPicPr/>
                <p:nvPr/>
              </p:nvPicPr>
              <p:blipFill>
                <a:blip r:embed="rId17"/>
                <a:stretch>
                  <a:fillRect/>
                </a:stretch>
              </p:blipFill>
              <p:spPr>
                <a:xfrm>
                  <a:off x="3673946" y="4106111"/>
                  <a:ext cx="1648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0" name="Ink 39">
                  <a:extLst>
                    <a:ext uri="{FF2B5EF4-FFF2-40B4-BE49-F238E27FC236}">
                      <a16:creationId xmlns:a16="http://schemas.microsoft.com/office/drawing/2014/main" id="{FD80C0E8-255A-9D4A-8870-2B0F19357428}"/>
                    </a:ext>
                  </a:extLst>
                </p14:cNvPr>
                <p14:cNvContentPartPr/>
                <p14:nvPr/>
              </p14:nvContentPartPr>
              <p14:xfrm>
                <a:off x="3688346" y="4090631"/>
                <a:ext cx="72720" cy="165960"/>
              </p14:xfrm>
            </p:contentPart>
          </mc:Choice>
          <mc:Fallback xmlns="">
            <p:pic>
              <p:nvPicPr>
                <p:cNvPr id="40" name="Ink 39">
                  <a:extLst>
                    <a:ext uri="{FF2B5EF4-FFF2-40B4-BE49-F238E27FC236}">
                      <a16:creationId xmlns:a16="http://schemas.microsoft.com/office/drawing/2014/main" id="{FD80C0E8-255A-9D4A-8870-2B0F19357428}"/>
                    </a:ext>
                  </a:extLst>
                </p:cNvPr>
                <p:cNvPicPr/>
                <p:nvPr/>
              </p:nvPicPr>
              <p:blipFill>
                <a:blip r:embed="rId19"/>
                <a:stretch>
                  <a:fillRect/>
                </a:stretch>
              </p:blipFill>
              <p:spPr>
                <a:xfrm>
                  <a:off x="3679706" y="4081631"/>
                  <a:ext cx="90360" cy="183600"/>
                </a:xfrm>
                <a:prstGeom prst="rect">
                  <a:avLst/>
                </a:prstGeom>
              </p:spPr>
            </p:pic>
          </mc:Fallback>
        </mc:AlternateContent>
      </p:grpSp>
    </p:spTree>
    <p:extLst>
      <p:ext uri="{BB962C8B-B14F-4D97-AF65-F5344CB8AC3E}">
        <p14:creationId xmlns:p14="http://schemas.microsoft.com/office/powerpoint/2010/main" val="3097288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Solution no 2: Optimizing a function</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a:cxnSpLocks/>
          </p:cNvCxnSpPr>
          <p:nvPr/>
        </p:nvCxnSpPr>
        <p:spPr>
          <a:xfrm>
            <a:off x="370703" y="4746465"/>
            <a:ext cx="8505073" cy="7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8619744" y="4754880"/>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3115056" y="1950720"/>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2639388" y="1936570"/>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3480291" y="4872952"/>
            <a:ext cx="593432" cy="369332"/>
          </a:xfrm>
          <a:prstGeom prst="rect">
            <a:avLst/>
          </a:prstGeom>
        </p:spPr>
        <p:txBody>
          <a:bodyPr wrap="none">
            <a:spAutoFit/>
          </a:bodyPr>
          <a:lstStyle/>
          <a:p>
            <a:r>
              <a:rPr lang="el-GR" dirty="0">
                <a:solidFill>
                  <a:srgbClr val="C00000"/>
                </a:solidFill>
              </a:rPr>
              <a:t>β </a:t>
            </a:r>
            <a:r>
              <a:rPr lang="en-US" dirty="0">
                <a:solidFill>
                  <a:srgbClr val="C00000"/>
                </a:solidFill>
              </a:rPr>
              <a:t>=</a:t>
            </a:r>
            <a:r>
              <a:rPr lang="en-US" dirty="0"/>
              <a:t>1</a:t>
            </a:r>
          </a:p>
        </p:txBody>
      </p:sp>
      <p:sp>
        <p:nvSpPr>
          <p:cNvPr id="19" name="Rectangle 18">
            <a:extLst>
              <a:ext uri="{FF2B5EF4-FFF2-40B4-BE49-F238E27FC236}">
                <a16:creationId xmlns:a16="http://schemas.microsoft.com/office/drawing/2014/main" id="{430367C7-B27C-1E44-B708-0D1CEF2E862A}"/>
              </a:ext>
            </a:extLst>
          </p:cNvPr>
          <p:cNvSpPr/>
          <p:nvPr/>
        </p:nvSpPr>
        <p:spPr>
          <a:xfrm>
            <a:off x="6933597" y="4736144"/>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1848523" y="2673114"/>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3099057" y="2672832"/>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6542341" y="1276375"/>
            <a:ext cx="4418093" cy="2308324"/>
          </a:xfrm>
          <a:prstGeom prst="rect">
            <a:avLst/>
          </a:prstGeom>
        </p:spPr>
        <p:txBody>
          <a:bodyPr wrap="square">
            <a:spAutoFit/>
          </a:bodyPr>
          <a:lstStyle/>
          <a:p>
            <a:r>
              <a:rPr lang="en-US" dirty="0">
                <a:solidFill>
                  <a:srgbClr val="C00000"/>
                </a:solidFill>
              </a:rPr>
              <a:t>loss function f (</a:t>
            </a:r>
            <a:r>
              <a:rPr lang="el-GR" dirty="0">
                <a:solidFill>
                  <a:srgbClr val="C00000"/>
                </a:solidFill>
              </a:rPr>
              <a:t>β</a:t>
            </a:r>
            <a:r>
              <a:rPr lang="en-US" dirty="0">
                <a:solidFill>
                  <a:srgbClr val="C00000"/>
                </a:solidFill>
              </a:rPr>
              <a:t>)= </a:t>
            </a:r>
            <a:r>
              <a:rPr lang="el-GR" dirty="0">
                <a:solidFill>
                  <a:srgbClr val="C00000"/>
                </a:solidFill>
              </a:rPr>
              <a:t>β</a:t>
            </a:r>
            <a:r>
              <a:rPr lang="en-US" baseline="30000" dirty="0">
                <a:solidFill>
                  <a:srgbClr val="C00000"/>
                </a:solidFill>
              </a:rPr>
              <a:t>2</a:t>
            </a:r>
          </a:p>
          <a:p>
            <a:r>
              <a:rPr lang="en-US" dirty="0">
                <a:solidFill>
                  <a:srgbClr val="C00000"/>
                </a:solidFill>
              </a:rPr>
              <a:t>I start at some initial point </a:t>
            </a:r>
            <a:r>
              <a:rPr lang="el-GR" dirty="0">
                <a:solidFill>
                  <a:srgbClr val="C00000"/>
                </a:solidFill>
              </a:rPr>
              <a:t>β</a:t>
            </a:r>
            <a:r>
              <a:rPr lang="en-US" dirty="0">
                <a:solidFill>
                  <a:srgbClr val="C00000"/>
                </a:solidFill>
              </a:rPr>
              <a:t>=1. </a:t>
            </a:r>
          </a:p>
          <a:p>
            <a:r>
              <a:rPr lang="en-US" dirty="0">
                <a:solidFill>
                  <a:srgbClr val="C00000"/>
                </a:solidFill>
              </a:rPr>
              <a:t>I want the function to increase, should I move left or right? </a:t>
            </a:r>
            <a:r>
              <a:rPr lang="el-GR" dirty="0">
                <a:solidFill>
                  <a:srgbClr val="C00000"/>
                </a:solidFill>
              </a:rPr>
              <a:t>β</a:t>
            </a:r>
            <a:r>
              <a:rPr lang="en-US" dirty="0">
                <a:solidFill>
                  <a:srgbClr val="C00000"/>
                </a:solidFill>
              </a:rPr>
              <a:t>=1.1 or </a:t>
            </a:r>
            <a:r>
              <a:rPr lang="el-GR" dirty="0">
                <a:solidFill>
                  <a:srgbClr val="C00000"/>
                </a:solidFill>
              </a:rPr>
              <a:t>β</a:t>
            </a:r>
            <a:r>
              <a:rPr lang="en-US" dirty="0">
                <a:solidFill>
                  <a:srgbClr val="C00000"/>
                </a:solidFill>
              </a:rPr>
              <a:t>=0.9 ?</a:t>
            </a:r>
          </a:p>
          <a:p>
            <a:endParaRPr lang="en-US" dirty="0">
              <a:solidFill>
                <a:srgbClr val="C00000"/>
              </a:solidFill>
            </a:endParaRPr>
          </a:p>
          <a:p>
            <a:r>
              <a:rPr lang="en-US" dirty="0">
                <a:solidFill>
                  <a:srgbClr val="C00000"/>
                </a:solidFill>
              </a:rPr>
              <a:t>If I start at </a:t>
            </a:r>
            <a:r>
              <a:rPr lang="el-GR" dirty="0">
                <a:solidFill>
                  <a:srgbClr val="C00000"/>
                </a:solidFill>
              </a:rPr>
              <a:t>β</a:t>
            </a:r>
            <a:r>
              <a:rPr lang="en-US" dirty="0">
                <a:solidFill>
                  <a:srgbClr val="C00000"/>
                </a:solidFill>
              </a:rPr>
              <a:t>=-2, and I want the function to increase, should I move the left or right?</a:t>
            </a:r>
          </a:p>
          <a:p>
            <a:endParaRPr lang="en-US" dirty="0">
              <a:solidFill>
                <a:srgbClr val="C00000"/>
              </a:solidFill>
            </a:endParaRPr>
          </a:p>
        </p:txBody>
      </p:sp>
      <p:sp>
        <p:nvSpPr>
          <p:cNvPr id="25" name="Rectangle 24">
            <a:extLst>
              <a:ext uri="{FF2B5EF4-FFF2-40B4-BE49-F238E27FC236}">
                <a16:creationId xmlns:a16="http://schemas.microsoft.com/office/drawing/2014/main" id="{0AACCD5D-07CA-B94F-888C-7CDBA76A46F7}"/>
              </a:ext>
            </a:extLst>
          </p:cNvPr>
          <p:cNvSpPr/>
          <p:nvPr/>
        </p:nvSpPr>
        <p:spPr>
          <a:xfrm>
            <a:off x="2962656" y="4877538"/>
            <a:ext cx="418704" cy="369332"/>
          </a:xfrm>
          <a:prstGeom prst="rect">
            <a:avLst/>
          </a:prstGeom>
        </p:spPr>
        <p:txBody>
          <a:bodyPr wrap="square">
            <a:spAutoFit/>
          </a:bodyPr>
          <a:lstStyle/>
          <a:p>
            <a:r>
              <a:rPr lang="en-US" dirty="0"/>
              <a:t>0</a:t>
            </a:r>
          </a:p>
        </p:txBody>
      </p:sp>
      <p:cxnSp>
        <p:nvCxnSpPr>
          <p:cNvPr id="20" name="Straight Arrow Connector 19">
            <a:extLst>
              <a:ext uri="{FF2B5EF4-FFF2-40B4-BE49-F238E27FC236}">
                <a16:creationId xmlns:a16="http://schemas.microsoft.com/office/drawing/2014/main" id="{45FC54FB-16E8-494F-9E06-702966D6BD68}"/>
              </a:ext>
            </a:extLst>
          </p:cNvPr>
          <p:cNvCxnSpPr>
            <a:cxnSpLocks/>
          </p:cNvCxnSpPr>
          <p:nvPr/>
        </p:nvCxnSpPr>
        <p:spPr>
          <a:xfrm flipV="1">
            <a:off x="3730137" y="4294251"/>
            <a:ext cx="0" cy="626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5391654" y="4708755"/>
            <a:ext cx="475488" cy="369332"/>
          </a:xfrm>
          <a:prstGeom prst="rect">
            <a:avLst/>
          </a:prstGeom>
          <a:noFill/>
        </p:spPr>
        <p:txBody>
          <a:bodyPr wrap="square" rtlCol="0">
            <a:spAutoFit/>
          </a:bodyPr>
          <a:lstStyle/>
          <a:p>
            <a:r>
              <a:rPr lang="el-GR" dirty="0"/>
              <a:t>β</a:t>
            </a:r>
            <a:endParaRPr lang="en-US" dirty="0"/>
          </a:p>
        </p:txBody>
      </p:sp>
      <p:sp>
        <p:nvSpPr>
          <p:cNvPr id="26" name="Rectangle 25">
            <a:extLst>
              <a:ext uri="{FF2B5EF4-FFF2-40B4-BE49-F238E27FC236}">
                <a16:creationId xmlns:a16="http://schemas.microsoft.com/office/drawing/2014/main" id="{3DD8ADE5-169E-AD40-B2E2-C429F6DCD4F0}"/>
              </a:ext>
            </a:extLst>
          </p:cNvPr>
          <p:cNvSpPr/>
          <p:nvPr/>
        </p:nvSpPr>
        <p:spPr>
          <a:xfrm>
            <a:off x="1606764" y="4819378"/>
            <a:ext cx="663964" cy="369332"/>
          </a:xfrm>
          <a:prstGeom prst="rect">
            <a:avLst/>
          </a:prstGeom>
        </p:spPr>
        <p:txBody>
          <a:bodyPr wrap="none">
            <a:spAutoFit/>
          </a:bodyPr>
          <a:lstStyle/>
          <a:p>
            <a:r>
              <a:rPr lang="el-GR" dirty="0">
                <a:solidFill>
                  <a:srgbClr val="C00000"/>
                </a:solidFill>
              </a:rPr>
              <a:t>β </a:t>
            </a:r>
            <a:r>
              <a:rPr lang="en-US" dirty="0">
                <a:solidFill>
                  <a:srgbClr val="C00000"/>
                </a:solidFill>
              </a:rPr>
              <a:t>=-2</a:t>
            </a:r>
            <a:endParaRPr lang="en-US" dirty="0"/>
          </a:p>
        </p:txBody>
      </p:sp>
      <p:cxnSp>
        <p:nvCxnSpPr>
          <p:cNvPr id="30" name="Straight Arrow Connector 29">
            <a:extLst>
              <a:ext uri="{FF2B5EF4-FFF2-40B4-BE49-F238E27FC236}">
                <a16:creationId xmlns:a16="http://schemas.microsoft.com/office/drawing/2014/main" id="{F9E3151A-DDE5-574B-8308-D23199D73418}"/>
              </a:ext>
            </a:extLst>
          </p:cNvPr>
          <p:cNvCxnSpPr>
            <a:cxnSpLocks/>
          </p:cNvCxnSpPr>
          <p:nvPr/>
        </p:nvCxnSpPr>
        <p:spPr>
          <a:xfrm flipV="1">
            <a:off x="1959733" y="2977829"/>
            <a:ext cx="0" cy="1854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730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Solution no 2: Optimizing a function</a:t>
            </a:r>
          </a:p>
        </p:txBody>
      </p:sp>
      <p:sp>
        <p:nvSpPr>
          <p:cNvPr id="27" name="TextBox 26">
            <a:extLst>
              <a:ext uri="{FF2B5EF4-FFF2-40B4-BE49-F238E27FC236}">
                <a16:creationId xmlns:a16="http://schemas.microsoft.com/office/drawing/2014/main" id="{CD0ABA6D-E15E-E04C-A9A3-8EE62D7D9670}"/>
              </a:ext>
            </a:extLst>
          </p:cNvPr>
          <p:cNvSpPr txBox="1"/>
          <p:nvPr/>
        </p:nvSpPr>
        <p:spPr>
          <a:xfrm>
            <a:off x="150991" y="5822129"/>
            <a:ext cx="11870317" cy="1200329"/>
          </a:xfrm>
          <a:prstGeom prst="rect">
            <a:avLst/>
          </a:prstGeom>
          <a:noFill/>
        </p:spPr>
        <p:txBody>
          <a:bodyPr wrap="square" rtlCol="0">
            <a:spAutoFit/>
          </a:bodyPr>
          <a:lstStyle/>
          <a:p>
            <a:r>
              <a:rPr lang="en-US" dirty="0"/>
              <a:t>If the derivative is negative, to go up, you must move to the left.</a:t>
            </a:r>
          </a:p>
          <a:p>
            <a:r>
              <a:rPr lang="en-US" dirty="0"/>
              <a:t>Sign of derivative tells you which direction to move, to increase function. </a:t>
            </a:r>
          </a:p>
          <a:p>
            <a:r>
              <a:rPr lang="en-US" dirty="0"/>
              <a:t>Magnitude of derivative tells you how much you move up, infinitesimally.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a:cxnSpLocks/>
          </p:cNvCxnSpPr>
          <p:nvPr/>
        </p:nvCxnSpPr>
        <p:spPr>
          <a:xfrm>
            <a:off x="370703" y="4746465"/>
            <a:ext cx="8505073" cy="7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8619744" y="4754880"/>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3115056" y="1950720"/>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2639388" y="1936570"/>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3480291" y="4872952"/>
            <a:ext cx="593432" cy="369332"/>
          </a:xfrm>
          <a:prstGeom prst="rect">
            <a:avLst/>
          </a:prstGeom>
        </p:spPr>
        <p:txBody>
          <a:bodyPr wrap="none">
            <a:spAutoFit/>
          </a:bodyPr>
          <a:lstStyle/>
          <a:p>
            <a:r>
              <a:rPr lang="el-GR" dirty="0">
                <a:solidFill>
                  <a:srgbClr val="C00000"/>
                </a:solidFill>
              </a:rPr>
              <a:t>β </a:t>
            </a:r>
            <a:r>
              <a:rPr lang="en-US" dirty="0">
                <a:solidFill>
                  <a:srgbClr val="C00000"/>
                </a:solidFill>
              </a:rPr>
              <a:t>=</a:t>
            </a:r>
            <a:r>
              <a:rPr lang="en-US" dirty="0"/>
              <a:t>1</a:t>
            </a:r>
          </a:p>
        </p:txBody>
      </p:sp>
      <p:sp>
        <p:nvSpPr>
          <p:cNvPr id="19" name="Rectangle 18">
            <a:extLst>
              <a:ext uri="{FF2B5EF4-FFF2-40B4-BE49-F238E27FC236}">
                <a16:creationId xmlns:a16="http://schemas.microsoft.com/office/drawing/2014/main" id="{430367C7-B27C-1E44-B708-0D1CEF2E862A}"/>
              </a:ext>
            </a:extLst>
          </p:cNvPr>
          <p:cNvSpPr/>
          <p:nvPr/>
        </p:nvSpPr>
        <p:spPr>
          <a:xfrm>
            <a:off x="6933597" y="4736144"/>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1848523" y="2673114"/>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3099057" y="2672832"/>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6542341" y="1276375"/>
            <a:ext cx="4418093" cy="2308324"/>
          </a:xfrm>
          <a:prstGeom prst="rect">
            <a:avLst/>
          </a:prstGeom>
        </p:spPr>
        <p:txBody>
          <a:bodyPr wrap="square">
            <a:spAutoFit/>
          </a:bodyPr>
          <a:lstStyle/>
          <a:p>
            <a:r>
              <a:rPr lang="en-US" dirty="0">
                <a:solidFill>
                  <a:srgbClr val="C00000"/>
                </a:solidFill>
              </a:rPr>
              <a:t>loss function f (</a:t>
            </a:r>
            <a:r>
              <a:rPr lang="el-GR" dirty="0">
                <a:solidFill>
                  <a:srgbClr val="C00000"/>
                </a:solidFill>
              </a:rPr>
              <a:t>β</a:t>
            </a:r>
            <a:r>
              <a:rPr lang="en-US" dirty="0">
                <a:solidFill>
                  <a:srgbClr val="C00000"/>
                </a:solidFill>
              </a:rPr>
              <a:t>)= </a:t>
            </a:r>
            <a:r>
              <a:rPr lang="el-GR" dirty="0">
                <a:solidFill>
                  <a:srgbClr val="C00000"/>
                </a:solidFill>
              </a:rPr>
              <a:t>β</a:t>
            </a:r>
            <a:r>
              <a:rPr lang="en-US" baseline="30000" dirty="0">
                <a:solidFill>
                  <a:srgbClr val="C00000"/>
                </a:solidFill>
              </a:rPr>
              <a:t>2</a:t>
            </a:r>
          </a:p>
          <a:p>
            <a:r>
              <a:rPr lang="en-US" dirty="0">
                <a:solidFill>
                  <a:srgbClr val="C00000"/>
                </a:solidFill>
              </a:rPr>
              <a:t>I start at some initial point </a:t>
            </a:r>
            <a:r>
              <a:rPr lang="el-GR" dirty="0">
                <a:solidFill>
                  <a:srgbClr val="C00000"/>
                </a:solidFill>
              </a:rPr>
              <a:t>β</a:t>
            </a:r>
            <a:r>
              <a:rPr lang="en-US" dirty="0">
                <a:solidFill>
                  <a:srgbClr val="C00000"/>
                </a:solidFill>
              </a:rPr>
              <a:t>=1. </a:t>
            </a:r>
          </a:p>
          <a:p>
            <a:r>
              <a:rPr lang="en-US" dirty="0">
                <a:solidFill>
                  <a:srgbClr val="C00000"/>
                </a:solidFill>
              </a:rPr>
              <a:t>I want the function to increase, should I move left or right? </a:t>
            </a:r>
            <a:r>
              <a:rPr lang="el-GR" dirty="0">
                <a:solidFill>
                  <a:srgbClr val="C00000"/>
                </a:solidFill>
              </a:rPr>
              <a:t>β</a:t>
            </a:r>
            <a:r>
              <a:rPr lang="en-US" dirty="0">
                <a:solidFill>
                  <a:srgbClr val="C00000"/>
                </a:solidFill>
              </a:rPr>
              <a:t>=1.1 or </a:t>
            </a:r>
            <a:r>
              <a:rPr lang="el-GR" dirty="0">
                <a:solidFill>
                  <a:srgbClr val="C00000"/>
                </a:solidFill>
              </a:rPr>
              <a:t>β</a:t>
            </a:r>
            <a:r>
              <a:rPr lang="en-US" dirty="0">
                <a:solidFill>
                  <a:srgbClr val="C00000"/>
                </a:solidFill>
              </a:rPr>
              <a:t>=0.9 ?</a:t>
            </a:r>
          </a:p>
          <a:p>
            <a:endParaRPr lang="en-US" dirty="0">
              <a:solidFill>
                <a:srgbClr val="C00000"/>
              </a:solidFill>
            </a:endParaRPr>
          </a:p>
          <a:p>
            <a:r>
              <a:rPr lang="en-US" dirty="0">
                <a:solidFill>
                  <a:srgbClr val="C00000"/>
                </a:solidFill>
              </a:rPr>
              <a:t>If I start at </a:t>
            </a:r>
            <a:r>
              <a:rPr lang="el-GR" dirty="0">
                <a:solidFill>
                  <a:srgbClr val="C00000"/>
                </a:solidFill>
              </a:rPr>
              <a:t>β</a:t>
            </a:r>
            <a:r>
              <a:rPr lang="en-US" dirty="0">
                <a:solidFill>
                  <a:srgbClr val="C00000"/>
                </a:solidFill>
              </a:rPr>
              <a:t>=-2, and I want the function to increase, should I move the left or right?</a:t>
            </a:r>
          </a:p>
          <a:p>
            <a:endParaRPr lang="en-US" dirty="0">
              <a:solidFill>
                <a:srgbClr val="C00000"/>
              </a:solidFill>
            </a:endParaRPr>
          </a:p>
        </p:txBody>
      </p:sp>
      <p:sp>
        <p:nvSpPr>
          <p:cNvPr id="25" name="Rectangle 24">
            <a:extLst>
              <a:ext uri="{FF2B5EF4-FFF2-40B4-BE49-F238E27FC236}">
                <a16:creationId xmlns:a16="http://schemas.microsoft.com/office/drawing/2014/main" id="{0AACCD5D-07CA-B94F-888C-7CDBA76A46F7}"/>
              </a:ext>
            </a:extLst>
          </p:cNvPr>
          <p:cNvSpPr/>
          <p:nvPr/>
        </p:nvSpPr>
        <p:spPr>
          <a:xfrm>
            <a:off x="2962656" y="4877538"/>
            <a:ext cx="418704" cy="369332"/>
          </a:xfrm>
          <a:prstGeom prst="rect">
            <a:avLst/>
          </a:prstGeom>
        </p:spPr>
        <p:txBody>
          <a:bodyPr wrap="square">
            <a:spAutoFit/>
          </a:bodyPr>
          <a:lstStyle/>
          <a:p>
            <a:r>
              <a:rPr lang="en-US" dirty="0"/>
              <a:t>0</a:t>
            </a:r>
          </a:p>
        </p:txBody>
      </p:sp>
      <p:cxnSp>
        <p:nvCxnSpPr>
          <p:cNvPr id="20" name="Straight Arrow Connector 19">
            <a:extLst>
              <a:ext uri="{FF2B5EF4-FFF2-40B4-BE49-F238E27FC236}">
                <a16:creationId xmlns:a16="http://schemas.microsoft.com/office/drawing/2014/main" id="{45FC54FB-16E8-494F-9E06-702966D6BD68}"/>
              </a:ext>
            </a:extLst>
          </p:cNvPr>
          <p:cNvCxnSpPr>
            <a:cxnSpLocks/>
          </p:cNvCxnSpPr>
          <p:nvPr/>
        </p:nvCxnSpPr>
        <p:spPr>
          <a:xfrm flipV="1">
            <a:off x="3730137" y="4294251"/>
            <a:ext cx="0" cy="626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5391654" y="4708755"/>
            <a:ext cx="475488" cy="369332"/>
          </a:xfrm>
          <a:prstGeom prst="rect">
            <a:avLst/>
          </a:prstGeom>
          <a:noFill/>
        </p:spPr>
        <p:txBody>
          <a:bodyPr wrap="square" rtlCol="0">
            <a:spAutoFit/>
          </a:bodyPr>
          <a:lstStyle/>
          <a:p>
            <a:r>
              <a:rPr lang="el-GR" dirty="0"/>
              <a:t>β</a:t>
            </a:r>
            <a:endParaRPr lang="en-US" dirty="0"/>
          </a:p>
        </p:txBody>
      </p:sp>
      <p:sp>
        <p:nvSpPr>
          <p:cNvPr id="26" name="Rectangle 25">
            <a:extLst>
              <a:ext uri="{FF2B5EF4-FFF2-40B4-BE49-F238E27FC236}">
                <a16:creationId xmlns:a16="http://schemas.microsoft.com/office/drawing/2014/main" id="{3DD8ADE5-169E-AD40-B2E2-C429F6DCD4F0}"/>
              </a:ext>
            </a:extLst>
          </p:cNvPr>
          <p:cNvSpPr/>
          <p:nvPr/>
        </p:nvSpPr>
        <p:spPr>
          <a:xfrm>
            <a:off x="1606764" y="4819378"/>
            <a:ext cx="663964" cy="369332"/>
          </a:xfrm>
          <a:prstGeom prst="rect">
            <a:avLst/>
          </a:prstGeom>
        </p:spPr>
        <p:txBody>
          <a:bodyPr wrap="none">
            <a:spAutoFit/>
          </a:bodyPr>
          <a:lstStyle/>
          <a:p>
            <a:r>
              <a:rPr lang="el-GR" dirty="0">
                <a:solidFill>
                  <a:srgbClr val="C00000"/>
                </a:solidFill>
              </a:rPr>
              <a:t>β </a:t>
            </a:r>
            <a:r>
              <a:rPr lang="en-US" dirty="0">
                <a:solidFill>
                  <a:srgbClr val="C00000"/>
                </a:solidFill>
              </a:rPr>
              <a:t>=-2</a:t>
            </a:r>
            <a:endParaRPr lang="en-US" dirty="0"/>
          </a:p>
        </p:txBody>
      </p:sp>
      <p:cxnSp>
        <p:nvCxnSpPr>
          <p:cNvPr id="30" name="Straight Arrow Connector 29">
            <a:extLst>
              <a:ext uri="{FF2B5EF4-FFF2-40B4-BE49-F238E27FC236}">
                <a16:creationId xmlns:a16="http://schemas.microsoft.com/office/drawing/2014/main" id="{F9E3151A-DDE5-574B-8308-D23199D73418}"/>
              </a:ext>
            </a:extLst>
          </p:cNvPr>
          <p:cNvCxnSpPr>
            <a:cxnSpLocks/>
          </p:cNvCxnSpPr>
          <p:nvPr/>
        </p:nvCxnSpPr>
        <p:spPr>
          <a:xfrm flipV="1">
            <a:off x="1959733" y="2977829"/>
            <a:ext cx="0" cy="1854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89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Solution no 2: Optimizing a function</a:t>
            </a:r>
          </a:p>
        </p:txBody>
      </p:sp>
      <p:sp>
        <p:nvSpPr>
          <p:cNvPr id="27" name="TextBox 26">
            <a:extLst>
              <a:ext uri="{FF2B5EF4-FFF2-40B4-BE49-F238E27FC236}">
                <a16:creationId xmlns:a16="http://schemas.microsoft.com/office/drawing/2014/main" id="{CD0ABA6D-E15E-E04C-A9A3-8EE62D7D9670}"/>
              </a:ext>
            </a:extLst>
          </p:cNvPr>
          <p:cNvSpPr txBox="1"/>
          <p:nvPr/>
        </p:nvSpPr>
        <p:spPr>
          <a:xfrm>
            <a:off x="150991" y="5822129"/>
            <a:ext cx="11870317" cy="1200329"/>
          </a:xfrm>
          <a:prstGeom prst="rect">
            <a:avLst/>
          </a:prstGeom>
          <a:noFill/>
        </p:spPr>
        <p:txBody>
          <a:bodyPr wrap="square" rtlCol="0">
            <a:spAutoFit/>
          </a:bodyPr>
          <a:lstStyle/>
          <a:p>
            <a:r>
              <a:rPr lang="en-US" dirty="0"/>
              <a:t>If the derivative is negative, to go up, you must move to the left.</a:t>
            </a:r>
          </a:p>
          <a:p>
            <a:r>
              <a:rPr lang="en-US" dirty="0"/>
              <a:t>Sign of derivative tells you which direction to move, to increase function. </a:t>
            </a:r>
          </a:p>
          <a:p>
            <a:r>
              <a:rPr lang="en-US" dirty="0"/>
              <a:t>Magnitude of derivative tells you how much you move up, infinitesimally.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a:cxnSpLocks/>
          </p:cNvCxnSpPr>
          <p:nvPr/>
        </p:nvCxnSpPr>
        <p:spPr>
          <a:xfrm>
            <a:off x="370703" y="4746465"/>
            <a:ext cx="8505073" cy="7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8619744" y="4754880"/>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3115056" y="1950720"/>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2639388" y="1936570"/>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3480291" y="4872952"/>
            <a:ext cx="593432" cy="369332"/>
          </a:xfrm>
          <a:prstGeom prst="rect">
            <a:avLst/>
          </a:prstGeom>
        </p:spPr>
        <p:txBody>
          <a:bodyPr wrap="none">
            <a:spAutoFit/>
          </a:bodyPr>
          <a:lstStyle/>
          <a:p>
            <a:r>
              <a:rPr lang="el-GR" dirty="0">
                <a:solidFill>
                  <a:srgbClr val="C00000"/>
                </a:solidFill>
              </a:rPr>
              <a:t>β </a:t>
            </a:r>
            <a:r>
              <a:rPr lang="en-US" dirty="0">
                <a:solidFill>
                  <a:srgbClr val="C00000"/>
                </a:solidFill>
              </a:rPr>
              <a:t>=</a:t>
            </a:r>
            <a:r>
              <a:rPr lang="en-US" dirty="0"/>
              <a:t>1</a:t>
            </a:r>
          </a:p>
        </p:txBody>
      </p:sp>
      <p:sp>
        <p:nvSpPr>
          <p:cNvPr id="19" name="Rectangle 18">
            <a:extLst>
              <a:ext uri="{FF2B5EF4-FFF2-40B4-BE49-F238E27FC236}">
                <a16:creationId xmlns:a16="http://schemas.microsoft.com/office/drawing/2014/main" id="{430367C7-B27C-1E44-B708-0D1CEF2E862A}"/>
              </a:ext>
            </a:extLst>
          </p:cNvPr>
          <p:cNvSpPr/>
          <p:nvPr/>
        </p:nvSpPr>
        <p:spPr>
          <a:xfrm>
            <a:off x="6933597" y="4736144"/>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1848523" y="2673114"/>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3099057" y="2672832"/>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6542342" y="1276375"/>
            <a:ext cx="2753278" cy="1200329"/>
          </a:xfrm>
          <a:prstGeom prst="rect">
            <a:avLst/>
          </a:prstGeom>
        </p:spPr>
        <p:txBody>
          <a:bodyPr wrap="square">
            <a:spAutoFit/>
          </a:bodyPr>
          <a:lstStyle/>
          <a:p>
            <a:r>
              <a:rPr lang="en-US" dirty="0">
                <a:solidFill>
                  <a:srgbClr val="C00000"/>
                </a:solidFill>
              </a:rPr>
              <a:t>loss function f (</a:t>
            </a:r>
            <a:r>
              <a:rPr lang="el-GR" dirty="0">
                <a:solidFill>
                  <a:srgbClr val="C00000"/>
                </a:solidFill>
              </a:rPr>
              <a:t>β</a:t>
            </a:r>
            <a:r>
              <a:rPr lang="en-US" dirty="0">
                <a:solidFill>
                  <a:srgbClr val="C00000"/>
                </a:solidFill>
              </a:rPr>
              <a:t>)= </a:t>
            </a:r>
            <a:r>
              <a:rPr lang="el-GR" dirty="0">
                <a:solidFill>
                  <a:srgbClr val="C00000"/>
                </a:solidFill>
              </a:rPr>
              <a:t>β</a:t>
            </a:r>
            <a:r>
              <a:rPr lang="en-US" baseline="30000" dirty="0">
                <a:solidFill>
                  <a:srgbClr val="C00000"/>
                </a:solidFill>
              </a:rPr>
              <a:t>2</a:t>
            </a:r>
          </a:p>
          <a:p>
            <a:r>
              <a:rPr lang="en-US" dirty="0">
                <a:solidFill>
                  <a:srgbClr val="C00000"/>
                </a:solidFill>
              </a:rPr>
              <a:t>f’(</a:t>
            </a:r>
            <a:r>
              <a:rPr lang="el-GR" dirty="0">
                <a:solidFill>
                  <a:srgbClr val="C00000"/>
                </a:solidFill>
              </a:rPr>
              <a:t>β</a:t>
            </a:r>
            <a:r>
              <a:rPr lang="en-US" dirty="0">
                <a:solidFill>
                  <a:srgbClr val="C00000"/>
                </a:solidFill>
              </a:rPr>
              <a:t>)= 2</a:t>
            </a:r>
            <a:r>
              <a:rPr lang="el-GR" dirty="0">
                <a:solidFill>
                  <a:srgbClr val="C00000"/>
                </a:solidFill>
              </a:rPr>
              <a:t> β</a:t>
            </a:r>
            <a:endParaRPr lang="en-US" dirty="0">
              <a:solidFill>
                <a:srgbClr val="C00000"/>
              </a:solidFill>
            </a:endParaRPr>
          </a:p>
          <a:p>
            <a:r>
              <a:rPr lang="en-US" dirty="0">
                <a:solidFill>
                  <a:srgbClr val="C00000"/>
                </a:solidFill>
              </a:rPr>
              <a:t>f’(1)= 2 </a:t>
            </a:r>
          </a:p>
          <a:p>
            <a:r>
              <a:rPr lang="en-US" dirty="0">
                <a:solidFill>
                  <a:srgbClr val="C00000"/>
                </a:solidFill>
              </a:rPr>
              <a:t>f’(-2)= -4</a:t>
            </a:r>
          </a:p>
        </p:txBody>
      </p:sp>
      <p:sp>
        <p:nvSpPr>
          <p:cNvPr id="25" name="Rectangle 24">
            <a:extLst>
              <a:ext uri="{FF2B5EF4-FFF2-40B4-BE49-F238E27FC236}">
                <a16:creationId xmlns:a16="http://schemas.microsoft.com/office/drawing/2014/main" id="{0AACCD5D-07CA-B94F-888C-7CDBA76A46F7}"/>
              </a:ext>
            </a:extLst>
          </p:cNvPr>
          <p:cNvSpPr/>
          <p:nvPr/>
        </p:nvSpPr>
        <p:spPr>
          <a:xfrm>
            <a:off x="2962656" y="4877538"/>
            <a:ext cx="418704" cy="369332"/>
          </a:xfrm>
          <a:prstGeom prst="rect">
            <a:avLst/>
          </a:prstGeom>
        </p:spPr>
        <p:txBody>
          <a:bodyPr wrap="square">
            <a:spAutoFit/>
          </a:bodyPr>
          <a:lstStyle/>
          <a:p>
            <a:r>
              <a:rPr lang="en-US" dirty="0"/>
              <a:t>0</a:t>
            </a:r>
          </a:p>
        </p:txBody>
      </p:sp>
      <p:cxnSp>
        <p:nvCxnSpPr>
          <p:cNvPr id="20" name="Straight Arrow Connector 19">
            <a:extLst>
              <a:ext uri="{FF2B5EF4-FFF2-40B4-BE49-F238E27FC236}">
                <a16:creationId xmlns:a16="http://schemas.microsoft.com/office/drawing/2014/main" id="{45FC54FB-16E8-494F-9E06-702966D6BD68}"/>
              </a:ext>
            </a:extLst>
          </p:cNvPr>
          <p:cNvCxnSpPr>
            <a:cxnSpLocks/>
          </p:cNvCxnSpPr>
          <p:nvPr/>
        </p:nvCxnSpPr>
        <p:spPr>
          <a:xfrm flipV="1">
            <a:off x="3730137" y="4294251"/>
            <a:ext cx="0" cy="626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5391654" y="4708755"/>
            <a:ext cx="475488" cy="369332"/>
          </a:xfrm>
          <a:prstGeom prst="rect">
            <a:avLst/>
          </a:prstGeom>
          <a:noFill/>
        </p:spPr>
        <p:txBody>
          <a:bodyPr wrap="square" rtlCol="0">
            <a:spAutoFit/>
          </a:bodyPr>
          <a:lstStyle/>
          <a:p>
            <a:r>
              <a:rPr lang="el-GR" dirty="0"/>
              <a:t>β</a:t>
            </a:r>
            <a:endParaRPr lang="en-US" dirty="0"/>
          </a:p>
        </p:txBody>
      </p:sp>
      <p:sp>
        <p:nvSpPr>
          <p:cNvPr id="26" name="Rectangle 25">
            <a:extLst>
              <a:ext uri="{FF2B5EF4-FFF2-40B4-BE49-F238E27FC236}">
                <a16:creationId xmlns:a16="http://schemas.microsoft.com/office/drawing/2014/main" id="{3DD8ADE5-169E-AD40-B2E2-C429F6DCD4F0}"/>
              </a:ext>
            </a:extLst>
          </p:cNvPr>
          <p:cNvSpPr/>
          <p:nvPr/>
        </p:nvSpPr>
        <p:spPr>
          <a:xfrm>
            <a:off x="1606764" y="4819378"/>
            <a:ext cx="663964" cy="369332"/>
          </a:xfrm>
          <a:prstGeom prst="rect">
            <a:avLst/>
          </a:prstGeom>
        </p:spPr>
        <p:txBody>
          <a:bodyPr wrap="none">
            <a:spAutoFit/>
          </a:bodyPr>
          <a:lstStyle/>
          <a:p>
            <a:r>
              <a:rPr lang="el-GR" dirty="0">
                <a:solidFill>
                  <a:srgbClr val="C00000"/>
                </a:solidFill>
              </a:rPr>
              <a:t>β </a:t>
            </a:r>
            <a:r>
              <a:rPr lang="en-US" dirty="0">
                <a:solidFill>
                  <a:srgbClr val="C00000"/>
                </a:solidFill>
              </a:rPr>
              <a:t>=-2</a:t>
            </a:r>
            <a:endParaRPr lang="en-US" dirty="0"/>
          </a:p>
        </p:txBody>
      </p:sp>
      <p:cxnSp>
        <p:nvCxnSpPr>
          <p:cNvPr id="30" name="Straight Arrow Connector 29">
            <a:extLst>
              <a:ext uri="{FF2B5EF4-FFF2-40B4-BE49-F238E27FC236}">
                <a16:creationId xmlns:a16="http://schemas.microsoft.com/office/drawing/2014/main" id="{F9E3151A-DDE5-574B-8308-D23199D73418}"/>
              </a:ext>
            </a:extLst>
          </p:cNvPr>
          <p:cNvCxnSpPr>
            <a:cxnSpLocks/>
          </p:cNvCxnSpPr>
          <p:nvPr/>
        </p:nvCxnSpPr>
        <p:spPr>
          <a:xfrm flipV="1">
            <a:off x="1959733" y="2977829"/>
            <a:ext cx="0" cy="1854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22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332362" y="166236"/>
            <a:ext cx="10515600" cy="1325563"/>
          </a:xfrm>
        </p:spPr>
        <p:txBody>
          <a:bodyPr>
            <a:normAutofit fontScale="90000"/>
          </a:bodyPr>
          <a:lstStyle/>
          <a:p>
            <a:r>
              <a:rPr lang="en-US" dirty="0"/>
              <a:t>Binary classification with a linear classifier</a:t>
            </a:r>
            <a:br>
              <a:rPr lang="en-US" dirty="0"/>
            </a:br>
            <a:br>
              <a:rPr lang="en-US" dirty="0"/>
            </a:br>
            <a:endParaRPr lang="en-US" dirty="0"/>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y=‘Great taste’?</a:t>
                      </a:r>
                    </a:p>
                  </a:txBody>
                  <a:tcPr/>
                </a:tc>
                <a:tc>
                  <a:txBody>
                    <a:bodyPr/>
                    <a:lstStyle/>
                    <a:p>
                      <a:r>
                        <a:rPr lang="en-US" dirty="0">
                          <a:solidFill>
                            <a:schemeClr val="tx1"/>
                          </a:solidFill>
                        </a:rPr>
                        <a:t>Model 3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1</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0</a:t>
                      </a:r>
                    </a:p>
                  </a:txBody>
                  <a:tcPr/>
                </a:tc>
                <a:tc>
                  <a:txBody>
                    <a:bodyPr/>
                    <a:lstStyle/>
                    <a:p>
                      <a:r>
                        <a:rPr lang="en-US" dirty="0">
                          <a:solidFill>
                            <a:schemeClr val="tx1"/>
                          </a:solidFill>
                        </a:rPr>
                        <a:t>?</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0</a:t>
                      </a:r>
                    </a:p>
                  </a:txBody>
                  <a:tcPr/>
                </a:tc>
                <a:tc>
                  <a:txBody>
                    <a:bodyPr/>
                    <a:lstStyle/>
                    <a:p>
                      <a:r>
                        <a:rPr lang="en-US" dirty="0">
                          <a:solidFill>
                            <a:schemeClr val="tx1"/>
                          </a:solidFill>
                        </a:rPr>
                        <a:t>?</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1</a:t>
                      </a:r>
                    </a:p>
                  </a:txBody>
                  <a:tcPr/>
                </a:tc>
                <a:tc>
                  <a:txBody>
                    <a:bodyPr/>
                    <a:lstStyle/>
                    <a:p>
                      <a:r>
                        <a:rPr lang="en-US" dirty="0">
                          <a:solidFill>
                            <a:schemeClr val="tx1"/>
                          </a:solidFill>
                        </a:rPr>
                        <a:t>?</a:t>
                      </a:r>
                    </a:p>
                  </a:txBody>
                  <a:tcPr/>
                </a:tc>
                <a:extLst>
                  <a:ext uri="{0D108BD9-81ED-4DB2-BD59-A6C34878D82A}">
                    <a16:rowId xmlns:a16="http://schemas.microsoft.com/office/drawing/2014/main" val="3693275150"/>
                  </a:ext>
                </a:extLst>
              </a:tr>
            </a:tbl>
          </a:graphicData>
        </a:graphic>
      </p:graphicFrame>
      <p:sp>
        <p:nvSpPr>
          <p:cNvPr id="3" name="TextBox 2">
            <a:extLst>
              <a:ext uri="{FF2B5EF4-FFF2-40B4-BE49-F238E27FC236}">
                <a16:creationId xmlns:a16="http://schemas.microsoft.com/office/drawing/2014/main" id="{474AC454-D969-9B4C-9230-FBA88122ED58}"/>
              </a:ext>
            </a:extLst>
          </p:cNvPr>
          <p:cNvSpPr txBox="1"/>
          <p:nvPr/>
        </p:nvSpPr>
        <p:spPr>
          <a:xfrm>
            <a:off x="233669" y="5074317"/>
            <a:ext cx="4288904" cy="923330"/>
          </a:xfrm>
          <a:prstGeom prst="rect">
            <a:avLst/>
          </a:prstGeom>
          <a:noFill/>
        </p:spPr>
        <p:txBody>
          <a:bodyPr wrap="square" rtlCol="0">
            <a:spAutoFit/>
          </a:bodyPr>
          <a:lstStyle/>
          <a:p>
            <a:r>
              <a:rPr lang="en-US" dirty="0"/>
              <a:t>Compute the predictions of this model. </a:t>
            </a:r>
          </a:p>
          <a:p>
            <a:r>
              <a:rPr lang="en-US" dirty="0"/>
              <a:t>Draw the decision boundary</a:t>
            </a:r>
          </a:p>
          <a:p>
            <a:endParaRPr lang="en-US" dirty="0"/>
          </a:p>
        </p:txBody>
      </p:sp>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4090937" cy="1200329"/>
          </a:xfrm>
          <a:prstGeom prst="rect">
            <a:avLst/>
          </a:prstGeom>
          <a:noFill/>
        </p:spPr>
        <p:txBody>
          <a:bodyPr wrap="square" rtlCol="0">
            <a:spAutoFit/>
          </a:bodyPr>
          <a:lstStyle/>
          <a:p>
            <a:r>
              <a:rPr lang="en-US" dirty="0"/>
              <a:t>Model 3:</a:t>
            </a:r>
          </a:p>
          <a:p>
            <a:endParaRPr lang="en-US" dirty="0"/>
          </a:p>
          <a:p>
            <a:r>
              <a:rPr lang="en-US" dirty="0"/>
              <a:t>f(A,S) = 1     if A+S -1 ≥ 0</a:t>
            </a:r>
          </a:p>
          <a:p>
            <a:r>
              <a:rPr lang="en-US" dirty="0"/>
              <a:t>              0    otherwise </a:t>
            </a:r>
          </a:p>
        </p:txBody>
      </p:sp>
      <p:grpSp>
        <p:nvGrpSpPr>
          <p:cNvPr id="24" name="Group 23">
            <a:extLst>
              <a:ext uri="{FF2B5EF4-FFF2-40B4-BE49-F238E27FC236}">
                <a16:creationId xmlns:a16="http://schemas.microsoft.com/office/drawing/2014/main" id="{E1C9C133-98AA-654C-9354-8BD52798BC59}"/>
              </a:ext>
            </a:extLst>
          </p:cNvPr>
          <p:cNvGrpSpPr/>
          <p:nvPr/>
        </p:nvGrpSpPr>
        <p:grpSpPr>
          <a:xfrm>
            <a:off x="5224092" y="3340263"/>
            <a:ext cx="4982387" cy="3517737"/>
            <a:chOff x="3682314" y="3356838"/>
            <a:chExt cx="4982387" cy="3517737"/>
          </a:xfrm>
        </p:grpSpPr>
        <p:grpSp>
          <p:nvGrpSpPr>
            <p:cNvPr id="29" name="Group 28">
              <a:extLst>
                <a:ext uri="{FF2B5EF4-FFF2-40B4-BE49-F238E27FC236}">
                  <a16:creationId xmlns:a16="http://schemas.microsoft.com/office/drawing/2014/main" id="{2F8479C4-A0F1-5641-B2CA-83666F13B04D}"/>
                </a:ext>
              </a:extLst>
            </p:cNvPr>
            <p:cNvGrpSpPr/>
            <p:nvPr/>
          </p:nvGrpSpPr>
          <p:grpSpPr>
            <a:xfrm>
              <a:off x="3682314" y="3356838"/>
              <a:ext cx="4859520" cy="3517737"/>
              <a:chOff x="3682314" y="3356838"/>
              <a:chExt cx="4859520" cy="3517737"/>
            </a:xfrm>
          </p:grpSpPr>
          <p:pic>
            <p:nvPicPr>
              <p:cNvPr id="32" name="Picture 31">
                <a:extLst>
                  <a:ext uri="{FF2B5EF4-FFF2-40B4-BE49-F238E27FC236}">
                    <a16:creationId xmlns:a16="http://schemas.microsoft.com/office/drawing/2014/main" id="{0DD8B859-6B00-8A4B-B135-FC5386674E1B}"/>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535A8E63-FFD6-3647-A3B1-B212B71AD278}"/>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31" name="TextBox 30">
              <a:extLst>
                <a:ext uri="{FF2B5EF4-FFF2-40B4-BE49-F238E27FC236}">
                  <a16:creationId xmlns:a16="http://schemas.microsoft.com/office/drawing/2014/main" id="{A8B4F63B-EC03-0745-ABEE-B8EA5235AE7B}"/>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14" name="Rectangle 13">
            <a:extLst>
              <a:ext uri="{FF2B5EF4-FFF2-40B4-BE49-F238E27FC236}">
                <a16:creationId xmlns:a16="http://schemas.microsoft.com/office/drawing/2014/main" id="{4BFCF2F4-628F-ED49-B7DB-F44C710A288D}"/>
              </a:ext>
            </a:extLst>
          </p:cNvPr>
          <p:cNvSpPr/>
          <p:nvPr/>
        </p:nvSpPr>
        <p:spPr>
          <a:xfrm>
            <a:off x="9400478" y="2319454"/>
            <a:ext cx="2085278" cy="1109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Model</a:t>
            </a:r>
            <a:r>
              <a:rPr lang="en-US" dirty="0"/>
              <a:t> </a:t>
            </a:r>
            <a:br>
              <a:rPr lang="en-US" dirty="0"/>
            </a:br>
            <a:r>
              <a:rPr lang="en-US" sz="1400" dirty="0"/>
              <a:t>Parameters:</a:t>
            </a:r>
          </a:p>
          <a:p>
            <a:r>
              <a:rPr lang="el-GR" sz="1400" dirty="0"/>
              <a:t>β</a:t>
            </a:r>
            <a:r>
              <a:rPr lang="en-US" sz="1400" baseline="-25000" dirty="0"/>
              <a:t>0</a:t>
            </a:r>
            <a:r>
              <a:rPr lang="en-US" sz="1400" dirty="0"/>
              <a:t> ,</a:t>
            </a:r>
            <a:r>
              <a:rPr lang="el-GR" sz="1400" dirty="0"/>
              <a:t> β</a:t>
            </a:r>
            <a:r>
              <a:rPr lang="en-US" sz="1400" baseline="-25000" dirty="0"/>
              <a:t>1</a:t>
            </a:r>
            <a:r>
              <a:rPr lang="en-US" sz="1400" dirty="0"/>
              <a:t> ,</a:t>
            </a:r>
            <a:r>
              <a:rPr lang="el-GR" sz="1400" dirty="0"/>
              <a:t>β</a:t>
            </a:r>
            <a:r>
              <a:rPr lang="en-US" sz="1400" baseline="-25000" dirty="0"/>
              <a:t>2</a:t>
            </a:r>
            <a:r>
              <a:rPr lang="en-US" sz="1400" dirty="0"/>
              <a:t>  </a:t>
            </a:r>
          </a:p>
        </p:txBody>
      </p:sp>
      <p:sp>
        <p:nvSpPr>
          <p:cNvPr id="15" name="TextBox 14">
            <a:extLst>
              <a:ext uri="{FF2B5EF4-FFF2-40B4-BE49-F238E27FC236}">
                <a16:creationId xmlns:a16="http://schemas.microsoft.com/office/drawing/2014/main" id="{E7E72AF8-F1A1-6041-A5FC-698ECAA24784}"/>
              </a:ext>
            </a:extLst>
          </p:cNvPr>
          <p:cNvSpPr txBox="1"/>
          <p:nvPr/>
        </p:nvSpPr>
        <p:spPr>
          <a:xfrm>
            <a:off x="9400478" y="1132498"/>
            <a:ext cx="1773044" cy="369332"/>
          </a:xfrm>
          <a:prstGeom prst="rect">
            <a:avLst/>
          </a:prstGeom>
          <a:noFill/>
        </p:spPr>
        <p:txBody>
          <a:bodyPr wrap="square" rtlCol="0">
            <a:spAutoFit/>
          </a:bodyPr>
          <a:lstStyle/>
          <a:p>
            <a:r>
              <a:rPr lang="en-US" dirty="0">
                <a:highlight>
                  <a:srgbClr val="FFFF00"/>
                </a:highlight>
              </a:rPr>
              <a:t>features (A,S)</a:t>
            </a:r>
          </a:p>
        </p:txBody>
      </p:sp>
      <p:sp>
        <p:nvSpPr>
          <p:cNvPr id="16" name="TextBox 15">
            <a:extLst>
              <a:ext uri="{FF2B5EF4-FFF2-40B4-BE49-F238E27FC236}">
                <a16:creationId xmlns:a16="http://schemas.microsoft.com/office/drawing/2014/main" id="{14A0310E-2B55-FB49-9186-1BBFE922A709}"/>
              </a:ext>
            </a:extLst>
          </p:cNvPr>
          <p:cNvSpPr txBox="1"/>
          <p:nvPr/>
        </p:nvSpPr>
        <p:spPr>
          <a:xfrm>
            <a:off x="9400478" y="3658414"/>
            <a:ext cx="1773044" cy="646331"/>
          </a:xfrm>
          <a:prstGeom prst="rect">
            <a:avLst/>
          </a:prstGeom>
          <a:noFill/>
        </p:spPr>
        <p:txBody>
          <a:bodyPr wrap="square" rtlCol="0">
            <a:spAutoFit/>
          </a:bodyPr>
          <a:lstStyle/>
          <a:p>
            <a:r>
              <a:rPr lang="en-US" dirty="0">
                <a:highlight>
                  <a:srgbClr val="FFFF00"/>
                </a:highlight>
              </a:rPr>
              <a:t>predictions</a:t>
            </a:r>
          </a:p>
          <a:p>
            <a:r>
              <a:rPr lang="en-US" dirty="0">
                <a:highlight>
                  <a:srgbClr val="FFFF00"/>
                </a:highlight>
              </a:rPr>
              <a:t>f(A,S)</a:t>
            </a:r>
          </a:p>
        </p:txBody>
      </p:sp>
      <p:cxnSp>
        <p:nvCxnSpPr>
          <p:cNvPr id="17" name="Straight Arrow Connector 16">
            <a:extLst>
              <a:ext uri="{FF2B5EF4-FFF2-40B4-BE49-F238E27FC236}">
                <a16:creationId xmlns:a16="http://schemas.microsoft.com/office/drawing/2014/main" id="{D15C5D85-C960-C94C-820C-1318860F0965}"/>
              </a:ext>
            </a:extLst>
          </p:cNvPr>
          <p:cNvCxnSpPr>
            <a:stCxn id="15" idx="2"/>
          </p:cNvCxnSpPr>
          <p:nvPr/>
        </p:nvCxnSpPr>
        <p:spPr>
          <a:xfrm>
            <a:off x="10287000" y="1501830"/>
            <a:ext cx="0" cy="73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78C6839-5079-3442-BBEB-85B9823F2BA1}"/>
              </a:ext>
            </a:extLst>
          </p:cNvPr>
          <p:cNvCxnSpPr/>
          <p:nvPr/>
        </p:nvCxnSpPr>
        <p:spPr>
          <a:xfrm>
            <a:off x="10287000" y="3021981"/>
            <a:ext cx="0" cy="73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915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Solution no 2: Optimizing a function</a:t>
            </a:r>
          </a:p>
        </p:txBody>
      </p:sp>
      <p:sp>
        <p:nvSpPr>
          <p:cNvPr id="27" name="TextBox 26">
            <a:extLst>
              <a:ext uri="{FF2B5EF4-FFF2-40B4-BE49-F238E27FC236}">
                <a16:creationId xmlns:a16="http://schemas.microsoft.com/office/drawing/2014/main" id="{CD0ABA6D-E15E-E04C-A9A3-8EE62D7D9670}"/>
              </a:ext>
            </a:extLst>
          </p:cNvPr>
          <p:cNvSpPr txBox="1"/>
          <p:nvPr/>
        </p:nvSpPr>
        <p:spPr>
          <a:xfrm>
            <a:off x="150991" y="5822129"/>
            <a:ext cx="11870317" cy="1200329"/>
          </a:xfrm>
          <a:prstGeom prst="rect">
            <a:avLst/>
          </a:prstGeom>
          <a:noFill/>
        </p:spPr>
        <p:txBody>
          <a:bodyPr wrap="square" rtlCol="0">
            <a:spAutoFit/>
          </a:bodyPr>
          <a:lstStyle/>
          <a:p>
            <a:r>
              <a:rPr lang="en-US" dirty="0"/>
              <a:t>If the derivative is negative, to go up, you must move to the left.</a:t>
            </a:r>
          </a:p>
          <a:p>
            <a:r>
              <a:rPr lang="en-US" dirty="0"/>
              <a:t>Sign of derivative tells you which direction to move, to go up. </a:t>
            </a:r>
          </a:p>
          <a:p>
            <a:r>
              <a:rPr lang="en-US" dirty="0"/>
              <a:t>Magnitude of derivative tells you how much you move up, infinitesimally.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2962656" y="4754880"/>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8619744" y="4754880"/>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3115056" y="1950720"/>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2639388" y="1936570"/>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4814975" y="4773617"/>
            <a:ext cx="418704" cy="369332"/>
          </a:xfrm>
          <a:prstGeom prst="rect">
            <a:avLst/>
          </a:prstGeom>
        </p:spPr>
        <p:txBody>
          <a:bodyPr wrap="none">
            <a:spAutoFit/>
          </a:bodyPr>
          <a:lstStyle/>
          <a:p>
            <a:r>
              <a:rPr lang="en-US" dirty="0"/>
              <a:t>20</a:t>
            </a:r>
          </a:p>
        </p:txBody>
      </p:sp>
      <p:sp>
        <p:nvSpPr>
          <p:cNvPr id="19" name="Rectangle 18">
            <a:extLst>
              <a:ext uri="{FF2B5EF4-FFF2-40B4-BE49-F238E27FC236}">
                <a16:creationId xmlns:a16="http://schemas.microsoft.com/office/drawing/2014/main" id="{430367C7-B27C-1E44-B708-0D1CEF2E862A}"/>
              </a:ext>
            </a:extLst>
          </p:cNvPr>
          <p:cNvSpPr/>
          <p:nvPr/>
        </p:nvSpPr>
        <p:spPr>
          <a:xfrm>
            <a:off x="6933597" y="4736144"/>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4903053" y="1558860"/>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6165059" y="1558859"/>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7314564" y="1527619"/>
            <a:ext cx="1736373" cy="646331"/>
          </a:xfrm>
          <a:prstGeom prst="rect">
            <a:avLst/>
          </a:prstGeom>
        </p:spPr>
        <p:txBody>
          <a:bodyPr wrap="none">
            <a:spAutoFit/>
          </a:bodyPr>
          <a:lstStyle/>
          <a:p>
            <a:r>
              <a:rPr lang="en-US" dirty="0">
                <a:solidFill>
                  <a:srgbClr val="C00000"/>
                </a:solidFill>
              </a:rPr>
              <a:t>(20- </a:t>
            </a:r>
            <a:r>
              <a:rPr lang="el-GR" dirty="0">
                <a:solidFill>
                  <a:srgbClr val="C00000"/>
                </a:solidFill>
              </a:rPr>
              <a:t>β</a:t>
            </a:r>
            <a:r>
              <a:rPr lang="en-US" dirty="0">
                <a:solidFill>
                  <a:srgbClr val="C00000"/>
                </a:solidFill>
              </a:rPr>
              <a:t>)</a:t>
            </a:r>
            <a:r>
              <a:rPr lang="en-US" baseline="30000" dirty="0">
                <a:solidFill>
                  <a:srgbClr val="C00000"/>
                </a:solidFill>
              </a:rPr>
              <a:t>2 </a:t>
            </a:r>
            <a:r>
              <a:rPr lang="en-US" dirty="0">
                <a:solidFill>
                  <a:srgbClr val="C00000"/>
                </a:solidFill>
              </a:rPr>
              <a:t>+(80- </a:t>
            </a:r>
            <a:r>
              <a:rPr lang="el-GR" dirty="0">
                <a:solidFill>
                  <a:srgbClr val="C00000"/>
                </a:solidFill>
              </a:rPr>
              <a:t>β</a:t>
            </a:r>
            <a:r>
              <a:rPr lang="en-US" dirty="0">
                <a:solidFill>
                  <a:srgbClr val="C00000"/>
                </a:solidFill>
              </a:rPr>
              <a:t>)</a:t>
            </a:r>
            <a:r>
              <a:rPr lang="en-US" baseline="30000" dirty="0">
                <a:solidFill>
                  <a:srgbClr val="C00000"/>
                </a:solidFill>
              </a:rPr>
              <a:t>2</a:t>
            </a:r>
          </a:p>
          <a:p>
            <a:r>
              <a:rPr lang="en-US" dirty="0">
                <a:solidFill>
                  <a:srgbClr val="C00000"/>
                </a:solidFill>
              </a:rPr>
              <a:t>Loss </a:t>
            </a:r>
          </a:p>
        </p:txBody>
      </p:sp>
      <p:sp>
        <p:nvSpPr>
          <p:cNvPr id="25" name="Rectangle 24">
            <a:extLst>
              <a:ext uri="{FF2B5EF4-FFF2-40B4-BE49-F238E27FC236}">
                <a16:creationId xmlns:a16="http://schemas.microsoft.com/office/drawing/2014/main" id="{0AACCD5D-07CA-B94F-888C-7CDBA76A46F7}"/>
              </a:ext>
            </a:extLst>
          </p:cNvPr>
          <p:cNvSpPr/>
          <p:nvPr/>
        </p:nvSpPr>
        <p:spPr>
          <a:xfrm>
            <a:off x="5961629" y="4728421"/>
            <a:ext cx="418704" cy="369332"/>
          </a:xfrm>
          <a:prstGeom prst="rect">
            <a:avLst/>
          </a:prstGeom>
        </p:spPr>
        <p:txBody>
          <a:bodyPr wrap="square">
            <a:spAutoFit/>
          </a:bodyPr>
          <a:lstStyle/>
          <a:p>
            <a:r>
              <a:rPr lang="en-US" dirty="0"/>
              <a:t>50</a:t>
            </a:r>
          </a:p>
        </p:txBody>
      </p:sp>
      <p:cxnSp>
        <p:nvCxnSpPr>
          <p:cNvPr id="7" name="Straight Arrow Connector 6">
            <a:extLst>
              <a:ext uri="{FF2B5EF4-FFF2-40B4-BE49-F238E27FC236}">
                <a16:creationId xmlns:a16="http://schemas.microsoft.com/office/drawing/2014/main" id="{FC3B33C5-5026-D54D-8281-970D3CA9C233}"/>
              </a:ext>
            </a:extLst>
          </p:cNvPr>
          <p:cNvCxnSpPr>
            <a:stCxn id="23" idx="3"/>
          </p:cNvCxnSpPr>
          <p:nvPr/>
        </p:nvCxnSpPr>
        <p:spPr>
          <a:xfrm>
            <a:off x="6165059" y="3655883"/>
            <a:ext cx="0" cy="111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5FC54FB-16E8-494F-9E06-702966D6BD68}"/>
              </a:ext>
            </a:extLst>
          </p:cNvPr>
          <p:cNvCxnSpPr>
            <a:cxnSpLocks/>
          </p:cNvCxnSpPr>
          <p:nvPr/>
        </p:nvCxnSpPr>
        <p:spPr>
          <a:xfrm>
            <a:off x="5549363" y="3284027"/>
            <a:ext cx="0" cy="144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5391654" y="4708755"/>
            <a:ext cx="475488" cy="369332"/>
          </a:xfrm>
          <a:prstGeom prst="rect">
            <a:avLst/>
          </a:prstGeom>
          <a:noFill/>
        </p:spPr>
        <p:txBody>
          <a:bodyPr wrap="square" rtlCol="0">
            <a:spAutoFit/>
          </a:bodyPr>
          <a:lstStyle/>
          <a:p>
            <a:r>
              <a:rPr lang="el-GR" dirty="0"/>
              <a:t>β</a:t>
            </a:r>
            <a:endParaRPr lang="en-US" dirty="0"/>
          </a:p>
        </p:txBody>
      </p:sp>
      <p:cxnSp>
        <p:nvCxnSpPr>
          <p:cNvPr id="8" name="Straight Arrow Connector 7">
            <a:extLst>
              <a:ext uri="{FF2B5EF4-FFF2-40B4-BE49-F238E27FC236}">
                <a16:creationId xmlns:a16="http://schemas.microsoft.com/office/drawing/2014/main" id="{9B4260FB-72EC-834A-9DB0-DD40FF7C8CAA}"/>
              </a:ext>
            </a:extLst>
          </p:cNvPr>
          <p:cNvCxnSpPr>
            <a:cxnSpLocks/>
          </p:cNvCxnSpPr>
          <p:nvPr/>
        </p:nvCxnSpPr>
        <p:spPr>
          <a:xfrm flipH="1" flipV="1">
            <a:off x="4814975" y="2572512"/>
            <a:ext cx="734388" cy="71151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376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2704992"/>
            <a:ext cx="7846950" cy="3970318"/>
          </a:xfrm>
          <a:prstGeom prst="rect">
            <a:avLst/>
          </a:prstGeom>
          <a:noFill/>
        </p:spPr>
        <p:txBody>
          <a:bodyPr wrap="square" rtlCol="0">
            <a:spAutoFit/>
          </a:bodyPr>
          <a:lstStyle/>
          <a:p>
            <a:r>
              <a:rPr lang="en-US" dirty="0"/>
              <a:t>Lets start with very simple models:   f(A,S) =</a:t>
            </a:r>
            <a:r>
              <a:rPr lang="el-GR" dirty="0"/>
              <a:t>β</a:t>
            </a:r>
            <a:r>
              <a:rPr lang="en-US" baseline="-25000" dirty="0"/>
              <a:t>0</a:t>
            </a:r>
            <a:r>
              <a:rPr lang="en-US" dirty="0"/>
              <a:t>  </a:t>
            </a:r>
          </a:p>
          <a:p>
            <a:r>
              <a:rPr lang="en-US" dirty="0"/>
              <a:t> What choice </a:t>
            </a:r>
            <a:r>
              <a:rPr lang="el-GR" dirty="0"/>
              <a:t>β</a:t>
            </a:r>
            <a:r>
              <a:rPr lang="en-US" baseline="-25000" dirty="0"/>
              <a:t>0 </a:t>
            </a:r>
            <a:r>
              <a:rPr lang="en-US" dirty="0"/>
              <a:t>minimizes the loss ?</a:t>
            </a:r>
          </a:p>
          <a:p>
            <a:r>
              <a:rPr lang="en-US" dirty="0"/>
              <a:t>Training = </a:t>
            </a:r>
          </a:p>
          <a:p>
            <a:r>
              <a:rPr lang="en-US" dirty="0"/>
              <a:t>Min Loss(</a:t>
            </a:r>
            <a:r>
              <a:rPr lang="el-GR" dirty="0"/>
              <a:t>β</a:t>
            </a:r>
            <a:r>
              <a:rPr lang="en-US" dirty="0"/>
              <a:t>)= 1/2  ( (80- </a:t>
            </a:r>
            <a:r>
              <a:rPr lang="el-GR" dirty="0"/>
              <a:t>β</a:t>
            </a:r>
            <a:r>
              <a:rPr lang="en-US" dirty="0"/>
              <a:t>)</a:t>
            </a:r>
            <a:r>
              <a:rPr lang="en-US" baseline="30000" dirty="0"/>
              <a:t>2</a:t>
            </a:r>
            <a:r>
              <a:rPr lang="en-US" dirty="0"/>
              <a:t>+ (20- </a:t>
            </a:r>
            <a:r>
              <a:rPr lang="el-GR" dirty="0"/>
              <a:t>β</a:t>
            </a:r>
            <a:r>
              <a:rPr lang="en-US" dirty="0"/>
              <a:t>)</a:t>
            </a:r>
            <a:r>
              <a:rPr lang="en-US" baseline="30000" dirty="0"/>
              <a:t>2 </a:t>
            </a:r>
            <a:r>
              <a:rPr lang="en-US" dirty="0"/>
              <a:t>)</a:t>
            </a:r>
            <a:r>
              <a:rPr lang="en-US" baseline="30000" dirty="0"/>
              <a:t> </a:t>
            </a:r>
          </a:p>
          <a:p>
            <a:endParaRPr lang="en-US" dirty="0"/>
          </a:p>
          <a:p>
            <a:r>
              <a:rPr lang="en-US" dirty="0"/>
              <a:t>2. Solve with gradient descent: </a:t>
            </a:r>
          </a:p>
          <a:p>
            <a:r>
              <a:rPr lang="en-US" dirty="0"/>
              <a:t>Start with some initial guess </a:t>
            </a:r>
            <a:r>
              <a:rPr lang="el-GR" dirty="0"/>
              <a:t>β</a:t>
            </a:r>
            <a:r>
              <a:rPr lang="en-US" dirty="0"/>
              <a:t>=30. </a:t>
            </a:r>
          </a:p>
          <a:p>
            <a:r>
              <a:rPr lang="en-US" dirty="0"/>
              <a:t> Loss(</a:t>
            </a:r>
            <a:r>
              <a:rPr lang="el-GR" dirty="0"/>
              <a:t>β</a:t>
            </a:r>
            <a:r>
              <a:rPr lang="en-US" dirty="0"/>
              <a:t>=30) = 1/2 ( (80-30)</a:t>
            </a:r>
            <a:r>
              <a:rPr lang="en-US" baseline="30000" dirty="0"/>
              <a:t> 2</a:t>
            </a:r>
            <a:r>
              <a:rPr lang="en-US" dirty="0"/>
              <a:t>+(20-30)</a:t>
            </a:r>
            <a:r>
              <a:rPr lang="en-US" baseline="30000" dirty="0"/>
              <a:t> 2 </a:t>
            </a:r>
            <a:r>
              <a:rPr lang="en-US" dirty="0"/>
              <a:t>) </a:t>
            </a:r>
          </a:p>
          <a:p>
            <a:r>
              <a:rPr lang="en-US" dirty="0"/>
              <a:t>I want to update </a:t>
            </a:r>
            <a:r>
              <a:rPr lang="el-GR" dirty="0"/>
              <a:t>β</a:t>
            </a:r>
            <a:r>
              <a:rPr lang="en-US" dirty="0"/>
              <a:t> to </a:t>
            </a:r>
            <a:r>
              <a:rPr lang="el-GR" dirty="0"/>
              <a:t>β</a:t>
            </a:r>
            <a:r>
              <a:rPr lang="en-US" dirty="0"/>
              <a:t>’ to reduce loss. </a:t>
            </a:r>
          </a:p>
          <a:p>
            <a:r>
              <a:rPr lang="en-US" dirty="0"/>
              <a:t>derivative of loss dL/d</a:t>
            </a:r>
            <a:r>
              <a:rPr lang="el-GR" dirty="0"/>
              <a:t>β</a:t>
            </a:r>
            <a:r>
              <a:rPr lang="en-US" dirty="0"/>
              <a:t>  =2/2 ( (80- </a:t>
            </a:r>
            <a:r>
              <a:rPr lang="el-GR" dirty="0"/>
              <a:t>β</a:t>
            </a:r>
            <a:r>
              <a:rPr lang="en-US" dirty="0"/>
              <a:t>)+ (20- </a:t>
            </a:r>
            <a:r>
              <a:rPr lang="el-GR" dirty="0"/>
              <a:t>β</a:t>
            </a:r>
            <a:r>
              <a:rPr lang="en-US" dirty="0"/>
              <a:t>)) (-1)</a:t>
            </a:r>
          </a:p>
          <a:p>
            <a:r>
              <a:rPr lang="en-US" dirty="0"/>
              <a:t>=2/2 (2</a:t>
            </a:r>
            <a:r>
              <a:rPr lang="el-GR" dirty="0"/>
              <a:t>β</a:t>
            </a:r>
            <a:r>
              <a:rPr lang="en-US" dirty="0"/>
              <a:t>-100).</a:t>
            </a:r>
          </a:p>
          <a:p>
            <a:r>
              <a:rPr lang="en-US" dirty="0"/>
              <a:t>At the point </a:t>
            </a:r>
            <a:r>
              <a:rPr lang="el-GR" dirty="0"/>
              <a:t>β</a:t>
            </a:r>
            <a:r>
              <a:rPr lang="en-US" dirty="0"/>
              <a:t>=30, the derivative is ? </a:t>
            </a:r>
          </a:p>
          <a:p>
            <a:r>
              <a:rPr lang="en-US" dirty="0"/>
              <a:t>Should you move to bigger or smaller </a:t>
            </a:r>
            <a:r>
              <a:rPr lang="el-GR" dirty="0"/>
              <a:t>β</a:t>
            </a:r>
            <a:r>
              <a:rPr lang="en-US" dirty="0"/>
              <a:t>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5547360" y="5803392"/>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11204448" y="5803392"/>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5699760" y="2999232"/>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5224092" y="2985082"/>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7399679" y="5822129"/>
            <a:ext cx="418704" cy="369332"/>
          </a:xfrm>
          <a:prstGeom prst="rect">
            <a:avLst/>
          </a:prstGeom>
        </p:spPr>
        <p:txBody>
          <a:bodyPr wrap="none">
            <a:spAutoFit/>
          </a:bodyPr>
          <a:lstStyle/>
          <a:p>
            <a:r>
              <a:rPr lang="en-US" dirty="0"/>
              <a:t>20</a:t>
            </a:r>
          </a:p>
        </p:txBody>
      </p:sp>
      <p:sp>
        <p:nvSpPr>
          <p:cNvPr id="19" name="Rectangle 18">
            <a:extLst>
              <a:ext uri="{FF2B5EF4-FFF2-40B4-BE49-F238E27FC236}">
                <a16:creationId xmlns:a16="http://schemas.microsoft.com/office/drawing/2014/main" id="{430367C7-B27C-1E44-B708-0D1CEF2E862A}"/>
              </a:ext>
            </a:extLst>
          </p:cNvPr>
          <p:cNvSpPr/>
          <p:nvPr/>
        </p:nvSpPr>
        <p:spPr>
          <a:xfrm>
            <a:off x="9518301" y="5784656"/>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7487757" y="2607372"/>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8749763" y="2607371"/>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9899268" y="2576131"/>
            <a:ext cx="1736373" cy="646331"/>
          </a:xfrm>
          <a:prstGeom prst="rect">
            <a:avLst/>
          </a:prstGeom>
        </p:spPr>
        <p:txBody>
          <a:bodyPr wrap="none">
            <a:spAutoFit/>
          </a:bodyPr>
          <a:lstStyle/>
          <a:p>
            <a:r>
              <a:rPr lang="en-US" dirty="0">
                <a:solidFill>
                  <a:srgbClr val="C00000"/>
                </a:solidFill>
              </a:rPr>
              <a:t>(20- </a:t>
            </a:r>
            <a:r>
              <a:rPr lang="el-GR" dirty="0">
                <a:solidFill>
                  <a:srgbClr val="C00000"/>
                </a:solidFill>
              </a:rPr>
              <a:t>β</a:t>
            </a:r>
            <a:r>
              <a:rPr lang="en-US" dirty="0">
                <a:solidFill>
                  <a:srgbClr val="C00000"/>
                </a:solidFill>
              </a:rPr>
              <a:t>)</a:t>
            </a:r>
            <a:r>
              <a:rPr lang="en-US" baseline="30000" dirty="0">
                <a:solidFill>
                  <a:srgbClr val="C00000"/>
                </a:solidFill>
              </a:rPr>
              <a:t>2 </a:t>
            </a:r>
            <a:r>
              <a:rPr lang="en-US" dirty="0">
                <a:solidFill>
                  <a:srgbClr val="C00000"/>
                </a:solidFill>
              </a:rPr>
              <a:t>+(80- </a:t>
            </a:r>
            <a:r>
              <a:rPr lang="el-GR" dirty="0">
                <a:solidFill>
                  <a:srgbClr val="C00000"/>
                </a:solidFill>
              </a:rPr>
              <a:t>β</a:t>
            </a:r>
            <a:r>
              <a:rPr lang="en-US" dirty="0">
                <a:solidFill>
                  <a:srgbClr val="C00000"/>
                </a:solidFill>
              </a:rPr>
              <a:t>)</a:t>
            </a:r>
            <a:r>
              <a:rPr lang="en-US" baseline="30000" dirty="0">
                <a:solidFill>
                  <a:srgbClr val="C00000"/>
                </a:solidFill>
              </a:rPr>
              <a:t>2</a:t>
            </a:r>
          </a:p>
          <a:p>
            <a:r>
              <a:rPr lang="en-US" dirty="0">
                <a:solidFill>
                  <a:srgbClr val="C00000"/>
                </a:solidFill>
              </a:rPr>
              <a:t>Loss </a:t>
            </a:r>
          </a:p>
        </p:txBody>
      </p:sp>
      <p:sp>
        <p:nvSpPr>
          <p:cNvPr id="25" name="Rectangle 24">
            <a:extLst>
              <a:ext uri="{FF2B5EF4-FFF2-40B4-BE49-F238E27FC236}">
                <a16:creationId xmlns:a16="http://schemas.microsoft.com/office/drawing/2014/main" id="{0AACCD5D-07CA-B94F-888C-7CDBA76A46F7}"/>
              </a:ext>
            </a:extLst>
          </p:cNvPr>
          <p:cNvSpPr/>
          <p:nvPr/>
        </p:nvSpPr>
        <p:spPr>
          <a:xfrm>
            <a:off x="8546333" y="5776933"/>
            <a:ext cx="418704" cy="369332"/>
          </a:xfrm>
          <a:prstGeom prst="rect">
            <a:avLst/>
          </a:prstGeom>
        </p:spPr>
        <p:txBody>
          <a:bodyPr wrap="square">
            <a:spAutoFit/>
          </a:bodyPr>
          <a:lstStyle/>
          <a:p>
            <a:r>
              <a:rPr lang="en-US" dirty="0"/>
              <a:t>50</a:t>
            </a:r>
          </a:p>
        </p:txBody>
      </p:sp>
      <p:cxnSp>
        <p:nvCxnSpPr>
          <p:cNvPr id="7" name="Straight Arrow Connector 6">
            <a:extLst>
              <a:ext uri="{FF2B5EF4-FFF2-40B4-BE49-F238E27FC236}">
                <a16:creationId xmlns:a16="http://schemas.microsoft.com/office/drawing/2014/main" id="{FC3B33C5-5026-D54D-8281-970D3CA9C233}"/>
              </a:ext>
            </a:extLst>
          </p:cNvPr>
          <p:cNvCxnSpPr>
            <a:stCxn id="23" idx="3"/>
          </p:cNvCxnSpPr>
          <p:nvPr/>
        </p:nvCxnSpPr>
        <p:spPr>
          <a:xfrm>
            <a:off x="8749763" y="4704395"/>
            <a:ext cx="0" cy="111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5FC54FB-16E8-494F-9E06-702966D6BD68}"/>
              </a:ext>
            </a:extLst>
          </p:cNvPr>
          <p:cNvCxnSpPr>
            <a:cxnSpLocks/>
          </p:cNvCxnSpPr>
          <p:nvPr/>
        </p:nvCxnSpPr>
        <p:spPr>
          <a:xfrm>
            <a:off x="8134067" y="4332539"/>
            <a:ext cx="0" cy="144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7976358" y="5757267"/>
            <a:ext cx="475488" cy="369332"/>
          </a:xfrm>
          <a:prstGeom prst="rect">
            <a:avLst/>
          </a:prstGeom>
          <a:noFill/>
        </p:spPr>
        <p:txBody>
          <a:bodyPr wrap="square" rtlCol="0">
            <a:spAutoFit/>
          </a:bodyPr>
          <a:lstStyle/>
          <a:p>
            <a:r>
              <a:rPr lang="el-GR" dirty="0"/>
              <a:t>β</a:t>
            </a:r>
            <a:endParaRPr lang="en-US" dirty="0"/>
          </a:p>
        </p:txBody>
      </p:sp>
    </p:spTree>
    <p:extLst>
      <p:ext uri="{BB962C8B-B14F-4D97-AF65-F5344CB8AC3E}">
        <p14:creationId xmlns:p14="http://schemas.microsoft.com/office/powerpoint/2010/main" val="4125764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2704992"/>
            <a:ext cx="7846950" cy="3970318"/>
          </a:xfrm>
          <a:prstGeom prst="rect">
            <a:avLst/>
          </a:prstGeom>
          <a:noFill/>
        </p:spPr>
        <p:txBody>
          <a:bodyPr wrap="square" rtlCol="0">
            <a:spAutoFit/>
          </a:bodyPr>
          <a:lstStyle/>
          <a:p>
            <a:r>
              <a:rPr lang="en-US" dirty="0"/>
              <a:t>Lets start with very simple models:   f(A,S) =</a:t>
            </a:r>
            <a:r>
              <a:rPr lang="el-GR" dirty="0"/>
              <a:t>β</a:t>
            </a:r>
            <a:r>
              <a:rPr lang="en-US" baseline="-25000" dirty="0"/>
              <a:t>0</a:t>
            </a:r>
            <a:r>
              <a:rPr lang="en-US" dirty="0"/>
              <a:t>  </a:t>
            </a:r>
          </a:p>
          <a:p>
            <a:r>
              <a:rPr lang="en-US" dirty="0"/>
              <a:t> What choice </a:t>
            </a:r>
            <a:r>
              <a:rPr lang="el-GR" dirty="0"/>
              <a:t>β</a:t>
            </a:r>
            <a:r>
              <a:rPr lang="en-US" baseline="-25000" dirty="0"/>
              <a:t>0 </a:t>
            </a:r>
            <a:r>
              <a:rPr lang="en-US" dirty="0"/>
              <a:t>minimizes the loss ?</a:t>
            </a:r>
          </a:p>
          <a:p>
            <a:r>
              <a:rPr lang="en-US" dirty="0"/>
              <a:t>Training = </a:t>
            </a:r>
          </a:p>
          <a:p>
            <a:r>
              <a:rPr lang="en-US" dirty="0"/>
              <a:t>Min Loss(</a:t>
            </a:r>
            <a:r>
              <a:rPr lang="el-GR" dirty="0"/>
              <a:t>β</a:t>
            </a:r>
            <a:r>
              <a:rPr lang="en-US" dirty="0"/>
              <a:t>)= 1/2  ( (80- </a:t>
            </a:r>
            <a:r>
              <a:rPr lang="el-GR" dirty="0"/>
              <a:t>β</a:t>
            </a:r>
            <a:r>
              <a:rPr lang="en-US" dirty="0"/>
              <a:t>)</a:t>
            </a:r>
            <a:r>
              <a:rPr lang="en-US" baseline="30000" dirty="0"/>
              <a:t>2</a:t>
            </a:r>
            <a:r>
              <a:rPr lang="en-US" dirty="0"/>
              <a:t>+ (20- </a:t>
            </a:r>
            <a:r>
              <a:rPr lang="el-GR" dirty="0"/>
              <a:t>β</a:t>
            </a:r>
            <a:r>
              <a:rPr lang="en-US" dirty="0"/>
              <a:t>)</a:t>
            </a:r>
            <a:r>
              <a:rPr lang="en-US" baseline="30000" dirty="0"/>
              <a:t>2 </a:t>
            </a:r>
            <a:r>
              <a:rPr lang="en-US" dirty="0"/>
              <a:t>)</a:t>
            </a:r>
            <a:r>
              <a:rPr lang="en-US" baseline="30000" dirty="0"/>
              <a:t> </a:t>
            </a:r>
          </a:p>
          <a:p>
            <a:endParaRPr lang="en-US" dirty="0"/>
          </a:p>
          <a:p>
            <a:r>
              <a:rPr lang="en-US" dirty="0"/>
              <a:t>2. Solve with gradient descent: </a:t>
            </a:r>
          </a:p>
          <a:p>
            <a:r>
              <a:rPr lang="en-US" dirty="0"/>
              <a:t>Start with some initial guess </a:t>
            </a:r>
            <a:r>
              <a:rPr lang="el-GR" dirty="0"/>
              <a:t>β</a:t>
            </a:r>
            <a:r>
              <a:rPr lang="en-US" dirty="0"/>
              <a:t>=30. </a:t>
            </a:r>
          </a:p>
          <a:p>
            <a:r>
              <a:rPr lang="en-US" dirty="0"/>
              <a:t> Loss(</a:t>
            </a:r>
            <a:r>
              <a:rPr lang="el-GR" dirty="0"/>
              <a:t>β</a:t>
            </a:r>
            <a:r>
              <a:rPr lang="en-US" dirty="0"/>
              <a:t>=30) = 1/2 ( (80-30)</a:t>
            </a:r>
            <a:r>
              <a:rPr lang="en-US" baseline="30000" dirty="0"/>
              <a:t> 2</a:t>
            </a:r>
            <a:r>
              <a:rPr lang="en-US" dirty="0"/>
              <a:t>+(20-30)</a:t>
            </a:r>
            <a:r>
              <a:rPr lang="en-US" baseline="30000" dirty="0"/>
              <a:t> 2 </a:t>
            </a:r>
            <a:r>
              <a:rPr lang="en-US" dirty="0"/>
              <a:t>) </a:t>
            </a:r>
          </a:p>
          <a:p>
            <a:r>
              <a:rPr lang="en-US" dirty="0"/>
              <a:t>I want to update </a:t>
            </a:r>
            <a:r>
              <a:rPr lang="el-GR" dirty="0"/>
              <a:t>β</a:t>
            </a:r>
            <a:r>
              <a:rPr lang="en-US" dirty="0"/>
              <a:t> to </a:t>
            </a:r>
            <a:r>
              <a:rPr lang="el-GR" dirty="0"/>
              <a:t>β</a:t>
            </a:r>
            <a:r>
              <a:rPr lang="en-US" dirty="0"/>
              <a:t>’ to reduce loss. </a:t>
            </a:r>
          </a:p>
          <a:p>
            <a:r>
              <a:rPr lang="en-US" dirty="0"/>
              <a:t>derivative of loss dL/d</a:t>
            </a:r>
            <a:r>
              <a:rPr lang="el-GR" dirty="0"/>
              <a:t>β</a:t>
            </a:r>
            <a:r>
              <a:rPr lang="en-US" dirty="0"/>
              <a:t>  =2/2 ( (80- </a:t>
            </a:r>
            <a:r>
              <a:rPr lang="el-GR" dirty="0"/>
              <a:t>β</a:t>
            </a:r>
            <a:r>
              <a:rPr lang="en-US" dirty="0"/>
              <a:t>)+ (20- </a:t>
            </a:r>
            <a:r>
              <a:rPr lang="el-GR" dirty="0"/>
              <a:t>β</a:t>
            </a:r>
            <a:r>
              <a:rPr lang="en-US" dirty="0"/>
              <a:t>)) (-1)</a:t>
            </a:r>
          </a:p>
          <a:p>
            <a:r>
              <a:rPr lang="en-US" dirty="0"/>
              <a:t>=2/2 (2</a:t>
            </a:r>
            <a:r>
              <a:rPr lang="el-GR" dirty="0"/>
              <a:t>β</a:t>
            </a:r>
            <a:r>
              <a:rPr lang="en-US" dirty="0"/>
              <a:t>-100).</a:t>
            </a:r>
          </a:p>
          <a:p>
            <a:r>
              <a:rPr lang="en-US" dirty="0"/>
              <a:t>At the point </a:t>
            </a:r>
            <a:r>
              <a:rPr lang="el-GR" dirty="0"/>
              <a:t>β</a:t>
            </a:r>
            <a:r>
              <a:rPr lang="en-US" dirty="0"/>
              <a:t>=30, the derivative=-40 </a:t>
            </a:r>
          </a:p>
          <a:p>
            <a:r>
              <a:rPr lang="en-US" dirty="0"/>
              <a:t>That means go up, you must move to the right.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5547360" y="5803392"/>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11204448" y="5803392"/>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5699760" y="2999232"/>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5224092" y="2985082"/>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7399679" y="5822129"/>
            <a:ext cx="418704" cy="369332"/>
          </a:xfrm>
          <a:prstGeom prst="rect">
            <a:avLst/>
          </a:prstGeom>
        </p:spPr>
        <p:txBody>
          <a:bodyPr wrap="none">
            <a:spAutoFit/>
          </a:bodyPr>
          <a:lstStyle/>
          <a:p>
            <a:r>
              <a:rPr lang="en-US" dirty="0"/>
              <a:t>20</a:t>
            </a:r>
          </a:p>
        </p:txBody>
      </p:sp>
      <p:sp>
        <p:nvSpPr>
          <p:cNvPr id="19" name="Rectangle 18">
            <a:extLst>
              <a:ext uri="{FF2B5EF4-FFF2-40B4-BE49-F238E27FC236}">
                <a16:creationId xmlns:a16="http://schemas.microsoft.com/office/drawing/2014/main" id="{430367C7-B27C-1E44-B708-0D1CEF2E862A}"/>
              </a:ext>
            </a:extLst>
          </p:cNvPr>
          <p:cNvSpPr/>
          <p:nvPr/>
        </p:nvSpPr>
        <p:spPr>
          <a:xfrm>
            <a:off x="9518301" y="5784656"/>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7487757" y="2607372"/>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8749763" y="2607371"/>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9899268" y="2576131"/>
            <a:ext cx="1736373" cy="646331"/>
          </a:xfrm>
          <a:prstGeom prst="rect">
            <a:avLst/>
          </a:prstGeom>
        </p:spPr>
        <p:txBody>
          <a:bodyPr wrap="none">
            <a:spAutoFit/>
          </a:bodyPr>
          <a:lstStyle/>
          <a:p>
            <a:r>
              <a:rPr lang="en-US" dirty="0">
                <a:solidFill>
                  <a:srgbClr val="C00000"/>
                </a:solidFill>
              </a:rPr>
              <a:t>(20- </a:t>
            </a:r>
            <a:r>
              <a:rPr lang="el-GR" dirty="0">
                <a:solidFill>
                  <a:srgbClr val="C00000"/>
                </a:solidFill>
              </a:rPr>
              <a:t>β</a:t>
            </a:r>
            <a:r>
              <a:rPr lang="en-US" dirty="0">
                <a:solidFill>
                  <a:srgbClr val="C00000"/>
                </a:solidFill>
              </a:rPr>
              <a:t>)</a:t>
            </a:r>
            <a:r>
              <a:rPr lang="en-US" baseline="30000" dirty="0">
                <a:solidFill>
                  <a:srgbClr val="C00000"/>
                </a:solidFill>
              </a:rPr>
              <a:t>2 </a:t>
            </a:r>
            <a:r>
              <a:rPr lang="en-US" dirty="0">
                <a:solidFill>
                  <a:srgbClr val="C00000"/>
                </a:solidFill>
              </a:rPr>
              <a:t>+(80- </a:t>
            </a:r>
            <a:r>
              <a:rPr lang="el-GR" dirty="0">
                <a:solidFill>
                  <a:srgbClr val="C00000"/>
                </a:solidFill>
              </a:rPr>
              <a:t>β</a:t>
            </a:r>
            <a:r>
              <a:rPr lang="en-US" dirty="0">
                <a:solidFill>
                  <a:srgbClr val="C00000"/>
                </a:solidFill>
              </a:rPr>
              <a:t>)</a:t>
            </a:r>
            <a:r>
              <a:rPr lang="en-US" baseline="30000" dirty="0">
                <a:solidFill>
                  <a:srgbClr val="C00000"/>
                </a:solidFill>
              </a:rPr>
              <a:t>2</a:t>
            </a:r>
          </a:p>
          <a:p>
            <a:r>
              <a:rPr lang="en-US" dirty="0">
                <a:solidFill>
                  <a:srgbClr val="C00000"/>
                </a:solidFill>
              </a:rPr>
              <a:t>Loss </a:t>
            </a:r>
          </a:p>
        </p:txBody>
      </p:sp>
      <p:sp>
        <p:nvSpPr>
          <p:cNvPr id="25" name="Rectangle 24">
            <a:extLst>
              <a:ext uri="{FF2B5EF4-FFF2-40B4-BE49-F238E27FC236}">
                <a16:creationId xmlns:a16="http://schemas.microsoft.com/office/drawing/2014/main" id="{0AACCD5D-07CA-B94F-888C-7CDBA76A46F7}"/>
              </a:ext>
            </a:extLst>
          </p:cNvPr>
          <p:cNvSpPr/>
          <p:nvPr/>
        </p:nvSpPr>
        <p:spPr>
          <a:xfrm>
            <a:off x="8546333" y="5776933"/>
            <a:ext cx="418704" cy="369332"/>
          </a:xfrm>
          <a:prstGeom prst="rect">
            <a:avLst/>
          </a:prstGeom>
        </p:spPr>
        <p:txBody>
          <a:bodyPr wrap="square">
            <a:spAutoFit/>
          </a:bodyPr>
          <a:lstStyle/>
          <a:p>
            <a:r>
              <a:rPr lang="en-US" dirty="0"/>
              <a:t>50</a:t>
            </a:r>
          </a:p>
        </p:txBody>
      </p:sp>
      <p:cxnSp>
        <p:nvCxnSpPr>
          <p:cNvPr id="7" name="Straight Arrow Connector 6">
            <a:extLst>
              <a:ext uri="{FF2B5EF4-FFF2-40B4-BE49-F238E27FC236}">
                <a16:creationId xmlns:a16="http://schemas.microsoft.com/office/drawing/2014/main" id="{FC3B33C5-5026-D54D-8281-970D3CA9C233}"/>
              </a:ext>
            </a:extLst>
          </p:cNvPr>
          <p:cNvCxnSpPr>
            <a:stCxn id="23" idx="3"/>
          </p:cNvCxnSpPr>
          <p:nvPr/>
        </p:nvCxnSpPr>
        <p:spPr>
          <a:xfrm>
            <a:off x="8749763" y="4704395"/>
            <a:ext cx="0" cy="111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5FC54FB-16E8-494F-9E06-702966D6BD68}"/>
              </a:ext>
            </a:extLst>
          </p:cNvPr>
          <p:cNvCxnSpPr>
            <a:cxnSpLocks/>
          </p:cNvCxnSpPr>
          <p:nvPr/>
        </p:nvCxnSpPr>
        <p:spPr>
          <a:xfrm>
            <a:off x="8134067" y="4332539"/>
            <a:ext cx="0" cy="144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7976358" y="5757267"/>
            <a:ext cx="475488" cy="369332"/>
          </a:xfrm>
          <a:prstGeom prst="rect">
            <a:avLst/>
          </a:prstGeom>
          <a:noFill/>
        </p:spPr>
        <p:txBody>
          <a:bodyPr wrap="square" rtlCol="0">
            <a:spAutoFit/>
          </a:bodyPr>
          <a:lstStyle/>
          <a:p>
            <a:r>
              <a:rPr lang="el-GR" dirty="0"/>
              <a:t>β</a:t>
            </a:r>
            <a:endParaRPr lang="en-US" dirty="0"/>
          </a:p>
        </p:txBody>
      </p:sp>
    </p:spTree>
    <p:extLst>
      <p:ext uri="{BB962C8B-B14F-4D97-AF65-F5344CB8AC3E}">
        <p14:creationId xmlns:p14="http://schemas.microsoft.com/office/powerpoint/2010/main" val="1987841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Learning or Fitting a model </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163195" y="845983"/>
          <a:ext cx="7310500" cy="1381760"/>
        </p:xfrm>
        <a:graphic>
          <a:graphicData uri="http://schemas.openxmlformats.org/drawingml/2006/table">
            <a:tbl>
              <a:tblPr firstRow="1" bandRow="1">
                <a:tableStyleId>{5C22544A-7EE6-4342-B048-85BDC9FD1C3A}</a:tableStyleId>
              </a:tblPr>
              <a:tblGrid>
                <a:gridCol w="1433340">
                  <a:extLst>
                    <a:ext uri="{9D8B030D-6E8A-4147-A177-3AD203B41FA5}">
                      <a16:colId xmlns:a16="http://schemas.microsoft.com/office/drawing/2014/main" val="1968501634"/>
                    </a:ext>
                  </a:extLst>
                </a:gridCol>
                <a:gridCol w="1469290">
                  <a:extLst>
                    <a:ext uri="{9D8B030D-6E8A-4147-A177-3AD203B41FA5}">
                      <a16:colId xmlns:a16="http://schemas.microsoft.com/office/drawing/2014/main" val="1770564777"/>
                    </a:ext>
                  </a:extLst>
                </a:gridCol>
                <a:gridCol w="1469290">
                  <a:extLst>
                    <a:ext uri="{9D8B030D-6E8A-4147-A177-3AD203B41FA5}">
                      <a16:colId xmlns:a16="http://schemas.microsoft.com/office/drawing/2014/main" val="4186932786"/>
                    </a:ext>
                  </a:extLst>
                </a:gridCol>
                <a:gridCol w="1469290">
                  <a:extLst>
                    <a:ext uri="{9D8B030D-6E8A-4147-A177-3AD203B41FA5}">
                      <a16:colId xmlns:a16="http://schemas.microsoft.com/office/drawing/2014/main" val="3594343789"/>
                    </a:ext>
                  </a:extLst>
                </a:gridCol>
                <a:gridCol w="1469290">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bl>
          </a:graphicData>
        </a:graphic>
      </p:graphicFrame>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5547360" y="5803392"/>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11204448" y="5803392"/>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5699760" y="2999232"/>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5224092" y="2985082"/>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7399679" y="5822129"/>
            <a:ext cx="418704" cy="369332"/>
          </a:xfrm>
          <a:prstGeom prst="rect">
            <a:avLst/>
          </a:prstGeom>
        </p:spPr>
        <p:txBody>
          <a:bodyPr wrap="none">
            <a:spAutoFit/>
          </a:bodyPr>
          <a:lstStyle/>
          <a:p>
            <a:r>
              <a:rPr lang="en-US" dirty="0"/>
              <a:t>20</a:t>
            </a:r>
          </a:p>
        </p:txBody>
      </p:sp>
      <p:sp>
        <p:nvSpPr>
          <p:cNvPr id="19" name="Rectangle 18">
            <a:extLst>
              <a:ext uri="{FF2B5EF4-FFF2-40B4-BE49-F238E27FC236}">
                <a16:creationId xmlns:a16="http://schemas.microsoft.com/office/drawing/2014/main" id="{430367C7-B27C-1E44-B708-0D1CEF2E862A}"/>
              </a:ext>
            </a:extLst>
          </p:cNvPr>
          <p:cNvSpPr/>
          <p:nvPr/>
        </p:nvSpPr>
        <p:spPr>
          <a:xfrm>
            <a:off x="9518301" y="5784656"/>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7487757" y="2607372"/>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8749763" y="2607371"/>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9899268" y="2576131"/>
            <a:ext cx="1736373" cy="646331"/>
          </a:xfrm>
          <a:prstGeom prst="rect">
            <a:avLst/>
          </a:prstGeom>
        </p:spPr>
        <p:txBody>
          <a:bodyPr wrap="none">
            <a:spAutoFit/>
          </a:bodyPr>
          <a:lstStyle/>
          <a:p>
            <a:r>
              <a:rPr lang="en-US" dirty="0">
                <a:solidFill>
                  <a:srgbClr val="C00000"/>
                </a:solidFill>
              </a:rPr>
              <a:t>(20- </a:t>
            </a:r>
            <a:r>
              <a:rPr lang="el-GR" dirty="0">
                <a:solidFill>
                  <a:srgbClr val="C00000"/>
                </a:solidFill>
              </a:rPr>
              <a:t>β</a:t>
            </a:r>
            <a:r>
              <a:rPr lang="en-US" dirty="0">
                <a:solidFill>
                  <a:srgbClr val="C00000"/>
                </a:solidFill>
              </a:rPr>
              <a:t>)</a:t>
            </a:r>
            <a:r>
              <a:rPr lang="en-US" baseline="30000" dirty="0">
                <a:solidFill>
                  <a:srgbClr val="C00000"/>
                </a:solidFill>
              </a:rPr>
              <a:t>2 </a:t>
            </a:r>
            <a:r>
              <a:rPr lang="en-US" dirty="0">
                <a:solidFill>
                  <a:srgbClr val="C00000"/>
                </a:solidFill>
              </a:rPr>
              <a:t>+(80- </a:t>
            </a:r>
            <a:r>
              <a:rPr lang="el-GR" dirty="0">
                <a:solidFill>
                  <a:srgbClr val="C00000"/>
                </a:solidFill>
              </a:rPr>
              <a:t>β</a:t>
            </a:r>
            <a:r>
              <a:rPr lang="en-US" dirty="0">
                <a:solidFill>
                  <a:srgbClr val="C00000"/>
                </a:solidFill>
              </a:rPr>
              <a:t>)</a:t>
            </a:r>
            <a:r>
              <a:rPr lang="en-US" baseline="30000" dirty="0">
                <a:solidFill>
                  <a:srgbClr val="C00000"/>
                </a:solidFill>
              </a:rPr>
              <a:t>2</a:t>
            </a:r>
          </a:p>
          <a:p>
            <a:r>
              <a:rPr lang="en-US" dirty="0">
                <a:solidFill>
                  <a:srgbClr val="C00000"/>
                </a:solidFill>
              </a:rPr>
              <a:t>Loss </a:t>
            </a:r>
          </a:p>
        </p:txBody>
      </p:sp>
      <p:sp>
        <p:nvSpPr>
          <p:cNvPr id="25" name="Rectangle 24">
            <a:extLst>
              <a:ext uri="{FF2B5EF4-FFF2-40B4-BE49-F238E27FC236}">
                <a16:creationId xmlns:a16="http://schemas.microsoft.com/office/drawing/2014/main" id="{0AACCD5D-07CA-B94F-888C-7CDBA76A46F7}"/>
              </a:ext>
            </a:extLst>
          </p:cNvPr>
          <p:cNvSpPr/>
          <p:nvPr/>
        </p:nvSpPr>
        <p:spPr>
          <a:xfrm>
            <a:off x="8546333" y="5776933"/>
            <a:ext cx="418704" cy="369332"/>
          </a:xfrm>
          <a:prstGeom prst="rect">
            <a:avLst/>
          </a:prstGeom>
        </p:spPr>
        <p:txBody>
          <a:bodyPr wrap="square">
            <a:spAutoFit/>
          </a:bodyPr>
          <a:lstStyle/>
          <a:p>
            <a:r>
              <a:rPr lang="en-US" dirty="0"/>
              <a:t>50</a:t>
            </a:r>
          </a:p>
        </p:txBody>
      </p:sp>
      <p:cxnSp>
        <p:nvCxnSpPr>
          <p:cNvPr id="7" name="Straight Arrow Connector 6">
            <a:extLst>
              <a:ext uri="{FF2B5EF4-FFF2-40B4-BE49-F238E27FC236}">
                <a16:creationId xmlns:a16="http://schemas.microsoft.com/office/drawing/2014/main" id="{FC3B33C5-5026-D54D-8281-970D3CA9C233}"/>
              </a:ext>
            </a:extLst>
          </p:cNvPr>
          <p:cNvCxnSpPr>
            <a:stCxn id="23" idx="3"/>
          </p:cNvCxnSpPr>
          <p:nvPr/>
        </p:nvCxnSpPr>
        <p:spPr>
          <a:xfrm>
            <a:off x="8749763" y="4704395"/>
            <a:ext cx="0" cy="111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5FC54FB-16E8-494F-9E06-702966D6BD68}"/>
              </a:ext>
            </a:extLst>
          </p:cNvPr>
          <p:cNvCxnSpPr>
            <a:cxnSpLocks/>
          </p:cNvCxnSpPr>
          <p:nvPr/>
        </p:nvCxnSpPr>
        <p:spPr>
          <a:xfrm>
            <a:off x="8134067" y="4332539"/>
            <a:ext cx="0" cy="144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7976358" y="5757267"/>
            <a:ext cx="475488" cy="369332"/>
          </a:xfrm>
          <a:prstGeom prst="rect">
            <a:avLst/>
          </a:prstGeom>
          <a:noFill/>
        </p:spPr>
        <p:txBody>
          <a:bodyPr wrap="square" rtlCol="0">
            <a:spAutoFit/>
          </a:bodyPr>
          <a:lstStyle/>
          <a:p>
            <a:r>
              <a:rPr lang="el-GR" dirty="0"/>
              <a:t>β</a:t>
            </a:r>
            <a:endParaRPr lang="en-US" dirty="0"/>
          </a:p>
        </p:txBody>
      </p:sp>
      <p:sp>
        <p:nvSpPr>
          <p:cNvPr id="3" name="TextBox 2">
            <a:extLst>
              <a:ext uri="{FF2B5EF4-FFF2-40B4-BE49-F238E27FC236}">
                <a16:creationId xmlns:a16="http://schemas.microsoft.com/office/drawing/2014/main" id="{FA4C0719-3A3B-C74B-9CB2-E7FF9FB40316}"/>
              </a:ext>
            </a:extLst>
          </p:cNvPr>
          <p:cNvSpPr txBox="1"/>
          <p:nvPr/>
        </p:nvSpPr>
        <p:spPr>
          <a:xfrm>
            <a:off x="568411" y="2817341"/>
            <a:ext cx="5046005" cy="3970318"/>
          </a:xfrm>
          <a:prstGeom prst="rect">
            <a:avLst/>
          </a:prstGeom>
          <a:noFill/>
        </p:spPr>
        <p:txBody>
          <a:bodyPr wrap="square" rtlCol="0">
            <a:spAutoFit/>
          </a:bodyPr>
          <a:lstStyle/>
          <a:p>
            <a:r>
              <a:rPr lang="en-US" dirty="0"/>
              <a:t>f(x)= (1-x)</a:t>
            </a:r>
            <a:r>
              <a:rPr lang="en-US" baseline="30000" dirty="0"/>
              <a:t>2. </a:t>
            </a:r>
            <a:r>
              <a:rPr lang="en-US" dirty="0"/>
              <a:t>f’(x)= 2x-2. </a:t>
            </a:r>
            <a:endParaRPr lang="en-US" baseline="30000" dirty="0"/>
          </a:p>
          <a:p>
            <a:r>
              <a:rPr lang="en-US" dirty="0"/>
              <a:t>start at x=2 , </a:t>
            </a:r>
          </a:p>
          <a:p>
            <a:r>
              <a:rPr lang="en-US" dirty="0"/>
              <a:t>f’(2)= 2. I want to go up , find x’ that has bigger value that f(x’) &gt;= f(x) </a:t>
            </a:r>
          </a:p>
          <a:p>
            <a:r>
              <a:rPr lang="en-US" dirty="0"/>
              <a:t>I have to go right, x’ &gt;= x. </a:t>
            </a:r>
          </a:p>
          <a:p>
            <a:r>
              <a:rPr lang="en-US" dirty="0"/>
              <a:t>--</a:t>
            </a:r>
          </a:p>
          <a:p>
            <a:endParaRPr lang="en-US" dirty="0"/>
          </a:p>
          <a:p>
            <a:r>
              <a:rPr lang="en-US" dirty="0"/>
              <a:t>start at x=0. find x’ that f(x’) &gt;=f(x)</a:t>
            </a:r>
          </a:p>
          <a:p>
            <a:r>
              <a:rPr lang="en-US" dirty="0"/>
              <a:t>f’(x=0) = -2  so to go up I have to go left. </a:t>
            </a:r>
          </a:p>
          <a:p>
            <a:r>
              <a:rPr lang="en-US" dirty="0"/>
              <a:t>in general to go up, I have to go in the direction of the derivative. </a:t>
            </a:r>
          </a:p>
          <a:p>
            <a:r>
              <a:rPr lang="en-US" b="1" dirty="0"/>
              <a:t>If you want to go down, you go in the </a:t>
            </a:r>
            <a:r>
              <a:rPr lang="en-US" b="1" dirty="0">
                <a:solidFill>
                  <a:srgbClr val="C00000"/>
                </a:solidFill>
              </a:rPr>
              <a:t>opposite</a:t>
            </a:r>
            <a:r>
              <a:rPr lang="en-US" b="1" dirty="0"/>
              <a:t> direction than the derivative.</a:t>
            </a:r>
          </a:p>
          <a:p>
            <a:r>
              <a:rPr lang="en-US" b="1" dirty="0">
                <a:highlight>
                  <a:srgbClr val="FFFF00"/>
                </a:highlight>
              </a:rPr>
              <a:t>x’ = x </a:t>
            </a:r>
            <a:r>
              <a:rPr lang="en-US" b="1" dirty="0">
                <a:solidFill>
                  <a:srgbClr val="C00000"/>
                </a:solidFill>
                <a:highlight>
                  <a:srgbClr val="FFFF00"/>
                </a:highlight>
              </a:rPr>
              <a:t>–</a:t>
            </a:r>
            <a:r>
              <a:rPr lang="en-US" b="1" dirty="0">
                <a:highlight>
                  <a:srgbClr val="FFFF00"/>
                </a:highlight>
              </a:rPr>
              <a:t> </a:t>
            </a:r>
            <a:r>
              <a:rPr lang="el-GR" b="1" dirty="0">
                <a:highlight>
                  <a:srgbClr val="FFFF00"/>
                </a:highlight>
              </a:rPr>
              <a:t>α </a:t>
            </a:r>
            <a:r>
              <a:rPr lang="en-US" b="1" dirty="0">
                <a:highlight>
                  <a:srgbClr val="FFFF00"/>
                </a:highlight>
              </a:rPr>
              <a:t>f’(x)</a:t>
            </a:r>
            <a:r>
              <a:rPr lang="en-US" b="1" dirty="0"/>
              <a:t> , </a:t>
            </a:r>
            <a:r>
              <a:rPr lang="el-GR" b="1" i="1" dirty="0"/>
              <a:t>α</a:t>
            </a:r>
            <a:r>
              <a:rPr lang="en-US" b="1" i="1" dirty="0"/>
              <a:t> is the learning rate aka step size</a:t>
            </a:r>
            <a:r>
              <a:rPr lang="en-US" b="1" dirty="0"/>
              <a:t>       </a:t>
            </a:r>
          </a:p>
        </p:txBody>
      </p:sp>
      <p:cxnSp>
        <p:nvCxnSpPr>
          <p:cNvPr id="26" name="Straight Arrow Connector 25">
            <a:extLst>
              <a:ext uri="{FF2B5EF4-FFF2-40B4-BE49-F238E27FC236}">
                <a16:creationId xmlns:a16="http://schemas.microsoft.com/office/drawing/2014/main" id="{3BEDB6FD-5D54-5E4E-9C34-D53F78C697D4}"/>
              </a:ext>
            </a:extLst>
          </p:cNvPr>
          <p:cNvCxnSpPr>
            <a:cxnSpLocks/>
          </p:cNvCxnSpPr>
          <p:nvPr/>
        </p:nvCxnSpPr>
        <p:spPr>
          <a:xfrm>
            <a:off x="9744565" y="3472271"/>
            <a:ext cx="0" cy="144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69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Optimizing a function</a:t>
            </a:r>
          </a:p>
        </p:txBody>
      </p:sp>
      <p:sp>
        <p:nvSpPr>
          <p:cNvPr id="27" name="TextBox 26">
            <a:extLst>
              <a:ext uri="{FF2B5EF4-FFF2-40B4-BE49-F238E27FC236}">
                <a16:creationId xmlns:a16="http://schemas.microsoft.com/office/drawing/2014/main" id="{CD0ABA6D-E15E-E04C-A9A3-8EE62D7D9670}"/>
              </a:ext>
            </a:extLst>
          </p:cNvPr>
          <p:cNvSpPr txBox="1"/>
          <p:nvPr/>
        </p:nvSpPr>
        <p:spPr>
          <a:xfrm>
            <a:off x="150991" y="5822129"/>
            <a:ext cx="11870317" cy="1200329"/>
          </a:xfrm>
          <a:prstGeom prst="rect">
            <a:avLst/>
          </a:prstGeom>
          <a:noFill/>
        </p:spPr>
        <p:txBody>
          <a:bodyPr wrap="square" rtlCol="0">
            <a:spAutoFit/>
          </a:bodyPr>
          <a:lstStyle/>
          <a:p>
            <a:r>
              <a:rPr lang="en-US" dirty="0"/>
              <a:t>At the point </a:t>
            </a:r>
            <a:r>
              <a:rPr lang="el-GR" dirty="0"/>
              <a:t>β</a:t>
            </a:r>
            <a:r>
              <a:rPr lang="en-US" dirty="0"/>
              <a:t>=30, the derivative=-40. That means go up, you must move to the left.</a:t>
            </a:r>
          </a:p>
          <a:p>
            <a:r>
              <a:rPr lang="en-US" b="1" dirty="0"/>
              <a:t>Sign of derivative tells you which direction to move, to go up. </a:t>
            </a:r>
          </a:p>
          <a:p>
            <a:r>
              <a:rPr lang="en-US" dirty="0"/>
              <a:t>Magnitude of derivative tells you how much you move up, infinitesimally.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2962656" y="4754880"/>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8619744" y="4754880"/>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3115056" y="1950720"/>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2639388" y="1936570"/>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4814975" y="4773617"/>
            <a:ext cx="418704" cy="369332"/>
          </a:xfrm>
          <a:prstGeom prst="rect">
            <a:avLst/>
          </a:prstGeom>
        </p:spPr>
        <p:txBody>
          <a:bodyPr wrap="none">
            <a:spAutoFit/>
          </a:bodyPr>
          <a:lstStyle/>
          <a:p>
            <a:r>
              <a:rPr lang="en-US" dirty="0"/>
              <a:t>20</a:t>
            </a:r>
          </a:p>
        </p:txBody>
      </p:sp>
      <p:sp>
        <p:nvSpPr>
          <p:cNvPr id="19" name="Rectangle 18">
            <a:extLst>
              <a:ext uri="{FF2B5EF4-FFF2-40B4-BE49-F238E27FC236}">
                <a16:creationId xmlns:a16="http://schemas.microsoft.com/office/drawing/2014/main" id="{430367C7-B27C-1E44-B708-0D1CEF2E862A}"/>
              </a:ext>
            </a:extLst>
          </p:cNvPr>
          <p:cNvSpPr/>
          <p:nvPr/>
        </p:nvSpPr>
        <p:spPr>
          <a:xfrm>
            <a:off x="6933597" y="4736144"/>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4903053" y="1558860"/>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6165059" y="1558859"/>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7314564" y="1527619"/>
            <a:ext cx="1736373" cy="646331"/>
          </a:xfrm>
          <a:prstGeom prst="rect">
            <a:avLst/>
          </a:prstGeom>
        </p:spPr>
        <p:txBody>
          <a:bodyPr wrap="none">
            <a:spAutoFit/>
          </a:bodyPr>
          <a:lstStyle/>
          <a:p>
            <a:r>
              <a:rPr lang="en-US" dirty="0">
                <a:solidFill>
                  <a:srgbClr val="C00000"/>
                </a:solidFill>
              </a:rPr>
              <a:t>(20- </a:t>
            </a:r>
            <a:r>
              <a:rPr lang="el-GR" dirty="0">
                <a:solidFill>
                  <a:srgbClr val="C00000"/>
                </a:solidFill>
              </a:rPr>
              <a:t>β</a:t>
            </a:r>
            <a:r>
              <a:rPr lang="en-US" dirty="0">
                <a:solidFill>
                  <a:srgbClr val="C00000"/>
                </a:solidFill>
              </a:rPr>
              <a:t>)</a:t>
            </a:r>
            <a:r>
              <a:rPr lang="en-US" baseline="30000" dirty="0">
                <a:solidFill>
                  <a:srgbClr val="C00000"/>
                </a:solidFill>
              </a:rPr>
              <a:t>2 </a:t>
            </a:r>
            <a:r>
              <a:rPr lang="en-US" dirty="0">
                <a:solidFill>
                  <a:srgbClr val="C00000"/>
                </a:solidFill>
              </a:rPr>
              <a:t>+(80- </a:t>
            </a:r>
            <a:r>
              <a:rPr lang="el-GR" dirty="0">
                <a:solidFill>
                  <a:srgbClr val="C00000"/>
                </a:solidFill>
              </a:rPr>
              <a:t>β</a:t>
            </a:r>
            <a:r>
              <a:rPr lang="en-US" dirty="0">
                <a:solidFill>
                  <a:srgbClr val="C00000"/>
                </a:solidFill>
              </a:rPr>
              <a:t>)</a:t>
            </a:r>
            <a:r>
              <a:rPr lang="en-US" baseline="30000" dirty="0">
                <a:solidFill>
                  <a:srgbClr val="C00000"/>
                </a:solidFill>
              </a:rPr>
              <a:t>2</a:t>
            </a:r>
          </a:p>
          <a:p>
            <a:r>
              <a:rPr lang="en-US" dirty="0">
                <a:solidFill>
                  <a:srgbClr val="C00000"/>
                </a:solidFill>
              </a:rPr>
              <a:t>Loss </a:t>
            </a:r>
          </a:p>
        </p:txBody>
      </p:sp>
      <p:sp>
        <p:nvSpPr>
          <p:cNvPr id="25" name="Rectangle 24">
            <a:extLst>
              <a:ext uri="{FF2B5EF4-FFF2-40B4-BE49-F238E27FC236}">
                <a16:creationId xmlns:a16="http://schemas.microsoft.com/office/drawing/2014/main" id="{0AACCD5D-07CA-B94F-888C-7CDBA76A46F7}"/>
              </a:ext>
            </a:extLst>
          </p:cNvPr>
          <p:cNvSpPr/>
          <p:nvPr/>
        </p:nvSpPr>
        <p:spPr>
          <a:xfrm>
            <a:off x="5961629" y="4728421"/>
            <a:ext cx="418704" cy="369332"/>
          </a:xfrm>
          <a:prstGeom prst="rect">
            <a:avLst/>
          </a:prstGeom>
        </p:spPr>
        <p:txBody>
          <a:bodyPr wrap="square">
            <a:spAutoFit/>
          </a:bodyPr>
          <a:lstStyle/>
          <a:p>
            <a:r>
              <a:rPr lang="en-US" dirty="0"/>
              <a:t>50</a:t>
            </a:r>
          </a:p>
        </p:txBody>
      </p:sp>
      <p:cxnSp>
        <p:nvCxnSpPr>
          <p:cNvPr id="7" name="Straight Arrow Connector 6">
            <a:extLst>
              <a:ext uri="{FF2B5EF4-FFF2-40B4-BE49-F238E27FC236}">
                <a16:creationId xmlns:a16="http://schemas.microsoft.com/office/drawing/2014/main" id="{FC3B33C5-5026-D54D-8281-970D3CA9C233}"/>
              </a:ext>
            </a:extLst>
          </p:cNvPr>
          <p:cNvCxnSpPr>
            <a:stCxn id="23" idx="3"/>
          </p:cNvCxnSpPr>
          <p:nvPr/>
        </p:nvCxnSpPr>
        <p:spPr>
          <a:xfrm>
            <a:off x="6165059" y="3655883"/>
            <a:ext cx="0" cy="111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5FC54FB-16E8-494F-9E06-702966D6BD68}"/>
              </a:ext>
            </a:extLst>
          </p:cNvPr>
          <p:cNvCxnSpPr>
            <a:cxnSpLocks/>
          </p:cNvCxnSpPr>
          <p:nvPr/>
        </p:nvCxnSpPr>
        <p:spPr>
          <a:xfrm>
            <a:off x="5549363" y="3284027"/>
            <a:ext cx="0" cy="144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5391654" y="4708755"/>
            <a:ext cx="475488" cy="369332"/>
          </a:xfrm>
          <a:prstGeom prst="rect">
            <a:avLst/>
          </a:prstGeom>
          <a:noFill/>
        </p:spPr>
        <p:txBody>
          <a:bodyPr wrap="square" rtlCol="0">
            <a:spAutoFit/>
          </a:bodyPr>
          <a:lstStyle/>
          <a:p>
            <a:r>
              <a:rPr lang="el-GR" dirty="0"/>
              <a:t>β</a:t>
            </a:r>
            <a:endParaRPr lang="en-US" dirty="0"/>
          </a:p>
        </p:txBody>
      </p:sp>
      <p:cxnSp>
        <p:nvCxnSpPr>
          <p:cNvPr id="8" name="Straight Arrow Connector 7">
            <a:extLst>
              <a:ext uri="{FF2B5EF4-FFF2-40B4-BE49-F238E27FC236}">
                <a16:creationId xmlns:a16="http://schemas.microsoft.com/office/drawing/2014/main" id="{9B4260FB-72EC-834A-9DB0-DD40FF7C8CAA}"/>
              </a:ext>
            </a:extLst>
          </p:cNvPr>
          <p:cNvCxnSpPr>
            <a:cxnSpLocks/>
          </p:cNvCxnSpPr>
          <p:nvPr/>
        </p:nvCxnSpPr>
        <p:spPr>
          <a:xfrm flipH="1" flipV="1">
            <a:off x="4814975" y="2572512"/>
            <a:ext cx="734388" cy="71151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098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Optimizing a function</a:t>
            </a:r>
          </a:p>
        </p:txBody>
      </p:sp>
      <p:sp>
        <p:nvSpPr>
          <p:cNvPr id="27" name="TextBox 26">
            <a:extLst>
              <a:ext uri="{FF2B5EF4-FFF2-40B4-BE49-F238E27FC236}">
                <a16:creationId xmlns:a16="http://schemas.microsoft.com/office/drawing/2014/main" id="{CD0ABA6D-E15E-E04C-A9A3-8EE62D7D9670}"/>
              </a:ext>
            </a:extLst>
          </p:cNvPr>
          <p:cNvSpPr txBox="1"/>
          <p:nvPr/>
        </p:nvSpPr>
        <p:spPr>
          <a:xfrm>
            <a:off x="150991" y="5822129"/>
            <a:ext cx="11870317" cy="1200329"/>
          </a:xfrm>
          <a:prstGeom prst="rect">
            <a:avLst/>
          </a:prstGeom>
          <a:noFill/>
        </p:spPr>
        <p:txBody>
          <a:bodyPr wrap="square" rtlCol="0">
            <a:spAutoFit/>
          </a:bodyPr>
          <a:lstStyle/>
          <a:p>
            <a:r>
              <a:rPr lang="en-US" dirty="0"/>
              <a:t>At the point </a:t>
            </a:r>
            <a:r>
              <a:rPr lang="el-GR" dirty="0"/>
              <a:t>β</a:t>
            </a:r>
            <a:r>
              <a:rPr lang="en-US" dirty="0"/>
              <a:t>=30, the derivative=-40. That means go up, you must move to the left.</a:t>
            </a:r>
          </a:p>
          <a:p>
            <a:r>
              <a:rPr lang="en-US" dirty="0"/>
              <a:t>Sign of derivative tells you which direction to move, to go up. </a:t>
            </a:r>
          </a:p>
          <a:p>
            <a:r>
              <a:rPr lang="en-US" dirty="0"/>
              <a:t>Magnitude of derivative tells you how much you move up, infinitesimally.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2962656" y="4754880"/>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8619744" y="4754880"/>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3115056" y="1950720"/>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2639388" y="1936570"/>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4814975" y="4773617"/>
            <a:ext cx="418704" cy="369332"/>
          </a:xfrm>
          <a:prstGeom prst="rect">
            <a:avLst/>
          </a:prstGeom>
        </p:spPr>
        <p:txBody>
          <a:bodyPr wrap="none">
            <a:spAutoFit/>
          </a:bodyPr>
          <a:lstStyle/>
          <a:p>
            <a:r>
              <a:rPr lang="en-US" dirty="0"/>
              <a:t>20</a:t>
            </a:r>
          </a:p>
        </p:txBody>
      </p:sp>
      <p:sp>
        <p:nvSpPr>
          <p:cNvPr id="19" name="Rectangle 18">
            <a:extLst>
              <a:ext uri="{FF2B5EF4-FFF2-40B4-BE49-F238E27FC236}">
                <a16:creationId xmlns:a16="http://schemas.microsoft.com/office/drawing/2014/main" id="{430367C7-B27C-1E44-B708-0D1CEF2E862A}"/>
              </a:ext>
            </a:extLst>
          </p:cNvPr>
          <p:cNvSpPr/>
          <p:nvPr/>
        </p:nvSpPr>
        <p:spPr>
          <a:xfrm>
            <a:off x="6933597" y="4736144"/>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4903053" y="1558860"/>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6165059" y="1558859"/>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7314564" y="1527619"/>
            <a:ext cx="1736373" cy="646331"/>
          </a:xfrm>
          <a:prstGeom prst="rect">
            <a:avLst/>
          </a:prstGeom>
        </p:spPr>
        <p:txBody>
          <a:bodyPr wrap="none">
            <a:spAutoFit/>
          </a:bodyPr>
          <a:lstStyle/>
          <a:p>
            <a:r>
              <a:rPr lang="en-US" dirty="0">
                <a:solidFill>
                  <a:srgbClr val="C00000"/>
                </a:solidFill>
              </a:rPr>
              <a:t>(20- </a:t>
            </a:r>
            <a:r>
              <a:rPr lang="el-GR" dirty="0">
                <a:solidFill>
                  <a:srgbClr val="C00000"/>
                </a:solidFill>
              </a:rPr>
              <a:t>β</a:t>
            </a:r>
            <a:r>
              <a:rPr lang="en-US" dirty="0">
                <a:solidFill>
                  <a:srgbClr val="C00000"/>
                </a:solidFill>
              </a:rPr>
              <a:t>)</a:t>
            </a:r>
            <a:r>
              <a:rPr lang="en-US" baseline="30000" dirty="0">
                <a:solidFill>
                  <a:srgbClr val="C00000"/>
                </a:solidFill>
              </a:rPr>
              <a:t>2 </a:t>
            </a:r>
            <a:r>
              <a:rPr lang="en-US" dirty="0">
                <a:solidFill>
                  <a:srgbClr val="C00000"/>
                </a:solidFill>
              </a:rPr>
              <a:t>+(80- </a:t>
            </a:r>
            <a:r>
              <a:rPr lang="el-GR" dirty="0">
                <a:solidFill>
                  <a:srgbClr val="C00000"/>
                </a:solidFill>
              </a:rPr>
              <a:t>β</a:t>
            </a:r>
            <a:r>
              <a:rPr lang="en-US" dirty="0">
                <a:solidFill>
                  <a:srgbClr val="C00000"/>
                </a:solidFill>
              </a:rPr>
              <a:t>)</a:t>
            </a:r>
            <a:r>
              <a:rPr lang="en-US" baseline="30000" dirty="0">
                <a:solidFill>
                  <a:srgbClr val="C00000"/>
                </a:solidFill>
              </a:rPr>
              <a:t>2</a:t>
            </a:r>
          </a:p>
          <a:p>
            <a:r>
              <a:rPr lang="en-US" dirty="0">
                <a:solidFill>
                  <a:srgbClr val="C00000"/>
                </a:solidFill>
              </a:rPr>
              <a:t>Loss </a:t>
            </a:r>
          </a:p>
        </p:txBody>
      </p:sp>
      <p:sp>
        <p:nvSpPr>
          <p:cNvPr id="25" name="Rectangle 24">
            <a:extLst>
              <a:ext uri="{FF2B5EF4-FFF2-40B4-BE49-F238E27FC236}">
                <a16:creationId xmlns:a16="http://schemas.microsoft.com/office/drawing/2014/main" id="{0AACCD5D-07CA-B94F-888C-7CDBA76A46F7}"/>
              </a:ext>
            </a:extLst>
          </p:cNvPr>
          <p:cNvSpPr/>
          <p:nvPr/>
        </p:nvSpPr>
        <p:spPr>
          <a:xfrm>
            <a:off x="5961629" y="4728421"/>
            <a:ext cx="418704" cy="369332"/>
          </a:xfrm>
          <a:prstGeom prst="rect">
            <a:avLst/>
          </a:prstGeom>
        </p:spPr>
        <p:txBody>
          <a:bodyPr wrap="square">
            <a:spAutoFit/>
          </a:bodyPr>
          <a:lstStyle/>
          <a:p>
            <a:r>
              <a:rPr lang="en-US" dirty="0"/>
              <a:t>50</a:t>
            </a:r>
          </a:p>
        </p:txBody>
      </p:sp>
      <p:cxnSp>
        <p:nvCxnSpPr>
          <p:cNvPr id="7" name="Straight Arrow Connector 6">
            <a:extLst>
              <a:ext uri="{FF2B5EF4-FFF2-40B4-BE49-F238E27FC236}">
                <a16:creationId xmlns:a16="http://schemas.microsoft.com/office/drawing/2014/main" id="{FC3B33C5-5026-D54D-8281-970D3CA9C233}"/>
              </a:ext>
            </a:extLst>
          </p:cNvPr>
          <p:cNvCxnSpPr>
            <a:stCxn id="23" idx="3"/>
          </p:cNvCxnSpPr>
          <p:nvPr/>
        </p:nvCxnSpPr>
        <p:spPr>
          <a:xfrm>
            <a:off x="6165059" y="3655883"/>
            <a:ext cx="0" cy="111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5FC54FB-16E8-494F-9E06-702966D6BD68}"/>
              </a:ext>
            </a:extLst>
          </p:cNvPr>
          <p:cNvCxnSpPr>
            <a:cxnSpLocks/>
            <a:stCxn id="21" idx="2"/>
          </p:cNvCxnSpPr>
          <p:nvPr/>
        </p:nvCxnSpPr>
        <p:spPr>
          <a:xfrm flipH="1">
            <a:off x="5867142" y="3558348"/>
            <a:ext cx="7502" cy="1215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5689649" y="4736144"/>
            <a:ext cx="475488" cy="369332"/>
          </a:xfrm>
          <a:prstGeom prst="rect">
            <a:avLst/>
          </a:prstGeom>
          <a:noFill/>
        </p:spPr>
        <p:txBody>
          <a:bodyPr wrap="square" rtlCol="0">
            <a:spAutoFit/>
          </a:bodyPr>
          <a:lstStyle/>
          <a:p>
            <a:r>
              <a:rPr lang="el-GR" dirty="0"/>
              <a:t>β</a:t>
            </a:r>
            <a:endParaRPr lang="en-US" dirty="0"/>
          </a:p>
        </p:txBody>
      </p:sp>
      <p:cxnSp>
        <p:nvCxnSpPr>
          <p:cNvPr id="8" name="Straight Arrow Connector 7">
            <a:extLst>
              <a:ext uri="{FF2B5EF4-FFF2-40B4-BE49-F238E27FC236}">
                <a16:creationId xmlns:a16="http://schemas.microsoft.com/office/drawing/2014/main" id="{9B4260FB-72EC-834A-9DB0-DD40FF7C8CAA}"/>
              </a:ext>
            </a:extLst>
          </p:cNvPr>
          <p:cNvCxnSpPr>
            <a:cxnSpLocks/>
          </p:cNvCxnSpPr>
          <p:nvPr/>
        </p:nvCxnSpPr>
        <p:spPr>
          <a:xfrm flipH="1" flipV="1">
            <a:off x="5280182" y="3219419"/>
            <a:ext cx="586959" cy="32420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D575471-213B-954B-82A8-9888CF1CE315}"/>
              </a:ext>
            </a:extLst>
          </p:cNvPr>
          <p:cNvSpPr/>
          <p:nvPr/>
        </p:nvSpPr>
        <p:spPr>
          <a:xfrm>
            <a:off x="6542343" y="1936570"/>
            <a:ext cx="5296090" cy="3885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thing to know from optimization. </a:t>
            </a:r>
          </a:p>
          <a:p>
            <a:pPr algn="ctr"/>
            <a:endParaRPr lang="en-US" dirty="0"/>
          </a:p>
          <a:p>
            <a:pPr algn="ctr"/>
            <a:r>
              <a:rPr lang="en-US" dirty="0"/>
              <a:t>Gradient points in the direction of maximum ascent. </a:t>
            </a:r>
          </a:p>
          <a:p>
            <a:pPr algn="ctr"/>
            <a:r>
              <a:rPr lang="en-US" dirty="0"/>
              <a:t>If you want to minimize a function, start from any point </a:t>
            </a:r>
            <a:r>
              <a:rPr lang="el-GR" dirty="0"/>
              <a:t>β</a:t>
            </a:r>
            <a:r>
              <a:rPr lang="en-US" dirty="0"/>
              <a:t> and run iterative updates:</a:t>
            </a:r>
          </a:p>
          <a:p>
            <a:pPr algn="ctr"/>
            <a:endParaRPr lang="en-US" dirty="0"/>
          </a:p>
          <a:p>
            <a:pPr algn="ctr"/>
            <a:r>
              <a:rPr lang="el-GR" b="1" dirty="0"/>
              <a:t>β</a:t>
            </a:r>
            <a:r>
              <a:rPr lang="en-US" b="1" dirty="0"/>
              <a:t>’ = </a:t>
            </a:r>
            <a:r>
              <a:rPr lang="el-GR" b="1" dirty="0"/>
              <a:t>β</a:t>
            </a:r>
            <a:r>
              <a:rPr lang="en-US" b="1" dirty="0"/>
              <a:t> –</a:t>
            </a:r>
            <a:r>
              <a:rPr lang="el-GR" b="1" dirty="0"/>
              <a:t> α</a:t>
            </a:r>
            <a:r>
              <a:rPr lang="en-US" b="1" dirty="0"/>
              <a:t> Gradient(Loss(</a:t>
            </a:r>
            <a:r>
              <a:rPr lang="el-GR" b="1" dirty="0"/>
              <a:t>β</a:t>
            </a:r>
            <a:r>
              <a:rPr lang="en-US" b="1" dirty="0"/>
              <a:t>)) </a:t>
            </a:r>
          </a:p>
          <a:p>
            <a:pPr algn="ctr"/>
            <a:endParaRPr lang="en-US" b="1" dirty="0"/>
          </a:p>
          <a:p>
            <a:pPr algn="ctr"/>
            <a:r>
              <a:rPr lang="el-GR" dirty="0"/>
              <a:t>α</a:t>
            </a:r>
            <a:r>
              <a:rPr lang="en-US" dirty="0"/>
              <a:t> is called learning rate. </a:t>
            </a:r>
          </a:p>
          <a:p>
            <a:pPr algn="ctr"/>
            <a:endParaRPr lang="en-US" dirty="0"/>
          </a:p>
          <a:p>
            <a:pPr algn="ctr"/>
            <a:r>
              <a:rPr lang="en-US" dirty="0"/>
              <a:t>At local minima Gradient(Loss(</a:t>
            </a:r>
            <a:r>
              <a:rPr lang="el-GR" dirty="0"/>
              <a:t>β</a:t>
            </a:r>
            <a:r>
              <a:rPr lang="en-US" dirty="0"/>
              <a:t>)) =0 so you stay there. (fixed point). </a:t>
            </a:r>
          </a:p>
        </p:txBody>
      </p:sp>
    </p:spTree>
    <p:extLst>
      <p:ext uri="{BB962C8B-B14F-4D97-AF65-F5344CB8AC3E}">
        <p14:creationId xmlns:p14="http://schemas.microsoft.com/office/powerpoint/2010/main" val="2688419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Lets run gradient descent</a:t>
            </a:r>
          </a:p>
        </p:txBody>
      </p:sp>
      <p:sp>
        <p:nvSpPr>
          <p:cNvPr id="27" name="TextBox 26">
            <a:extLst>
              <a:ext uri="{FF2B5EF4-FFF2-40B4-BE49-F238E27FC236}">
                <a16:creationId xmlns:a16="http://schemas.microsoft.com/office/drawing/2014/main" id="{CD0ABA6D-E15E-E04C-A9A3-8EE62D7D9670}"/>
              </a:ext>
            </a:extLst>
          </p:cNvPr>
          <p:cNvSpPr txBox="1"/>
          <p:nvPr/>
        </p:nvSpPr>
        <p:spPr>
          <a:xfrm>
            <a:off x="204321" y="5225597"/>
            <a:ext cx="11870317" cy="923330"/>
          </a:xfrm>
          <a:prstGeom prst="rect">
            <a:avLst/>
          </a:prstGeom>
          <a:noFill/>
        </p:spPr>
        <p:txBody>
          <a:bodyPr wrap="square" rtlCol="0">
            <a:spAutoFit/>
          </a:bodyPr>
          <a:lstStyle/>
          <a:p>
            <a:r>
              <a:rPr lang="en-US" dirty="0"/>
              <a:t>At the point </a:t>
            </a:r>
            <a:r>
              <a:rPr lang="el-GR" dirty="0"/>
              <a:t>β</a:t>
            </a:r>
            <a:r>
              <a:rPr lang="en-US" dirty="0"/>
              <a:t>=30, the derivative=-40. That means go up, you must move to the right.</a:t>
            </a:r>
          </a:p>
          <a:p>
            <a:r>
              <a:rPr lang="en-US" dirty="0"/>
              <a:t>Lets use learning rate </a:t>
            </a:r>
            <a:r>
              <a:rPr lang="el-GR" dirty="0"/>
              <a:t>α</a:t>
            </a:r>
            <a:r>
              <a:rPr lang="en-US" dirty="0"/>
              <a:t>=0.1</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93A5BCF8-0498-6943-A318-5E367FA2B919}"/>
              </a:ext>
            </a:extLst>
          </p:cNvPr>
          <p:cNvCxnSpPr/>
          <p:nvPr/>
        </p:nvCxnSpPr>
        <p:spPr>
          <a:xfrm>
            <a:off x="323268" y="4473808"/>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EB5438-C0B5-9A44-9C1A-5168CBE3F1EE}"/>
              </a:ext>
            </a:extLst>
          </p:cNvPr>
          <p:cNvSpPr txBox="1"/>
          <p:nvPr/>
        </p:nvSpPr>
        <p:spPr>
          <a:xfrm>
            <a:off x="5980356" y="4473808"/>
            <a:ext cx="475488" cy="369332"/>
          </a:xfrm>
          <a:prstGeom prst="rect">
            <a:avLst/>
          </a:prstGeom>
          <a:noFill/>
        </p:spPr>
        <p:txBody>
          <a:bodyPr wrap="square" rtlCol="0">
            <a:spAutoFit/>
          </a:bodyPr>
          <a:lstStyle/>
          <a:p>
            <a:r>
              <a:rPr lang="el-GR" dirty="0"/>
              <a:t>β</a:t>
            </a:r>
            <a:endParaRPr lang="en-US" dirty="0"/>
          </a:p>
        </p:txBody>
      </p:sp>
      <p:cxnSp>
        <p:nvCxnSpPr>
          <p:cNvPr id="11" name="Straight Arrow Connector 10">
            <a:extLst>
              <a:ext uri="{FF2B5EF4-FFF2-40B4-BE49-F238E27FC236}">
                <a16:creationId xmlns:a16="http://schemas.microsoft.com/office/drawing/2014/main" id="{127CCC86-6AEA-A34D-BDF1-10458C19EEC5}"/>
              </a:ext>
            </a:extLst>
          </p:cNvPr>
          <p:cNvCxnSpPr>
            <a:cxnSpLocks/>
          </p:cNvCxnSpPr>
          <p:nvPr/>
        </p:nvCxnSpPr>
        <p:spPr>
          <a:xfrm flipV="1">
            <a:off x="475668" y="1669648"/>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011308-FA45-B24B-AC12-7F13BFCC2E41}"/>
              </a:ext>
            </a:extLst>
          </p:cNvPr>
          <p:cNvSpPr txBox="1"/>
          <p:nvPr/>
        </p:nvSpPr>
        <p:spPr>
          <a:xfrm>
            <a:off x="0" y="1655498"/>
            <a:ext cx="561012" cy="369332"/>
          </a:xfrm>
          <a:prstGeom prst="rect">
            <a:avLst/>
          </a:prstGeom>
          <a:noFill/>
        </p:spPr>
        <p:txBody>
          <a:bodyPr wrap="square" rtlCol="0">
            <a:spAutoFit/>
          </a:bodyPr>
          <a:lstStyle/>
          <a:p>
            <a:r>
              <a:rPr lang="en-US" dirty="0"/>
              <a:t>loss</a:t>
            </a:r>
          </a:p>
        </p:txBody>
      </p:sp>
      <p:sp>
        <p:nvSpPr>
          <p:cNvPr id="17" name="Rectangle 16">
            <a:extLst>
              <a:ext uri="{FF2B5EF4-FFF2-40B4-BE49-F238E27FC236}">
                <a16:creationId xmlns:a16="http://schemas.microsoft.com/office/drawing/2014/main" id="{30A9B69F-D14C-764B-A8B6-50A0054888B4}"/>
              </a:ext>
            </a:extLst>
          </p:cNvPr>
          <p:cNvSpPr/>
          <p:nvPr/>
        </p:nvSpPr>
        <p:spPr>
          <a:xfrm>
            <a:off x="2175587" y="4492545"/>
            <a:ext cx="418704" cy="369332"/>
          </a:xfrm>
          <a:prstGeom prst="rect">
            <a:avLst/>
          </a:prstGeom>
        </p:spPr>
        <p:txBody>
          <a:bodyPr wrap="none">
            <a:spAutoFit/>
          </a:bodyPr>
          <a:lstStyle/>
          <a:p>
            <a:r>
              <a:rPr lang="en-US" dirty="0"/>
              <a:t>20</a:t>
            </a:r>
          </a:p>
        </p:txBody>
      </p:sp>
      <p:sp>
        <p:nvSpPr>
          <p:cNvPr id="19" name="Rectangle 18">
            <a:extLst>
              <a:ext uri="{FF2B5EF4-FFF2-40B4-BE49-F238E27FC236}">
                <a16:creationId xmlns:a16="http://schemas.microsoft.com/office/drawing/2014/main" id="{430367C7-B27C-1E44-B708-0D1CEF2E862A}"/>
              </a:ext>
            </a:extLst>
          </p:cNvPr>
          <p:cNvSpPr/>
          <p:nvPr/>
        </p:nvSpPr>
        <p:spPr>
          <a:xfrm>
            <a:off x="4294209" y="4455072"/>
            <a:ext cx="418704" cy="369332"/>
          </a:xfrm>
          <a:prstGeom prst="rect">
            <a:avLst/>
          </a:prstGeom>
        </p:spPr>
        <p:txBody>
          <a:bodyPr wrap="none">
            <a:spAutoFit/>
          </a:bodyPr>
          <a:lstStyle/>
          <a:p>
            <a:r>
              <a:rPr lang="en-US" dirty="0"/>
              <a:t>80</a:t>
            </a:r>
          </a:p>
        </p:txBody>
      </p:sp>
      <p:sp>
        <p:nvSpPr>
          <p:cNvPr id="21" name="Freeform 20">
            <a:extLst>
              <a:ext uri="{FF2B5EF4-FFF2-40B4-BE49-F238E27FC236}">
                <a16:creationId xmlns:a16="http://schemas.microsoft.com/office/drawing/2014/main" id="{692ADF5D-1E6B-6F4F-AB97-4A646DA9BE7A}"/>
              </a:ext>
            </a:extLst>
          </p:cNvPr>
          <p:cNvSpPr/>
          <p:nvPr/>
        </p:nvSpPr>
        <p:spPr>
          <a:xfrm>
            <a:off x="2263665" y="1277788"/>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279F945-DA63-4943-9F7B-79F1F3C5A10E}"/>
              </a:ext>
            </a:extLst>
          </p:cNvPr>
          <p:cNvSpPr/>
          <p:nvPr/>
        </p:nvSpPr>
        <p:spPr>
          <a:xfrm flipH="1">
            <a:off x="3525671" y="1277787"/>
            <a:ext cx="1262160" cy="2100503"/>
          </a:xfrm>
          <a:custGeom>
            <a:avLst/>
            <a:gdLst>
              <a:gd name="connsiteX0" fmla="*/ 0 w 1694688"/>
              <a:gd name="connsiteY0" fmla="*/ 0 h 2100503"/>
              <a:gd name="connsiteX1" fmla="*/ 646176 w 1694688"/>
              <a:gd name="connsiteY1" fmla="*/ 1426464 h 2100503"/>
              <a:gd name="connsiteX2" fmla="*/ 1304544 w 1694688"/>
              <a:gd name="connsiteY2" fmla="*/ 1999488 h 2100503"/>
              <a:gd name="connsiteX3" fmla="*/ 1694688 w 1694688"/>
              <a:gd name="connsiteY3" fmla="*/ 2097024 h 2100503"/>
            </a:gdLst>
            <a:ahLst/>
            <a:cxnLst>
              <a:cxn ang="0">
                <a:pos x="connsiteX0" y="connsiteY0"/>
              </a:cxn>
              <a:cxn ang="0">
                <a:pos x="connsiteX1" y="connsiteY1"/>
              </a:cxn>
              <a:cxn ang="0">
                <a:pos x="connsiteX2" y="connsiteY2"/>
              </a:cxn>
              <a:cxn ang="0">
                <a:pos x="connsiteX3" y="connsiteY3"/>
              </a:cxn>
            </a:cxnLst>
            <a:rect l="l" t="t" r="r" b="b"/>
            <a:pathLst>
              <a:path w="1694688" h="2100503">
                <a:moveTo>
                  <a:pt x="0" y="0"/>
                </a:moveTo>
                <a:cubicBezTo>
                  <a:pt x="214376" y="546608"/>
                  <a:pt x="428752" y="1093216"/>
                  <a:pt x="646176" y="1426464"/>
                </a:cubicBezTo>
                <a:cubicBezTo>
                  <a:pt x="863600" y="1759712"/>
                  <a:pt x="1129792" y="1887728"/>
                  <a:pt x="1304544" y="1999488"/>
                </a:cubicBezTo>
                <a:cubicBezTo>
                  <a:pt x="1479296" y="2111248"/>
                  <a:pt x="1586992" y="2104136"/>
                  <a:pt x="1694688" y="2097024"/>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D465EE-F620-AE41-AF9D-4B1743000B48}"/>
              </a:ext>
            </a:extLst>
          </p:cNvPr>
          <p:cNvSpPr/>
          <p:nvPr/>
        </p:nvSpPr>
        <p:spPr>
          <a:xfrm>
            <a:off x="4675176" y="1246547"/>
            <a:ext cx="1736373" cy="646331"/>
          </a:xfrm>
          <a:prstGeom prst="rect">
            <a:avLst/>
          </a:prstGeom>
        </p:spPr>
        <p:txBody>
          <a:bodyPr wrap="none">
            <a:spAutoFit/>
          </a:bodyPr>
          <a:lstStyle/>
          <a:p>
            <a:r>
              <a:rPr lang="en-US" dirty="0">
                <a:solidFill>
                  <a:srgbClr val="C00000"/>
                </a:solidFill>
              </a:rPr>
              <a:t>(20- </a:t>
            </a:r>
            <a:r>
              <a:rPr lang="el-GR" dirty="0">
                <a:solidFill>
                  <a:srgbClr val="C00000"/>
                </a:solidFill>
              </a:rPr>
              <a:t>β</a:t>
            </a:r>
            <a:r>
              <a:rPr lang="en-US" dirty="0">
                <a:solidFill>
                  <a:srgbClr val="C00000"/>
                </a:solidFill>
              </a:rPr>
              <a:t>)</a:t>
            </a:r>
            <a:r>
              <a:rPr lang="en-US" baseline="30000" dirty="0">
                <a:solidFill>
                  <a:srgbClr val="C00000"/>
                </a:solidFill>
              </a:rPr>
              <a:t>2 </a:t>
            </a:r>
            <a:r>
              <a:rPr lang="en-US" dirty="0">
                <a:solidFill>
                  <a:srgbClr val="C00000"/>
                </a:solidFill>
              </a:rPr>
              <a:t>+(80- </a:t>
            </a:r>
            <a:r>
              <a:rPr lang="el-GR" dirty="0">
                <a:solidFill>
                  <a:srgbClr val="C00000"/>
                </a:solidFill>
              </a:rPr>
              <a:t>β</a:t>
            </a:r>
            <a:r>
              <a:rPr lang="en-US" dirty="0">
                <a:solidFill>
                  <a:srgbClr val="C00000"/>
                </a:solidFill>
              </a:rPr>
              <a:t>)</a:t>
            </a:r>
            <a:r>
              <a:rPr lang="en-US" baseline="30000" dirty="0">
                <a:solidFill>
                  <a:srgbClr val="C00000"/>
                </a:solidFill>
              </a:rPr>
              <a:t>2</a:t>
            </a:r>
          </a:p>
          <a:p>
            <a:r>
              <a:rPr lang="en-US" dirty="0">
                <a:solidFill>
                  <a:srgbClr val="C00000"/>
                </a:solidFill>
              </a:rPr>
              <a:t>Loss </a:t>
            </a:r>
          </a:p>
        </p:txBody>
      </p:sp>
      <p:sp>
        <p:nvSpPr>
          <p:cNvPr id="25" name="Rectangle 24">
            <a:extLst>
              <a:ext uri="{FF2B5EF4-FFF2-40B4-BE49-F238E27FC236}">
                <a16:creationId xmlns:a16="http://schemas.microsoft.com/office/drawing/2014/main" id="{0AACCD5D-07CA-B94F-888C-7CDBA76A46F7}"/>
              </a:ext>
            </a:extLst>
          </p:cNvPr>
          <p:cNvSpPr/>
          <p:nvPr/>
        </p:nvSpPr>
        <p:spPr>
          <a:xfrm>
            <a:off x="3322241" y="4447349"/>
            <a:ext cx="418704" cy="369332"/>
          </a:xfrm>
          <a:prstGeom prst="rect">
            <a:avLst/>
          </a:prstGeom>
        </p:spPr>
        <p:txBody>
          <a:bodyPr wrap="square">
            <a:spAutoFit/>
          </a:bodyPr>
          <a:lstStyle/>
          <a:p>
            <a:r>
              <a:rPr lang="en-US" dirty="0"/>
              <a:t>50</a:t>
            </a:r>
          </a:p>
        </p:txBody>
      </p:sp>
      <p:cxnSp>
        <p:nvCxnSpPr>
          <p:cNvPr id="7" name="Straight Arrow Connector 6">
            <a:extLst>
              <a:ext uri="{FF2B5EF4-FFF2-40B4-BE49-F238E27FC236}">
                <a16:creationId xmlns:a16="http://schemas.microsoft.com/office/drawing/2014/main" id="{FC3B33C5-5026-D54D-8281-970D3CA9C233}"/>
              </a:ext>
            </a:extLst>
          </p:cNvPr>
          <p:cNvCxnSpPr>
            <a:stCxn id="23" idx="3"/>
          </p:cNvCxnSpPr>
          <p:nvPr/>
        </p:nvCxnSpPr>
        <p:spPr>
          <a:xfrm>
            <a:off x="3525671" y="3374811"/>
            <a:ext cx="0" cy="111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39C297-E49C-584C-9096-5F36447FFB71}"/>
              </a:ext>
            </a:extLst>
          </p:cNvPr>
          <p:cNvSpPr txBox="1"/>
          <p:nvPr/>
        </p:nvSpPr>
        <p:spPr>
          <a:xfrm>
            <a:off x="2745038" y="4430853"/>
            <a:ext cx="475488" cy="369332"/>
          </a:xfrm>
          <a:prstGeom prst="rect">
            <a:avLst/>
          </a:prstGeom>
          <a:noFill/>
        </p:spPr>
        <p:txBody>
          <a:bodyPr wrap="square" rtlCol="0">
            <a:spAutoFit/>
          </a:bodyPr>
          <a:lstStyle/>
          <a:p>
            <a:r>
              <a:rPr lang="el-GR" dirty="0"/>
              <a:t>β</a:t>
            </a:r>
            <a:endParaRPr lang="en-US" dirty="0"/>
          </a:p>
        </p:txBody>
      </p:sp>
      <p:sp>
        <p:nvSpPr>
          <p:cNvPr id="10" name="Rectangle 9">
            <a:extLst>
              <a:ext uri="{FF2B5EF4-FFF2-40B4-BE49-F238E27FC236}">
                <a16:creationId xmlns:a16="http://schemas.microsoft.com/office/drawing/2014/main" id="{CD575471-213B-954B-82A8-9888CF1CE315}"/>
              </a:ext>
            </a:extLst>
          </p:cNvPr>
          <p:cNvSpPr/>
          <p:nvPr/>
        </p:nvSpPr>
        <p:spPr>
          <a:xfrm>
            <a:off x="7085878" y="385258"/>
            <a:ext cx="5296090" cy="3885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t>β</a:t>
            </a:r>
            <a:r>
              <a:rPr lang="en-US" b="1" dirty="0"/>
              <a:t>=30. Loss(30)= 1300</a:t>
            </a:r>
          </a:p>
          <a:p>
            <a:pPr algn="ctr"/>
            <a:r>
              <a:rPr lang="el-GR" b="1" dirty="0"/>
              <a:t>β</a:t>
            </a:r>
            <a:r>
              <a:rPr lang="en-US" b="1" dirty="0"/>
              <a:t>’ = </a:t>
            </a:r>
            <a:r>
              <a:rPr lang="el-GR" b="1" dirty="0"/>
              <a:t>β</a:t>
            </a:r>
            <a:r>
              <a:rPr lang="en-US" b="1" dirty="0"/>
              <a:t> –</a:t>
            </a:r>
            <a:r>
              <a:rPr lang="el-GR" b="1" dirty="0"/>
              <a:t> α</a:t>
            </a:r>
            <a:r>
              <a:rPr lang="en-US" b="1" dirty="0"/>
              <a:t> Gradient(Loss(</a:t>
            </a:r>
            <a:r>
              <a:rPr lang="el-GR" b="1" dirty="0"/>
              <a:t>β</a:t>
            </a:r>
            <a:r>
              <a:rPr lang="en-US" b="1" dirty="0"/>
              <a:t>)) </a:t>
            </a:r>
          </a:p>
          <a:p>
            <a:pPr algn="ctr"/>
            <a:r>
              <a:rPr lang="en-US" b="1" dirty="0"/>
              <a:t>Gradient(Loss(</a:t>
            </a:r>
            <a:r>
              <a:rPr lang="el-GR" b="1" dirty="0"/>
              <a:t>β</a:t>
            </a:r>
            <a:r>
              <a:rPr lang="en-US" b="1" dirty="0"/>
              <a:t>=30))=-40</a:t>
            </a:r>
          </a:p>
          <a:p>
            <a:pPr algn="ctr"/>
            <a:endParaRPr lang="en-US" b="1" dirty="0"/>
          </a:p>
          <a:p>
            <a:pPr algn="ctr"/>
            <a:r>
              <a:rPr lang="el-GR" dirty="0"/>
              <a:t>α</a:t>
            </a:r>
            <a:r>
              <a:rPr lang="en-US" dirty="0"/>
              <a:t>=0.1</a:t>
            </a:r>
          </a:p>
          <a:p>
            <a:pPr algn="ctr"/>
            <a:endParaRPr lang="en-US" dirty="0"/>
          </a:p>
          <a:p>
            <a:pPr algn="ctr"/>
            <a:r>
              <a:rPr lang="en-US" dirty="0"/>
              <a:t>So doing one gradient step we find</a:t>
            </a:r>
          </a:p>
          <a:p>
            <a:pPr algn="ctr"/>
            <a:r>
              <a:rPr lang="el-GR" b="1" dirty="0"/>
              <a:t>β</a:t>
            </a:r>
            <a:r>
              <a:rPr lang="en-US" b="1" dirty="0"/>
              <a:t>’ = </a:t>
            </a:r>
            <a:r>
              <a:rPr lang="el-GR" b="1" dirty="0"/>
              <a:t>β</a:t>
            </a:r>
            <a:r>
              <a:rPr lang="en-US" b="1" dirty="0"/>
              <a:t> –</a:t>
            </a:r>
            <a:r>
              <a:rPr lang="el-GR" b="1" dirty="0"/>
              <a:t> α</a:t>
            </a:r>
            <a:r>
              <a:rPr lang="en-US" b="1" dirty="0"/>
              <a:t> Gradient(Loss(</a:t>
            </a:r>
            <a:r>
              <a:rPr lang="el-GR" b="1" dirty="0"/>
              <a:t>β</a:t>
            </a:r>
            <a:r>
              <a:rPr lang="en-US" b="1" dirty="0"/>
              <a:t>))= 30-0.1*(-40)</a:t>
            </a:r>
          </a:p>
          <a:p>
            <a:pPr algn="ctr"/>
            <a:r>
              <a:rPr lang="el-GR" b="1" dirty="0"/>
              <a:t>β</a:t>
            </a:r>
            <a:r>
              <a:rPr lang="en-US" b="1" dirty="0"/>
              <a:t>’=34 </a:t>
            </a:r>
          </a:p>
          <a:p>
            <a:pPr algn="ctr"/>
            <a:r>
              <a:rPr lang="en-US" b="1" dirty="0"/>
              <a:t>Loss (34) =1156</a:t>
            </a:r>
            <a:endParaRPr lang="en-US" dirty="0"/>
          </a:p>
          <a:p>
            <a:pPr algn="ctr"/>
            <a:r>
              <a:rPr lang="en-US" dirty="0"/>
              <a:t>Loss went down.</a:t>
            </a:r>
          </a:p>
        </p:txBody>
      </p:sp>
      <p:cxnSp>
        <p:nvCxnSpPr>
          <p:cNvPr id="26" name="Straight Arrow Connector 25">
            <a:extLst>
              <a:ext uri="{FF2B5EF4-FFF2-40B4-BE49-F238E27FC236}">
                <a16:creationId xmlns:a16="http://schemas.microsoft.com/office/drawing/2014/main" id="{4CBEFF30-E568-5941-A578-465E796B8D76}"/>
              </a:ext>
            </a:extLst>
          </p:cNvPr>
          <p:cNvCxnSpPr>
            <a:cxnSpLocks/>
          </p:cNvCxnSpPr>
          <p:nvPr/>
        </p:nvCxnSpPr>
        <p:spPr>
          <a:xfrm>
            <a:off x="2886709" y="2991230"/>
            <a:ext cx="0" cy="144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382F2BF-7B5A-AE4D-99B3-5F6EC4A64659}"/>
              </a:ext>
            </a:extLst>
          </p:cNvPr>
          <p:cNvCxnSpPr>
            <a:cxnSpLocks/>
          </p:cNvCxnSpPr>
          <p:nvPr/>
        </p:nvCxnSpPr>
        <p:spPr>
          <a:xfrm flipH="1" flipV="1">
            <a:off x="2152321" y="2279715"/>
            <a:ext cx="734388" cy="71151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A619E78-EFD4-8644-92FA-82F74AC15E47}"/>
              </a:ext>
            </a:extLst>
          </p:cNvPr>
          <p:cNvSpPr/>
          <p:nvPr/>
        </p:nvSpPr>
        <p:spPr>
          <a:xfrm>
            <a:off x="572565" y="2954095"/>
            <a:ext cx="6881557" cy="3276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 Curve. </a:t>
            </a:r>
          </a:p>
          <a:p>
            <a:pPr algn="ctr"/>
            <a:endParaRPr lang="en-US" dirty="0"/>
          </a:p>
          <a:p>
            <a:pPr algn="ctr"/>
            <a:endParaRPr lang="en-US" dirty="0"/>
          </a:p>
        </p:txBody>
      </p:sp>
      <p:grpSp>
        <p:nvGrpSpPr>
          <p:cNvPr id="4" name="Group 3">
            <a:extLst>
              <a:ext uri="{FF2B5EF4-FFF2-40B4-BE49-F238E27FC236}">
                <a16:creationId xmlns:a16="http://schemas.microsoft.com/office/drawing/2014/main" id="{F2827BF5-3A51-0B44-B42D-C438B88D9C2C}"/>
              </a:ext>
            </a:extLst>
          </p:cNvPr>
          <p:cNvGrpSpPr/>
          <p:nvPr/>
        </p:nvGrpSpPr>
        <p:grpSpPr>
          <a:xfrm>
            <a:off x="1559805" y="3366523"/>
            <a:ext cx="5706625" cy="2578251"/>
            <a:chOff x="330131" y="3450333"/>
            <a:chExt cx="8250026" cy="3289534"/>
          </a:xfrm>
        </p:grpSpPr>
        <p:cxnSp>
          <p:nvCxnSpPr>
            <p:cNvPr id="30" name="Straight Arrow Connector 29">
              <a:extLst>
                <a:ext uri="{FF2B5EF4-FFF2-40B4-BE49-F238E27FC236}">
                  <a16:creationId xmlns:a16="http://schemas.microsoft.com/office/drawing/2014/main" id="{6E9A431D-9981-414D-9F4B-AE50EEEB40EA}"/>
                </a:ext>
              </a:extLst>
            </p:cNvPr>
            <p:cNvCxnSpPr/>
            <p:nvPr/>
          </p:nvCxnSpPr>
          <p:spPr>
            <a:xfrm>
              <a:off x="920635" y="6268643"/>
              <a:ext cx="591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C7F10A6-F2EA-3842-8752-EB5EFF339042}"/>
                </a:ext>
              </a:extLst>
            </p:cNvPr>
            <p:cNvSpPr txBox="1"/>
            <p:nvPr/>
          </p:nvSpPr>
          <p:spPr>
            <a:xfrm>
              <a:off x="6577721" y="6268644"/>
              <a:ext cx="2002436" cy="471223"/>
            </a:xfrm>
            <a:prstGeom prst="rect">
              <a:avLst/>
            </a:prstGeom>
            <a:noFill/>
          </p:spPr>
          <p:txBody>
            <a:bodyPr wrap="square" rtlCol="0">
              <a:spAutoFit/>
            </a:bodyPr>
            <a:lstStyle/>
            <a:p>
              <a:r>
                <a:rPr lang="en-US" dirty="0"/>
                <a:t>iteration</a:t>
              </a:r>
            </a:p>
          </p:txBody>
        </p:sp>
        <p:cxnSp>
          <p:nvCxnSpPr>
            <p:cNvPr id="32" name="Straight Arrow Connector 31">
              <a:extLst>
                <a:ext uri="{FF2B5EF4-FFF2-40B4-BE49-F238E27FC236}">
                  <a16:creationId xmlns:a16="http://schemas.microsoft.com/office/drawing/2014/main" id="{5207121D-FF3A-8143-809E-9AAD7CD2A712}"/>
                </a:ext>
              </a:extLst>
            </p:cNvPr>
            <p:cNvCxnSpPr>
              <a:cxnSpLocks/>
            </p:cNvCxnSpPr>
            <p:nvPr/>
          </p:nvCxnSpPr>
          <p:spPr>
            <a:xfrm flipV="1">
              <a:off x="1073035" y="3464483"/>
              <a:ext cx="0" cy="295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ECDD116-AAEE-854A-BCC0-84256FD6A93D}"/>
                </a:ext>
              </a:extLst>
            </p:cNvPr>
            <p:cNvSpPr txBox="1"/>
            <p:nvPr/>
          </p:nvSpPr>
          <p:spPr>
            <a:xfrm>
              <a:off x="330131" y="3450333"/>
              <a:ext cx="828249" cy="471223"/>
            </a:xfrm>
            <a:prstGeom prst="rect">
              <a:avLst/>
            </a:prstGeom>
            <a:noFill/>
          </p:spPr>
          <p:txBody>
            <a:bodyPr wrap="square" rtlCol="0">
              <a:spAutoFit/>
            </a:bodyPr>
            <a:lstStyle/>
            <a:p>
              <a:r>
                <a:rPr lang="en-US" dirty="0"/>
                <a:t>loss</a:t>
              </a:r>
            </a:p>
          </p:txBody>
        </p:sp>
      </p:grpSp>
      <p:sp>
        <p:nvSpPr>
          <p:cNvPr id="9" name="Oval 8">
            <a:extLst>
              <a:ext uri="{FF2B5EF4-FFF2-40B4-BE49-F238E27FC236}">
                <a16:creationId xmlns:a16="http://schemas.microsoft.com/office/drawing/2014/main" id="{65163139-EDAB-BC4D-A7D0-728C700A6178}"/>
              </a:ext>
            </a:extLst>
          </p:cNvPr>
          <p:cNvSpPr/>
          <p:nvPr/>
        </p:nvSpPr>
        <p:spPr>
          <a:xfrm>
            <a:off x="2310724" y="4303653"/>
            <a:ext cx="141654" cy="21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7C8DDB6-0914-AC4B-AEB7-E9F8773DED65}"/>
              </a:ext>
            </a:extLst>
          </p:cNvPr>
          <p:cNvSpPr txBox="1"/>
          <p:nvPr/>
        </p:nvSpPr>
        <p:spPr>
          <a:xfrm>
            <a:off x="1473771" y="4202777"/>
            <a:ext cx="793342" cy="369332"/>
          </a:xfrm>
          <a:prstGeom prst="rect">
            <a:avLst/>
          </a:prstGeom>
          <a:noFill/>
        </p:spPr>
        <p:txBody>
          <a:bodyPr wrap="square" rtlCol="0">
            <a:spAutoFit/>
          </a:bodyPr>
          <a:lstStyle/>
          <a:p>
            <a:r>
              <a:rPr lang="en-US" dirty="0"/>
              <a:t>1300</a:t>
            </a:r>
          </a:p>
        </p:txBody>
      </p:sp>
      <p:sp>
        <p:nvSpPr>
          <p:cNvPr id="37" name="Oval 36">
            <a:extLst>
              <a:ext uri="{FF2B5EF4-FFF2-40B4-BE49-F238E27FC236}">
                <a16:creationId xmlns:a16="http://schemas.microsoft.com/office/drawing/2014/main" id="{C0E60658-2620-7046-AF6E-35D5D4E293AE}"/>
              </a:ext>
            </a:extLst>
          </p:cNvPr>
          <p:cNvSpPr/>
          <p:nvPr/>
        </p:nvSpPr>
        <p:spPr>
          <a:xfrm>
            <a:off x="2733775" y="4689150"/>
            <a:ext cx="141654" cy="21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6C2FDA8-B74C-6349-8836-32339B797946}"/>
              </a:ext>
            </a:extLst>
          </p:cNvPr>
          <p:cNvSpPr txBox="1"/>
          <p:nvPr/>
        </p:nvSpPr>
        <p:spPr>
          <a:xfrm>
            <a:off x="1455136" y="4611693"/>
            <a:ext cx="793342" cy="369332"/>
          </a:xfrm>
          <a:prstGeom prst="rect">
            <a:avLst/>
          </a:prstGeom>
          <a:noFill/>
        </p:spPr>
        <p:txBody>
          <a:bodyPr wrap="square" rtlCol="0">
            <a:spAutoFit/>
          </a:bodyPr>
          <a:lstStyle/>
          <a:p>
            <a:r>
              <a:rPr lang="en-US" dirty="0"/>
              <a:t>1156</a:t>
            </a:r>
          </a:p>
        </p:txBody>
      </p:sp>
      <p:sp>
        <p:nvSpPr>
          <p:cNvPr id="39" name="Oval 38">
            <a:extLst>
              <a:ext uri="{FF2B5EF4-FFF2-40B4-BE49-F238E27FC236}">
                <a16:creationId xmlns:a16="http://schemas.microsoft.com/office/drawing/2014/main" id="{4AA19F36-1C5D-7747-B90E-7328F99DEBDE}"/>
              </a:ext>
            </a:extLst>
          </p:cNvPr>
          <p:cNvSpPr/>
          <p:nvPr/>
        </p:nvSpPr>
        <p:spPr>
          <a:xfrm>
            <a:off x="3529399" y="4911456"/>
            <a:ext cx="141654" cy="21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ECDD70D-C659-604A-AC63-A4662F688342}"/>
              </a:ext>
            </a:extLst>
          </p:cNvPr>
          <p:cNvSpPr/>
          <p:nvPr/>
        </p:nvSpPr>
        <p:spPr>
          <a:xfrm>
            <a:off x="4085924" y="5064882"/>
            <a:ext cx="141654" cy="21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2E59235-874A-7548-91FF-CF81F26303FB}"/>
              </a:ext>
            </a:extLst>
          </p:cNvPr>
          <p:cNvSpPr/>
          <p:nvPr/>
        </p:nvSpPr>
        <p:spPr>
          <a:xfrm>
            <a:off x="4655134" y="5108494"/>
            <a:ext cx="141654" cy="21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1991F7C-F30F-E04F-804E-078155FA89C1}"/>
              </a:ext>
            </a:extLst>
          </p:cNvPr>
          <p:cNvSpPr txBox="1"/>
          <p:nvPr/>
        </p:nvSpPr>
        <p:spPr>
          <a:xfrm>
            <a:off x="2230966" y="5571898"/>
            <a:ext cx="2215482" cy="369332"/>
          </a:xfrm>
          <a:prstGeom prst="rect">
            <a:avLst/>
          </a:prstGeom>
          <a:noFill/>
        </p:spPr>
        <p:txBody>
          <a:bodyPr wrap="square" rtlCol="0">
            <a:spAutoFit/>
          </a:bodyPr>
          <a:lstStyle/>
          <a:p>
            <a:r>
              <a:rPr lang="en-US" dirty="0"/>
              <a:t>0      1     2     3   ….</a:t>
            </a:r>
          </a:p>
        </p:txBody>
      </p:sp>
      <p:cxnSp>
        <p:nvCxnSpPr>
          <p:cNvPr id="14" name="Straight Connector 13">
            <a:extLst>
              <a:ext uri="{FF2B5EF4-FFF2-40B4-BE49-F238E27FC236}">
                <a16:creationId xmlns:a16="http://schemas.microsoft.com/office/drawing/2014/main" id="{5F267610-C239-0E47-AC36-5FB66A1F511E}"/>
              </a:ext>
            </a:extLst>
          </p:cNvPr>
          <p:cNvCxnSpPr/>
          <p:nvPr/>
        </p:nvCxnSpPr>
        <p:spPr>
          <a:xfrm>
            <a:off x="2384939" y="4536250"/>
            <a:ext cx="0" cy="1035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654B4B-BDD3-1B42-A15E-67428AD395AA}"/>
              </a:ext>
            </a:extLst>
          </p:cNvPr>
          <p:cNvCxnSpPr>
            <a:cxnSpLocks/>
            <a:stCxn id="40" idx="0"/>
          </p:cNvCxnSpPr>
          <p:nvPr/>
        </p:nvCxnSpPr>
        <p:spPr>
          <a:xfrm>
            <a:off x="4156751" y="5064882"/>
            <a:ext cx="0" cy="507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7F53FF-45C6-E242-8474-D170477E4C48}"/>
              </a:ext>
            </a:extLst>
          </p:cNvPr>
          <p:cNvCxnSpPr>
            <a:cxnSpLocks/>
          </p:cNvCxnSpPr>
          <p:nvPr/>
        </p:nvCxnSpPr>
        <p:spPr>
          <a:xfrm>
            <a:off x="2805563" y="4800185"/>
            <a:ext cx="0" cy="777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F94CB78-9B87-374C-A7BB-1218F9BF101F}"/>
              </a:ext>
            </a:extLst>
          </p:cNvPr>
          <p:cNvCxnSpPr>
            <a:cxnSpLocks/>
          </p:cNvCxnSpPr>
          <p:nvPr/>
        </p:nvCxnSpPr>
        <p:spPr>
          <a:xfrm>
            <a:off x="3183515" y="4981025"/>
            <a:ext cx="0" cy="596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963889-609E-DD44-AB9D-BDBDF5A4F0A5}"/>
              </a:ext>
            </a:extLst>
          </p:cNvPr>
          <p:cNvCxnSpPr>
            <a:cxnSpLocks/>
          </p:cNvCxnSpPr>
          <p:nvPr/>
        </p:nvCxnSpPr>
        <p:spPr>
          <a:xfrm>
            <a:off x="3596498" y="5064882"/>
            <a:ext cx="0" cy="513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A6739E1-DD32-1043-9F82-BAC8862BE7FB}"/>
              </a:ext>
            </a:extLst>
          </p:cNvPr>
          <p:cNvCxnSpPr>
            <a:cxnSpLocks/>
          </p:cNvCxnSpPr>
          <p:nvPr/>
        </p:nvCxnSpPr>
        <p:spPr>
          <a:xfrm>
            <a:off x="4712913" y="5202502"/>
            <a:ext cx="0" cy="366824"/>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CDF6DDC-ADCF-434F-876E-EB5DE5FA3069}"/>
              </a:ext>
            </a:extLst>
          </p:cNvPr>
          <p:cNvSpPr/>
          <p:nvPr/>
        </p:nvSpPr>
        <p:spPr>
          <a:xfrm>
            <a:off x="5252387" y="5122967"/>
            <a:ext cx="141654" cy="21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F31765D5-A546-3E4A-9003-B9D30FA8DEE2}"/>
              </a:ext>
            </a:extLst>
          </p:cNvPr>
          <p:cNvCxnSpPr>
            <a:cxnSpLocks/>
          </p:cNvCxnSpPr>
          <p:nvPr/>
        </p:nvCxnSpPr>
        <p:spPr>
          <a:xfrm>
            <a:off x="5310166" y="5216975"/>
            <a:ext cx="0" cy="366824"/>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974ED03-817A-5C43-BCCC-65469E239303}"/>
              </a:ext>
            </a:extLst>
          </p:cNvPr>
          <p:cNvSpPr/>
          <p:nvPr/>
        </p:nvSpPr>
        <p:spPr>
          <a:xfrm>
            <a:off x="3129242" y="4854952"/>
            <a:ext cx="141654" cy="21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15F88D8C-EFF7-7E4B-AC4F-316567519BDC}"/>
              </a:ext>
            </a:extLst>
          </p:cNvPr>
          <p:cNvCxnSpPr>
            <a:cxnSpLocks/>
          </p:cNvCxnSpPr>
          <p:nvPr/>
        </p:nvCxnSpPr>
        <p:spPr>
          <a:xfrm flipH="1" flipV="1">
            <a:off x="2073679" y="4795594"/>
            <a:ext cx="618544" cy="980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A90477A8-364A-794B-B2BD-4324365B051E}"/>
              </a:ext>
            </a:extLst>
          </p:cNvPr>
          <p:cNvCxnSpPr>
            <a:cxnSpLocks/>
            <a:stCxn id="9" idx="2"/>
          </p:cNvCxnSpPr>
          <p:nvPr/>
        </p:nvCxnSpPr>
        <p:spPr>
          <a:xfrm flipH="1">
            <a:off x="2058459" y="4410097"/>
            <a:ext cx="252265" cy="11646"/>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41812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22382" y="-99219"/>
            <a:ext cx="10515600" cy="1325563"/>
          </a:xfrm>
        </p:spPr>
        <p:txBody>
          <a:bodyPr>
            <a:normAutofit/>
          </a:bodyPr>
          <a:lstStyle/>
          <a:p>
            <a:r>
              <a:rPr lang="en-US" dirty="0"/>
              <a:t>Optimizing a function</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A close up of a logo&#10;&#10;Description automatically generated">
            <a:extLst>
              <a:ext uri="{FF2B5EF4-FFF2-40B4-BE49-F238E27FC236}">
                <a16:creationId xmlns:a16="http://schemas.microsoft.com/office/drawing/2014/main" id="{8FAD9D26-7D53-3543-A280-EC6E2A9B8B68}"/>
              </a:ext>
            </a:extLst>
          </p:cNvPr>
          <p:cNvPicPr>
            <a:picLocks noChangeAspect="1"/>
          </p:cNvPicPr>
          <p:nvPr/>
        </p:nvPicPr>
        <p:blipFill>
          <a:blip r:embed="rId2"/>
          <a:stretch>
            <a:fillRect/>
          </a:stretch>
        </p:blipFill>
        <p:spPr>
          <a:xfrm>
            <a:off x="625762" y="1763776"/>
            <a:ext cx="10229944" cy="2747264"/>
          </a:xfrm>
          <a:prstGeom prst="rect">
            <a:avLst/>
          </a:prstGeom>
        </p:spPr>
      </p:pic>
      <p:sp>
        <p:nvSpPr>
          <p:cNvPr id="12" name="TextBox 11">
            <a:extLst>
              <a:ext uri="{FF2B5EF4-FFF2-40B4-BE49-F238E27FC236}">
                <a16:creationId xmlns:a16="http://schemas.microsoft.com/office/drawing/2014/main" id="{F963A018-BDCA-FF40-9A3A-0C93B0D7C7E6}"/>
              </a:ext>
            </a:extLst>
          </p:cNvPr>
          <p:cNvSpPr txBox="1"/>
          <p:nvPr/>
        </p:nvSpPr>
        <p:spPr>
          <a:xfrm>
            <a:off x="1654018" y="4791456"/>
            <a:ext cx="6331742" cy="369332"/>
          </a:xfrm>
          <a:prstGeom prst="rect">
            <a:avLst/>
          </a:prstGeom>
          <a:noFill/>
        </p:spPr>
        <p:txBody>
          <a:bodyPr wrap="square" rtlCol="0">
            <a:spAutoFit/>
          </a:bodyPr>
          <a:lstStyle/>
          <a:p>
            <a:r>
              <a:rPr lang="en-US" dirty="0"/>
              <a:t>Effect of step size / learning rate. </a:t>
            </a:r>
          </a:p>
        </p:txBody>
      </p:sp>
    </p:spTree>
    <p:extLst>
      <p:ext uri="{BB962C8B-B14F-4D97-AF65-F5344CB8AC3E}">
        <p14:creationId xmlns:p14="http://schemas.microsoft.com/office/powerpoint/2010/main" val="3336737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22382" y="-99219"/>
            <a:ext cx="10515600" cy="1325563"/>
          </a:xfrm>
        </p:spPr>
        <p:txBody>
          <a:bodyPr>
            <a:normAutofit/>
          </a:bodyPr>
          <a:lstStyle/>
          <a:p>
            <a:r>
              <a:rPr lang="en-US" dirty="0"/>
              <a:t>Optimizing a function of two variables</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38164D6-F57A-E84F-917A-6E138B9012B3}"/>
              </a:ext>
            </a:extLst>
          </p:cNvPr>
          <p:cNvSpPr txBox="1"/>
          <p:nvPr/>
        </p:nvSpPr>
        <p:spPr>
          <a:xfrm>
            <a:off x="1000897" y="1188375"/>
            <a:ext cx="5301049" cy="369332"/>
          </a:xfrm>
          <a:prstGeom prst="rect">
            <a:avLst/>
          </a:prstGeom>
          <a:noFill/>
        </p:spPr>
        <p:txBody>
          <a:bodyPr wrap="square" rtlCol="0">
            <a:spAutoFit/>
          </a:bodyPr>
          <a:lstStyle/>
          <a:p>
            <a:r>
              <a:rPr lang="en-US" dirty="0"/>
              <a:t>f(b1,b2) = loss of the model with b1,b2 parameters. </a:t>
            </a:r>
          </a:p>
        </p:txBody>
      </p:sp>
    </p:spTree>
    <p:extLst>
      <p:ext uri="{BB962C8B-B14F-4D97-AF65-F5344CB8AC3E}">
        <p14:creationId xmlns:p14="http://schemas.microsoft.com/office/powerpoint/2010/main" val="1849206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22382" y="-99219"/>
            <a:ext cx="10515600" cy="1325563"/>
          </a:xfrm>
        </p:spPr>
        <p:txBody>
          <a:bodyPr>
            <a:normAutofit/>
          </a:bodyPr>
          <a:lstStyle/>
          <a:p>
            <a:r>
              <a:rPr lang="en-US" dirty="0"/>
              <a:t>Learning with gradient descent.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F963A018-BDCA-FF40-9A3A-0C93B0D7C7E6}"/>
              </a:ext>
            </a:extLst>
          </p:cNvPr>
          <p:cNvSpPr txBox="1"/>
          <p:nvPr/>
        </p:nvSpPr>
        <p:spPr>
          <a:xfrm>
            <a:off x="422626" y="1548384"/>
            <a:ext cx="9635774" cy="4247317"/>
          </a:xfrm>
          <a:prstGeom prst="rect">
            <a:avLst/>
          </a:prstGeom>
          <a:noFill/>
        </p:spPr>
        <p:txBody>
          <a:bodyPr wrap="square" rtlCol="0">
            <a:spAutoFit/>
          </a:bodyPr>
          <a:lstStyle/>
          <a:p>
            <a:r>
              <a:rPr lang="en-US" dirty="0"/>
              <a:t>In our example we have 2 features (Acidity, Sweetness) , so our model and loss are functions of three parameters: f(A,S) =</a:t>
            </a:r>
            <a:r>
              <a:rPr lang="el-GR" b="1" dirty="0"/>
              <a:t>β</a:t>
            </a:r>
            <a:r>
              <a:rPr lang="en-US" b="1" baseline="-25000" dirty="0"/>
              <a:t>0</a:t>
            </a:r>
            <a:r>
              <a:rPr lang="en-US" dirty="0"/>
              <a:t> +</a:t>
            </a:r>
            <a:r>
              <a:rPr lang="el-GR" dirty="0"/>
              <a:t> </a:t>
            </a:r>
            <a:r>
              <a:rPr lang="el-GR" b="1" dirty="0"/>
              <a:t>β</a:t>
            </a:r>
            <a:r>
              <a:rPr lang="en-US" b="1" baseline="-25000" dirty="0"/>
              <a:t>1</a:t>
            </a:r>
            <a:r>
              <a:rPr lang="en-US" dirty="0"/>
              <a:t> A+ </a:t>
            </a:r>
            <a:r>
              <a:rPr lang="el-GR" b="1" dirty="0"/>
              <a:t>β</a:t>
            </a:r>
            <a:r>
              <a:rPr lang="en-US" b="1" baseline="-25000" dirty="0"/>
              <a:t>2</a:t>
            </a:r>
            <a:r>
              <a:rPr lang="en-US" dirty="0"/>
              <a:t>  S</a:t>
            </a:r>
          </a:p>
          <a:p>
            <a:endParaRPr lang="en-US" dirty="0"/>
          </a:p>
          <a:p>
            <a:r>
              <a:rPr lang="en-US" dirty="0"/>
              <a:t>We start with some initial guess of  parameters</a:t>
            </a:r>
          </a:p>
          <a:p>
            <a:r>
              <a:rPr lang="el-GR" b="1" dirty="0"/>
              <a:t>β</a:t>
            </a:r>
            <a:r>
              <a:rPr lang="en-US" b="1" baseline="-25000" dirty="0"/>
              <a:t>0</a:t>
            </a:r>
            <a:r>
              <a:rPr lang="en-US" dirty="0"/>
              <a:t> =10, </a:t>
            </a:r>
            <a:r>
              <a:rPr lang="el-GR" b="1" dirty="0"/>
              <a:t>β</a:t>
            </a:r>
            <a:r>
              <a:rPr lang="en-US" b="1" baseline="-25000" dirty="0"/>
              <a:t>1</a:t>
            </a:r>
            <a:r>
              <a:rPr lang="en-US" dirty="0"/>
              <a:t> =10, </a:t>
            </a:r>
            <a:r>
              <a:rPr lang="el-GR" b="1" dirty="0"/>
              <a:t>β</a:t>
            </a:r>
            <a:r>
              <a:rPr lang="en-US" b="1" baseline="-25000" dirty="0"/>
              <a:t>2</a:t>
            </a:r>
            <a:r>
              <a:rPr lang="en-US" dirty="0"/>
              <a:t> =0 </a:t>
            </a:r>
          </a:p>
          <a:p>
            <a:r>
              <a:rPr lang="en-US" dirty="0"/>
              <a:t>and we want to update all three to reduce loss</a:t>
            </a:r>
          </a:p>
          <a:p>
            <a:r>
              <a:rPr lang="en-US" dirty="0"/>
              <a:t>L(</a:t>
            </a:r>
            <a:r>
              <a:rPr lang="el-GR" b="1" dirty="0"/>
              <a:t>β</a:t>
            </a:r>
            <a:r>
              <a:rPr lang="en-US" b="1" baseline="-25000" dirty="0"/>
              <a:t>0,</a:t>
            </a:r>
            <a:r>
              <a:rPr lang="el-GR" b="1" dirty="0"/>
              <a:t> β</a:t>
            </a:r>
            <a:r>
              <a:rPr lang="en-US" b="1" baseline="-25000" dirty="0"/>
              <a:t>1</a:t>
            </a:r>
            <a:r>
              <a:rPr lang="el-GR" b="1" dirty="0"/>
              <a:t> β</a:t>
            </a:r>
            <a:r>
              <a:rPr lang="en-US" b="1" baseline="-25000" dirty="0"/>
              <a:t>2</a:t>
            </a:r>
            <a:r>
              <a:rPr lang="en-US" b="1" dirty="0"/>
              <a:t>). This is now a function from 3 numbers to 1 number.</a:t>
            </a:r>
          </a:p>
          <a:p>
            <a:br>
              <a:rPr lang="en-US" b="1" dirty="0"/>
            </a:br>
            <a:r>
              <a:rPr lang="en-US" b="1" dirty="0"/>
              <a:t>Gradient L  is now a vector, with 3 coordinates: </a:t>
            </a:r>
          </a:p>
          <a:p>
            <a:r>
              <a:rPr lang="en-US" b="1" dirty="0"/>
              <a:t>The partial derivatives Grad(L) = [ dL/ </a:t>
            </a:r>
            <a:r>
              <a:rPr lang="el-GR" b="1" dirty="0"/>
              <a:t>β</a:t>
            </a:r>
            <a:r>
              <a:rPr lang="en-US" b="1" baseline="-25000" dirty="0"/>
              <a:t>0, </a:t>
            </a:r>
            <a:r>
              <a:rPr lang="en-US" b="1" dirty="0"/>
              <a:t>dL/ </a:t>
            </a:r>
            <a:r>
              <a:rPr lang="el-GR" b="1" dirty="0"/>
              <a:t>β</a:t>
            </a:r>
            <a:r>
              <a:rPr lang="en-US" b="1" baseline="-25000" dirty="0"/>
              <a:t>1, </a:t>
            </a:r>
            <a:r>
              <a:rPr lang="en-US" b="1" dirty="0"/>
              <a:t>dL/ </a:t>
            </a:r>
            <a:r>
              <a:rPr lang="el-GR" b="1" dirty="0"/>
              <a:t>β</a:t>
            </a:r>
            <a:r>
              <a:rPr lang="en-US" b="1" baseline="-25000" dirty="0"/>
              <a:t>2 </a:t>
            </a:r>
            <a:r>
              <a:rPr lang="en-US" b="1" dirty="0"/>
              <a:t>]</a:t>
            </a:r>
          </a:p>
          <a:p>
            <a:endParaRPr lang="en-US" b="1" dirty="0"/>
          </a:p>
          <a:p>
            <a:r>
              <a:rPr lang="en-US" b="1" dirty="0"/>
              <a:t>Gradient Still points in direction of maximum ascent. </a:t>
            </a:r>
          </a:p>
          <a:p>
            <a:r>
              <a:rPr lang="en-US" b="1" dirty="0"/>
              <a:t>So to minimize loss we run Gradient descent: </a:t>
            </a:r>
          </a:p>
          <a:p>
            <a:endParaRPr lang="en-US" b="1" dirty="0"/>
          </a:p>
          <a:p>
            <a:endParaRPr lang="en-US" dirty="0"/>
          </a:p>
        </p:txBody>
      </p:sp>
      <p:pic>
        <p:nvPicPr>
          <p:cNvPr id="4" name="Picture 3" descr="A picture containing bed&#10;&#10;Description automatically generated">
            <a:extLst>
              <a:ext uri="{FF2B5EF4-FFF2-40B4-BE49-F238E27FC236}">
                <a16:creationId xmlns:a16="http://schemas.microsoft.com/office/drawing/2014/main" id="{DF134AC7-7665-3348-941E-67E641BCED50}"/>
              </a:ext>
            </a:extLst>
          </p:cNvPr>
          <p:cNvPicPr>
            <a:picLocks noChangeAspect="1"/>
          </p:cNvPicPr>
          <p:nvPr/>
        </p:nvPicPr>
        <p:blipFill>
          <a:blip r:embed="rId2"/>
          <a:stretch>
            <a:fillRect/>
          </a:stretch>
        </p:blipFill>
        <p:spPr>
          <a:xfrm>
            <a:off x="7426251" y="2226372"/>
            <a:ext cx="4062222" cy="4044168"/>
          </a:xfrm>
          <a:prstGeom prst="rect">
            <a:avLst/>
          </a:prstGeom>
        </p:spPr>
      </p:pic>
      <p:pic>
        <p:nvPicPr>
          <p:cNvPr id="3" name="Picture 2">
            <a:extLst>
              <a:ext uri="{FF2B5EF4-FFF2-40B4-BE49-F238E27FC236}">
                <a16:creationId xmlns:a16="http://schemas.microsoft.com/office/drawing/2014/main" id="{0121D382-66FD-984A-BC24-E257F5652290}"/>
              </a:ext>
            </a:extLst>
          </p:cNvPr>
          <p:cNvPicPr>
            <a:picLocks noChangeAspect="1"/>
          </p:cNvPicPr>
          <p:nvPr/>
        </p:nvPicPr>
        <p:blipFill>
          <a:blip r:embed="rId3"/>
          <a:stretch>
            <a:fillRect/>
          </a:stretch>
        </p:blipFill>
        <p:spPr>
          <a:xfrm>
            <a:off x="822848" y="5369160"/>
            <a:ext cx="3942901" cy="426541"/>
          </a:xfrm>
          <a:prstGeom prst="rect">
            <a:avLst/>
          </a:prstGeom>
        </p:spPr>
      </p:pic>
    </p:spTree>
    <p:extLst>
      <p:ext uri="{BB962C8B-B14F-4D97-AF65-F5344CB8AC3E}">
        <p14:creationId xmlns:p14="http://schemas.microsoft.com/office/powerpoint/2010/main" val="15391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332362" y="166236"/>
            <a:ext cx="10515600" cy="1325563"/>
          </a:xfrm>
        </p:spPr>
        <p:txBody>
          <a:bodyPr>
            <a:normAutofit fontScale="90000"/>
          </a:bodyPr>
          <a:lstStyle/>
          <a:p>
            <a:r>
              <a:rPr lang="en-US" dirty="0"/>
              <a:t>Binary classification with a linear classifier</a:t>
            </a:r>
            <a:br>
              <a:rPr lang="en-US" dirty="0"/>
            </a:br>
            <a:br>
              <a:rPr lang="en-US" dirty="0"/>
            </a:br>
            <a:endParaRPr lang="en-US" dirty="0"/>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y=‘Great taste’?</a:t>
                      </a:r>
                    </a:p>
                  </a:txBody>
                  <a:tcPr/>
                </a:tc>
                <a:tc>
                  <a:txBody>
                    <a:bodyPr/>
                    <a:lstStyle/>
                    <a:p>
                      <a:r>
                        <a:rPr lang="en-US" dirty="0">
                          <a:solidFill>
                            <a:schemeClr val="tx1"/>
                          </a:solidFill>
                        </a:rPr>
                        <a:t>Model 3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1</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0</a:t>
                      </a:r>
                    </a:p>
                  </a:txBody>
                  <a:tcPr/>
                </a:tc>
                <a:tc>
                  <a:txBody>
                    <a:bodyPr/>
                    <a:lstStyle/>
                    <a:p>
                      <a:r>
                        <a:rPr lang="en-US" dirty="0">
                          <a:solidFill>
                            <a:schemeClr val="tx1"/>
                          </a:solidFill>
                        </a:rPr>
                        <a:t>?</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0</a:t>
                      </a:r>
                    </a:p>
                  </a:txBody>
                  <a:tcPr/>
                </a:tc>
                <a:tc>
                  <a:txBody>
                    <a:bodyPr/>
                    <a:lstStyle/>
                    <a:p>
                      <a:r>
                        <a:rPr lang="en-US" dirty="0">
                          <a:solidFill>
                            <a:schemeClr val="tx1"/>
                          </a:solidFill>
                        </a:rPr>
                        <a:t>?</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1</a:t>
                      </a:r>
                    </a:p>
                  </a:txBody>
                  <a:tcPr/>
                </a:tc>
                <a:tc>
                  <a:txBody>
                    <a:bodyPr/>
                    <a:lstStyle/>
                    <a:p>
                      <a:r>
                        <a:rPr lang="en-US" dirty="0">
                          <a:solidFill>
                            <a:schemeClr val="tx1"/>
                          </a:solidFill>
                        </a:rPr>
                        <a:t>?</a:t>
                      </a:r>
                    </a:p>
                  </a:txBody>
                  <a:tcPr/>
                </a:tc>
                <a:extLst>
                  <a:ext uri="{0D108BD9-81ED-4DB2-BD59-A6C34878D82A}">
                    <a16:rowId xmlns:a16="http://schemas.microsoft.com/office/drawing/2014/main" val="3693275150"/>
                  </a:ext>
                </a:extLst>
              </a:tr>
            </a:tbl>
          </a:graphicData>
        </a:graphic>
      </p:graphicFrame>
      <p:sp>
        <p:nvSpPr>
          <p:cNvPr id="3" name="TextBox 2">
            <a:extLst>
              <a:ext uri="{FF2B5EF4-FFF2-40B4-BE49-F238E27FC236}">
                <a16:creationId xmlns:a16="http://schemas.microsoft.com/office/drawing/2014/main" id="{474AC454-D969-9B4C-9230-FBA88122ED58}"/>
              </a:ext>
            </a:extLst>
          </p:cNvPr>
          <p:cNvSpPr txBox="1"/>
          <p:nvPr/>
        </p:nvSpPr>
        <p:spPr>
          <a:xfrm>
            <a:off x="233669" y="5074317"/>
            <a:ext cx="4288904" cy="923330"/>
          </a:xfrm>
          <a:prstGeom prst="rect">
            <a:avLst/>
          </a:prstGeom>
          <a:noFill/>
        </p:spPr>
        <p:txBody>
          <a:bodyPr wrap="square" rtlCol="0">
            <a:spAutoFit/>
          </a:bodyPr>
          <a:lstStyle/>
          <a:p>
            <a:r>
              <a:rPr lang="en-US" dirty="0"/>
              <a:t>Compute the predictions of this model. </a:t>
            </a:r>
          </a:p>
          <a:p>
            <a:r>
              <a:rPr lang="en-US" dirty="0"/>
              <a:t>Draw the decision boundary</a:t>
            </a:r>
          </a:p>
          <a:p>
            <a:endParaRPr lang="en-US" dirty="0"/>
          </a:p>
        </p:txBody>
      </p:sp>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4090937" cy="1200329"/>
          </a:xfrm>
          <a:prstGeom prst="rect">
            <a:avLst/>
          </a:prstGeom>
          <a:noFill/>
        </p:spPr>
        <p:txBody>
          <a:bodyPr wrap="square" rtlCol="0">
            <a:spAutoFit/>
          </a:bodyPr>
          <a:lstStyle/>
          <a:p>
            <a:r>
              <a:rPr lang="en-US" dirty="0"/>
              <a:t>Model 3:</a:t>
            </a:r>
          </a:p>
          <a:p>
            <a:endParaRPr lang="en-US" dirty="0"/>
          </a:p>
          <a:p>
            <a:r>
              <a:rPr lang="en-US" dirty="0"/>
              <a:t>f(A,S) = 1     if A+S -1 ≥ 0</a:t>
            </a:r>
          </a:p>
          <a:p>
            <a:r>
              <a:rPr lang="en-US" dirty="0"/>
              <a:t>              0    otherwise </a:t>
            </a:r>
          </a:p>
        </p:txBody>
      </p:sp>
      <p:grpSp>
        <p:nvGrpSpPr>
          <p:cNvPr id="24" name="Group 23">
            <a:extLst>
              <a:ext uri="{FF2B5EF4-FFF2-40B4-BE49-F238E27FC236}">
                <a16:creationId xmlns:a16="http://schemas.microsoft.com/office/drawing/2014/main" id="{E1C9C133-98AA-654C-9354-8BD52798BC59}"/>
              </a:ext>
            </a:extLst>
          </p:cNvPr>
          <p:cNvGrpSpPr/>
          <p:nvPr/>
        </p:nvGrpSpPr>
        <p:grpSpPr>
          <a:xfrm>
            <a:off x="5224092" y="3340263"/>
            <a:ext cx="4982387" cy="3517737"/>
            <a:chOff x="3682314" y="3356838"/>
            <a:chExt cx="4982387" cy="3517737"/>
          </a:xfrm>
        </p:grpSpPr>
        <p:grpSp>
          <p:nvGrpSpPr>
            <p:cNvPr id="29" name="Group 28">
              <a:extLst>
                <a:ext uri="{FF2B5EF4-FFF2-40B4-BE49-F238E27FC236}">
                  <a16:creationId xmlns:a16="http://schemas.microsoft.com/office/drawing/2014/main" id="{2F8479C4-A0F1-5641-B2CA-83666F13B04D}"/>
                </a:ext>
              </a:extLst>
            </p:cNvPr>
            <p:cNvGrpSpPr/>
            <p:nvPr/>
          </p:nvGrpSpPr>
          <p:grpSpPr>
            <a:xfrm>
              <a:off x="3682314" y="3356838"/>
              <a:ext cx="4859520" cy="3517737"/>
              <a:chOff x="3682314" y="3356838"/>
              <a:chExt cx="4859520" cy="3517737"/>
            </a:xfrm>
          </p:grpSpPr>
          <p:pic>
            <p:nvPicPr>
              <p:cNvPr id="32" name="Picture 31">
                <a:extLst>
                  <a:ext uri="{FF2B5EF4-FFF2-40B4-BE49-F238E27FC236}">
                    <a16:creationId xmlns:a16="http://schemas.microsoft.com/office/drawing/2014/main" id="{0DD8B859-6B00-8A4B-B135-FC5386674E1B}"/>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535A8E63-FFD6-3647-A3B1-B212B71AD278}"/>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31" name="TextBox 30">
              <a:extLst>
                <a:ext uri="{FF2B5EF4-FFF2-40B4-BE49-F238E27FC236}">
                  <a16:creationId xmlns:a16="http://schemas.microsoft.com/office/drawing/2014/main" id="{A8B4F63B-EC03-0745-ABEE-B8EA5235AE7B}"/>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cxnSp>
        <p:nvCxnSpPr>
          <p:cNvPr id="6" name="Straight Connector 5">
            <a:extLst>
              <a:ext uri="{FF2B5EF4-FFF2-40B4-BE49-F238E27FC236}">
                <a16:creationId xmlns:a16="http://schemas.microsoft.com/office/drawing/2014/main" id="{E9A5CF48-B8E5-BC43-9E22-AC4EA7979E51}"/>
              </a:ext>
            </a:extLst>
          </p:cNvPr>
          <p:cNvCxnSpPr>
            <a:cxnSpLocks/>
          </p:cNvCxnSpPr>
          <p:nvPr/>
        </p:nvCxnSpPr>
        <p:spPr>
          <a:xfrm>
            <a:off x="6586151" y="4337222"/>
            <a:ext cx="2075935" cy="205106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BFCF2F4-628F-ED49-B7DB-F44C710A288D}"/>
              </a:ext>
            </a:extLst>
          </p:cNvPr>
          <p:cNvSpPr/>
          <p:nvPr/>
        </p:nvSpPr>
        <p:spPr>
          <a:xfrm>
            <a:off x="9400478" y="2319454"/>
            <a:ext cx="2085278" cy="1109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Model</a:t>
            </a:r>
            <a:r>
              <a:rPr lang="en-US" dirty="0"/>
              <a:t> </a:t>
            </a:r>
            <a:br>
              <a:rPr lang="en-US" dirty="0"/>
            </a:br>
            <a:r>
              <a:rPr lang="en-US" sz="1400" dirty="0"/>
              <a:t>Parameters:</a:t>
            </a:r>
          </a:p>
          <a:p>
            <a:r>
              <a:rPr lang="el-GR" sz="1400" dirty="0"/>
              <a:t>β</a:t>
            </a:r>
            <a:r>
              <a:rPr lang="en-US" sz="1400" baseline="-25000" dirty="0"/>
              <a:t>0</a:t>
            </a:r>
            <a:r>
              <a:rPr lang="en-US" sz="1400" dirty="0"/>
              <a:t> ,</a:t>
            </a:r>
            <a:r>
              <a:rPr lang="el-GR" sz="1400" dirty="0"/>
              <a:t> β</a:t>
            </a:r>
            <a:r>
              <a:rPr lang="en-US" sz="1400" baseline="-25000" dirty="0"/>
              <a:t>1</a:t>
            </a:r>
            <a:r>
              <a:rPr lang="en-US" sz="1400" dirty="0"/>
              <a:t> ,</a:t>
            </a:r>
            <a:r>
              <a:rPr lang="el-GR" sz="1400" dirty="0"/>
              <a:t>β</a:t>
            </a:r>
            <a:r>
              <a:rPr lang="en-US" sz="1400" baseline="-25000" dirty="0"/>
              <a:t>2</a:t>
            </a:r>
            <a:r>
              <a:rPr lang="en-US" sz="1400" dirty="0"/>
              <a:t>  </a:t>
            </a:r>
          </a:p>
        </p:txBody>
      </p:sp>
      <p:sp>
        <p:nvSpPr>
          <p:cNvPr id="15" name="TextBox 14">
            <a:extLst>
              <a:ext uri="{FF2B5EF4-FFF2-40B4-BE49-F238E27FC236}">
                <a16:creationId xmlns:a16="http://schemas.microsoft.com/office/drawing/2014/main" id="{E7E72AF8-F1A1-6041-A5FC-698ECAA24784}"/>
              </a:ext>
            </a:extLst>
          </p:cNvPr>
          <p:cNvSpPr txBox="1"/>
          <p:nvPr/>
        </p:nvSpPr>
        <p:spPr>
          <a:xfrm>
            <a:off x="9400478" y="1132498"/>
            <a:ext cx="1773044" cy="369332"/>
          </a:xfrm>
          <a:prstGeom prst="rect">
            <a:avLst/>
          </a:prstGeom>
          <a:noFill/>
        </p:spPr>
        <p:txBody>
          <a:bodyPr wrap="square" rtlCol="0">
            <a:spAutoFit/>
          </a:bodyPr>
          <a:lstStyle/>
          <a:p>
            <a:r>
              <a:rPr lang="en-US" dirty="0">
                <a:highlight>
                  <a:srgbClr val="FFFF00"/>
                </a:highlight>
              </a:rPr>
              <a:t>features (A,S)</a:t>
            </a:r>
          </a:p>
        </p:txBody>
      </p:sp>
      <p:sp>
        <p:nvSpPr>
          <p:cNvPr id="16" name="TextBox 15">
            <a:extLst>
              <a:ext uri="{FF2B5EF4-FFF2-40B4-BE49-F238E27FC236}">
                <a16:creationId xmlns:a16="http://schemas.microsoft.com/office/drawing/2014/main" id="{14A0310E-2B55-FB49-9186-1BBFE922A709}"/>
              </a:ext>
            </a:extLst>
          </p:cNvPr>
          <p:cNvSpPr txBox="1"/>
          <p:nvPr/>
        </p:nvSpPr>
        <p:spPr>
          <a:xfrm>
            <a:off x="9400478" y="3658414"/>
            <a:ext cx="1773044" cy="646331"/>
          </a:xfrm>
          <a:prstGeom prst="rect">
            <a:avLst/>
          </a:prstGeom>
          <a:noFill/>
        </p:spPr>
        <p:txBody>
          <a:bodyPr wrap="square" rtlCol="0">
            <a:spAutoFit/>
          </a:bodyPr>
          <a:lstStyle/>
          <a:p>
            <a:r>
              <a:rPr lang="en-US" dirty="0">
                <a:highlight>
                  <a:srgbClr val="FFFF00"/>
                </a:highlight>
              </a:rPr>
              <a:t>predictions</a:t>
            </a:r>
          </a:p>
          <a:p>
            <a:r>
              <a:rPr lang="en-US" dirty="0">
                <a:highlight>
                  <a:srgbClr val="FFFF00"/>
                </a:highlight>
              </a:rPr>
              <a:t>f(A,S)</a:t>
            </a:r>
          </a:p>
        </p:txBody>
      </p:sp>
      <p:cxnSp>
        <p:nvCxnSpPr>
          <p:cNvPr id="17" name="Straight Arrow Connector 16">
            <a:extLst>
              <a:ext uri="{FF2B5EF4-FFF2-40B4-BE49-F238E27FC236}">
                <a16:creationId xmlns:a16="http://schemas.microsoft.com/office/drawing/2014/main" id="{D15C5D85-C960-C94C-820C-1318860F0965}"/>
              </a:ext>
            </a:extLst>
          </p:cNvPr>
          <p:cNvCxnSpPr>
            <a:stCxn id="15" idx="2"/>
          </p:cNvCxnSpPr>
          <p:nvPr/>
        </p:nvCxnSpPr>
        <p:spPr>
          <a:xfrm>
            <a:off x="10287000" y="1501830"/>
            <a:ext cx="0" cy="73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78C6839-5079-3442-BBEB-85B9823F2BA1}"/>
              </a:ext>
            </a:extLst>
          </p:cNvPr>
          <p:cNvCxnSpPr/>
          <p:nvPr/>
        </p:nvCxnSpPr>
        <p:spPr>
          <a:xfrm>
            <a:off x="10287000" y="3021981"/>
            <a:ext cx="0" cy="73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676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extLst>
              <p:ext uri="{D42A27DB-BD31-4B8C-83A1-F6EECF244321}">
                <p14:modId xmlns:p14="http://schemas.microsoft.com/office/powerpoint/2010/main" val="2567887374"/>
              </p:ext>
            </p:extLst>
          </p:nvPr>
        </p:nvGraphicFramePr>
        <p:xfrm>
          <a:off x="233669" y="837525"/>
          <a:ext cx="6454678" cy="138176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90</a:t>
                      </a:r>
                    </a:p>
                  </a:txBody>
                  <a:tcPr/>
                </a:tc>
                <a:tc>
                  <a:txBody>
                    <a:bodyPr/>
                    <a:lstStyle/>
                    <a:p>
                      <a:r>
                        <a:rPr lang="en-US" dirty="0">
                          <a:solidFill>
                            <a:schemeClr val="tx1"/>
                          </a:solidFill>
                        </a:rPr>
                        <a:t>18</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20</a:t>
                      </a:r>
                    </a:p>
                  </a:txBody>
                  <a:tcPr/>
                </a:tc>
                <a:tc>
                  <a:txBody>
                    <a:bodyPr/>
                    <a:lstStyle/>
                    <a:p>
                      <a:r>
                        <a:rPr lang="en-US" dirty="0">
                          <a:solidFill>
                            <a:schemeClr val="tx1"/>
                          </a:solidFill>
                        </a:rPr>
                        <a:t>13</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3" y="2552347"/>
            <a:ext cx="10139755" cy="3970318"/>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a:t>
            </a:r>
          </a:p>
          <a:p>
            <a:endParaRPr lang="en-US" dirty="0"/>
          </a:p>
          <a:p>
            <a:r>
              <a:rPr lang="en-US" dirty="0"/>
              <a:t>Starting guess: [</a:t>
            </a:r>
            <a:r>
              <a:rPr lang="el-GR" dirty="0"/>
              <a:t>β</a:t>
            </a:r>
            <a:r>
              <a:rPr lang="en-US" baseline="-25000" dirty="0"/>
              <a:t>0</a:t>
            </a:r>
            <a:r>
              <a:rPr lang="en-US" dirty="0"/>
              <a:t> =10 , </a:t>
            </a:r>
            <a:r>
              <a:rPr lang="el-GR" dirty="0"/>
              <a:t>β</a:t>
            </a:r>
            <a:r>
              <a:rPr lang="en-US" baseline="-25000" dirty="0"/>
              <a:t>1</a:t>
            </a:r>
            <a:r>
              <a:rPr lang="en-US" dirty="0"/>
              <a:t> =10 ], Loss is 2616.5</a:t>
            </a:r>
          </a:p>
          <a:p>
            <a:endParaRPr lang="en-US" dirty="0"/>
          </a:p>
          <a:p>
            <a:r>
              <a:rPr lang="en-US" dirty="0"/>
              <a:t> L(</a:t>
            </a:r>
            <a:r>
              <a:rPr lang="el-GR" dirty="0"/>
              <a:t>β</a:t>
            </a:r>
            <a:r>
              <a:rPr lang="en-US" baseline="-25000" dirty="0"/>
              <a:t>0</a:t>
            </a:r>
            <a:r>
              <a:rPr lang="en-US" dirty="0"/>
              <a:t> ,</a:t>
            </a:r>
            <a:r>
              <a:rPr lang="el-GR" dirty="0"/>
              <a:t>β</a:t>
            </a:r>
            <a:r>
              <a:rPr lang="en-US" baseline="-25000" dirty="0"/>
              <a:t>1</a:t>
            </a:r>
            <a:r>
              <a:rPr lang="en-US" dirty="0"/>
              <a:t> ) = ½ [ ( 90-</a:t>
            </a:r>
            <a:r>
              <a:rPr lang="el-GR" dirty="0"/>
              <a:t> β</a:t>
            </a:r>
            <a:r>
              <a:rPr lang="en-US" baseline="-25000" dirty="0"/>
              <a:t>0  </a:t>
            </a:r>
            <a:r>
              <a:rPr lang="en-US" dirty="0"/>
              <a:t>-0.8</a:t>
            </a:r>
            <a:r>
              <a:rPr lang="el-GR" dirty="0"/>
              <a:t> β</a:t>
            </a:r>
            <a:r>
              <a:rPr lang="en-US" baseline="-25000" dirty="0"/>
              <a:t>1</a:t>
            </a:r>
            <a:r>
              <a:rPr lang="en-US" dirty="0"/>
              <a:t>)</a:t>
            </a:r>
            <a:r>
              <a:rPr lang="en-US" baseline="30000" dirty="0"/>
              <a:t>2</a:t>
            </a:r>
            <a:r>
              <a:rPr lang="en-US" dirty="0"/>
              <a:t> + ( 20-</a:t>
            </a:r>
            <a:r>
              <a:rPr lang="el-GR" dirty="0"/>
              <a:t> β</a:t>
            </a:r>
            <a:r>
              <a:rPr lang="en-US" baseline="-25000" dirty="0"/>
              <a:t>0  </a:t>
            </a:r>
            <a:r>
              <a:rPr lang="en-US" dirty="0"/>
              <a:t>-0.3</a:t>
            </a:r>
            <a:r>
              <a:rPr lang="el-GR" dirty="0"/>
              <a:t> β</a:t>
            </a:r>
            <a:r>
              <a:rPr lang="en-US" baseline="-25000" dirty="0"/>
              <a:t>1</a:t>
            </a:r>
            <a:r>
              <a:rPr lang="en-US" dirty="0"/>
              <a:t>)</a:t>
            </a:r>
            <a:r>
              <a:rPr lang="en-US" baseline="30000" dirty="0"/>
              <a:t>2</a:t>
            </a:r>
            <a:r>
              <a:rPr lang="en-US" dirty="0"/>
              <a:t>)</a:t>
            </a:r>
          </a:p>
          <a:p>
            <a:endParaRPr lang="en-US" dirty="0"/>
          </a:p>
          <a:p>
            <a:r>
              <a:rPr lang="en-US" dirty="0"/>
              <a:t>Gradient computation:</a:t>
            </a:r>
          </a:p>
          <a:p>
            <a:r>
              <a:rPr lang="en-US" dirty="0"/>
              <a:t>dL/d</a:t>
            </a:r>
            <a:r>
              <a:rPr lang="el-GR" dirty="0"/>
              <a:t> β</a:t>
            </a:r>
            <a:r>
              <a:rPr lang="en-US" baseline="-25000" dirty="0"/>
              <a:t>0</a:t>
            </a:r>
            <a:r>
              <a:rPr lang="en-US" dirty="0"/>
              <a:t>   =  ½ [ 2( 90-</a:t>
            </a:r>
            <a:r>
              <a:rPr lang="el-GR" dirty="0"/>
              <a:t> β</a:t>
            </a:r>
            <a:r>
              <a:rPr lang="en-US" baseline="-25000" dirty="0"/>
              <a:t>0  </a:t>
            </a:r>
            <a:r>
              <a:rPr lang="en-US" dirty="0"/>
              <a:t>-0.8</a:t>
            </a:r>
            <a:r>
              <a:rPr lang="el-GR" dirty="0"/>
              <a:t> β</a:t>
            </a:r>
            <a:r>
              <a:rPr lang="en-US" baseline="-25000" dirty="0"/>
              <a:t>1</a:t>
            </a:r>
            <a:r>
              <a:rPr lang="en-US" dirty="0"/>
              <a:t>)(-1) +2 ( 20-</a:t>
            </a:r>
            <a:r>
              <a:rPr lang="el-GR" dirty="0"/>
              <a:t> β</a:t>
            </a:r>
            <a:r>
              <a:rPr lang="en-US" baseline="-25000" dirty="0"/>
              <a:t>0  </a:t>
            </a:r>
            <a:r>
              <a:rPr lang="en-US" dirty="0"/>
              <a:t>-0.3</a:t>
            </a:r>
            <a:r>
              <a:rPr lang="el-GR" dirty="0"/>
              <a:t> β</a:t>
            </a:r>
            <a:r>
              <a:rPr lang="en-US" baseline="-25000" dirty="0"/>
              <a:t>1</a:t>
            </a:r>
            <a:r>
              <a:rPr lang="en-US" dirty="0"/>
              <a:t>) (-1) ]= -[ 110-</a:t>
            </a:r>
            <a:r>
              <a:rPr lang="el-GR" dirty="0"/>
              <a:t> </a:t>
            </a:r>
            <a:r>
              <a:rPr lang="en-US" dirty="0"/>
              <a:t>2</a:t>
            </a:r>
            <a:r>
              <a:rPr lang="el-GR" dirty="0"/>
              <a:t>β</a:t>
            </a:r>
            <a:r>
              <a:rPr lang="en-US" baseline="-25000" dirty="0"/>
              <a:t>0  </a:t>
            </a:r>
            <a:r>
              <a:rPr lang="en-US" dirty="0"/>
              <a:t>-1.1</a:t>
            </a:r>
            <a:r>
              <a:rPr lang="el-GR" dirty="0"/>
              <a:t> β</a:t>
            </a:r>
            <a:r>
              <a:rPr lang="en-US" baseline="-25000" dirty="0"/>
              <a:t>1</a:t>
            </a:r>
            <a:r>
              <a:rPr lang="en-US" dirty="0"/>
              <a:t> ]</a:t>
            </a:r>
          </a:p>
          <a:p>
            <a:r>
              <a:rPr lang="en-US" dirty="0"/>
              <a:t>Similarly we can compute the second coordinate of the gradient:</a:t>
            </a:r>
          </a:p>
          <a:p>
            <a:r>
              <a:rPr lang="en-US" dirty="0"/>
              <a:t>dL/d</a:t>
            </a:r>
            <a:r>
              <a:rPr lang="el-GR" dirty="0"/>
              <a:t> β</a:t>
            </a:r>
            <a:r>
              <a:rPr lang="en-US" baseline="-25000" dirty="0"/>
              <a:t>1</a:t>
            </a:r>
            <a:r>
              <a:rPr lang="en-US" dirty="0"/>
              <a:t>   =  ½ [ 2( 90-</a:t>
            </a:r>
            <a:r>
              <a:rPr lang="el-GR" dirty="0"/>
              <a:t> β</a:t>
            </a:r>
            <a:r>
              <a:rPr lang="en-US" baseline="-25000" dirty="0"/>
              <a:t>0  </a:t>
            </a:r>
            <a:r>
              <a:rPr lang="en-US" dirty="0"/>
              <a:t>-0.8</a:t>
            </a:r>
            <a:r>
              <a:rPr lang="el-GR" dirty="0"/>
              <a:t> β</a:t>
            </a:r>
            <a:r>
              <a:rPr lang="en-US" baseline="-25000" dirty="0"/>
              <a:t>1</a:t>
            </a:r>
            <a:r>
              <a:rPr lang="en-US" dirty="0"/>
              <a:t>) (-0.8) +2 ( 20-</a:t>
            </a:r>
            <a:r>
              <a:rPr lang="el-GR" dirty="0"/>
              <a:t> β</a:t>
            </a:r>
            <a:r>
              <a:rPr lang="en-US" baseline="-25000" dirty="0"/>
              <a:t>0  </a:t>
            </a:r>
            <a:r>
              <a:rPr lang="en-US" dirty="0"/>
              <a:t>-0.3</a:t>
            </a:r>
            <a:r>
              <a:rPr lang="el-GR" dirty="0"/>
              <a:t> β</a:t>
            </a:r>
            <a:r>
              <a:rPr lang="en-US" baseline="-25000" dirty="0"/>
              <a:t>1</a:t>
            </a:r>
            <a:r>
              <a:rPr lang="en-US" dirty="0"/>
              <a:t>) (-0.3) ]= -[ 78 -1.1</a:t>
            </a:r>
            <a:r>
              <a:rPr lang="el-GR" dirty="0"/>
              <a:t> β</a:t>
            </a:r>
            <a:r>
              <a:rPr lang="en-US" baseline="-25000" dirty="0"/>
              <a:t>0  </a:t>
            </a:r>
            <a:r>
              <a:rPr lang="en-US" dirty="0"/>
              <a:t>-0.73</a:t>
            </a:r>
            <a:r>
              <a:rPr lang="el-GR" dirty="0"/>
              <a:t> β</a:t>
            </a:r>
            <a:r>
              <a:rPr lang="en-US" baseline="-25000" dirty="0"/>
              <a:t>1</a:t>
            </a:r>
            <a:r>
              <a:rPr lang="en-US" dirty="0"/>
              <a:t> ]</a:t>
            </a:r>
          </a:p>
          <a:p>
            <a:endParaRPr lang="en-US" dirty="0"/>
          </a:p>
          <a:p>
            <a:r>
              <a:rPr lang="en-US" dirty="0"/>
              <a:t>So at the initial point [</a:t>
            </a:r>
            <a:r>
              <a:rPr lang="el-GR" dirty="0"/>
              <a:t>β</a:t>
            </a:r>
            <a:r>
              <a:rPr lang="en-US" baseline="-25000" dirty="0"/>
              <a:t>0</a:t>
            </a:r>
            <a:r>
              <a:rPr lang="en-US" dirty="0"/>
              <a:t> =10 , </a:t>
            </a:r>
            <a:r>
              <a:rPr lang="el-GR" dirty="0"/>
              <a:t>β</a:t>
            </a:r>
            <a:r>
              <a:rPr lang="en-US" baseline="-25000" dirty="0"/>
              <a:t>1</a:t>
            </a:r>
            <a:r>
              <a:rPr lang="en-US" dirty="0"/>
              <a:t> =10 ],  gradient is  [-79, -59.7] </a:t>
            </a:r>
          </a:p>
          <a:p>
            <a:r>
              <a:rPr lang="en-US" dirty="0"/>
              <a:t>So after one gradient descent step the parameters become: [10,10] – 0.1 [-79,-59.7] = [17.9, 15.97].</a:t>
            </a:r>
          </a:p>
          <a:p>
            <a:r>
              <a:rPr lang="en-US" dirty="0"/>
              <a:t>Updated model predicts [30.6 , 22.7]  and has loss: 1767</a:t>
            </a:r>
          </a:p>
        </p:txBody>
      </p:sp>
      <p:pic>
        <p:nvPicPr>
          <p:cNvPr id="3" name="Picture 2">
            <a:extLst>
              <a:ext uri="{FF2B5EF4-FFF2-40B4-BE49-F238E27FC236}">
                <a16:creationId xmlns:a16="http://schemas.microsoft.com/office/drawing/2014/main" id="{75D3D8A7-BD0D-9446-A14D-3A5BC12C2E4D}"/>
              </a:ext>
            </a:extLst>
          </p:cNvPr>
          <p:cNvPicPr>
            <a:picLocks noChangeAspect="1"/>
          </p:cNvPicPr>
          <p:nvPr/>
        </p:nvPicPr>
        <p:blipFill>
          <a:blip r:embed="rId2"/>
          <a:stretch>
            <a:fillRect/>
          </a:stretch>
        </p:blipFill>
        <p:spPr>
          <a:xfrm>
            <a:off x="6974811" y="1321722"/>
            <a:ext cx="4813300" cy="520700"/>
          </a:xfrm>
          <a:prstGeom prst="rect">
            <a:avLst/>
          </a:prstGeom>
        </p:spPr>
      </p:pic>
    </p:spTree>
    <p:extLst>
      <p:ext uri="{BB962C8B-B14F-4D97-AF65-F5344CB8AC3E}">
        <p14:creationId xmlns:p14="http://schemas.microsoft.com/office/powerpoint/2010/main" val="253764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6454678" cy="138176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90</a:t>
                      </a:r>
                    </a:p>
                  </a:txBody>
                  <a:tcPr/>
                </a:tc>
                <a:tc>
                  <a:txBody>
                    <a:bodyPr/>
                    <a:lstStyle/>
                    <a:p>
                      <a:r>
                        <a:rPr lang="en-US" dirty="0">
                          <a:solidFill>
                            <a:schemeClr val="tx1"/>
                          </a:solidFill>
                        </a:rPr>
                        <a:t>18</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20</a:t>
                      </a:r>
                    </a:p>
                  </a:txBody>
                  <a:tcPr/>
                </a:tc>
                <a:tc>
                  <a:txBody>
                    <a:bodyPr/>
                    <a:lstStyle/>
                    <a:p>
                      <a:r>
                        <a:rPr lang="en-US" dirty="0">
                          <a:solidFill>
                            <a:schemeClr val="tx1"/>
                          </a:solidFill>
                        </a:rPr>
                        <a:t>13</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3" y="2552347"/>
            <a:ext cx="10139755" cy="3970318"/>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a:t>
            </a:r>
          </a:p>
          <a:p>
            <a:endParaRPr lang="en-US" dirty="0"/>
          </a:p>
          <a:p>
            <a:r>
              <a:rPr lang="en-US" dirty="0"/>
              <a:t>Starting guess: [</a:t>
            </a:r>
            <a:r>
              <a:rPr lang="el-GR" dirty="0"/>
              <a:t>β</a:t>
            </a:r>
            <a:r>
              <a:rPr lang="en-US" baseline="-25000" dirty="0"/>
              <a:t>0</a:t>
            </a:r>
            <a:r>
              <a:rPr lang="en-US" dirty="0"/>
              <a:t> =10 , </a:t>
            </a:r>
            <a:r>
              <a:rPr lang="el-GR" dirty="0"/>
              <a:t>β</a:t>
            </a:r>
            <a:r>
              <a:rPr lang="en-US" baseline="-25000" dirty="0"/>
              <a:t>1</a:t>
            </a:r>
            <a:r>
              <a:rPr lang="en-US" dirty="0"/>
              <a:t> =10 ], Loss is 2616.5</a:t>
            </a:r>
          </a:p>
          <a:p>
            <a:endParaRPr lang="en-US" dirty="0"/>
          </a:p>
          <a:p>
            <a:r>
              <a:rPr lang="en-US" dirty="0"/>
              <a:t> L(</a:t>
            </a:r>
            <a:r>
              <a:rPr lang="el-GR" dirty="0"/>
              <a:t>β</a:t>
            </a:r>
            <a:r>
              <a:rPr lang="en-US" baseline="-25000" dirty="0"/>
              <a:t>0</a:t>
            </a:r>
            <a:r>
              <a:rPr lang="en-US" dirty="0"/>
              <a:t> ,</a:t>
            </a:r>
            <a:r>
              <a:rPr lang="el-GR" dirty="0"/>
              <a:t>β</a:t>
            </a:r>
            <a:r>
              <a:rPr lang="en-US" baseline="-25000" dirty="0"/>
              <a:t>1</a:t>
            </a:r>
            <a:r>
              <a:rPr lang="en-US" dirty="0"/>
              <a:t> ) = ½ [ ( 90-</a:t>
            </a:r>
            <a:r>
              <a:rPr lang="el-GR" dirty="0"/>
              <a:t> β</a:t>
            </a:r>
            <a:r>
              <a:rPr lang="en-US" baseline="-25000" dirty="0"/>
              <a:t>0  </a:t>
            </a:r>
            <a:r>
              <a:rPr lang="en-US" dirty="0"/>
              <a:t>-0.8</a:t>
            </a:r>
            <a:r>
              <a:rPr lang="el-GR" dirty="0"/>
              <a:t> β</a:t>
            </a:r>
            <a:r>
              <a:rPr lang="en-US" baseline="-25000" dirty="0"/>
              <a:t>1</a:t>
            </a:r>
            <a:r>
              <a:rPr lang="en-US" dirty="0"/>
              <a:t>)</a:t>
            </a:r>
            <a:r>
              <a:rPr lang="en-US" baseline="30000" dirty="0"/>
              <a:t>2</a:t>
            </a:r>
            <a:r>
              <a:rPr lang="en-US" dirty="0"/>
              <a:t> + ( 20-</a:t>
            </a:r>
            <a:r>
              <a:rPr lang="el-GR" dirty="0"/>
              <a:t> β</a:t>
            </a:r>
            <a:r>
              <a:rPr lang="en-US" baseline="-25000" dirty="0"/>
              <a:t>0  </a:t>
            </a:r>
            <a:r>
              <a:rPr lang="en-US" dirty="0"/>
              <a:t>-0.3</a:t>
            </a:r>
            <a:r>
              <a:rPr lang="el-GR" dirty="0"/>
              <a:t> β</a:t>
            </a:r>
            <a:r>
              <a:rPr lang="en-US" baseline="-25000" dirty="0"/>
              <a:t>1</a:t>
            </a:r>
            <a:r>
              <a:rPr lang="en-US" dirty="0"/>
              <a:t>)</a:t>
            </a:r>
            <a:r>
              <a:rPr lang="en-US" baseline="30000" dirty="0"/>
              <a:t>2</a:t>
            </a:r>
            <a:r>
              <a:rPr lang="en-US" dirty="0"/>
              <a:t>)</a:t>
            </a:r>
          </a:p>
          <a:p>
            <a:endParaRPr lang="en-US" dirty="0"/>
          </a:p>
          <a:p>
            <a:r>
              <a:rPr lang="en-US" dirty="0"/>
              <a:t>Gradient computation:</a:t>
            </a:r>
          </a:p>
          <a:p>
            <a:r>
              <a:rPr lang="en-US" dirty="0"/>
              <a:t>dL/d</a:t>
            </a:r>
            <a:r>
              <a:rPr lang="el-GR" dirty="0"/>
              <a:t> β</a:t>
            </a:r>
            <a:r>
              <a:rPr lang="en-US" baseline="-25000" dirty="0"/>
              <a:t>0</a:t>
            </a:r>
            <a:r>
              <a:rPr lang="en-US" dirty="0"/>
              <a:t>   =  ½ [ 2( 90-</a:t>
            </a:r>
            <a:r>
              <a:rPr lang="el-GR" dirty="0"/>
              <a:t> β</a:t>
            </a:r>
            <a:r>
              <a:rPr lang="en-US" baseline="-25000" dirty="0"/>
              <a:t>0  </a:t>
            </a:r>
            <a:r>
              <a:rPr lang="en-US" dirty="0"/>
              <a:t>-0.8</a:t>
            </a:r>
            <a:r>
              <a:rPr lang="el-GR" dirty="0"/>
              <a:t> β</a:t>
            </a:r>
            <a:r>
              <a:rPr lang="en-US" baseline="-25000" dirty="0"/>
              <a:t>1</a:t>
            </a:r>
            <a:r>
              <a:rPr lang="en-US" dirty="0"/>
              <a:t>)(-1) +2 ( 20-</a:t>
            </a:r>
            <a:r>
              <a:rPr lang="el-GR" dirty="0"/>
              <a:t> β</a:t>
            </a:r>
            <a:r>
              <a:rPr lang="en-US" baseline="-25000" dirty="0"/>
              <a:t>0  </a:t>
            </a:r>
            <a:r>
              <a:rPr lang="en-US" dirty="0"/>
              <a:t>-0.3</a:t>
            </a:r>
            <a:r>
              <a:rPr lang="el-GR" dirty="0"/>
              <a:t> β</a:t>
            </a:r>
            <a:r>
              <a:rPr lang="en-US" baseline="-25000" dirty="0"/>
              <a:t>1</a:t>
            </a:r>
            <a:r>
              <a:rPr lang="en-US" dirty="0"/>
              <a:t>) (-1) ]= -[ 110-</a:t>
            </a:r>
            <a:r>
              <a:rPr lang="el-GR" dirty="0"/>
              <a:t> </a:t>
            </a:r>
            <a:r>
              <a:rPr lang="en-US" dirty="0"/>
              <a:t>2</a:t>
            </a:r>
            <a:r>
              <a:rPr lang="el-GR" dirty="0"/>
              <a:t>β</a:t>
            </a:r>
            <a:r>
              <a:rPr lang="en-US" baseline="-25000" dirty="0"/>
              <a:t>0  </a:t>
            </a:r>
            <a:r>
              <a:rPr lang="en-US" dirty="0"/>
              <a:t>-1.1</a:t>
            </a:r>
            <a:r>
              <a:rPr lang="el-GR" dirty="0"/>
              <a:t> β</a:t>
            </a:r>
            <a:r>
              <a:rPr lang="en-US" baseline="-25000" dirty="0"/>
              <a:t>1</a:t>
            </a:r>
            <a:r>
              <a:rPr lang="en-US" dirty="0"/>
              <a:t> ]</a:t>
            </a:r>
          </a:p>
          <a:p>
            <a:r>
              <a:rPr lang="en-US" dirty="0"/>
              <a:t>Similarly we can compute the second coordinate of the gradient:</a:t>
            </a:r>
          </a:p>
          <a:p>
            <a:r>
              <a:rPr lang="en-US" dirty="0"/>
              <a:t>dL/d</a:t>
            </a:r>
            <a:r>
              <a:rPr lang="el-GR" dirty="0"/>
              <a:t> β</a:t>
            </a:r>
            <a:r>
              <a:rPr lang="en-US" baseline="-25000" dirty="0"/>
              <a:t>1</a:t>
            </a:r>
            <a:r>
              <a:rPr lang="en-US" dirty="0"/>
              <a:t>   =  ½ [ 2( 90-</a:t>
            </a:r>
            <a:r>
              <a:rPr lang="el-GR" dirty="0"/>
              <a:t> β</a:t>
            </a:r>
            <a:r>
              <a:rPr lang="en-US" baseline="-25000" dirty="0"/>
              <a:t>0  </a:t>
            </a:r>
            <a:r>
              <a:rPr lang="en-US" dirty="0"/>
              <a:t>-0.8</a:t>
            </a:r>
            <a:r>
              <a:rPr lang="el-GR" dirty="0"/>
              <a:t> β</a:t>
            </a:r>
            <a:r>
              <a:rPr lang="en-US" baseline="-25000" dirty="0"/>
              <a:t>1</a:t>
            </a:r>
            <a:r>
              <a:rPr lang="en-US" dirty="0"/>
              <a:t>) (-0.8) +2 ( 20-</a:t>
            </a:r>
            <a:r>
              <a:rPr lang="el-GR" dirty="0"/>
              <a:t> β</a:t>
            </a:r>
            <a:r>
              <a:rPr lang="en-US" baseline="-25000" dirty="0"/>
              <a:t>0  </a:t>
            </a:r>
            <a:r>
              <a:rPr lang="en-US" dirty="0"/>
              <a:t>-0.3</a:t>
            </a:r>
            <a:r>
              <a:rPr lang="el-GR" dirty="0"/>
              <a:t> β</a:t>
            </a:r>
            <a:r>
              <a:rPr lang="en-US" baseline="-25000" dirty="0"/>
              <a:t>1</a:t>
            </a:r>
            <a:r>
              <a:rPr lang="en-US" dirty="0"/>
              <a:t>) (-0.3) ]= -[ 78 -1.1</a:t>
            </a:r>
            <a:r>
              <a:rPr lang="el-GR" dirty="0"/>
              <a:t> β</a:t>
            </a:r>
            <a:r>
              <a:rPr lang="en-US" baseline="-25000" dirty="0"/>
              <a:t>0  </a:t>
            </a:r>
            <a:r>
              <a:rPr lang="en-US" dirty="0"/>
              <a:t>-0.73</a:t>
            </a:r>
            <a:r>
              <a:rPr lang="el-GR" dirty="0"/>
              <a:t> β</a:t>
            </a:r>
            <a:r>
              <a:rPr lang="en-US" baseline="-25000" dirty="0"/>
              <a:t>1</a:t>
            </a:r>
            <a:r>
              <a:rPr lang="en-US" dirty="0"/>
              <a:t> ]</a:t>
            </a:r>
          </a:p>
          <a:p>
            <a:endParaRPr lang="en-US" dirty="0"/>
          </a:p>
          <a:p>
            <a:r>
              <a:rPr lang="en-US" dirty="0"/>
              <a:t>So at the initial point [</a:t>
            </a:r>
            <a:r>
              <a:rPr lang="el-GR" dirty="0"/>
              <a:t>β</a:t>
            </a:r>
            <a:r>
              <a:rPr lang="en-US" baseline="-25000" dirty="0"/>
              <a:t>0</a:t>
            </a:r>
            <a:r>
              <a:rPr lang="en-US" dirty="0"/>
              <a:t> =10 , </a:t>
            </a:r>
            <a:r>
              <a:rPr lang="el-GR" dirty="0"/>
              <a:t>β</a:t>
            </a:r>
            <a:r>
              <a:rPr lang="en-US" baseline="-25000" dirty="0"/>
              <a:t>1</a:t>
            </a:r>
            <a:r>
              <a:rPr lang="en-US" dirty="0"/>
              <a:t> =10 ],  gradient is  [-79, -59.7] </a:t>
            </a:r>
          </a:p>
          <a:p>
            <a:r>
              <a:rPr lang="en-US" dirty="0"/>
              <a:t>So after one gradient descent step the parameters become: [10,10] – 0.1 [-79,-59.7] = [17.9, 15.97].</a:t>
            </a:r>
          </a:p>
          <a:p>
            <a:r>
              <a:rPr lang="en-US" dirty="0"/>
              <a:t>Updated model predicts [30.6 , 22.7]  and has loss: 1767</a:t>
            </a:r>
          </a:p>
        </p:txBody>
      </p:sp>
      <p:pic>
        <p:nvPicPr>
          <p:cNvPr id="3" name="Picture 2">
            <a:extLst>
              <a:ext uri="{FF2B5EF4-FFF2-40B4-BE49-F238E27FC236}">
                <a16:creationId xmlns:a16="http://schemas.microsoft.com/office/drawing/2014/main" id="{75D3D8A7-BD0D-9446-A14D-3A5BC12C2E4D}"/>
              </a:ext>
            </a:extLst>
          </p:cNvPr>
          <p:cNvPicPr>
            <a:picLocks noChangeAspect="1"/>
          </p:cNvPicPr>
          <p:nvPr/>
        </p:nvPicPr>
        <p:blipFill>
          <a:blip r:embed="rId2"/>
          <a:stretch>
            <a:fillRect/>
          </a:stretch>
        </p:blipFill>
        <p:spPr>
          <a:xfrm>
            <a:off x="6974811" y="1321722"/>
            <a:ext cx="4813300" cy="520700"/>
          </a:xfrm>
          <a:prstGeom prst="rect">
            <a:avLst/>
          </a:prstGeom>
        </p:spPr>
      </p:pic>
    </p:spTree>
    <p:extLst>
      <p:ext uri="{BB962C8B-B14F-4D97-AF65-F5344CB8AC3E}">
        <p14:creationId xmlns:p14="http://schemas.microsoft.com/office/powerpoint/2010/main" val="358095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6454678" cy="138176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90</a:t>
                      </a:r>
                    </a:p>
                  </a:txBody>
                  <a:tcPr/>
                </a:tc>
                <a:tc>
                  <a:txBody>
                    <a:bodyPr/>
                    <a:lstStyle/>
                    <a:p>
                      <a:r>
                        <a:rPr lang="en-US" dirty="0">
                          <a:solidFill>
                            <a:schemeClr val="tx1"/>
                          </a:solidFill>
                        </a:rPr>
                        <a:t>18</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20</a:t>
                      </a:r>
                    </a:p>
                  </a:txBody>
                  <a:tcPr/>
                </a:tc>
                <a:tc>
                  <a:txBody>
                    <a:bodyPr/>
                    <a:lstStyle/>
                    <a:p>
                      <a:r>
                        <a:rPr lang="en-US" dirty="0">
                          <a:solidFill>
                            <a:schemeClr val="tx1"/>
                          </a:solidFill>
                        </a:rPr>
                        <a:t>13</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3" y="2552347"/>
            <a:ext cx="10139755" cy="3970318"/>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a:t>
            </a:r>
          </a:p>
          <a:p>
            <a:endParaRPr lang="en-US" dirty="0"/>
          </a:p>
          <a:p>
            <a:r>
              <a:rPr lang="en-US" dirty="0"/>
              <a:t>Starting guess: [</a:t>
            </a:r>
            <a:r>
              <a:rPr lang="el-GR" dirty="0"/>
              <a:t>β</a:t>
            </a:r>
            <a:r>
              <a:rPr lang="en-US" baseline="-25000" dirty="0"/>
              <a:t>0</a:t>
            </a:r>
            <a:r>
              <a:rPr lang="en-US" dirty="0"/>
              <a:t> =10 , </a:t>
            </a:r>
            <a:r>
              <a:rPr lang="el-GR" dirty="0"/>
              <a:t>β</a:t>
            </a:r>
            <a:r>
              <a:rPr lang="en-US" baseline="-25000" dirty="0"/>
              <a:t>1</a:t>
            </a:r>
            <a:r>
              <a:rPr lang="en-US" dirty="0"/>
              <a:t> =10 ], Loss is 2616.5</a:t>
            </a:r>
          </a:p>
          <a:p>
            <a:endParaRPr lang="en-US" dirty="0"/>
          </a:p>
          <a:p>
            <a:r>
              <a:rPr lang="en-US" dirty="0"/>
              <a:t> L(</a:t>
            </a:r>
            <a:r>
              <a:rPr lang="el-GR" dirty="0"/>
              <a:t>β</a:t>
            </a:r>
            <a:r>
              <a:rPr lang="en-US" baseline="-25000" dirty="0"/>
              <a:t>0</a:t>
            </a:r>
            <a:r>
              <a:rPr lang="en-US" dirty="0"/>
              <a:t> ,</a:t>
            </a:r>
            <a:r>
              <a:rPr lang="el-GR" dirty="0"/>
              <a:t>β</a:t>
            </a:r>
            <a:r>
              <a:rPr lang="en-US" baseline="-25000" dirty="0"/>
              <a:t>1</a:t>
            </a:r>
            <a:r>
              <a:rPr lang="en-US" dirty="0"/>
              <a:t> ) = ½ [ ( 90-</a:t>
            </a:r>
            <a:r>
              <a:rPr lang="el-GR" dirty="0"/>
              <a:t> β</a:t>
            </a:r>
            <a:r>
              <a:rPr lang="en-US" baseline="-25000" dirty="0"/>
              <a:t>0  </a:t>
            </a:r>
            <a:r>
              <a:rPr lang="en-US" dirty="0"/>
              <a:t>-0.8</a:t>
            </a:r>
            <a:r>
              <a:rPr lang="el-GR" dirty="0"/>
              <a:t> β</a:t>
            </a:r>
            <a:r>
              <a:rPr lang="en-US" baseline="-25000" dirty="0"/>
              <a:t>1</a:t>
            </a:r>
            <a:r>
              <a:rPr lang="en-US" dirty="0"/>
              <a:t>)</a:t>
            </a:r>
            <a:r>
              <a:rPr lang="en-US" baseline="30000" dirty="0"/>
              <a:t>2</a:t>
            </a:r>
            <a:r>
              <a:rPr lang="en-US" dirty="0"/>
              <a:t> + ( 20-</a:t>
            </a:r>
            <a:r>
              <a:rPr lang="el-GR" dirty="0"/>
              <a:t> β</a:t>
            </a:r>
            <a:r>
              <a:rPr lang="en-US" baseline="-25000" dirty="0"/>
              <a:t>0  </a:t>
            </a:r>
            <a:r>
              <a:rPr lang="en-US" dirty="0"/>
              <a:t>-0.3</a:t>
            </a:r>
            <a:r>
              <a:rPr lang="el-GR" dirty="0"/>
              <a:t> β</a:t>
            </a:r>
            <a:r>
              <a:rPr lang="en-US" baseline="-25000" dirty="0"/>
              <a:t>1</a:t>
            </a:r>
            <a:r>
              <a:rPr lang="en-US" dirty="0"/>
              <a:t>)</a:t>
            </a:r>
            <a:r>
              <a:rPr lang="en-US" baseline="30000" dirty="0"/>
              <a:t>2</a:t>
            </a:r>
            <a:r>
              <a:rPr lang="en-US" dirty="0"/>
              <a:t>)</a:t>
            </a:r>
          </a:p>
          <a:p>
            <a:endParaRPr lang="en-US" dirty="0"/>
          </a:p>
          <a:p>
            <a:r>
              <a:rPr lang="en-US" dirty="0"/>
              <a:t>Gradient computation:</a:t>
            </a:r>
          </a:p>
          <a:p>
            <a:r>
              <a:rPr lang="en-US" dirty="0"/>
              <a:t>dL/d</a:t>
            </a:r>
            <a:r>
              <a:rPr lang="el-GR" dirty="0"/>
              <a:t> β</a:t>
            </a:r>
            <a:r>
              <a:rPr lang="en-US" baseline="-25000" dirty="0"/>
              <a:t>0</a:t>
            </a:r>
            <a:r>
              <a:rPr lang="en-US" dirty="0"/>
              <a:t>   =  ½ [ 2( 90-</a:t>
            </a:r>
            <a:r>
              <a:rPr lang="el-GR" dirty="0"/>
              <a:t> β</a:t>
            </a:r>
            <a:r>
              <a:rPr lang="en-US" baseline="-25000" dirty="0"/>
              <a:t>0  </a:t>
            </a:r>
            <a:r>
              <a:rPr lang="en-US" dirty="0"/>
              <a:t>-0.8</a:t>
            </a:r>
            <a:r>
              <a:rPr lang="el-GR" dirty="0"/>
              <a:t> β</a:t>
            </a:r>
            <a:r>
              <a:rPr lang="en-US" baseline="-25000" dirty="0"/>
              <a:t>1</a:t>
            </a:r>
            <a:r>
              <a:rPr lang="en-US" dirty="0"/>
              <a:t>)(-1) +2 ( 20-</a:t>
            </a:r>
            <a:r>
              <a:rPr lang="el-GR" dirty="0"/>
              <a:t> β</a:t>
            </a:r>
            <a:r>
              <a:rPr lang="en-US" baseline="-25000" dirty="0"/>
              <a:t>0  </a:t>
            </a:r>
            <a:r>
              <a:rPr lang="en-US" dirty="0"/>
              <a:t>-0.3</a:t>
            </a:r>
            <a:r>
              <a:rPr lang="el-GR" dirty="0"/>
              <a:t> β</a:t>
            </a:r>
            <a:r>
              <a:rPr lang="en-US" baseline="-25000" dirty="0"/>
              <a:t>1</a:t>
            </a:r>
            <a:r>
              <a:rPr lang="en-US" dirty="0"/>
              <a:t>) (-1) ]= -[ 110-</a:t>
            </a:r>
            <a:r>
              <a:rPr lang="el-GR" dirty="0"/>
              <a:t> </a:t>
            </a:r>
            <a:r>
              <a:rPr lang="en-US" dirty="0"/>
              <a:t>2</a:t>
            </a:r>
            <a:r>
              <a:rPr lang="el-GR" dirty="0"/>
              <a:t>β</a:t>
            </a:r>
            <a:r>
              <a:rPr lang="en-US" baseline="-25000" dirty="0"/>
              <a:t>0  </a:t>
            </a:r>
            <a:r>
              <a:rPr lang="en-US" dirty="0"/>
              <a:t>-1.1</a:t>
            </a:r>
            <a:r>
              <a:rPr lang="el-GR" dirty="0"/>
              <a:t> β</a:t>
            </a:r>
            <a:r>
              <a:rPr lang="en-US" baseline="-25000" dirty="0"/>
              <a:t>1</a:t>
            </a:r>
            <a:r>
              <a:rPr lang="en-US" dirty="0"/>
              <a:t> ]</a:t>
            </a:r>
          </a:p>
          <a:p>
            <a:r>
              <a:rPr lang="en-US" dirty="0"/>
              <a:t>Similarly we can compute the second coordinate of the gradient:</a:t>
            </a:r>
          </a:p>
          <a:p>
            <a:r>
              <a:rPr lang="en-US" dirty="0"/>
              <a:t>dL/d</a:t>
            </a:r>
            <a:r>
              <a:rPr lang="el-GR" dirty="0"/>
              <a:t> β</a:t>
            </a:r>
            <a:r>
              <a:rPr lang="en-US" baseline="-25000" dirty="0"/>
              <a:t>1</a:t>
            </a:r>
            <a:r>
              <a:rPr lang="en-US" dirty="0"/>
              <a:t>   =  ½ [ 2( 90-</a:t>
            </a:r>
            <a:r>
              <a:rPr lang="el-GR" dirty="0"/>
              <a:t> β</a:t>
            </a:r>
            <a:r>
              <a:rPr lang="en-US" baseline="-25000" dirty="0"/>
              <a:t>0  </a:t>
            </a:r>
            <a:r>
              <a:rPr lang="en-US" dirty="0"/>
              <a:t>-0.8</a:t>
            </a:r>
            <a:r>
              <a:rPr lang="el-GR" dirty="0"/>
              <a:t> β</a:t>
            </a:r>
            <a:r>
              <a:rPr lang="en-US" baseline="-25000" dirty="0"/>
              <a:t>1</a:t>
            </a:r>
            <a:r>
              <a:rPr lang="en-US" dirty="0"/>
              <a:t>) (-0.8) +2 ( 20-</a:t>
            </a:r>
            <a:r>
              <a:rPr lang="el-GR" dirty="0"/>
              <a:t> β</a:t>
            </a:r>
            <a:r>
              <a:rPr lang="en-US" baseline="-25000" dirty="0"/>
              <a:t>0  </a:t>
            </a:r>
            <a:r>
              <a:rPr lang="en-US" dirty="0"/>
              <a:t>-0.3</a:t>
            </a:r>
            <a:r>
              <a:rPr lang="el-GR" dirty="0"/>
              <a:t> β</a:t>
            </a:r>
            <a:r>
              <a:rPr lang="en-US" baseline="-25000" dirty="0"/>
              <a:t>1</a:t>
            </a:r>
            <a:r>
              <a:rPr lang="en-US" dirty="0"/>
              <a:t>) (-0.3) ]= -[ 78 -1.1</a:t>
            </a:r>
            <a:r>
              <a:rPr lang="el-GR" dirty="0"/>
              <a:t> β</a:t>
            </a:r>
            <a:r>
              <a:rPr lang="en-US" baseline="-25000" dirty="0"/>
              <a:t>0  </a:t>
            </a:r>
            <a:r>
              <a:rPr lang="en-US" dirty="0"/>
              <a:t>-0.73</a:t>
            </a:r>
            <a:r>
              <a:rPr lang="el-GR" dirty="0"/>
              <a:t> β</a:t>
            </a:r>
            <a:r>
              <a:rPr lang="en-US" baseline="-25000" dirty="0"/>
              <a:t>1</a:t>
            </a:r>
            <a:r>
              <a:rPr lang="en-US" dirty="0"/>
              <a:t> ]</a:t>
            </a:r>
          </a:p>
          <a:p>
            <a:endParaRPr lang="en-US" dirty="0"/>
          </a:p>
          <a:p>
            <a:r>
              <a:rPr lang="en-US" dirty="0"/>
              <a:t>So at the initial point [</a:t>
            </a:r>
            <a:r>
              <a:rPr lang="el-GR" dirty="0"/>
              <a:t>β</a:t>
            </a:r>
            <a:r>
              <a:rPr lang="en-US" baseline="-25000" dirty="0"/>
              <a:t>0</a:t>
            </a:r>
            <a:r>
              <a:rPr lang="en-US" dirty="0"/>
              <a:t> =10 , </a:t>
            </a:r>
            <a:r>
              <a:rPr lang="el-GR" dirty="0"/>
              <a:t>β</a:t>
            </a:r>
            <a:r>
              <a:rPr lang="en-US" baseline="-25000" dirty="0"/>
              <a:t>1</a:t>
            </a:r>
            <a:r>
              <a:rPr lang="en-US" dirty="0"/>
              <a:t> =10 ],  gradient is  [-79, -59.7] </a:t>
            </a:r>
          </a:p>
          <a:p>
            <a:r>
              <a:rPr lang="en-US" dirty="0"/>
              <a:t>So after one gradient descent step the parameters become: [10,10] – 0.1 [-79,-59.7] = [17.9, 15.97].</a:t>
            </a:r>
          </a:p>
          <a:p>
            <a:r>
              <a:rPr lang="en-US" dirty="0"/>
              <a:t>Updated model predicts [30.6 , 22.7]  and has loss: 1767</a:t>
            </a:r>
          </a:p>
        </p:txBody>
      </p:sp>
      <p:pic>
        <p:nvPicPr>
          <p:cNvPr id="3" name="Picture 2">
            <a:extLst>
              <a:ext uri="{FF2B5EF4-FFF2-40B4-BE49-F238E27FC236}">
                <a16:creationId xmlns:a16="http://schemas.microsoft.com/office/drawing/2014/main" id="{75D3D8A7-BD0D-9446-A14D-3A5BC12C2E4D}"/>
              </a:ext>
            </a:extLst>
          </p:cNvPr>
          <p:cNvPicPr>
            <a:picLocks noChangeAspect="1"/>
          </p:cNvPicPr>
          <p:nvPr/>
        </p:nvPicPr>
        <p:blipFill>
          <a:blip r:embed="rId2"/>
          <a:stretch>
            <a:fillRect/>
          </a:stretch>
        </p:blipFill>
        <p:spPr>
          <a:xfrm>
            <a:off x="6974811" y="1321722"/>
            <a:ext cx="4813300" cy="520700"/>
          </a:xfrm>
          <a:prstGeom prst="rect">
            <a:avLst/>
          </a:prstGeom>
        </p:spPr>
      </p:pic>
      <p:sp>
        <p:nvSpPr>
          <p:cNvPr id="5" name="Rectangle 4">
            <a:extLst>
              <a:ext uri="{FF2B5EF4-FFF2-40B4-BE49-F238E27FC236}">
                <a16:creationId xmlns:a16="http://schemas.microsoft.com/office/drawing/2014/main" id="{0C77C60F-B412-E54E-9F45-883BCB581C18}"/>
              </a:ext>
            </a:extLst>
          </p:cNvPr>
          <p:cNvSpPr/>
          <p:nvPr/>
        </p:nvSpPr>
        <p:spPr>
          <a:xfrm>
            <a:off x="6847220" y="2027456"/>
            <a:ext cx="5068481" cy="2463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compute the gradient we used the chain rule of calculus. </a:t>
            </a:r>
            <a:br>
              <a:rPr lang="en-US" dirty="0"/>
            </a:br>
            <a:r>
              <a:rPr lang="en-US" dirty="0"/>
              <a:t>For bigger models, these computations become very complex. An algorithm called backpropagation can efficiently symbolically compute gradients.</a:t>
            </a:r>
          </a:p>
          <a:p>
            <a:pPr algn="ctr"/>
            <a:r>
              <a:rPr lang="en-US" dirty="0"/>
              <a:t>This is is the main reason people use TensorFlow and </a:t>
            </a:r>
            <a:r>
              <a:rPr lang="en-US" dirty="0" err="1"/>
              <a:t>Pytorch</a:t>
            </a:r>
            <a:r>
              <a:rPr lang="en-US" dirty="0"/>
              <a:t> for deep learning</a:t>
            </a:r>
          </a:p>
        </p:txBody>
      </p:sp>
    </p:spTree>
    <p:extLst>
      <p:ext uri="{BB962C8B-B14F-4D97-AF65-F5344CB8AC3E}">
        <p14:creationId xmlns:p14="http://schemas.microsoft.com/office/powerpoint/2010/main" val="572282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6454678" cy="138176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90</a:t>
                      </a:r>
                    </a:p>
                  </a:txBody>
                  <a:tcPr/>
                </a:tc>
                <a:tc>
                  <a:txBody>
                    <a:bodyPr/>
                    <a:lstStyle/>
                    <a:p>
                      <a:r>
                        <a:rPr lang="en-US" dirty="0">
                          <a:solidFill>
                            <a:schemeClr val="tx1"/>
                          </a:solidFill>
                        </a:rPr>
                        <a:t>18</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20</a:t>
                      </a:r>
                    </a:p>
                  </a:txBody>
                  <a:tcPr/>
                </a:tc>
                <a:tc>
                  <a:txBody>
                    <a:bodyPr/>
                    <a:lstStyle/>
                    <a:p>
                      <a:r>
                        <a:rPr lang="en-US" dirty="0">
                          <a:solidFill>
                            <a:schemeClr val="tx1"/>
                          </a:solidFill>
                        </a:rPr>
                        <a:t>13</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3" y="2552347"/>
            <a:ext cx="10139755" cy="3970318"/>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a:t>
            </a:r>
          </a:p>
          <a:p>
            <a:endParaRPr lang="en-US" dirty="0"/>
          </a:p>
          <a:p>
            <a:r>
              <a:rPr lang="en-US" dirty="0"/>
              <a:t>Starting guess: [</a:t>
            </a:r>
            <a:r>
              <a:rPr lang="el-GR" dirty="0"/>
              <a:t>β</a:t>
            </a:r>
            <a:r>
              <a:rPr lang="en-US" baseline="-25000" dirty="0"/>
              <a:t>0</a:t>
            </a:r>
            <a:r>
              <a:rPr lang="en-US" dirty="0"/>
              <a:t> =10 , </a:t>
            </a:r>
            <a:r>
              <a:rPr lang="el-GR" dirty="0"/>
              <a:t>β</a:t>
            </a:r>
            <a:r>
              <a:rPr lang="en-US" baseline="-25000" dirty="0"/>
              <a:t>1</a:t>
            </a:r>
            <a:r>
              <a:rPr lang="en-US" dirty="0"/>
              <a:t> =10 ], Loss is 2616.5</a:t>
            </a:r>
          </a:p>
          <a:p>
            <a:endParaRPr lang="en-US" dirty="0"/>
          </a:p>
          <a:p>
            <a:r>
              <a:rPr lang="en-US" dirty="0"/>
              <a:t> L(</a:t>
            </a:r>
            <a:r>
              <a:rPr lang="el-GR" dirty="0"/>
              <a:t>β</a:t>
            </a:r>
            <a:r>
              <a:rPr lang="en-US" baseline="-25000" dirty="0"/>
              <a:t>0</a:t>
            </a:r>
            <a:r>
              <a:rPr lang="en-US" dirty="0"/>
              <a:t> ,</a:t>
            </a:r>
            <a:r>
              <a:rPr lang="el-GR" dirty="0"/>
              <a:t>β</a:t>
            </a:r>
            <a:r>
              <a:rPr lang="en-US" baseline="-25000" dirty="0"/>
              <a:t>1</a:t>
            </a:r>
            <a:r>
              <a:rPr lang="en-US" dirty="0"/>
              <a:t> ) = ½ [ ( 90-</a:t>
            </a:r>
            <a:r>
              <a:rPr lang="el-GR" dirty="0"/>
              <a:t> β</a:t>
            </a:r>
            <a:r>
              <a:rPr lang="en-US" baseline="-25000" dirty="0"/>
              <a:t>0  </a:t>
            </a:r>
            <a:r>
              <a:rPr lang="en-US" dirty="0"/>
              <a:t>-0.8</a:t>
            </a:r>
            <a:r>
              <a:rPr lang="el-GR" dirty="0"/>
              <a:t> β</a:t>
            </a:r>
            <a:r>
              <a:rPr lang="en-US" baseline="-25000" dirty="0"/>
              <a:t>1</a:t>
            </a:r>
            <a:r>
              <a:rPr lang="en-US" dirty="0"/>
              <a:t>)</a:t>
            </a:r>
            <a:r>
              <a:rPr lang="en-US" baseline="30000" dirty="0"/>
              <a:t>2</a:t>
            </a:r>
            <a:r>
              <a:rPr lang="en-US" dirty="0"/>
              <a:t> + ( 20-</a:t>
            </a:r>
            <a:r>
              <a:rPr lang="el-GR" dirty="0"/>
              <a:t> β</a:t>
            </a:r>
            <a:r>
              <a:rPr lang="en-US" baseline="-25000" dirty="0"/>
              <a:t>0  </a:t>
            </a:r>
            <a:r>
              <a:rPr lang="en-US" dirty="0"/>
              <a:t>-0.3</a:t>
            </a:r>
            <a:r>
              <a:rPr lang="el-GR" dirty="0"/>
              <a:t> β</a:t>
            </a:r>
            <a:r>
              <a:rPr lang="en-US" baseline="-25000" dirty="0"/>
              <a:t>1</a:t>
            </a:r>
            <a:r>
              <a:rPr lang="en-US" dirty="0"/>
              <a:t>)</a:t>
            </a:r>
            <a:r>
              <a:rPr lang="en-US" baseline="30000" dirty="0"/>
              <a:t>2</a:t>
            </a:r>
            <a:r>
              <a:rPr lang="en-US" dirty="0"/>
              <a:t>)</a:t>
            </a:r>
          </a:p>
          <a:p>
            <a:endParaRPr lang="en-US" dirty="0"/>
          </a:p>
          <a:p>
            <a:r>
              <a:rPr lang="en-US" dirty="0"/>
              <a:t>Gradient computation:</a:t>
            </a:r>
          </a:p>
          <a:p>
            <a:r>
              <a:rPr lang="en-US" dirty="0"/>
              <a:t>dL/d</a:t>
            </a:r>
            <a:r>
              <a:rPr lang="el-GR" dirty="0"/>
              <a:t> β</a:t>
            </a:r>
            <a:r>
              <a:rPr lang="en-US" baseline="-25000" dirty="0"/>
              <a:t>0</a:t>
            </a:r>
            <a:r>
              <a:rPr lang="en-US" dirty="0"/>
              <a:t>   =  ½ [ 2( 90-</a:t>
            </a:r>
            <a:r>
              <a:rPr lang="el-GR" dirty="0"/>
              <a:t> β</a:t>
            </a:r>
            <a:r>
              <a:rPr lang="en-US" baseline="-25000" dirty="0"/>
              <a:t>0  </a:t>
            </a:r>
            <a:r>
              <a:rPr lang="en-US" dirty="0"/>
              <a:t>-0.8</a:t>
            </a:r>
            <a:r>
              <a:rPr lang="el-GR" dirty="0"/>
              <a:t> β</a:t>
            </a:r>
            <a:r>
              <a:rPr lang="en-US" baseline="-25000" dirty="0"/>
              <a:t>1</a:t>
            </a:r>
            <a:r>
              <a:rPr lang="en-US" dirty="0"/>
              <a:t>)(-1) +2 ( 20-</a:t>
            </a:r>
            <a:r>
              <a:rPr lang="el-GR" dirty="0"/>
              <a:t> β</a:t>
            </a:r>
            <a:r>
              <a:rPr lang="en-US" baseline="-25000" dirty="0"/>
              <a:t>0  </a:t>
            </a:r>
            <a:r>
              <a:rPr lang="en-US" dirty="0"/>
              <a:t>-0.3</a:t>
            </a:r>
            <a:r>
              <a:rPr lang="el-GR" dirty="0"/>
              <a:t> β</a:t>
            </a:r>
            <a:r>
              <a:rPr lang="en-US" baseline="-25000" dirty="0"/>
              <a:t>1</a:t>
            </a:r>
            <a:r>
              <a:rPr lang="en-US" dirty="0"/>
              <a:t>) (-1) ]= -[ 110-</a:t>
            </a:r>
            <a:r>
              <a:rPr lang="el-GR" dirty="0"/>
              <a:t> </a:t>
            </a:r>
            <a:r>
              <a:rPr lang="en-US" dirty="0"/>
              <a:t>2</a:t>
            </a:r>
            <a:r>
              <a:rPr lang="el-GR" dirty="0"/>
              <a:t>β</a:t>
            </a:r>
            <a:r>
              <a:rPr lang="en-US" baseline="-25000" dirty="0"/>
              <a:t>0  </a:t>
            </a:r>
            <a:r>
              <a:rPr lang="en-US" dirty="0"/>
              <a:t>-1.1</a:t>
            </a:r>
            <a:r>
              <a:rPr lang="el-GR" dirty="0"/>
              <a:t> β</a:t>
            </a:r>
            <a:r>
              <a:rPr lang="en-US" baseline="-25000" dirty="0"/>
              <a:t>1</a:t>
            </a:r>
            <a:r>
              <a:rPr lang="en-US" dirty="0"/>
              <a:t> ]</a:t>
            </a:r>
          </a:p>
          <a:p>
            <a:r>
              <a:rPr lang="en-US" dirty="0"/>
              <a:t>Similarly we can compute the second coordinate of the gradient:</a:t>
            </a:r>
          </a:p>
          <a:p>
            <a:r>
              <a:rPr lang="en-US" dirty="0"/>
              <a:t>dL/d</a:t>
            </a:r>
            <a:r>
              <a:rPr lang="el-GR" dirty="0"/>
              <a:t> β</a:t>
            </a:r>
            <a:r>
              <a:rPr lang="en-US" baseline="-25000" dirty="0"/>
              <a:t>1</a:t>
            </a:r>
            <a:r>
              <a:rPr lang="en-US" dirty="0"/>
              <a:t>   =  ½ [ 2( 90-</a:t>
            </a:r>
            <a:r>
              <a:rPr lang="el-GR" dirty="0"/>
              <a:t> β</a:t>
            </a:r>
            <a:r>
              <a:rPr lang="en-US" baseline="-25000" dirty="0"/>
              <a:t>0  </a:t>
            </a:r>
            <a:r>
              <a:rPr lang="en-US" dirty="0"/>
              <a:t>-0.8</a:t>
            </a:r>
            <a:r>
              <a:rPr lang="el-GR" dirty="0"/>
              <a:t> β</a:t>
            </a:r>
            <a:r>
              <a:rPr lang="en-US" baseline="-25000" dirty="0"/>
              <a:t>1</a:t>
            </a:r>
            <a:r>
              <a:rPr lang="en-US" dirty="0"/>
              <a:t>) (-0.8) +2 ( 20-</a:t>
            </a:r>
            <a:r>
              <a:rPr lang="el-GR" dirty="0"/>
              <a:t> β</a:t>
            </a:r>
            <a:r>
              <a:rPr lang="en-US" baseline="-25000" dirty="0"/>
              <a:t>0  </a:t>
            </a:r>
            <a:r>
              <a:rPr lang="en-US" dirty="0"/>
              <a:t>-0.3</a:t>
            </a:r>
            <a:r>
              <a:rPr lang="el-GR" dirty="0"/>
              <a:t> β</a:t>
            </a:r>
            <a:r>
              <a:rPr lang="en-US" baseline="-25000" dirty="0"/>
              <a:t>1</a:t>
            </a:r>
            <a:r>
              <a:rPr lang="en-US" dirty="0"/>
              <a:t>) (-0.3) ]= -[ 78 -1.1</a:t>
            </a:r>
            <a:r>
              <a:rPr lang="el-GR" dirty="0"/>
              <a:t> β</a:t>
            </a:r>
            <a:r>
              <a:rPr lang="en-US" baseline="-25000" dirty="0"/>
              <a:t>0  </a:t>
            </a:r>
            <a:r>
              <a:rPr lang="en-US" dirty="0"/>
              <a:t>-0.73</a:t>
            </a:r>
            <a:r>
              <a:rPr lang="el-GR" dirty="0"/>
              <a:t> β</a:t>
            </a:r>
            <a:r>
              <a:rPr lang="en-US" baseline="-25000" dirty="0"/>
              <a:t>1</a:t>
            </a:r>
            <a:r>
              <a:rPr lang="en-US" dirty="0"/>
              <a:t> ]</a:t>
            </a:r>
          </a:p>
          <a:p>
            <a:endParaRPr lang="en-US" dirty="0"/>
          </a:p>
          <a:p>
            <a:r>
              <a:rPr lang="en-US" dirty="0"/>
              <a:t>So at the initial point [</a:t>
            </a:r>
            <a:r>
              <a:rPr lang="el-GR" dirty="0"/>
              <a:t>β</a:t>
            </a:r>
            <a:r>
              <a:rPr lang="en-US" baseline="-25000" dirty="0"/>
              <a:t>0</a:t>
            </a:r>
            <a:r>
              <a:rPr lang="en-US" dirty="0"/>
              <a:t> =10 , </a:t>
            </a:r>
            <a:r>
              <a:rPr lang="el-GR" dirty="0"/>
              <a:t>β</a:t>
            </a:r>
            <a:r>
              <a:rPr lang="en-US" baseline="-25000" dirty="0"/>
              <a:t>1</a:t>
            </a:r>
            <a:r>
              <a:rPr lang="en-US" dirty="0"/>
              <a:t> =10 ],  gradient is  [-79, -59.7] </a:t>
            </a:r>
          </a:p>
          <a:p>
            <a:r>
              <a:rPr lang="en-US" dirty="0"/>
              <a:t>So after one gradient descent step the parameters become: [10,10] – 0.1 [-79,-59.7] = [17.9, 15.97].</a:t>
            </a:r>
          </a:p>
          <a:p>
            <a:r>
              <a:rPr lang="en-US" dirty="0"/>
              <a:t>Updated model predicts [30.6 , 22.7]  and has loss: 1767</a:t>
            </a:r>
          </a:p>
        </p:txBody>
      </p:sp>
      <p:pic>
        <p:nvPicPr>
          <p:cNvPr id="3" name="Picture 2">
            <a:extLst>
              <a:ext uri="{FF2B5EF4-FFF2-40B4-BE49-F238E27FC236}">
                <a16:creationId xmlns:a16="http://schemas.microsoft.com/office/drawing/2014/main" id="{75D3D8A7-BD0D-9446-A14D-3A5BC12C2E4D}"/>
              </a:ext>
            </a:extLst>
          </p:cNvPr>
          <p:cNvPicPr>
            <a:picLocks noChangeAspect="1"/>
          </p:cNvPicPr>
          <p:nvPr/>
        </p:nvPicPr>
        <p:blipFill>
          <a:blip r:embed="rId2"/>
          <a:stretch>
            <a:fillRect/>
          </a:stretch>
        </p:blipFill>
        <p:spPr>
          <a:xfrm>
            <a:off x="6974811" y="1321722"/>
            <a:ext cx="4813300" cy="520700"/>
          </a:xfrm>
          <a:prstGeom prst="rect">
            <a:avLst/>
          </a:prstGeom>
        </p:spPr>
      </p:pic>
      <p:sp>
        <p:nvSpPr>
          <p:cNvPr id="5" name="Rectangle 4">
            <a:extLst>
              <a:ext uri="{FF2B5EF4-FFF2-40B4-BE49-F238E27FC236}">
                <a16:creationId xmlns:a16="http://schemas.microsoft.com/office/drawing/2014/main" id="{0C77C60F-B412-E54E-9F45-883BCB581C18}"/>
              </a:ext>
            </a:extLst>
          </p:cNvPr>
          <p:cNvSpPr/>
          <p:nvPr/>
        </p:nvSpPr>
        <p:spPr>
          <a:xfrm>
            <a:off x="6847220" y="2027456"/>
            <a:ext cx="5068481" cy="2463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compute the gradient we used the chain rule of calculus. </a:t>
            </a:r>
            <a:br>
              <a:rPr lang="en-US" dirty="0"/>
            </a:br>
            <a:r>
              <a:rPr lang="en-US" dirty="0"/>
              <a:t>For bigger models, these computations become very complex. An algorithm called backpropagation can efficiently symbolically compute gradients.</a:t>
            </a:r>
          </a:p>
          <a:p>
            <a:pPr algn="ctr"/>
            <a:r>
              <a:rPr lang="en-US" dirty="0"/>
              <a:t>This is is the main reason people use TensorFlow and </a:t>
            </a:r>
            <a:r>
              <a:rPr lang="en-US" dirty="0" err="1"/>
              <a:t>Pytorch</a:t>
            </a:r>
            <a:r>
              <a:rPr lang="en-US" dirty="0"/>
              <a:t> for deep learning</a:t>
            </a:r>
          </a:p>
        </p:txBody>
      </p:sp>
      <p:sp>
        <p:nvSpPr>
          <p:cNvPr id="6" name="Rectangle 5">
            <a:extLst>
              <a:ext uri="{FF2B5EF4-FFF2-40B4-BE49-F238E27FC236}">
                <a16:creationId xmlns:a16="http://schemas.microsoft.com/office/drawing/2014/main" id="{4CFD1DE5-ABB7-A14B-9E34-AC6E7FF40698}"/>
              </a:ext>
            </a:extLst>
          </p:cNvPr>
          <p:cNvSpPr/>
          <p:nvPr/>
        </p:nvSpPr>
        <p:spPr>
          <a:xfrm>
            <a:off x="233669" y="1132498"/>
            <a:ext cx="6613551" cy="504501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statistician asks: </a:t>
            </a:r>
          </a:p>
          <a:p>
            <a:pPr algn="ctr"/>
            <a:endParaRPr lang="en-US" dirty="0">
              <a:solidFill>
                <a:schemeClr val="tx1"/>
              </a:solidFill>
            </a:endParaRPr>
          </a:p>
          <a:p>
            <a:pPr algn="ctr"/>
            <a:r>
              <a:rPr lang="en-US" dirty="0">
                <a:solidFill>
                  <a:schemeClr val="tx1"/>
                </a:solidFill>
              </a:rPr>
              <a:t>Hold on a minute. I learned linear regression in freshman year. </a:t>
            </a:r>
          </a:p>
          <a:p>
            <a:pPr algn="ctr"/>
            <a:r>
              <a:rPr lang="en-US" dirty="0">
                <a:solidFill>
                  <a:schemeClr val="tx1"/>
                </a:solidFill>
              </a:rPr>
              <a:t>There is a formula for the optimal coefficients </a:t>
            </a:r>
            <a:r>
              <a:rPr lang="el-GR" dirty="0">
                <a:solidFill>
                  <a:schemeClr val="tx1"/>
                </a:solidFill>
              </a:rPr>
              <a:t>β</a:t>
            </a:r>
            <a:r>
              <a:rPr lang="en-US" dirty="0">
                <a:solidFill>
                  <a:schemeClr val="tx1"/>
                </a:solidFill>
              </a:rPr>
              <a:t>*</a:t>
            </a:r>
            <a:r>
              <a:rPr lang="el-GR" dirty="0">
                <a:solidFill>
                  <a:schemeClr val="tx1"/>
                </a:solidFill>
              </a:rPr>
              <a:t> </a:t>
            </a:r>
          </a:p>
          <a:p>
            <a:pPr algn="ctr"/>
            <a:endParaRPr lang="el-GR" dirty="0">
              <a:solidFill>
                <a:schemeClr val="tx1"/>
              </a:solidFill>
            </a:endParaRPr>
          </a:p>
          <a:p>
            <a:pPr algn="ctr"/>
            <a:endParaRPr lang="el-GR" dirty="0">
              <a:solidFill>
                <a:schemeClr val="tx1"/>
              </a:solidFill>
            </a:endParaRPr>
          </a:p>
          <a:p>
            <a:pPr algn="ctr"/>
            <a:r>
              <a:rPr lang="en-US" dirty="0">
                <a:solidFill>
                  <a:schemeClr val="tx1"/>
                </a:solidFill>
              </a:rPr>
              <a:t>Why are running </a:t>
            </a:r>
            <a:r>
              <a:rPr lang="en-US" i="1" dirty="0">
                <a:solidFill>
                  <a:schemeClr val="tx1"/>
                </a:solidFill>
              </a:rPr>
              <a:t>an iterative algorithm </a:t>
            </a:r>
            <a:r>
              <a:rPr lang="en-US" dirty="0">
                <a:solidFill>
                  <a:schemeClr val="tx1"/>
                </a:solidFill>
              </a:rPr>
              <a:t>when we have a closed-form expression derived by Gauss in 19</a:t>
            </a:r>
            <a:r>
              <a:rPr lang="en-US" baseline="30000" dirty="0">
                <a:solidFill>
                  <a:schemeClr val="tx1"/>
                </a:solidFill>
              </a:rPr>
              <a:t>th</a:t>
            </a:r>
            <a:r>
              <a:rPr lang="en-US" dirty="0">
                <a:solidFill>
                  <a:schemeClr val="tx1"/>
                </a:solidFill>
              </a:rPr>
              <a:t> century?</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A1: This is faster than matrix inversion. </a:t>
            </a:r>
          </a:p>
          <a:p>
            <a:pPr algn="ctr"/>
            <a:endParaRPr lang="en-US" dirty="0">
              <a:solidFill>
                <a:schemeClr val="tx1"/>
              </a:solidFill>
            </a:endParaRPr>
          </a:p>
          <a:p>
            <a:pPr algn="ctr"/>
            <a:r>
              <a:rPr lang="en-US" dirty="0">
                <a:solidFill>
                  <a:schemeClr val="tx1"/>
                </a:solidFill>
              </a:rPr>
              <a:t>A2: More importantly: This generalizes to any differentiable model f(x) beyond linear regression. </a:t>
            </a:r>
            <a:endParaRPr lang="el-GR" dirty="0">
              <a:solidFill>
                <a:schemeClr val="tx1"/>
              </a:solidFill>
            </a:endParaRPr>
          </a:p>
          <a:p>
            <a:pPr algn="ctr"/>
            <a:endParaRPr lang="en-US" dirty="0">
              <a:solidFill>
                <a:schemeClr val="tx1"/>
              </a:solidFill>
            </a:endParaRPr>
          </a:p>
        </p:txBody>
      </p:sp>
      <p:pic>
        <p:nvPicPr>
          <p:cNvPr id="7" name="Picture 6">
            <a:extLst>
              <a:ext uri="{FF2B5EF4-FFF2-40B4-BE49-F238E27FC236}">
                <a16:creationId xmlns:a16="http://schemas.microsoft.com/office/drawing/2014/main" id="{2D7BFB89-04A7-B94C-B973-DD5B00CFA59E}"/>
              </a:ext>
            </a:extLst>
          </p:cNvPr>
          <p:cNvPicPr>
            <a:picLocks noChangeAspect="1"/>
          </p:cNvPicPr>
          <p:nvPr/>
        </p:nvPicPr>
        <p:blipFill>
          <a:blip r:embed="rId3"/>
          <a:stretch>
            <a:fillRect/>
          </a:stretch>
        </p:blipFill>
        <p:spPr>
          <a:xfrm>
            <a:off x="2325781" y="2765929"/>
            <a:ext cx="2590004" cy="339266"/>
          </a:xfrm>
          <a:prstGeom prst="rect">
            <a:avLst/>
          </a:prstGeom>
        </p:spPr>
      </p:pic>
    </p:spTree>
    <p:extLst>
      <p:ext uri="{BB962C8B-B14F-4D97-AF65-F5344CB8AC3E}">
        <p14:creationId xmlns:p14="http://schemas.microsoft.com/office/powerpoint/2010/main" val="690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DEA952-6B05-F845-A90A-866E75ECBB27}"/>
              </a:ext>
            </a:extLst>
          </p:cNvPr>
          <p:cNvSpPr/>
          <p:nvPr/>
        </p:nvSpPr>
        <p:spPr>
          <a:xfrm>
            <a:off x="3567500" y="1102591"/>
            <a:ext cx="2395261" cy="279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98445" y="-18057"/>
            <a:ext cx="10515600" cy="1325563"/>
          </a:xfrm>
        </p:spPr>
        <p:txBody>
          <a:bodyPr/>
          <a:lstStyle/>
          <a:p>
            <a:r>
              <a:rPr lang="en-US" dirty="0"/>
              <a:t>All of modern deep learning:</a:t>
            </a:r>
          </a:p>
        </p:txBody>
      </p:sp>
      <p:pic>
        <p:nvPicPr>
          <p:cNvPr id="9" name="Picture 8" descr="A drawing of a cartoon character&#10;&#10;Description automatically generated">
            <a:extLst>
              <a:ext uri="{FF2B5EF4-FFF2-40B4-BE49-F238E27FC236}">
                <a16:creationId xmlns:a16="http://schemas.microsoft.com/office/drawing/2014/main" id="{4F2359EA-6D0A-024C-B291-0376BE799217}"/>
              </a:ext>
            </a:extLst>
          </p:cNvPr>
          <p:cNvPicPr>
            <a:picLocks noChangeAspect="1"/>
          </p:cNvPicPr>
          <p:nvPr/>
        </p:nvPicPr>
        <p:blipFill>
          <a:blip r:embed="rId2"/>
          <a:stretch>
            <a:fillRect/>
          </a:stretch>
        </p:blipFill>
        <p:spPr>
          <a:xfrm>
            <a:off x="3966968" y="1184133"/>
            <a:ext cx="1632531" cy="1568370"/>
          </a:xfrm>
          <a:prstGeom prst="rect">
            <a:avLst/>
          </a:prstGeom>
        </p:spPr>
      </p:pic>
      <p:sp>
        <p:nvSpPr>
          <p:cNvPr id="11" name="TextBox 10">
            <a:extLst>
              <a:ext uri="{FF2B5EF4-FFF2-40B4-BE49-F238E27FC236}">
                <a16:creationId xmlns:a16="http://schemas.microsoft.com/office/drawing/2014/main" id="{69A4DA07-FDE1-9145-970F-93492BB9AD82}"/>
              </a:ext>
            </a:extLst>
          </p:cNvPr>
          <p:cNvSpPr txBox="1"/>
          <p:nvPr/>
        </p:nvSpPr>
        <p:spPr>
          <a:xfrm>
            <a:off x="3900969" y="2759197"/>
            <a:ext cx="1987364" cy="1015663"/>
          </a:xfrm>
          <a:prstGeom prst="rect">
            <a:avLst/>
          </a:prstGeom>
          <a:noFill/>
        </p:spPr>
        <p:txBody>
          <a:bodyPr wrap="square" rtlCol="0">
            <a:spAutoFit/>
          </a:bodyPr>
          <a:lstStyle/>
          <a:p>
            <a:r>
              <a:rPr lang="en-US" sz="2000" dirty="0"/>
              <a:t>Model f</a:t>
            </a:r>
            <a:r>
              <a:rPr lang="el-GR" sz="2000" b="1" baseline="-25000" dirty="0"/>
              <a:t>β</a:t>
            </a:r>
            <a:r>
              <a:rPr lang="en-US" sz="2000" dirty="0"/>
              <a:t>(</a:t>
            </a:r>
            <a:r>
              <a:rPr lang="en-US" sz="2000" b="1" dirty="0"/>
              <a:t>x</a:t>
            </a:r>
            <a:r>
              <a:rPr lang="en-US" sz="2000" dirty="0"/>
              <a:t>)</a:t>
            </a:r>
          </a:p>
          <a:p>
            <a:r>
              <a:rPr lang="en-US" sz="2000" dirty="0"/>
              <a:t>Model parameters </a:t>
            </a:r>
            <a:r>
              <a:rPr lang="el-GR" sz="2000" b="1" dirty="0"/>
              <a:t>β</a:t>
            </a:r>
            <a:endParaRPr lang="en-US" sz="2000" b="1" dirty="0"/>
          </a:p>
        </p:txBody>
      </p:sp>
      <p:sp>
        <p:nvSpPr>
          <p:cNvPr id="12" name="TextBox 11">
            <a:extLst>
              <a:ext uri="{FF2B5EF4-FFF2-40B4-BE49-F238E27FC236}">
                <a16:creationId xmlns:a16="http://schemas.microsoft.com/office/drawing/2014/main" id="{60395E36-8236-D14F-918A-52DE76E1EC95}"/>
              </a:ext>
            </a:extLst>
          </p:cNvPr>
          <p:cNvSpPr txBox="1"/>
          <p:nvPr/>
        </p:nvSpPr>
        <p:spPr>
          <a:xfrm>
            <a:off x="440712" y="1624662"/>
            <a:ext cx="2252870" cy="523220"/>
          </a:xfrm>
          <a:prstGeom prst="rect">
            <a:avLst/>
          </a:prstGeom>
          <a:noFill/>
          <a:ln>
            <a:solidFill>
              <a:schemeClr val="accent1"/>
            </a:solidFill>
          </a:ln>
        </p:spPr>
        <p:txBody>
          <a:bodyPr wrap="square" rtlCol="0">
            <a:spAutoFit/>
          </a:bodyPr>
          <a:lstStyle/>
          <a:p>
            <a:r>
              <a:rPr lang="en-US" sz="2800" dirty="0"/>
              <a:t>Features </a:t>
            </a:r>
            <a:r>
              <a:rPr lang="en-US" sz="2800" b="1" dirty="0"/>
              <a:t>x</a:t>
            </a:r>
            <a:r>
              <a:rPr lang="en-US" sz="2800" dirty="0"/>
              <a:t>  </a:t>
            </a:r>
          </a:p>
        </p:txBody>
      </p:sp>
      <p:cxnSp>
        <p:nvCxnSpPr>
          <p:cNvPr id="14" name="Straight Arrow Connector 13">
            <a:extLst>
              <a:ext uri="{FF2B5EF4-FFF2-40B4-BE49-F238E27FC236}">
                <a16:creationId xmlns:a16="http://schemas.microsoft.com/office/drawing/2014/main" id="{C8B6A31F-34B6-CD46-9AD2-C09B77E89522}"/>
              </a:ext>
            </a:extLst>
          </p:cNvPr>
          <p:cNvCxnSpPr>
            <a:cxnSpLocks/>
          </p:cNvCxnSpPr>
          <p:nvPr/>
        </p:nvCxnSpPr>
        <p:spPr>
          <a:xfrm>
            <a:off x="2693582" y="1914566"/>
            <a:ext cx="873918"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C3794D-5EB0-9C49-ABFE-0A442FACCCBB}"/>
              </a:ext>
            </a:extLst>
          </p:cNvPr>
          <p:cNvSpPr txBox="1"/>
          <p:nvPr/>
        </p:nvSpPr>
        <p:spPr>
          <a:xfrm>
            <a:off x="6802639" y="1624662"/>
            <a:ext cx="2252870" cy="954107"/>
          </a:xfrm>
          <a:prstGeom prst="rect">
            <a:avLst/>
          </a:prstGeom>
          <a:noFill/>
          <a:ln>
            <a:solidFill>
              <a:schemeClr val="accent1"/>
            </a:solidFill>
          </a:ln>
        </p:spPr>
        <p:txBody>
          <a:bodyPr wrap="square" rtlCol="0">
            <a:spAutoFit/>
          </a:bodyPr>
          <a:lstStyle/>
          <a:p>
            <a:r>
              <a:rPr lang="en-US" sz="2800" dirty="0"/>
              <a:t>prediction</a:t>
            </a:r>
          </a:p>
          <a:p>
            <a:r>
              <a:rPr lang="en-US" sz="2800" dirty="0"/>
              <a:t>f</a:t>
            </a:r>
            <a:r>
              <a:rPr lang="el-GR" sz="2800" b="1" baseline="-25000" dirty="0"/>
              <a:t>β</a:t>
            </a:r>
            <a:r>
              <a:rPr lang="en-US" sz="2800" dirty="0"/>
              <a:t>(</a:t>
            </a:r>
            <a:r>
              <a:rPr lang="en-US" sz="2800" b="1" dirty="0"/>
              <a:t>x</a:t>
            </a:r>
            <a:r>
              <a:rPr lang="en-US" sz="2800" dirty="0"/>
              <a:t>)</a:t>
            </a:r>
          </a:p>
        </p:txBody>
      </p:sp>
      <p:cxnSp>
        <p:nvCxnSpPr>
          <p:cNvPr id="17" name="Straight Arrow Connector 16">
            <a:extLst>
              <a:ext uri="{FF2B5EF4-FFF2-40B4-BE49-F238E27FC236}">
                <a16:creationId xmlns:a16="http://schemas.microsoft.com/office/drawing/2014/main" id="{F20F4C48-6540-A243-AE08-A1A29B7FC6E0}"/>
              </a:ext>
            </a:extLst>
          </p:cNvPr>
          <p:cNvCxnSpPr>
            <a:cxnSpLocks/>
          </p:cNvCxnSpPr>
          <p:nvPr/>
        </p:nvCxnSpPr>
        <p:spPr>
          <a:xfrm>
            <a:off x="5962761" y="1973634"/>
            <a:ext cx="866376"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34D5CA-AE3B-1948-9849-E199552804FB}"/>
              </a:ext>
            </a:extLst>
          </p:cNvPr>
          <p:cNvSpPr txBox="1"/>
          <p:nvPr/>
        </p:nvSpPr>
        <p:spPr>
          <a:xfrm>
            <a:off x="325226" y="4263801"/>
            <a:ext cx="11126214" cy="1938992"/>
          </a:xfrm>
          <a:prstGeom prst="rect">
            <a:avLst/>
          </a:prstGeom>
          <a:noFill/>
          <a:ln>
            <a:solidFill>
              <a:schemeClr val="accent1"/>
            </a:solidFill>
          </a:ln>
        </p:spPr>
        <p:txBody>
          <a:bodyPr wrap="square" rtlCol="0">
            <a:spAutoFit/>
          </a:bodyPr>
          <a:lstStyle/>
          <a:p>
            <a:r>
              <a:rPr lang="en-US" sz="2000" dirty="0"/>
              <a:t>Learning = finding the parameters </a:t>
            </a:r>
            <a:r>
              <a:rPr lang="el-GR" sz="2000" b="1" dirty="0"/>
              <a:t>β</a:t>
            </a:r>
            <a:r>
              <a:rPr lang="en-US" sz="2000" dirty="0"/>
              <a:t> that minimize loss of the model f.</a:t>
            </a:r>
            <a:br>
              <a:rPr lang="en-US" sz="2000" dirty="0"/>
            </a:br>
            <a:r>
              <a:rPr lang="en-US" sz="2000" dirty="0"/>
              <a:t>e.g.  Loss(</a:t>
            </a:r>
            <a:r>
              <a:rPr lang="el-GR" sz="2000" b="1" dirty="0"/>
              <a:t>β</a:t>
            </a:r>
            <a:r>
              <a:rPr lang="en-US" sz="2000" dirty="0"/>
              <a:t>)=  mean squared error of predictions - true labels </a:t>
            </a:r>
            <a:r>
              <a:rPr lang="en-US" sz="2000" dirty="0" err="1"/>
              <a:t>y</a:t>
            </a:r>
            <a:r>
              <a:rPr lang="en-US" sz="2000" baseline="-25000" dirty="0" err="1"/>
              <a:t>i</a:t>
            </a:r>
            <a:r>
              <a:rPr lang="en-US" sz="2000" dirty="0"/>
              <a:t>. = Average (f</a:t>
            </a:r>
            <a:r>
              <a:rPr lang="el-GR" sz="2000" b="1" baseline="-25000" dirty="0"/>
              <a:t>β</a:t>
            </a:r>
            <a:r>
              <a:rPr lang="en-US" sz="2000" dirty="0"/>
              <a:t>(</a:t>
            </a:r>
            <a:r>
              <a:rPr lang="en-US" sz="2000" b="1" dirty="0"/>
              <a:t>x</a:t>
            </a:r>
            <a:r>
              <a:rPr lang="en-US" sz="2000" baseline="-25000" dirty="0"/>
              <a:t>i</a:t>
            </a:r>
            <a:r>
              <a:rPr lang="en-US" sz="2000" dirty="0"/>
              <a:t>)- </a:t>
            </a:r>
            <a:r>
              <a:rPr lang="en-US" sz="2000" dirty="0" err="1"/>
              <a:t>y</a:t>
            </a:r>
            <a:r>
              <a:rPr lang="en-US" sz="2000" baseline="-25000" dirty="0" err="1"/>
              <a:t>i</a:t>
            </a:r>
            <a:r>
              <a:rPr lang="en-US" sz="2000" dirty="0"/>
              <a:t> )</a:t>
            </a:r>
            <a:r>
              <a:rPr lang="en-US" sz="2000" baseline="30000" dirty="0"/>
              <a:t>2</a:t>
            </a:r>
            <a:br>
              <a:rPr lang="en-US" sz="2000" dirty="0"/>
            </a:br>
            <a:r>
              <a:rPr lang="en-US" sz="2000" dirty="0"/>
              <a:t>How to find the best </a:t>
            </a:r>
            <a:r>
              <a:rPr lang="el-GR" sz="2000" b="1" dirty="0"/>
              <a:t>β</a:t>
            </a:r>
            <a:r>
              <a:rPr lang="en-US" sz="2000" dirty="0"/>
              <a:t>? </a:t>
            </a:r>
          </a:p>
          <a:p>
            <a:r>
              <a:rPr lang="en-US" sz="2000" dirty="0"/>
              <a:t>Start with some random </a:t>
            </a:r>
            <a:r>
              <a:rPr lang="el-GR" sz="2000" b="1" dirty="0"/>
              <a:t>β</a:t>
            </a:r>
            <a:r>
              <a:rPr lang="en-US" sz="2000" baseline="-25000" dirty="0"/>
              <a:t>0</a:t>
            </a:r>
            <a:r>
              <a:rPr lang="en-US" sz="2000" dirty="0"/>
              <a:t> initialization. </a:t>
            </a:r>
          </a:p>
          <a:p>
            <a:r>
              <a:rPr lang="en-US" sz="2000" dirty="0"/>
              <a:t>Update with gradient descent </a:t>
            </a:r>
          </a:p>
          <a:p>
            <a:r>
              <a:rPr lang="el-GR" sz="2000" b="1" dirty="0"/>
              <a:t>β</a:t>
            </a:r>
            <a:r>
              <a:rPr lang="en-US" sz="2000" baseline="-25000" dirty="0"/>
              <a:t>t</a:t>
            </a:r>
            <a:r>
              <a:rPr lang="en-US" sz="2000" dirty="0"/>
              <a:t>= </a:t>
            </a:r>
            <a:r>
              <a:rPr lang="el-GR" sz="2000" b="1" dirty="0"/>
              <a:t>β</a:t>
            </a:r>
            <a:r>
              <a:rPr lang="en-US" sz="2000" baseline="-25000" dirty="0"/>
              <a:t>t-1</a:t>
            </a:r>
            <a:r>
              <a:rPr lang="en-US" sz="2000" dirty="0"/>
              <a:t> – </a:t>
            </a:r>
            <a:r>
              <a:rPr lang="el-GR" sz="2000" dirty="0"/>
              <a:t>α </a:t>
            </a:r>
            <a:r>
              <a:rPr lang="en-US" sz="2000" dirty="0"/>
              <a:t>𝛁loss( </a:t>
            </a:r>
            <a:r>
              <a:rPr lang="el-GR" sz="2000" b="1" dirty="0"/>
              <a:t>β</a:t>
            </a:r>
            <a:r>
              <a:rPr lang="en-US" sz="2000" baseline="-25000" dirty="0"/>
              <a:t>t-1</a:t>
            </a:r>
            <a:r>
              <a:rPr lang="en-US" sz="2000" dirty="0"/>
              <a:t>) </a:t>
            </a:r>
          </a:p>
        </p:txBody>
      </p:sp>
    </p:spTree>
    <p:extLst>
      <p:ext uri="{BB962C8B-B14F-4D97-AF65-F5344CB8AC3E}">
        <p14:creationId xmlns:p14="http://schemas.microsoft.com/office/powerpoint/2010/main" val="144155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Variations of Gradient descent</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6454678" cy="138176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90</a:t>
                      </a:r>
                    </a:p>
                  </a:txBody>
                  <a:tcPr/>
                </a:tc>
                <a:tc>
                  <a:txBody>
                    <a:bodyPr/>
                    <a:lstStyle/>
                    <a:p>
                      <a:r>
                        <a:rPr lang="en-US" dirty="0">
                          <a:solidFill>
                            <a:schemeClr val="tx1"/>
                          </a:solidFill>
                        </a:rPr>
                        <a:t>18</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20</a:t>
                      </a:r>
                    </a:p>
                  </a:txBody>
                  <a:tcPr/>
                </a:tc>
                <a:tc>
                  <a:txBody>
                    <a:bodyPr/>
                    <a:lstStyle/>
                    <a:p>
                      <a:r>
                        <a:rPr lang="en-US" dirty="0">
                          <a:solidFill>
                            <a:schemeClr val="tx1"/>
                          </a:solidFill>
                        </a:rPr>
                        <a:t>13</a:t>
                      </a:r>
                    </a:p>
                  </a:txBody>
                  <a:tcPr/>
                </a:tc>
                <a:extLst>
                  <a:ext uri="{0D108BD9-81ED-4DB2-BD59-A6C34878D82A}">
                    <a16:rowId xmlns:a16="http://schemas.microsoft.com/office/drawing/2014/main" val="902360875"/>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3" y="2552347"/>
            <a:ext cx="10139755" cy="3970318"/>
          </a:xfrm>
          <a:prstGeom prst="rect">
            <a:avLst/>
          </a:prstGeom>
          <a:noFill/>
        </p:spPr>
        <p:txBody>
          <a:bodyPr wrap="square" rtlCol="0">
            <a:spAutoFit/>
          </a:bodyPr>
          <a:lstStyle/>
          <a:p>
            <a:r>
              <a:rPr lang="en-US" dirty="0"/>
              <a:t>Model: f(A,S) =</a:t>
            </a:r>
            <a:r>
              <a:rPr lang="el-GR" dirty="0"/>
              <a:t>β</a:t>
            </a:r>
            <a:r>
              <a:rPr lang="en-US" baseline="-25000" dirty="0"/>
              <a:t>0</a:t>
            </a:r>
            <a:r>
              <a:rPr lang="en-US" dirty="0"/>
              <a:t> +</a:t>
            </a:r>
            <a:r>
              <a:rPr lang="el-GR" dirty="0"/>
              <a:t> β</a:t>
            </a:r>
            <a:r>
              <a:rPr lang="en-US" baseline="-25000" dirty="0"/>
              <a:t>1</a:t>
            </a:r>
            <a:r>
              <a:rPr lang="en-US" dirty="0"/>
              <a:t> A</a:t>
            </a:r>
          </a:p>
          <a:p>
            <a:r>
              <a:rPr lang="en-US" dirty="0"/>
              <a:t>MSE loss:  L(</a:t>
            </a:r>
            <a:r>
              <a:rPr lang="el-GR" dirty="0"/>
              <a:t>β</a:t>
            </a:r>
            <a:r>
              <a:rPr lang="en-US" baseline="-25000" dirty="0"/>
              <a:t>0</a:t>
            </a:r>
            <a:r>
              <a:rPr lang="en-US" dirty="0"/>
              <a:t> ,</a:t>
            </a:r>
            <a:r>
              <a:rPr lang="el-GR" dirty="0"/>
              <a:t>β</a:t>
            </a:r>
            <a:r>
              <a:rPr lang="en-US" baseline="-25000" dirty="0"/>
              <a:t>1</a:t>
            </a:r>
            <a:r>
              <a:rPr lang="en-US" dirty="0"/>
              <a:t> ) = ½ [ ( 90-</a:t>
            </a:r>
            <a:r>
              <a:rPr lang="el-GR" dirty="0"/>
              <a:t> β</a:t>
            </a:r>
            <a:r>
              <a:rPr lang="en-US" baseline="-25000" dirty="0"/>
              <a:t>0  </a:t>
            </a:r>
            <a:r>
              <a:rPr lang="en-US" dirty="0"/>
              <a:t>-0.8</a:t>
            </a:r>
            <a:r>
              <a:rPr lang="el-GR" dirty="0"/>
              <a:t> β</a:t>
            </a:r>
            <a:r>
              <a:rPr lang="en-US" baseline="-25000" dirty="0"/>
              <a:t>1</a:t>
            </a:r>
            <a:r>
              <a:rPr lang="en-US" dirty="0"/>
              <a:t>)</a:t>
            </a:r>
            <a:r>
              <a:rPr lang="en-US" baseline="30000" dirty="0"/>
              <a:t>2</a:t>
            </a:r>
            <a:r>
              <a:rPr lang="en-US" dirty="0"/>
              <a:t> + ( 20-</a:t>
            </a:r>
            <a:r>
              <a:rPr lang="el-GR" dirty="0"/>
              <a:t> β</a:t>
            </a:r>
            <a:r>
              <a:rPr lang="en-US" baseline="-25000" dirty="0"/>
              <a:t>0  </a:t>
            </a:r>
            <a:r>
              <a:rPr lang="en-US" dirty="0"/>
              <a:t>-0.3</a:t>
            </a:r>
            <a:r>
              <a:rPr lang="el-GR" dirty="0"/>
              <a:t> β</a:t>
            </a:r>
            <a:r>
              <a:rPr lang="en-US" baseline="-25000" dirty="0"/>
              <a:t>1</a:t>
            </a:r>
            <a:r>
              <a:rPr lang="en-US" dirty="0"/>
              <a:t>)</a:t>
            </a:r>
            <a:r>
              <a:rPr lang="en-US" baseline="30000" dirty="0"/>
              <a:t>2</a:t>
            </a:r>
            <a:r>
              <a:rPr lang="en-US" dirty="0"/>
              <a:t>)</a:t>
            </a:r>
          </a:p>
          <a:p>
            <a:endParaRPr lang="en-US" dirty="0"/>
          </a:p>
          <a:p>
            <a:r>
              <a:rPr lang="en-US" dirty="0"/>
              <a:t>If you have n training samples, the loss will be </a:t>
            </a:r>
            <a:r>
              <a:rPr lang="en-US" b="1" dirty="0"/>
              <a:t>sum over all of them</a:t>
            </a:r>
            <a:r>
              <a:rPr lang="en-US" dirty="0"/>
              <a:t>. </a:t>
            </a:r>
          </a:p>
          <a:p>
            <a:r>
              <a:rPr lang="en-US" dirty="0"/>
              <a:t>If instead you select randomly a </a:t>
            </a:r>
            <a:r>
              <a:rPr lang="el-GR" dirty="0"/>
              <a:t>1</a:t>
            </a:r>
            <a:r>
              <a:rPr lang="en-US" dirty="0"/>
              <a:t> sample at a time, and update </a:t>
            </a:r>
            <a:r>
              <a:rPr lang="el-GR" dirty="0"/>
              <a:t>β </a:t>
            </a:r>
            <a:r>
              <a:rPr lang="en-US" dirty="0"/>
              <a:t>using only that stochastic gradient: </a:t>
            </a:r>
            <a:r>
              <a:rPr lang="en-US" b="1" dirty="0"/>
              <a:t>Stochastic Gradient Descent</a:t>
            </a:r>
            <a:r>
              <a:rPr lang="en-US" dirty="0"/>
              <a:t>. </a:t>
            </a:r>
          </a:p>
          <a:p>
            <a:r>
              <a:rPr lang="en-US" dirty="0"/>
              <a:t>If you select a batch of B samples, compute the gradient on this loss and update:</a:t>
            </a:r>
          </a:p>
          <a:p>
            <a:r>
              <a:rPr lang="en-US" b="1" dirty="0" err="1"/>
              <a:t>MiniBatch</a:t>
            </a:r>
            <a:r>
              <a:rPr lang="en-US" b="1" dirty="0"/>
              <a:t> SGD</a:t>
            </a:r>
            <a:r>
              <a:rPr lang="en-US" dirty="0"/>
              <a:t>. </a:t>
            </a:r>
          </a:p>
          <a:p>
            <a:r>
              <a:rPr lang="en-US" dirty="0"/>
              <a:t>If you modify gradient descent to maintain its trajectory or adapt its step size:</a:t>
            </a:r>
          </a:p>
          <a:p>
            <a:r>
              <a:rPr lang="en-US" b="1" dirty="0"/>
              <a:t>SGD with momentum</a:t>
            </a:r>
          </a:p>
          <a:p>
            <a:r>
              <a:rPr lang="en-US" b="1" dirty="0" err="1"/>
              <a:t>AdaGrad</a:t>
            </a:r>
            <a:r>
              <a:rPr lang="en-US" b="1" dirty="0"/>
              <a:t> </a:t>
            </a:r>
          </a:p>
          <a:p>
            <a:r>
              <a:rPr lang="en-US" b="1" dirty="0"/>
              <a:t>ADAM</a:t>
            </a:r>
          </a:p>
          <a:p>
            <a:r>
              <a:rPr lang="en-US" b="1" dirty="0" err="1"/>
              <a:t>RMSProp</a:t>
            </a:r>
            <a:r>
              <a:rPr lang="en-US" dirty="0"/>
              <a:t>  and various other optimizer algorithms used widely. </a:t>
            </a:r>
          </a:p>
          <a:p>
            <a:r>
              <a:rPr lang="en-US" dirty="0"/>
              <a:t>All variations of SGD and gradient descent.</a:t>
            </a:r>
          </a:p>
        </p:txBody>
      </p:sp>
      <p:pic>
        <p:nvPicPr>
          <p:cNvPr id="3" name="Picture 2">
            <a:extLst>
              <a:ext uri="{FF2B5EF4-FFF2-40B4-BE49-F238E27FC236}">
                <a16:creationId xmlns:a16="http://schemas.microsoft.com/office/drawing/2014/main" id="{75D3D8A7-BD0D-9446-A14D-3A5BC12C2E4D}"/>
              </a:ext>
            </a:extLst>
          </p:cNvPr>
          <p:cNvPicPr>
            <a:picLocks noChangeAspect="1"/>
          </p:cNvPicPr>
          <p:nvPr/>
        </p:nvPicPr>
        <p:blipFill>
          <a:blip r:embed="rId2"/>
          <a:stretch>
            <a:fillRect/>
          </a:stretch>
        </p:blipFill>
        <p:spPr>
          <a:xfrm>
            <a:off x="6974811" y="1321722"/>
            <a:ext cx="4813300" cy="520700"/>
          </a:xfrm>
          <a:prstGeom prst="rect">
            <a:avLst/>
          </a:prstGeom>
        </p:spPr>
      </p:pic>
    </p:spTree>
    <p:extLst>
      <p:ext uri="{BB962C8B-B14F-4D97-AF65-F5344CB8AC3E}">
        <p14:creationId xmlns:p14="http://schemas.microsoft.com/office/powerpoint/2010/main" val="343959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93" y="0"/>
            <a:ext cx="10515600" cy="1325563"/>
          </a:xfrm>
        </p:spPr>
        <p:txBody>
          <a:bodyPr/>
          <a:lstStyle/>
          <a:p>
            <a:r>
              <a:rPr lang="en-US" dirty="0">
                <a:latin typeface="Helvetica" pitchFamily="2" charset="0"/>
              </a:rPr>
              <a:t>Quick note on regularization</a:t>
            </a:r>
          </a:p>
        </p:txBody>
      </p:sp>
      <p:sp>
        <p:nvSpPr>
          <p:cNvPr id="19" name="TextBox 18">
            <a:extLst>
              <a:ext uri="{FF2B5EF4-FFF2-40B4-BE49-F238E27FC236}">
                <a16:creationId xmlns:a16="http://schemas.microsoft.com/office/drawing/2014/main" id="{9F12C529-ED50-FA4D-9A5E-44E693AB68B3}"/>
              </a:ext>
            </a:extLst>
          </p:cNvPr>
          <p:cNvSpPr txBox="1"/>
          <p:nvPr/>
        </p:nvSpPr>
        <p:spPr>
          <a:xfrm>
            <a:off x="8019535" y="1965343"/>
            <a:ext cx="4275438" cy="4247317"/>
          </a:xfrm>
          <a:prstGeom prst="rect">
            <a:avLst/>
          </a:prstGeom>
          <a:noFill/>
        </p:spPr>
        <p:txBody>
          <a:bodyPr wrap="square" rtlCol="0">
            <a:spAutoFit/>
          </a:bodyPr>
          <a:lstStyle/>
          <a:p>
            <a:r>
              <a:rPr lang="en-US" dirty="0">
                <a:solidFill>
                  <a:srgbClr val="C00000"/>
                </a:solidFill>
              </a:rPr>
              <a:t>complexity measures:</a:t>
            </a:r>
          </a:p>
          <a:p>
            <a:r>
              <a:rPr lang="en-US" dirty="0"/>
              <a:t>For Linear Regression</a:t>
            </a:r>
          </a:p>
          <a:p>
            <a:r>
              <a:rPr lang="en-US" dirty="0"/>
              <a:t>Number of nonzero coefficients</a:t>
            </a:r>
          </a:p>
          <a:p>
            <a:r>
              <a:rPr lang="en-US" dirty="0"/>
              <a:t>Magnitude of coefficients. </a:t>
            </a:r>
          </a:p>
          <a:p>
            <a:endParaRPr lang="en-US" dirty="0"/>
          </a:p>
          <a:p>
            <a:r>
              <a:rPr lang="en-US" dirty="0"/>
              <a:t>Can be controlled with regularization. </a:t>
            </a:r>
            <a:br>
              <a:rPr lang="en-US" dirty="0"/>
            </a:br>
            <a:r>
              <a:rPr lang="en-US" dirty="0"/>
              <a:t>Either l1 norm or l2 norm. </a:t>
            </a:r>
          </a:p>
          <a:p>
            <a:endParaRPr lang="en-US" dirty="0"/>
          </a:p>
          <a:p>
            <a:r>
              <a:rPr lang="en-US" dirty="0"/>
              <a:t>L2 norms makes all coefficients smaller </a:t>
            </a:r>
          </a:p>
          <a:p>
            <a:r>
              <a:rPr lang="en-US" dirty="0"/>
              <a:t>Called Ridge Regression </a:t>
            </a:r>
          </a:p>
          <a:p>
            <a:endParaRPr lang="en-US" dirty="0"/>
          </a:p>
          <a:p>
            <a:endParaRPr lang="en-US" dirty="0"/>
          </a:p>
          <a:p>
            <a:r>
              <a:rPr lang="en-US" dirty="0"/>
              <a:t>L1 norm promotes sparsity in the coefficients</a:t>
            </a:r>
          </a:p>
          <a:p>
            <a:r>
              <a:rPr lang="en-US" dirty="0"/>
              <a:t>Called Lasso or L1 regularization.</a:t>
            </a:r>
          </a:p>
        </p:txBody>
      </p:sp>
      <p:sp>
        <p:nvSpPr>
          <p:cNvPr id="3" name="Rectangle 2">
            <a:extLst>
              <a:ext uri="{FF2B5EF4-FFF2-40B4-BE49-F238E27FC236}">
                <a16:creationId xmlns:a16="http://schemas.microsoft.com/office/drawing/2014/main" id="{862B5CC3-5D86-4344-8A32-BC42CC22064C}"/>
              </a:ext>
            </a:extLst>
          </p:cNvPr>
          <p:cNvSpPr/>
          <p:nvPr/>
        </p:nvSpPr>
        <p:spPr>
          <a:xfrm>
            <a:off x="616072" y="1042040"/>
            <a:ext cx="7304610" cy="317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Key idea:</a:t>
            </a:r>
          </a:p>
          <a:p>
            <a:pPr algn="ctr"/>
            <a:r>
              <a:rPr lang="en-US" sz="2000" dirty="0"/>
              <a:t>Don’t only find a model that predicts well on the training set </a:t>
            </a:r>
          </a:p>
          <a:p>
            <a:pPr algn="ctr"/>
            <a:r>
              <a:rPr lang="en-US" sz="2000" dirty="0"/>
              <a:t>but find a model that is BOTH simple AND predicts well the training set. </a:t>
            </a:r>
          </a:p>
          <a:p>
            <a:pPr algn="ctr"/>
            <a:endParaRPr lang="en-US" sz="2000" dirty="0"/>
          </a:p>
          <a:p>
            <a:pPr algn="ctr"/>
            <a:r>
              <a:rPr lang="en-US" sz="2000" dirty="0"/>
              <a:t>Minimize:  Training Loss + </a:t>
            </a:r>
            <a:r>
              <a:rPr lang="el-GR" sz="2000" dirty="0"/>
              <a:t>λ </a:t>
            </a:r>
            <a:r>
              <a:rPr lang="en-US" sz="2000" b="1" dirty="0">
                <a:solidFill>
                  <a:srgbClr val="C00000"/>
                </a:solidFill>
              </a:rPr>
              <a:t>Complexity Measure</a:t>
            </a:r>
          </a:p>
          <a:p>
            <a:pPr algn="ctr"/>
            <a:r>
              <a:rPr lang="el-GR" sz="2000" dirty="0"/>
              <a:t>λ</a:t>
            </a:r>
            <a:r>
              <a:rPr lang="en-US" sz="2000" dirty="0"/>
              <a:t> is a hyperparameter that controls this tradeoff</a:t>
            </a:r>
          </a:p>
        </p:txBody>
      </p:sp>
    </p:spTree>
    <p:extLst>
      <p:ext uri="{BB962C8B-B14F-4D97-AF65-F5344CB8AC3E}">
        <p14:creationId xmlns:p14="http://schemas.microsoft.com/office/powerpoint/2010/main" val="1565719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93" y="0"/>
            <a:ext cx="10515600" cy="1325563"/>
          </a:xfrm>
        </p:spPr>
        <p:txBody>
          <a:bodyPr/>
          <a:lstStyle/>
          <a:p>
            <a:r>
              <a:rPr lang="en-US" dirty="0">
                <a:latin typeface="Helvetica" pitchFamily="2" charset="0"/>
              </a:rPr>
              <a:t>Regularizing linear regression to control complexity</a:t>
            </a:r>
          </a:p>
        </p:txBody>
      </p:sp>
      <p:sp>
        <p:nvSpPr>
          <p:cNvPr id="19" name="TextBox 18">
            <a:extLst>
              <a:ext uri="{FF2B5EF4-FFF2-40B4-BE49-F238E27FC236}">
                <a16:creationId xmlns:a16="http://schemas.microsoft.com/office/drawing/2014/main" id="{9F12C529-ED50-FA4D-9A5E-44E693AB68B3}"/>
              </a:ext>
            </a:extLst>
          </p:cNvPr>
          <p:cNvSpPr txBox="1"/>
          <p:nvPr/>
        </p:nvSpPr>
        <p:spPr>
          <a:xfrm>
            <a:off x="870857" y="1792347"/>
            <a:ext cx="10005850" cy="4544834"/>
          </a:xfrm>
          <a:prstGeom prst="rect">
            <a:avLst/>
          </a:prstGeom>
          <a:noFill/>
        </p:spPr>
        <p:txBody>
          <a:bodyPr wrap="square" rtlCol="0">
            <a:spAutoFit/>
          </a:bodyPr>
          <a:lstStyle/>
          <a:p>
            <a:r>
              <a:rPr lang="en-US" sz="2800" dirty="0"/>
              <a:t>Recall: Loss in regression is mean Squared Loss (MSE)</a:t>
            </a:r>
            <a:r>
              <a:rPr lang="el-GR" sz="2800" dirty="0"/>
              <a:t>.</a:t>
            </a:r>
            <a:r>
              <a:rPr lang="en-US" sz="2800" dirty="0"/>
              <a:t> </a:t>
            </a:r>
          </a:p>
          <a:p>
            <a:endParaRPr lang="en-US" sz="2800" dirty="0"/>
          </a:p>
          <a:p>
            <a:r>
              <a:rPr lang="en-US" sz="2800" dirty="0"/>
              <a:t>sum (</a:t>
            </a:r>
            <a:r>
              <a:rPr lang="en-US" sz="2800" dirty="0" err="1"/>
              <a:t>yi</a:t>
            </a:r>
            <a:r>
              <a:rPr lang="en-US" sz="2800" dirty="0"/>
              <a:t> – f</a:t>
            </a:r>
            <a:r>
              <a:rPr lang="el-GR" sz="2800" baseline="-25000" dirty="0"/>
              <a:t>β</a:t>
            </a:r>
            <a:r>
              <a:rPr lang="en-US" sz="2800" dirty="0"/>
              <a:t>( x ) )</a:t>
            </a:r>
            <a:r>
              <a:rPr lang="en-US" sz="2800" baseline="30000" dirty="0"/>
              <a:t>2</a:t>
            </a:r>
            <a:r>
              <a:rPr lang="en-US" sz="2800" dirty="0"/>
              <a:t> </a:t>
            </a:r>
          </a:p>
          <a:p>
            <a:endParaRPr lang="en-US" sz="2800" dirty="0"/>
          </a:p>
          <a:p>
            <a:r>
              <a:rPr lang="en-US" sz="2800" dirty="0"/>
              <a:t>Instead we can ask to find coefficients </a:t>
            </a:r>
            <a:r>
              <a:rPr lang="el-GR" sz="2800" dirty="0"/>
              <a:t>β </a:t>
            </a:r>
            <a:r>
              <a:rPr lang="en-US" sz="2800" dirty="0"/>
              <a:t>that minimize </a:t>
            </a:r>
          </a:p>
          <a:p>
            <a:r>
              <a:rPr lang="en-US" sz="2800" dirty="0"/>
              <a:t>MSE + </a:t>
            </a:r>
            <a:r>
              <a:rPr lang="el-GR" sz="2800" dirty="0"/>
              <a:t>λ </a:t>
            </a:r>
            <a:r>
              <a:rPr lang="en-US" sz="2800" dirty="0"/>
              <a:t>||</a:t>
            </a:r>
            <a:r>
              <a:rPr lang="el-GR" sz="2800" dirty="0"/>
              <a:t>β||</a:t>
            </a:r>
            <a:r>
              <a:rPr lang="el-GR" sz="2800" baseline="-25000" dirty="0"/>
              <a:t>1</a:t>
            </a:r>
          </a:p>
          <a:p>
            <a:r>
              <a:rPr lang="en-US" sz="2800" dirty="0"/>
              <a:t>or</a:t>
            </a:r>
          </a:p>
          <a:p>
            <a:r>
              <a:rPr lang="en-US" sz="2800" dirty="0"/>
              <a:t>MSE + </a:t>
            </a:r>
            <a:r>
              <a:rPr lang="el-GR" sz="2800" dirty="0"/>
              <a:t>λ </a:t>
            </a:r>
            <a:r>
              <a:rPr lang="en-US" sz="2800" dirty="0"/>
              <a:t>||</a:t>
            </a:r>
            <a:r>
              <a:rPr lang="el-GR" sz="2800" dirty="0"/>
              <a:t>β||</a:t>
            </a:r>
            <a:r>
              <a:rPr lang="en-US" sz="2800" baseline="-25000" dirty="0"/>
              <a:t>2</a:t>
            </a:r>
          </a:p>
          <a:p>
            <a:endParaRPr lang="en-US" sz="2800" baseline="-25000" dirty="0"/>
          </a:p>
          <a:p>
            <a:r>
              <a:rPr lang="en-US" sz="2800" baseline="-25000" dirty="0"/>
              <a:t> </a:t>
            </a:r>
          </a:p>
          <a:p>
            <a:endParaRPr lang="el-GR" sz="2800" dirty="0"/>
          </a:p>
        </p:txBody>
      </p:sp>
      <p:sp>
        <p:nvSpPr>
          <p:cNvPr id="3" name="TextBox 2">
            <a:extLst>
              <a:ext uri="{FF2B5EF4-FFF2-40B4-BE49-F238E27FC236}">
                <a16:creationId xmlns:a16="http://schemas.microsoft.com/office/drawing/2014/main" id="{F0DBC3A7-7D9F-684A-9C11-F8A4D0AB0E7F}"/>
              </a:ext>
            </a:extLst>
          </p:cNvPr>
          <p:cNvSpPr txBox="1"/>
          <p:nvPr/>
        </p:nvSpPr>
        <p:spPr>
          <a:xfrm>
            <a:off x="3673813" y="4962445"/>
            <a:ext cx="7131558" cy="369332"/>
          </a:xfrm>
          <a:prstGeom prst="rect">
            <a:avLst/>
          </a:prstGeom>
          <a:noFill/>
        </p:spPr>
        <p:txBody>
          <a:bodyPr wrap="square" rtlCol="0">
            <a:spAutoFit/>
          </a:bodyPr>
          <a:lstStyle/>
          <a:p>
            <a:r>
              <a:rPr lang="en-US" dirty="0"/>
              <a:t>Ridge regression is regularizing using the l2 norm of the coefficients</a:t>
            </a:r>
          </a:p>
        </p:txBody>
      </p:sp>
      <p:sp>
        <p:nvSpPr>
          <p:cNvPr id="5" name="TextBox 4">
            <a:extLst>
              <a:ext uri="{FF2B5EF4-FFF2-40B4-BE49-F238E27FC236}">
                <a16:creationId xmlns:a16="http://schemas.microsoft.com/office/drawing/2014/main" id="{F3D30E9B-E1D4-CB47-BFF7-4C001E0926A6}"/>
              </a:ext>
            </a:extLst>
          </p:cNvPr>
          <p:cNvSpPr txBox="1"/>
          <p:nvPr/>
        </p:nvSpPr>
        <p:spPr>
          <a:xfrm>
            <a:off x="3673813" y="4056897"/>
            <a:ext cx="7795098" cy="646331"/>
          </a:xfrm>
          <a:prstGeom prst="rect">
            <a:avLst/>
          </a:prstGeom>
          <a:noFill/>
        </p:spPr>
        <p:txBody>
          <a:bodyPr wrap="square" rtlCol="0">
            <a:spAutoFit/>
          </a:bodyPr>
          <a:lstStyle/>
          <a:p>
            <a:r>
              <a:rPr lang="en-US" dirty="0"/>
              <a:t>Lasso regression is regularizing using the l1 norm of the coefficients</a:t>
            </a:r>
          </a:p>
          <a:p>
            <a:r>
              <a:rPr lang="en-US" dirty="0"/>
              <a:t>key fact: Lasso regression produces sparse coefficients i.e. beta coordinates=0</a:t>
            </a:r>
          </a:p>
        </p:txBody>
      </p:sp>
      <p:sp>
        <p:nvSpPr>
          <p:cNvPr id="6" name="TextBox 5">
            <a:extLst>
              <a:ext uri="{FF2B5EF4-FFF2-40B4-BE49-F238E27FC236}">
                <a16:creationId xmlns:a16="http://schemas.microsoft.com/office/drawing/2014/main" id="{E55044A0-4A2E-4345-83B0-DC7FA97D814F}"/>
              </a:ext>
            </a:extLst>
          </p:cNvPr>
          <p:cNvSpPr txBox="1"/>
          <p:nvPr/>
        </p:nvSpPr>
        <p:spPr>
          <a:xfrm>
            <a:off x="1860814" y="5928180"/>
            <a:ext cx="7131558" cy="646331"/>
          </a:xfrm>
          <a:prstGeom prst="rect">
            <a:avLst/>
          </a:prstGeom>
          <a:noFill/>
        </p:spPr>
        <p:txBody>
          <a:bodyPr wrap="square" rtlCol="0">
            <a:spAutoFit/>
          </a:bodyPr>
          <a:lstStyle/>
          <a:p>
            <a:r>
              <a:rPr lang="en-US" dirty="0"/>
              <a:t>l</a:t>
            </a:r>
            <a:r>
              <a:rPr lang="en-US" baseline="-25000" dirty="0"/>
              <a:t>0</a:t>
            </a:r>
            <a:r>
              <a:rPr lang="en-US" dirty="0"/>
              <a:t> norm is the </a:t>
            </a:r>
            <a:r>
              <a:rPr lang="en-US" b="1" dirty="0"/>
              <a:t>number</a:t>
            </a:r>
            <a:r>
              <a:rPr lang="en-US" dirty="0"/>
              <a:t> of nonzero entries in a vector. </a:t>
            </a:r>
          </a:p>
          <a:p>
            <a:r>
              <a:rPr lang="en-US" dirty="0"/>
              <a:t>x=[1,2,3,0] ,  ||x||</a:t>
            </a:r>
            <a:r>
              <a:rPr lang="en-US" baseline="-25000" dirty="0"/>
              <a:t>0</a:t>
            </a:r>
            <a:r>
              <a:rPr lang="en-US" dirty="0"/>
              <a:t>=   3</a:t>
            </a:r>
          </a:p>
        </p:txBody>
      </p:sp>
    </p:spTree>
    <p:extLst>
      <p:ext uri="{BB962C8B-B14F-4D97-AF65-F5344CB8AC3E}">
        <p14:creationId xmlns:p14="http://schemas.microsoft.com/office/powerpoint/2010/main" val="2191288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93" y="0"/>
            <a:ext cx="10515600" cy="1325563"/>
          </a:xfrm>
        </p:spPr>
        <p:txBody>
          <a:bodyPr/>
          <a:lstStyle/>
          <a:p>
            <a:r>
              <a:rPr lang="en-US" dirty="0">
                <a:latin typeface="Helvetica" pitchFamily="2" charset="0"/>
              </a:rPr>
              <a:t>Regularizing linear regression to control complexity</a:t>
            </a:r>
          </a:p>
        </p:txBody>
      </p:sp>
      <p:sp>
        <p:nvSpPr>
          <p:cNvPr id="19" name="TextBox 18">
            <a:extLst>
              <a:ext uri="{FF2B5EF4-FFF2-40B4-BE49-F238E27FC236}">
                <a16:creationId xmlns:a16="http://schemas.microsoft.com/office/drawing/2014/main" id="{9F12C529-ED50-FA4D-9A5E-44E693AB68B3}"/>
              </a:ext>
            </a:extLst>
          </p:cNvPr>
          <p:cNvSpPr txBox="1"/>
          <p:nvPr/>
        </p:nvSpPr>
        <p:spPr>
          <a:xfrm>
            <a:off x="870857" y="1792347"/>
            <a:ext cx="10005850" cy="5406608"/>
          </a:xfrm>
          <a:prstGeom prst="rect">
            <a:avLst/>
          </a:prstGeom>
          <a:noFill/>
        </p:spPr>
        <p:txBody>
          <a:bodyPr wrap="square" rtlCol="0">
            <a:spAutoFit/>
          </a:bodyPr>
          <a:lstStyle/>
          <a:p>
            <a:r>
              <a:rPr lang="en-US" sz="2800" dirty="0"/>
              <a:t>Norms of a vector. </a:t>
            </a:r>
          </a:p>
          <a:p>
            <a:endParaRPr lang="en-US" sz="2800" dirty="0"/>
          </a:p>
          <a:p>
            <a:r>
              <a:rPr lang="en-US" sz="2800" dirty="0"/>
              <a:t>l2 norm: Euclidean length of the vector squared. </a:t>
            </a:r>
          </a:p>
          <a:p>
            <a:r>
              <a:rPr lang="en-US" sz="2800" dirty="0"/>
              <a:t>||</a:t>
            </a:r>
            <a:r>
              <a:rPr lang="el-GR" sz="2800" b="1" dirty="0"/>
              <a:t>β</a:t>
            </a:r>
            <a:r>
              <a:rPr lang="el-GR" sz="2800" dirty="0"/>
              <a:t>||</a:t>
            </a:r>
            <a:r>
              <a:rPr lang="en-US" sz="2800" baseline="-25000" dirty="0"/>
              <a:t>2</a:t>
            </a:r>
            <a:r>
              <a:rPr lang="en-US" sz="2800" dirty="0"/>
              <a:t>= sum of squared entries. = sum </a:t>
            </a:r>
            <a:r>
              <a:rPr lang="el-GR" sz="2800" dirty="0"/>
              <a:t>β</a:t>
            </a:r>
            <a:r>
              <a:rPr lang="en-US" sz="2800" baseline="-25000" dirty="0"/>
              <a:t>i</a:t>
            </a:r>
            <a:r>
              <a:rPr lang="en-US" sz="2800" baseline="30000" dirty="0"/>
              <a:t>2</a:t>
            </a:r>
          </a:p>
          <a:p>
            <a:endParaRPr lang="en-US" sz="2800" dirty="0"/>
          </a:p>
          <a:p>
            <a:r>
              <a:rPr lang="en-US" sz="2800" dirty="0"/>
              <a:t>l1 norm: Sum of absolute values of entries:</a:t>
            </a:r>
          </a:p>
          <a:p>
            <a:r>
              <a:rPr lang="en-US" sz="2800" dirty="0"/>
              <a:t>||</a:t>
            </a:r>
            <a:r>
              <a:rPr lang="el-GR" sz="2800" b="1" dirty="0"/>
              <a:t>β</a:t>
            </a:r>
            <a:r>
              <a:rPr lang="el-GR" sz="2800" dirty="0"/>
              <a:t>||</a:t>
            </a:r>
            <a:r>
              <a:rPr lang="en-US" sz="2800" baseline="-25000" dirty="0"/>
              <a:t>1</a:t>
            </a:r>
            <a:r>
              <a:rPr lang="en-US" sz="2800" dirty="0"/>
              <a:t>= sum of squared entries. = sum |</a:t>
            </a:r>
            <a:r>
              <a:rPr lang="el-GR" sz="2800" dirty="0"/>
              <a:t>β</a:t>
            </a:r>
            <a:r>
              <a:rPr lang="en-US" sz="2800" baseline="-25000" dirty="0" err="1"/>
              <a:t>i</a:t>
            </a:r>
            <a:r>
              <a:rPr lang="en-US" sz="2800" dirty="0"/>
              <a:t>|</a:t>
            </a:r>
          </a:p>
          <a:p>
            <a:endParaRPr lang="en-US" sz="2800" dirty="0"/>
          </a:p>
          <a:p>
            <a:r>
              <a:rPr lang="en-US" sz="2800" dirty="0"/>
              <a:t>Examples: If </a:t>
            </a:r>
            <a:r>
              <a:rPr lang="el-GR" sz="2800" b="1" dirty="0"/>
              <a:t>β</a:t>
            </a:r>
            <a:r>
              <a:rPr lang="el-GR" sz="2800" dirty="0"/>
              <a:t> =</a:t>
            </a:r>
            <a:r>
              <a:rPr lang="en-US" sz="2800" dirty="0"/>
              <a:t>[</a:t>
            </a:r>
            <a:r>
              <a:rPr lang="el-GR" sz="2800" dirty="0"/>
              <a:t>β</a:t>
            </a:r>
            <a:r>
              <a:rPr lang="en-US" sz="2800" baseline="-25000" dirty="0"/>
              <a:t>0</a:t>
            </a:r>
            <a:r>
              <a:rPr lang="en-US" sz="2800" dirty="0"/>
              <a:t> =10 , </a:t>
            </a:r>
            <a:r>
              <a:rPr lang="el-GR" sz="2800" dirty="0"/>
              <a:t>β</a:t>
            </a:r>
            <a:r>
              <a:rPr lang="en-US" sz="2800" baseline="-25000" dirty="0"/>
              <a:t>1</a:t>
            </a:r>
            <a:r>
              <a:rPr lang="en-US" sz="2800" dirty="0"/>
              <a:t> =10 ]</a:t>
            </a:r>
            <a:endParaRPr lang="el-GR" sz="2800" dirty="0"/>
          </a:p>
          <a:p>
            <a:r>
              <a:rPr lang="en-US" sz="2800" dirty="0"/>
              <a:t> ||</a:t>
            </a:r>
            <a:r>
              <a:rPr lang="el-GR" sz="2800" b="1" dirty="0"/>
              <a:t>β</a:t>
            </a:r>
            <a:r>
              <a:rPr lang="el-GR" sz="2800" dirty="0"/>
              <a:t>||</a:t>
            </a:r>
            <a:r>
              <a:rPr lang="en-US" sz="2800" baseline="-25000" dirty="0"/>
              <a:t>2</a:t>
            </a:r>
            <a:r>
              <a:rPr lang="el-GR" sz="2800" baseline="-25000" dirty="0"/>
              <a:t> </a:t>
            </a:r>
            <a:r>
              <a:rPr lang="el-GR" sz="2800" dirty="0"/>
              <a:t>= 10</a:t>
            </a:r>
            <a:r>
              <a:rPr lang="el-GR" sz="2800" baseline="30000" dirty="0"/>
              <a:t>2</a:t>
            </a:r>
            <a:r>
              <a:rPr lang="el-GR" sz="2800" dirty="0"/>
              <a:t>+10</a:t>
            </a:r>
            <a:r>
              <a:rPr lang="el-GR" sz="2800" baseline="30000" dirty="0"/>
              <a:t>2 </a:t>
            </a:r>
            <a:r>
              <a:rPr lang="el-GR" sz="2800" dirty="0"/>
              <a:t>= 200</a:t>
            </a:r>
          </a:p>
          <a:p>
            <a:r>
              <a:rPr lang="en-US" sz="2800" dirty="0"/>
              <a:t> ||</a:t>
            </a:r>
            <a:r>
              <a:rPr lang="el-GR" sz="2800" b="1" dirty="0"/>
              <a:t>β</a:t>
            </a:r>
            <a:r>
              <a:rPr lang="el-GR" sz="2800" dirty="0"/>
              <a:t>||</a:t>
            </a:r>
            <a:r>
              <a:rPr lang="el-GR" sz="2800" baseline="-25000" dirty="0"/>
              <a:t>1 </a:t>
            </a:r>
            <a:r>
              <a:rPr lang="el-GR" sz="2800" dirty="0"/>
              <a:t>= |10|+|10</a:t>
            </a:r>
            <a:r>
              <a:rPr lang="el-GR" sz="2800" baseline="30000" dirty="0"/>
              <a:t>| </a:t>
            </a:r>
            <a:r>
              <a:rPr lang="el-GR" sz="2800" dirty="0"/>
              <a:t>= 20</a:t>
            </a:r>
          </a:p>
          <a:p>
            <a:endParaRPr lang="el-GR" sz="2800" baseline="30000" dirty="0"/>
          </a:p>
          <a:p>
            <a:endParaRPr lang="en-US" sz="2800" baseline="30000" dirty="0"/>
          </a:p>
        </p:txBody>
      </p:sp>
    </p:spTree>
    <p:extLst>
      <p:ext uri="{BB962C8B-B14F-4D97-AF65-F5344CB8AC3E}">
        <p14:creationId xmlns:p14="http://schemas.microsoft.com/office/powerpoint/2010/main" val="293048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93" y="0"/>
            <a:ext cx="10515600" cy="1325563"/>
          </a:xfrm>
        </p:spPr>
        <p:txBody>
          <a:bodyPr/>
          <a:lstStyle/>
          <a:p>
            <a:r>
              <a:rPr lang="en-US" dirty="0">
                <a:latin typeface="Helvetica" pitchFamily="2" charset="0"/>
              </a:rPr>
              <a:t>Regularizing linear regression to control complexity</a:t>
            </a:r>
          </a:p>
        </p:txBody>
      </p:sp>
      <p:sp>
        <p:nvSpPr>
          <p:cNvPr id="19" name="TextBox 18">
            <a:extLst>
              <a:ext uri="{FF2B5EF4-FFF2-40B4-BE49-F238E27FC236}">
                <a16:creationId xmlns:a16="http://schemas.microsoft.com/office/drawing/2014/main" id="{9F12C529-ED50-FA4D-9A5E-44E693AB68B3}"/>
              </a:ext>
            </a:extLst>
          </p:cNvPr>
          <p:cNvSpPr txBox="1"/>
          <p:nvPr/>
        </p:nvSpPr>
        <p:spPr>
          <a:xfrm>
            <a:off x="678543" y="1149796"/>
            <a:ext cx="10005850" cy="5550237"/>
          </a:xfrm>
          <a:prstGeom prst="rect">
            <a:avLst/>
          </a:prstGeom>
          <a:noFill/>
        </p:spPr>
        <p:txBody>
          <a:bodyPr wrap="square" rtlCol="0">
            <a:spAutoFit/>
          </a:bodyPr>
          <a:lstStyle/>
          <a:p>
            <a:r>
              <a:rPr lang="en-US" sz="2800" dirty="0"/>
              <a:t>Norms of a vector. </a:t>
            </a:r>
          </a:p>
          <a:p>
            <a:endParaRPr lang="en-US" sz="2800" dirty="0"/>
          </a:p>
          <a:p>
            <a:r>
              <a:rPr lang="en-US" sz="2800" dirty="0"/>
              <a:t>l2 norm: Euclidean length of the vector squared. </a:t>
            </a:r>
          </a:p>
          <a:p>
            <a:r>
              <a:rPr lang="en-US" sz="2800" dirty="0"/>
              <a:t>||</a:t>
            </a:r>
            <a:r>
              <a:rPr lang="el-GR" sz="2800" b="1" dirty="0"/>
              <a:t>β</a:t>
            </a:r>
            <a:r>
              <a:rPr lang="el-GR" sz="2800" dirty="0"/>
              <a:t>||</a:t>
            </a:r>
            <a:r>
              <a:rPr lang="en-US" sz="2800" baseline="-25000" dirty="0"/>
              <a:t>2</a:t>
            </a:r>
            <a:r>
              <a:rPr lang="en-US" sz="2800" dirty="0"/>
              <a:t>= sum of squared entries. = sum </a:t>
            </a:r>
            <a:r>
              <a:rPr lang="el-GR" sz="2800" dirty="0"/>
              <a:t>β</a:t>
            </a:r>
            <a:r>
              <a:rPr lang="en-US" sz="2800" baseline="-25000" dirty="0"/>
              <a:t>i</a:t>
            </a:r>
            <a:r>
              <a:rPr lang="en-US" sz="2800" baseline="30000" dirty="0"/>
              <a:t>2</a:t>
            </a:r>
          </a:p>
          <a:p>
            <a:endParaRPr lang="en-US" sz="2800" dirty="0"/>
          </a:p>
          <a:p>
            <a:r>
              <a:rPr lang="en-US" sz="2800" dirty="0"/>
              <a:t>l1 norm: Sum of absolute values of entries:</a:t>
            </a:r>
          </a:p>
          <a:p>
            <a:r>
              <a:rPr lang="en-US" sz="2800" dirty="0"/>
              <a:t>||</a:t>
            </a:r>
            <a:r>
              <a:rPr lang="el-GR" sz="2800" b="1" dirty="0"/>
              <a:t>β</a:t>
            </a:r>
            <a:r>
              <a:rPr lang="el-GR" sz="2800" dirty="0"/>
              <a:t>||</a:t>
            </a:r>
            <a:r>
              <a:rPr lang="en-US" sz="2800" baseline="-25000" dirty="0"/>
              <a:t>1</a:t>
            </a:r>
            <a:r>
              <a:rPr lang="en-US" sz="2800" dirty="0"/>
              <a:t>= sum of squared entries. = sum |</a:t>
            </a:r>
            <a:r>
              <a:rPr lang="el-GR" sz="2800" dirty="0"/>
              <a:t>β</a:t>
            </a:r>
            <a:r>
              <a:rPr lang="en-US" sz="2800" baseline="-25000" dirty="0" err="1"/>
              <a:t>i</a:t>
            </a:r>
            <a:r>
              <a:rPr lang="en-US" sz="2800" dirty="0"/>
              <a:t>|</a:t>
            </a:r>
          </a:p>
          <a:p>
            <a:endParaRPr lang="en-US" sz="2800" dirty="0"/>
          </a:p>
          <a:p>
            <a:r>
              <a:rPr lang="en-US" sz="2800" dirty="0"/>
              <a:t>Example</a:t>
            </a:r>
            <a:r>
              <a:rPr lang="el-GR" sz="2800" dirty="0"/>
              <a:t> 2 </a:t>
            </a:r>
            <a:r>
              <a:rPr lang="en-US" sz="2800" dirty="0"/>
              <a:t>: If </a:t>
            </a:r>
            <a:r>
              <a:rPr lang="el-GR" sz="2800" b="1" dirty="0"/>
              <a:t>β</a:t>
            </a:r>
            <a:r>
              <a:rPr lang="el-GR" sz="2800" dirty="0"/>
              <a:t> =</a:t>
            </a:r>
            <a:r>
              <a:rPr lang="en-US" sz="2800" dirty="0"/>
              <a:t>[1 , </a:t>
            </a:r>
            <a:r>
              <a:rPr lang="el-GR" sz="2800" dirty="0"/>
              <a:t>0, -2, 2,3</a:t>
            </a:r>
            <a:r>
              <a:rPr lang="en-US" sz="2800" dirty="0"/>
              <a:t> ]</a:t>
            </a:r>
            <a:endParaRPr lang="el-GR" sz="2800" dirty="0"/>
          </a:p>
          <a:p>
            <a:r>
              <a:rPr lang="en-US" sz="2800" dirty="0"/>
              <a:t> ||</a:t>
            </a:r>
            <a:r>
              <a:rPr lang="el-GR" sz="2800" b="1" dirty="0"/>
              <a:t>β</a:t>
            </a:r>
            <a:r>
              <a:rPr lang="el-GR" sz="2800" dirty="0"/>
              <a:t>||</a:t>
            </a:r>
            <a:r>
              <a:rPr lang="en-US" sz="2800" baseline="-25000" dirty="0"/>
              <a:t>2</a:t>
            </a:r>
            <a:r>
              <a:rPr lang="el-GR" sz="2800" baseline="-25000" dirty="0"/>
              <a:t> </a:t>
            </a:r>
            <a:r>
              <a:rPr lang="el-GR" sz="2800" dirty="0"/>
              <a:t>=</a:t>
            </a:r>
            <a:r>
              <a:rPr lang="en-US" sz="2800" b="1" dirty="0">
                <a:solidFill>
                  <a:srgbClr val="C00000"/>
                </a:solidFill>
              </a:rPr>
              <a:t>?</a:t>
            </a:r>
            <a:endParaRPr lang="el-GR" sz="2800" b="1" dirty="0">
              <a:solidFill>
                <a:srgbClr val="C00000"/>
              </a:solidFill>
            </a:endParaRPr>
          </a:p>
          <a:p>
            <a:r>
              <a:rPr lang="en-US" sz="2800" dirty="0"/>
              <a:t> ||</a:t>
            </a:r>
            <a:r>
              <a:rPr lang="el-GR" sz="2800" b="1" dirty="0"/>
              <a:t>β</a:t>
            </a:r>
            <a:r>
              <a:rPr lang="el-GR" sz="2800" dirty="0"/>
              <a:t>||</a:t>
            </a:r>
            <a:r>
              <a:rPr lang="el-GR" sz="2800" baseline="-25000" dirty="0"/>
              <a:t>1 </a:t>
            </a:r>
            <a:r>
              <a:rPr lang="el-GR" sz="2800" dirty="0"/>
              <a:t>= </a:t>
            </a:r>
            <a:r>
              <a:rPr lang="en-US" sz="2800" b="1" dirty="0">
                <a:solidFill>
                  <a:srgbClr val="C00000"/>
                </a:solidFill>
              </a:rPr>
              <a:t>?</a:t>
            </a:r>
          </a:p>
          <a:p>
            <a:r>
              <a:rPr lang="en-US" sz="2800" dirty="0"/>
              <a:t> ||</a:t>
            </a:r>
            <a:r>
              <a:rPr lang="el-GR" sz="2800" b="1" dirty="0"/>
              <a:t>β</a:t>
            </a:r>
            <a:r>
              <a:rPr lang="el-GR" sz="2800" dirty="0"/>
              <a:t>||</a:t>
            </a:r>
            <a:r>
              <a:rPr lang="en-US" sz="2800" baseline="-25000" dirty="0"/>
              <a:t>0</a:t>
            </a:r>
            <a:r>
              <a:rPr lang="en-US" sz="2800" dirty="0"/>
              <a:t>=</a:t>
            </a:r>
            <a:r>
              <a:rPr lang="en-US" sz="2800" b="1" dirty="0">
                <a:solidFill>
                  <a:srgbClr val="C00000"/>
                </a:solidFill>
              </a:rPr>
              <a:t>?</a:t>
            </a:r>
            <a:endParaRPr lang="el-GR" sz="2800" b="1" baseline="30000" dirty="0">
              <a:solidFill>
                <a:srgbClr val="C00000"/>
              </a:solidFill>
            </a:endParaRPr>
          </a:p>
          <a:p>
            <a:endParaRPr lang="en-US" sz="2800" baseline="30000" dirty="0"/>
          </a:p>
        </p:txBody>
      </p:sp>
    </p:spTree>
    <p:extLst>
      <p:ext uri="{BB962C8B-B14F-4D97-AF65-F5344CB8AC3E}">
        <p14:creationId xmlns:p14="http://schemas.microsoft.com/office/powerpoint/2010/main" val="231327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332362" y="166236"/>
            <a:ext cx="10515600" cy="1325563"/>
          </a:xfrm>
        </p:spPr>
        <p:txBody>
          <a:bodyPr>
            <a:normAutofit fontScale="90000"/>
          </a:bodyPr>
          <a:lstStyle/>
          <a:p>
            <a:r>
              <a:rPr lang="en-US" dirty="0"/>
              <a:t>Binary classification with a linear classifier</a:t>
            </a:r>
            <a:br>
              <a:rPr lang="en-US" dirty="0"/>
            </a:br>
            <a:br>
              <a:rPr lang="en-US" dirty="0"/>
            </a:br>
            <a:endParaRPr lang="en-US" dirty="0"/>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y=‘Great taste’?</a:t>
                      </a:r>
                    </a:p>
                  </a:txBody>
                  <a:tcPr/>
                </a:tc>
                <a:tc>
                  <a:txBody>
                    <a:bodyPr/>
                    <a:lstStyle/>
                    <a:p>
                      <a:r>
                        <a:rPr lang="en-US" dirty="0">
                          <a:solidFill>
                            <a:schemeClr val="tx1"/>
                          </a:solidFill>
                        </a:rPr>
                        <a:t>Model 3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1</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0</a:t>
                      </a:r>
                    </a:p>
                  </a:txBody>
                  <a:tcPr/>
                </a:tc>
                <a:tc>
                  <a:txBody>
                    <a:bodyPr/>
                    <a:lstStyle/>
                    <a:p>
                      <a:r>
                        <a:rPr lang="en-US" dirty="0">
                          <a:solidFill>
                            <a:schemeClr val="tx1"/>
                          </a:solidFill>
                        </a:rPr>
                        <a:t>?</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0</a:t>
                      </a:r>
                    </a:p>
                  </a:txBody>
                  <a:tcPr/>
                </a:tc>
                <a:tc>
                  <a:txBody>
                    <a:bodyPr/>
                    <a:lstStyle/>
                    <a:p>
                      <a:r>
                        <a:rPr lang="en-US" dirty="0">
                          <a:solidFill>
                            <a:schemeClr val="tx1"/>
                          </a:solidFill>
                        </a:rPr>
                        <a:t>?</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1</a:t>
                      </a:r>
                    </a:p>
                  </a:txBody>
                  <a:tcPr/>
                </a:tc>
                <a:tc>
                  <a:txBody>
                    <a:bodyPr/>
                    <a:lstStyle/>
                    <a:p>
                      <a:r>
                        <a:rPr lang="en-US" dirty="0">
                          <a:solidFill>
                            <a:schemeClr val="tx1"/>
                          </a:solidFill>
                        </a:rPr>
                        <a:t>?</a:t>
                      </a:r>
                    </a:p>
                  </a:txBody>
                  <a:tcPr/>
                </a:tc>
                <a:extLst>
                  <a:ext uri="{0D108BD9-81ED-4DB2-BD59-A6C34878D82A}">
                    <a16:rowId xmlns:a16="http://schemas.microsoft.com/office/drawing/2014/main" val="3693275150"/>
                  </a:ext>
                </a:extLst>
              </a:tr>
            </a:tbl>
          </a:graphicData>
        </a:graphic>
      </p:graphicFrame>
      <p:sp>
        <p:nvSpPr>
          <p:cNvPr id="14" name="Rectangle 13">
            <a:extLst>
              <a:ext uri="{FF2B5EF4-FFF2-40B4-BE49-F238E27FC236}">
                <a16:creationId xmlns:a16="http://schemas.microsoft.com/office/drawing/2014/main" id="{4BFCF2F4-628F-ED49-B7DB-F44C710A288D}"/>
              </a:ext>
            </a:extLst>
          </p:cNvPr>
          <p:cNvSpPr/>
          <p:nvPr/>
        </p:nvSpPr>
        <p:spPr>
          <a:xfrm>
            <a:off x="9400478" y="2319454"/>
            <a:ext cx="2085278" cy="1109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Model</a:t>
            </a:r>
            <a:r>
              <a:rPr lang="en-US" dirty="0"/>
              <a:t> </a:t>
            </a:r>
            <a:br>
              <a:rPr lang="en-US" dirty="0"/>
            </a:br>
            <a:r>
              <a:rPr lang="en-US" sz="1400" dirty="0"/>
              <a:t>Parameters:</a:t>
            </a:r>
          </a:p>
          <a:p>
            <a:r>
              <a:rPr lang="el-GR" sz="1400" dirty="0"/>
              <a:t>β</a:t>
            </a:r>
            <a:r>
              <a:rPr lang="en-US" sz="1400" baseline="-25000" dirty="0"/>
              <a:t>0</a:t>
            </a:r>
            <a:r>
              <a:rPr lang="en-US" sz="1400" dirty="0"/>
              <a:t> ,</a:t>
            </a:r>
            <a:r>
              <a:rPr lang="el-GR" sz="1400" dirty="0"/>
              <a:t> β</a:t>
            </a:r>
            <a:r>
              <a:rPr lang="en-US" sz="1400" baseline="-25000" dirty="0"/>
              <a:t>1</a:t>
            </a:r>
            <a:r>
              <a:rPr lang="en-US" sz="1400" dirty="0"/>
              <a:t> ,</a:t>
            </a:r>
            <a:r>
              <a:rPr lang="el-GR" sz="1400" dirty="0"/>
              <a:t>β</a:t>
            </a:r>
            <a:r>
              <a:rPr lang="en-US" sz="1400" baseline="-25000" dirty="0"/>
              <a:t>2</a:t>
            </a:r>
            <a:r>
              <a:rPr lang="en-US" sz="1400" dirty="0"/>
              <a:t>  </a:t>
            </a:r>
          </a:p>
        </p:txBody>
      </p:sp>
      <p:sp>
        <p:nvSpPr>
          <p:cNvPr id="15" name="TextBox 14">
            <a:extLst>
              <a:ext uri="{FF2B5EF4-FFF2-40B4-BE49-F238E27FC236}">
                <a16:creationId xmlns:a16="http://schemas.microsoft.com/office/drawing/2014/main" id="{E7E72AF8-F1A1-6041-A5FC-698ECAA24784}"/>
              </a:ext>
            </a:extLst>
          </p:cNvPr>
          <p:cNvSpPr txBox="1"/>
          <p:nvPr/>
        </p:nvSpPr>
        <p:spPr>
          <a:xfrm>
            <a:off x="9400478" y="1132498"/>
            <a:ext cx="1773044" cy="369332"/>
          </a:xfrm>
          <a:prstGeom prst="rect">
            <a:avLst/>
          </a:prstGeom>
          <a:noFill/>
        </p:spPr>
        <p:txBody>
          <a:bodyPr wrap="square" rtlCol="0">
            <a:spAutoFit/>
          </a:bodyPr>
          <a:lstStyle/>
          <a:p>
            <a:r>
              <a:rPr lang="en-US" dirty="0">
                <a:highlight>
                  <a:srgbClr val="FFFF00"/>
                </a:highlight>
              </a:rPr>
              <a:t>features (A,S)</a:t>
            </a:r>
          </a:p>
        </p:txBody>
      </p:sp>
      <p:sp>
        <p:nvSpPr>
          <p:cNvPr id="16" name="TextBox 15">
            <a:extLst>
              <a:ext uri="{FF2B5EF4-FFF2-40B4-BE49-F238E27FC236}">
                <a16:creationId xmlns:a16="http://schemas.microsoft.com/office/drawing/2014/main" id="{14A0310E-2B55-FB49-9186-1BBFE922A709}"/>
              </a:ext>
            </a:extLst>
          </p:cNvPr>
          <p:cNvSpPr txBox="1"/>
          <p:nvPr/>
        </p:nvSpPr>
        <p:spPr>
          <a:xfrm>
            <a:off x="9400478" y="3658414"/>
            <a:ext cx="1773044" cy="646331"/>
          </a:xfrm>
          <a:prstGeom prst="rect">
            <a:avLst/>
          </a:prstGeom>
          <a:noFill/>
        </p:spPr>
        <p:txBody>
          <a:bodyPr wrap="square" rtlCol="0">
            <a:spAutoFit/>
          </a:bodyPr>
          <a:lstStyle/>
          <a:p>
            <a:r>
              <a:rPr lang="en-US" dirty="0">
                <a:highlight>
                  <a:srgbClr val="FFFF00"/>
                </a:highlight>
              </a:rPr>
              <a:t>predictions</a:t>
            </a:r>
          </a:p>
          <a:p>
            <a:r>
              <a:rPr lang="en-US" dirty="0">
                <a:highlight>
                  <a:srgbClr val="FFFF00"/>
                </a:highlight>
              </a:rPr>
              <a:t>f(A,S)</a:t>
            </a:r>
          </a:p>
        </p:txBody>
      </p:sp>
      <p:cxnSp>
        <p:nvCxnSpPr>
          <p:cNvPr id="17" name="Straight Arrow Connector 16">
            <a:extLst>
              <a:ext uri="{FF2B5EF4-FFF2-40B4-BE49-F238E27FC236}">
                <a16:creationId xmlns:a16="http://schemas.microsoft.com/office/drawing/2014/main" id="{D15C5D85-C960-C94C-820C-1318860F0965}"/>
              </a:ext>
            </a:extLst>
          </p:cNvPr>
          <p:cNvCxnSpPr>
            <a:stCxn id="15" idx="2"/>
          </p:cNvCxnSpPr>
          <p:nvPr/>
        </p:nvCxnSpPr>
        <p:spPr>
          <a:xfrm>
            <a:off x="10287000" y="1501830"/>
            <a:ext cx="0" cy="73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78C6839-5079-3442-BBEB-85B9823F2BA1}"/>
              </a:ext>
            </a:extLst>
          </p:cNvPr>
          <p:cNvCxnSpPr/>
          <p:nvPr/>
        </p:nvCxnSpPr>
        <p:spPr>
          <a:xfrm>
            <a:off x="10287000" y="3021981"/>
            <a:ext cx="0" cy="73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516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93" y="0"/>
            <a:ext cx="10515600" cy="1325563"/>
          </a:xfrm>
        </p:spPr>
        <p:txBody>
          <a:bodyPr/>
          <a:lstStyle/>
          <a:p>
            <a:r>
              <a:rPr lang="en-US" dirty="0">
                <a:latin typeface="Helvetica" pitchFamily="2" charset="0"/>
              </a:rPr>
              <a:t>Regularizing linear regression to control complexity</a:t>
            </a:r>
          </a:p>
        </p:txBody>
      </p:sp>
      <p:sp>
        <p:nvSpPr>
          <p:cNvPr id="19" name="TextBox 18">
            <a:extLst>
              <a:ext uri="{FF2B5EF4-FFF2-40B4-BE49-F238E27FC236}">
                <a16:creationId xmlns:a16="http://schemas.microsoft.com/office/drawing/2014/main" id="{9F12C529-ED50-FA4D-9A5E-44E693AB68B3}"/>
              </a:ext>
            </a:extLst>
          </p:cNvPr>
          <p:cNvSpPr txBox="1"/>
          <p:nvPr/>
        </p:nvSpPr>
        <p:spPr>
          <a:xfrm>
            <a:off x="678543" y="1149796"/>
            <a:ext cx="10005850" cy="5550237"/>
          </a:xfrm>
          <a:prstGeom prst="rect">
            <a:avLst/>
          </a:prstGeom>
          <a:noFill/>
        </p:spPr>
        <p:txBody>
          <a:bodyPr wrap="square" rtlCol="0">
            <a:spAutoFit/>
          </a:bodyPr>
          <a:lstStyle/>
          <a:p>
            <a:r>
              <a:rPr lang="en-US" sz="2800" dirty="0"/>
              <a:t>Norms of a vector. </a:t>
            </a:r>
          </a:p>
          <a:p>
            <a:endParaRPr lang="en-US" sz="2800" dirty="0"/>
          </a:p>
          <a:p>
            <a:r>
              <a:rPr lang="en-US" sz="2800" dirty="0"/>
              <a:t>l2 norm: Euclidean length of the vector squared. </a:t>
            </a:r>
          </a:p>
          <a:p>
            <a:r>
              <a:rPr lang="en-US" sz="2800" dirty="0"/>
              <a:t>||</a:t>
            </a:r>
            <a:r>
              <a:rPr lang="el-GR" sz="2800" b="1" dirty="0"/>
              <a:t>β</a:t>
            </a:r>
            <a:r>
              <a:rPr lang="el-GR" sz="2800" dirty="0"/>
              <a:t>||</a:t>
            </a:r>
            <a:r>
              <a:rPr lang="en-US" sz="2800" baseline="-25000" dirty="0"/>
              <a:t>2</a:t>
            </a:r>
            <a:r>
              <a:rPr lang="en-US" sz="2800" dirty="0"/>
              <a:t>= sum of squared entries. = sum </a:t>
            </a:r>
            <a:r>
              <a:rPr lang="el-GR" sz="2800" dirty="0"/>
              <a:t>β</a:t>
            </a:r>
            <a:r>
              <a:rPr lang="en-US" sz="2800" baseline="-25000" dirty="0"/>
              <a:t>i</a:t>
            </a:r>
            <a:r>
              <a:rPr lang="en-US" sz="2800" baseline="30000" dirty="0"/>
              <a:t>2</a:t>
            </a:r>
          </a:p>
          <a:p>
            <a:endParaRPr lang="en-US" sz="2800" dirty="0"/>
          </a:p>
          <a:p>
            <a:r>
              <a:rPr lang="en-US" sz="2800" dirty="0"/>
              <a:t>l1 norm: Sum of absolute values of entries:</a:t>
            </a:r>
          </a:p>
          <a:p>
            <a:r>
              <a:rPr lang="en-US" sz="2800" dirty="0"/>
              <a:t>||</a:t>
            </a:r>
            <a:r>
              <a:rPr lang="el-GR" sz="2800" b="1" dirty="0"/>
              <a:t>β</a:t>
            </a:r>
            <a:r>
              <a:rPr lang="el-GR" sz="2800" dirty="0"/>
              <a:t>||</a:t>
            </a:r>
            <a:r>
              <a:rPr lang="en-US" sz="2800" baseline="-25000" dirty="0"/>
              <a:t>1</a:t>
            </a:r>
            <a:r>
              <a:rPr lang="en-US" sz="2800" dirty="0"/>
              <a:t>= sum of squared entries. = sum |</a:t>
            </a:r>
            <a:r>
              <a:rPr lang="el-GR" sz="2800" dirty="0"/>
              <a:t>β</a:t>
            </a:r>
            <a:r>
              <a:rPr lang="en-US" sz="2800" baseline="-25000" dirty="0" err="1"/>
              <a:t>i</a:t>
            </a:r>
            <a:r>
              <a:rPr lang="en-US" sz="2800" dirty="0"/>
              <a:t>|</a:t>
            </a:r>
          </a:p>
          <a:p>
            <a:endParaRPr lang="en-US" sz="2800" dirty="0"/>
          </a:p>
          <a:p>
            <a:r>
              <a:rPr lang="en-US" sz="2800" dirty="0"/>
              <a:t>Example</a:t>
            </a:r>
            <a:r>
              <a:rPr lang="el-GR" sz="2800" dirty="0"/>
              <a:t> 2 </a:t>
            </a:r>
            <a:r>
              <a:rPr lang="en-US" sz="2800" dirty="0"/>
              <a:t>: If </a:t>
            </a:r>
            <a:r>
              <a:rPr lang="el-GR" sz="2800" b="1" dirty="0"/>
              <a:t>β</a:t>
            </a:r>
            <a:r>
              <a:rPr lang="el-GR" sz="2800" dirty="0"/>
              <a:t> =</a:t>
            </a:r>
            <a:r>
              <a:rPr lang="en-US" sz="2800" dirty="0"/>
              <a:t>[1 , </a:t>
            </a:r>
            <a:r>
              <a:rPr lang="el-GR" sz="2800" dirty="0"/>
              <a:t>0, -2, 2,3</a:t>
            </a:r>
            <a:r>
              <a:rPr lang="en-US" sz="2800" dirty="0"/>
              <a:t> ]</a:t>
            </a:r>
            <a:endParaRPr lang="el-GR" sz="2800" dirty="0"/>
          </a:p>
          <a:p>
            <a:r>
              <a:rPr lang="en-US" sz="2800" dirty="0"/>
              <a:t> ||</a:t>
            </a:r>
            <a:r>
              <a:rPr lang="el-GR" sz="2800" b="1" dirty="0"/>
              <a:t>β</a:t>
            </a:r>
            <a:r>
              <a:rPr lang="el-GR" sz="2800" dirty="0"/>
              <a:t>||</a:t>
            </a:r>
            <a:r>
              <a:rPr lang="en-US" sz="2800" baseline="-25000" dirty="0"/>
              <a:t>2</a:t>
            </a:r>
            <a:r>
              <a:rPr lang="el-GR" sz="2800" baseline="-25000" dirty="0"/>
              <a:t> </a:t>
            </a:r>
            <a:r>
              <a:rPr lang="el-GR" sz="2800" dirty="0"/>
              <a:t>= 1</a:t>
            </a:r>
            <a:r>
              <a:rPr lang="el-GR" sz="2800" baseline="30000" dirty="0"/>
              <a:t>2</a:t>
            </a:r>
            <a:r>
              <a:rPr lang="el-GR" sz="2800" dirty="0"/>
              <a:t>+0</a:t>
            </a:r>
            <a:r>
              <a:rPr lang="el-GR" sz="2800" baseline="30000" dirty="0"/>
              <a:t>2</a:t>
            </a:r>
            <a:r>
              <a:rPr lang="el-GR" sz="2800" dirty="0"/>
              <a:t>+2</a:t>
            </a:r>
            <a:r>
              <a:rPr lang="el-GR" sz="2800" baseline="30000" dirty="0"/>
              <a:t>2</a:t>
            </a:r>
            <a:r>
              <a:rPr lang="el-GR" sz="2800" dirty="0"/>
              <a:t>+(-2)</a:t>
            </a:r>
            <a:r>
              <a:rPr lang="el-GR" sz="2800" baseline="30000" dirty="0"/>
              <a:t>2</a:t>
            </a:r>
            <a:r>
              <a:rPr lang="el-GR" sz="2800" dirty="0"/>
              <a:t>+3</a:t>
            </a:r>
            <a:r>
              <a:rPr lang="el-GR" sz="2800" baseline="30000" dirty="0"/>
              <a:t>2 </a:t>
            </a:r>
            <a:r>
              <a:rPr lang="el-GR" sz="2800" dirty="0"/>
              <a:t>= 18</a:t>
            </a:r>
          </a:p>
          <a:p>
            <a:r>
              <a:rPr lang="en-US" sz="2800" dirty="0"/>
              <a:t> ||</a:t>
            </a:r>
            <a:r>
              <a:rPr lang="el-GR" sz="2800" b="1" dirty="0"/>
              <a:t>β</a:t>
            </a:r>
            <a:r>
              <a:rPr lang="el-GR" sz="2800" dirty="0"/>
              <a:t>||</a:t>
            </a:r>
            <a:r>
              <a:rPr lang="el-GR" sz="2800" baseline="-25000" dirty="0"/>
              <a:t>1 </a:t>
            </a:r>
            <a:r>
              <a:rPr lang="el-GR" sz="2800" dirty="0"/>
              <a:t>= |1|+|0|+ |-2|+|2|+|3|</a:t>
            </a:r>
            <a:r>
              <a:rPr lang="el-GR" sz="2800" baseline="30000" dirty="0"/>
              <a:t> </a:t>
            </a:r>
            <a:r>
              <a:rPr lang="el-GR" sz="2800" dirty="0"/>
              <a:t>= 8</a:t>
            </a:r>
          </a:p>
          <a:p>
            <a:r>
              <a:rPr lang="en-US" sz="2800" dirty="0"/>
              <a:t> ||</a:t>
            </a:r>
            <a:r>
              <a:rPr lang="el-GR" sz="2800" b="1" dirty="0"/>
              <a:t>β</a:t>
            </a:r>
            <a:r>
              <a:rPr lang="el-GR" sz="2800" dirty="0"/>
              <a:t>||</a:t>
            </a:r>
            <a:r>
              <a:rPr lang="en-US" sz="2800" baseline="-25000" dirty="0"/>
              <a:t>0</a:t>
            </a:r>
            <a:r>
              <a:rPr lang="en-US" sz="2800" dirty="0"/>
              <a:t>=4</a:t>
            </a:r>
            <a:endParaRPr lang="el-GR" sz="2800" baseline="30000" dirty="0"/>
          </a:p>
          <a:p>
            <a:endParaRPr lang="en-US" sz="2800" baseline="30000" dirty="0"/>
          </a:p>
        </p:txBody>
      </p:sp>
    </p:spTree>
    <p:extLst>
      <p:ext uri="{BB962C8B-B14F-4D97-AF65-F5344CB8AC3E}">
        <p14:creationId xmlns:p14="http://schemas.microsoft.com/office/powerpoint/2010/main" val="2887826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50CB-0AC5-664B-805B-4B8DC0FE10D9}"/>
              </a:ext>
            </a:extLst>
          </p:cNvPr>
          <p:cNvSpPr>
            <a:spLocks noGrp="1"/>
          </p:cNvSpPr>
          <p:nvPr>
            <p:ph type="title"/>
          </p:nvPr>
        </p:nvSpPr>
        <p:spPr>
          <a:xfrm>
            <a:off x="838200" y="2527558"/>
            <a:ext cx="10515600" cy="1325563"/>
          </a:xfrm>
        </p:spPr>
        <p:txBody>
          <a:bodyPr/>
          <a:lstStyle/>
          <a:p>
            <a:r>
              <a:rPr lang="en-US" dirty="0"/>
              <a:t>Training decision trees</a:t>
            </a:r>
            <a:br>
              <a:rPr lang="en-US" dirty="0"/>
            </a:br>
            <a:endParaRPr lang="en-US" dirty="0"/>
          </a:p>
        </p:txBody>
      </p:sp>
    </p:spTree>
    <p:extLst>
      <p:ext uri="{BB962C8B-B14F-4D97-AF65-F5344CB8AC3E}">
        <p14:creationId xmlns:p14="http://schemas.microsoft.com/office/powerpoint/2010/main" val="168007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78" y="0"/>
            <a:ext cx="10515600" cy="1325563"/>
          </a:xfrm>
        </p:spPr>
        <p:txBody>
          <a:bodyPr/>
          <a:lstStyle/>
          <a:p>
            <a:r>
              <a:rPr lang="en-US" dirty="0">
                <a:latin typeface="Helvetica" pitchFamily="2" charset="0"/>
              </a:rPr>
              <a:t>How to train a decision tree</a:t>
            </a:r>
          </a:p>
        </p:txBody>
      </p:sp>
      <p:graphicFrame>
        <p:nvGraphicFramePr>
          <p:cNvPr id="5" name="Table 4">
            <a:extLst>
              <a:ext uri="{FF2B5EF4-FFF2-40B4-BE49-F238E27FC236}">
                <a16:creationId xmlns:a16="http://schemas.microsoft.com/office/drawing/2014/main" id="{7AA87F67-7A75-A74F-B7E4-6072679ED2AE}"/>
              </a:ext>
            </a:extLst>
          </p:cNvPr>
          <p:cNvGraphicFramePr>
            <a:graphicFrameLocks noGrp="1"/>
          </p:cNvGraphicFramePr>
          <p:nvPr>
            <p:extLst>
              <p:ext uri="{D42A27DB-BD31-4B8C-83A1-F6EECF244321}">
                <p14:modId xmlns:p14="http://schemas.microsoft.com/office/powerpoint/2010/main" val="3705575774"/>
              </p:ext>
            </p:extLst>
          </p:nvPr>
        </p:nvGraphicFramePr>
        <p:xfrm>
          <a:off x="274644" y="1137101"/>
          <a:ext cx="5955192" cy="2561770"/>
        </p:xfrm>
        <a:graphic>
          <a:graphicData uri="http://schemas.openxmlformats.org/drawingml/2006/table">
            <a:tbl>
              <a:tblPr firstRow="1" bandRow="1">
                <a:tableStyleId>{5C22544A-7EE6-4342-B048-85BDC9FD1C3A}</a:tableStyleId>
              </a:tblPr>
              <a:tblGrid>
                <a:gridCol w="1461309">
                  <a:extLst>
                    <a:ext uri="{9D8B030D-6E8A-4147-A177-3AD203B41FA5}">
                      <a16:colId xmlns:a16="http://schemas.microsoft.com/office/drawing/2014/main" val="1968501634"/>
                    </a:ext>
                  </a:extLst>
                </a:gridCol>
                <a:gridCol w="1497961">
                  <a:extLst>
                    <a:ext uri="{9D8B030D-6E8A-4147-A177-3AD203B41FA5}">
                      <a16:colId xmlns:a16="http://schemas.microsoft.com/office/drawing/2014/main" val="1770564777"/>
                    </a:ext>
                  </a:extLst>
                </a:gridCol>
                <a:gridCol w="1497961">
                  <a:extLst>
                    <a:ext uri="{9D8B030D-6E8A-4147-A177-3AD203B41FA5}">
                      <a16:colId xmlns:a16="http://schemas.microsoft.com/office/drawing/2014/main" val="4186932786"/>
                    </a:ext>
                  </a:extLst>
                </a:gridCol>
                <a:gridCol w="1497961">
                  <a:extLst>
                    <a:ext uri="{9D8B030D-6E8A-4147-A177-3AD203B41FA5}">
                      <a16:colId xmlns:a16="http://schemas.microsoft.com/office/drawing/2014/main" val="3594343789"/>
                    </a:ext>
                  </a:extLst>
                </a:gridCol>
              </a:tblGrid>
              <a:tr h="657400">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y=‘Great taste’?</a:t>
                      </a:r>
                    </a:p>
                  </a:txBody>
                  <a:tcPr/>
                </a:tc>
                <a:extLst>
                  <a:ext uri="{0D108BD9-81ED-4DB2-BD59-A6C34878D82A}">
                    <a16:rowId xmlns:a16="http://schemas.microsoft.com/office/drawing/2014/main" val="19458815"/>
                  </a:ext>
                </a:extLst>
              </a:tr>
              <a:tr h="380874">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1</a:t>
                      </a:r>
                    </a:p>
                  </a:txBody>
                  <a:tcPr/>
                </a:tc>
                <a:extLst>
                  <a:ext uri="{0D108BD9-81ED-4DB2-BD59-A6C34878D82A}">
                    <a16:rowId xmlns:a16="http://schemas.microsoft.com/office/drawing/2014/main" val="755988740"/>
                  </a:ext>
                </a:extLst>
              </a:tr>
              <a:tr h="380874">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0</a:t>
                      </a:r>
                    </a:p>
                  </a:txBody>
                  <a:tcPr/>
                </a:tc>
                <a:extLst>
                  <a:ext uri="{0D108BD9-81ED-4DB2-BD59-A6C34878D82A}">
                    <a16:rowId xmlns:a16="http://schemas.microsoft.com/office/drawing/2014/main" val="902360875"/>
                  </a:ext>
                </a:extLst>
              </a:tr>
              <a:tr h="380874">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0</a:t>
                      </a:r>
                    </a:p>
                  </a:txBody>
                  <a:tcPr/>
                </a:tc>
                <a:extLst>
                  <a:ext uri="{0D108BD9-81ED-4DB2-BD59-A6C34878D82A}">
                    <a16:rowId xmlns:a16="http://schemas.microsoft.com/office/drawing/2014/main" val="3529917795"/>
                  </a:ext>
                </a:extLst>
              </a:tr>
              <a:tr h="380874">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0</a:t>
                      </a:r>
                    </a:p>
                  </a:txBody>
                  <a:tcPr/>
                </a:tc>
                <a:extLst>
                  <a:ext uri="{0D108BD9-81ED-4DB2-BD59-A6C34878D82A}">
                    <a16:rowId xmlns:a16="http://schemas.microsoft.com/office/drawing/2014/main" val="4135901078"/>
                  </a:ext>
                </a:extLst>
              </a:tr>
              <a:tr h="380874">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1</a:t>
                      </a:r>
                    </a:p>
                  </a:txBody>
                  <a:tcPr/>
                </a:tc>
                <a:extLst>
                  <a:ext uri="{0D108BD9-81ED-4DB2-BD59-A6C34878D82A}">
                    <a16:rowId xmlns:a16="http://schemas.microsoft.com/office/drawing/2014/main" val="3693275150"/>
                  </a:ext>
                </a:extLst>
              </a:tr>
            </a:tbl>
          </a:graphicData>
        </a:graphic>
      </p:graphicFrame>
      <p:sp>
        <p:nvSpPr>
          <p:cNvPr id="6" name="Oval 5">
            <a:extLst>
              <a:ext uri="{FF2B5EF4-FFF2-40B4-BE49-F238E27FC236}">
                <a16:creationId xmlns:a16="http://schemas.microsoft.com/office/drawing/2014/main" id="{85F420D5-C19A-6241-9D29-2D57C7AAAECD}"/>
              </a:ext>
            </a:extLst>
          </p:cNvPr>
          <p:cNvSpPr/>
          <p:nvPr/>
        </p:nvSpPr>
        <p:spPr>
          <a:xfrm>
            <a:off x="1735287" y="4324675"/>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7D12B40-0C1E-9C4E-8CF1-B67C776C217C}"/>
              </a:ext>
            </a:extLst>
          </p:cNvPr>
          <p:cNvCxnSpPr>
            <a:cxnSpLocks/>
            <a:stCxn id="6" idx="5"/>
            <a:endCxn id="9" idx="1"/>
          </p:cNvCxnSpPr>
          <p:nvPr/>
        </p:nvCxnSpPr>
        <p:spPr>
          <a:xfrm>
            <a:off x="2041154" y="4651637"/>
            <a:ext cx="341592" cy="61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C47738-4122-E540-A5EF-4CEE50052D14}"/>
              </a:ext>
            </a:extLst>
          </p:cNvPr>
          <p:cNvSpPr txBox="1"/>
          <p:nvPr/>
        </p:nvSpPr>
        <p:spPr>
          <a:xfrm>
            <a:off x="2132647" y="4664803"/>
            <a:ext cx="1767016" cy="369332"/>
          </a:xfrm>
          <a:prstGeom prst="rect">
            <a:avLst/>
          </a:prstGeom>
          <a:noFill/>
        </p:spPr>
        <p:txBody>
          <a:bodyPr wrap="square" rtlCol="0">
            <a:spAutoFit/>
          </a:bodyPr>
          <a:lstStyle/>
          <a:p>
            <a:r>
              <a:rPr lang="en-US" dirty="0"/>
              <a:t>S&gt;= 0.75</a:t>
            </a:r>
          </a:p>
        </p:txBody>
      </p:sp>
      <p:sp>
        <p:nvSpPr>
          <p:cNvPr id="9" name="Oval 8">
            <a:extLst>
              <a:ext uri="{FF2B5EF4-FFF2-40B4-BE49-F238E27FC236}">
                <a16:creationId xmlns:a16="http://schemas.microsoft.com/office/drawing/2014/main" id="{09B6EEC6-6CF5-6D4D-8D66-A4E7F941400B}"/>
              </a:ext>
            </a:extLst>
          </p:cNvPr>
          <p:cNvSpPr/>
          <p:nvPr/>
        </p:nvSpPr>
        <p:spPr>
          <a:xfrm>
            <a:off x="2330267" y="5212499"/>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743010-9F56-A848-B30C-F5DEB28E6DF1}"/>
              </a:ext>
            </a:extLst>
          </p:cNvPr>
          <p:cNvSpPr txBox="1"/>
          <p:nvPr/>
        </p:nvSpPr>
        <p:spPr>
          <a:xfrm>
            <a:off x="2330267" y="5550425"/>
            <a:ext cx="1767016" cy="369332"/>
          </a:xfrm>
          <a:prstGeom prst="rect">
            <a:avLst/>
          </a:prstGeom>
          <a:noFill/>
        </p:spPr>
        <p:txBody>
          <a:bodyPr wrap="square" rtlCol="0">
            <a:spAutoFit/>
          </a:bodyPr>
          <a:lstStyle/>
          <a:p>
            <a:r>
              <a:rPr lang="en-US" dirty="0"/>
              <a:t>Predict f(x)=1</a:t>
            </a:r>
          </a:p>
        </p:txBody>
      </p:sp>
      <p:cxnSp>
        <p:nvCxnSpPr>
          <p:cNvPr id="11" name="Straight Arrow Connector 10">
            <a:extLst>
              <a:ext uri="{FF2B5EF4-FFF2-40B4-BE49-F238E27FC236}">
                <a16:creationId xmlns:a16="http://schemas.microsoft.com/office/drawing/2014/main" id="{05986565-8F9C-F64F-853F-E689ABC2CE99}"/>
              </a:ext>
            </a:extLst>
          </p:cNvPr>
          <p:cNvCxnSpPr>
            <a:cxnSpLocks/>
            <a:endCxn id="12" idx="7"/>
          </p:cNvCxnSpPr>
          <p:nvPr/>
        </p:nvCxnSpPr>
        <p:spPr>
          <a:xfrm flipH="1">
            <a:off x="1511842" y="4672729"/>
            <a:ext cx="283450" cy="595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0CCCBC7-7963-FA49-8FA0-034A3866CB15}"/>
              </a:ext>
            </a:extLst>
          </p:cNvPr>
          <p:cNvSpPr/>
          <p:nvPr/>
        </p:nvSpPr>
        <p:spPr>
          <a:xfrm>
            <a:off x="1205975" y="5212282"/>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AD22959-A508-AB42-A5D5-55F169E5634E}"/>
              </a:ext>
            </a:extLst>
          </p:cNvPr>
          <p:cNvSpPr txBox="1"/>
          <p:nvPr/>
        </p:nvSpPr>
        <p:spPr>
          <a:xfrm>
            <a:off x="180278" y="5553836"/>
            <a:ext cx="1767016" cy="369332"/>
          </a:xfrm>
          <a:prstGeom prst="rect">
            <a:avLst/>
          </a:prstGeom>
          <a:noFill/>
        </p:spPr>
        <p:txBody>
          <a:bodyPr wrap="square" rtlCol="0">
            <a:spAutoFit/>
          </a:bodyPr>
          <a:lstStyle/>
          <a:p>
            <a:r>
              <a:rPr lang="en-US" dirty="0"/>
              <a:t>Predict f(x)=0</a:t>
            </a:r>
          </a:p>
        </p:txBody>
      </p:sp>
      <p:sp>
        <p:nvSpPr>
          <p:cNvPr id="14" name="TextBox 13">
            <a:extLst>
              <a:ext uri="{FF2B5EF4-FFF2-40B4-BE49-F238E27FC236}">
                <a16:creationId xmlns:a16="http://schemas.microsoft.com/office/drawing/2014/main" id="{464A60D2-4D04-F545-BEE8-4EA9B47A1274}"/>
              </a:ext>
            </a:extLst>
          </p:cNvPr>
          <p:cNvSpPr txBox="1"/>
          <p:nvPr/>
        </p:nvSpPr>
        <p:spPr>
          <a:xfrm>
            <a:off x="1157646" y="4718916"/>
            <a:ext cx="1767016" cy="369332"/>
          </a:xfrm>
          <a:prstGeom prst="rect">
            <a:avLst/>
          </a:prstGeom>
          <a:noFill/>
        </p:spPr>
        <p:txBody>
          <a:bodyPr wrap="square" rtlCol="0">
            <a:spAutoFit/>
          </a:bodyPr>
          <a:lstStyle/>
          <a:p>
            <a:r>
              <a:rPr lang="en-US" dirty="0"/>
              <a:t>o/w</a:t>
            </a:r>
          </a:p>
        </p:txBody>
      </p:sp>
      <p:grpSp>
        <p:nvGrpSpPr>
          <p:cNvPr id="15" name="Group 14">
            <a:extLst>
              <a:ext uri="{FF2B5EF4-FFF2-40B4-BE49-F238E27FC236}">
                <a16:creationId xmlns:a16="http://schemas.microsoft.com/office/drawing/2014/main" id="{F9F4EDCA-7379-B542-88FB-5980A219E285}"/>
              </a:ext>
            </a:extLst>
          </p:cNvPr>
          <p:cNvGrpSpPr/>
          <p:nvPr/>
        </p:nvGrpSpPr>
        <p:grpSpPr>
          <a:xfrm>
            <a:off x="6761890" y="998468"/>
            <a:ext cx="4982387" cy="3517737"/>
            <a:chOff x="3682314" y="3356838"/>
            <a:chExt cx="4982387" cy="3517737"/>
          </a:xfrm>
        </p:grpSpPr>
        <p:grpSp>
          <p:nvGrpSpPr>
            <p:cNvPr id="16" name="Group 15">
              <a:extLst>
                <a:ext uri="{FF2B5EF4-FFF2-40B4-BE49-F238E27FC236}">
                  <a16:creationId xmlns:a16="http://schemas.microsoft.com/office/drawing/2014/main" id="{AB71599B-786F-5245-8F83-E9EDC9CAD32B}"/>
                </a:ext>
              </a:extLst>
            </p:cNvPr>
            <p:cNvGrpSpPr/>
            <p:nvPr/>
          </p:nvGrpSpPr>
          <p:grpSpPr>
            <a:xfrm>
              <a:off x="3682314" y="3356838"/>
              <a:ext cx="4859520" cy="3517737"/>
              <a:chOff x="3682314" y="3356838"/>
              <a:chExt cx="4859520" cy="3517737"/>
            </a:xfrm>
          </p:grpSpPr>
          <p:pic>
            <p:nvPicPr>
              <p:cNvPr id="19" name="Picture 18">
                <a:extLst>
                  <a:ext uri="{FF2B5EF4-FFF2-40B4-BE49-F238E27FC236}">
                    <a16:creationId xmlns:a16="http://schemas.microsoft.com/office/drawing/2014/main" id="{7517537A-2A3E-6F44-9150-D01CA61E421C}"/>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20" name="Rectangle 19">
                <a:extLst>
                  <a:ext uri="{FF2B5EF4-FFF2-40B4-BE49-F238E27FC236}">
                    <a16:creationId xmlns:a16="http://schemas.microsoft.com/office/drawing/2014/main" id="{BE3F86D1-C9B1-8846-8F61-D1AFBF5B99A3}"/>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F72C51-0C8E-4148-BE6B-EE3C4EA020DE}"/>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295E8FB-A97F-E547-A7FF-E462EA72BE2B}"/>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18" name="TextBox 17">
              <a:extLst>
                <a:ext uri="{FF2B5EF4-FFF2-40B4-BE49-F238E27FC236}">
                  <a16:creationId xmlns:a16="http://schemas.microsoft.com/office/drawing/2014/main" id="{CA710656-86E7-2242-86A9-C92E116B3976}"/>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3" name="TextBox 2">
            <a:extLst>
              <a:ext uri="{FF2B5EF4-FFF2-40B4-BE49-F238E27FC236}">
                <a16:creationId xmlns:a16="http://schemas.microsoft.com/office/drawing/2014/main" id="{6E69B9CC-DC3C-3B4D-8993-281A9B0953FA}"/>
              </a:ext>
            </a:extLst>
          </p:cNvPr>
          <p:cNvSpPr txBox="1"/>
          <p:nvPr/>
        </p:nvSpPr>
        <p:spPr>
          <a:xfrm>
            <a:off x="4513303" y="4193039"/>
            <a:ext cx="5497551" cy="646331"/>
          </a:xfrm>
          <a:prstGeom prst="rect">
            <a:avLst/>
          </a:prstGeom>
          <a:noFill/>
        </p:spPr>
        <p:txBody>
          <a:bodyPr wrap="square" rtlCol="0">
            <a:spAutoFit/>
          </a:bodyPr>
          <a:lstStyle/>
          <a:p>
            <a:r>
              <a:rPr lang="en-US" dirty="0"/>
              <a:t>On which feature to split First?</a:t>
            </a:r>
          </a:p>
          <a:p>
            <a:r>
              <a:rPr lang="en-US" dirty="0"/>
              <a:t>What threshold to select? </a:t>
            </a:r>
          </a:p>
        </p:txBody>
      </p:sp>
    </p:spTree>
    <p:extLst>
      <p:ext uri="{BB962C8B-B14F-4D97-AF65-F5344CB8AC3E}">
        <p14:creationId xmlns:p14="http://schemas.microsoft.com/office/powerpoint/2010/main" val="1737660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025" y="516205"/>
            <a:ext cx="4179517" cy="1571625"/>
          </a:xfrm>
        </p:spPr>
        <p:txBody>
          <a:bodyPr/>
          <a:lstStyle/>
          <a:p>
            <a:pPr algn="ctr"/>
            <a:r>
              <a:rPr lang="en-US" dirty="0">
                <a:latin typeface="Helvetica" pitchFamily="2" charset="0"/>
              </a:rPr>
              <a:t>Attribute Split</a:t>
            </a:r>
            <a:br>
              <a:rPr lang="en-US" dirty="0">
                <a:latin typeface="Helvetica" pitchFamily="2" charset="0"/>
              </a:rPr>
            </a:br>
            <a:r>
              <a:rPr lang="en-US" dirty="0">
                <a:latin typeface="Helvetica" pitchFamily="2" charset="0"/>
              </a:rPr>
              <a:t>Conditions</a:t>
            </a:r>
            <a:r>
              <a:rPr lang="en-US" dirty="0"/>
              <a:t>	</a:t>
            </a:r>
          </a:p>
        </p:txBody>
      </p:sp>
      <p:pic>
        <p:nvPicPr>
          <p:cNvPr id="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705" b="5325"/>
          <a:stretch/>
        </p:blipFill>
        <p:spPr bwMode="auto">
          <a:xfrm>
            <a:off x="104992" y="2600327"/>
            <a:ext cx="5649854" cy="411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10" name="Group 9">
            <a:extLst>
              <a:ext uri="{FF2B5EF4-FFF2-40B4-BE49-F238E27FC236}">
                <a16:creationId xmlns:a16="http://schemas.microsoft.com/office/drawing/2014/main" id="{0EBDD0B2-D269-E44F-AF8B-ACAAAFE89C6A}"/>
              </a:ext>
            </a:extLst>
          </p:cNvPr>
          <p:cNvGrpSpPr/>
          <p:nvPr/>
        </p:nvGrpSpPr>
        <p:grpSpPr>
          <a:xfrm>
            <a:off x="6457141" y="113120"/>
            <a:ext cx="5130022" cy="2712309"/>
            <a:chOff x="5829873" y="385763"/>
            <a:chExt cx="5253488" cy="2757487"/>
          </a:xfrm>
        </p:grpSpPr>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976" b="12901"/>
            <a:stretch/>
          </p:blipFill>
          <p:spPr bwMode="auto">
            <a:xfrm>
              <a:off x="5829873" y="385763"/>
              <a:ext cx="5253488" cy="27574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TextBox 3">
              <a:extLst>
                <a:ext uri="{FF2B5EF4-FFF2-40B4-BE49-F238E27FC236}">
                  <a16:creationId xmlns:a16="http://schemas.microsoft.com/office/drawing/2014/main" id="{08B17CCE-37E5-FC43-94CA-1C08CD4D7648}"/>
                </a:ext>
              </a:extLst>
            </p:cNvPr>
            <p:cNvSpPr txBox="1"/>
            <p:nvPr/>
          </p:nvSpPr>
          <p:spPr>
            <a:xfrm>
              <a:off x="5858449" y="430923"/>
              <a:ext cx="2377767" cy="369332"/>
            </a:xfrm>
            <a:prstGeom prst="rect">
              <a:avLst/>
            </a:prstGeom>
            <a:noFill/>
          </p:spPr>
          <p:txBody>
            <a:bodyPr wrap="none" rtlCol="0">
              <a:spAutoFit/>
            </a:bodyPr>
            <a:lstStyle/>
            <a:p>
              <a:r>
                <a:rPr lang="en-US" dirty="0">
                  <a:latin typeface="Helvetica" pitchFamily="2" charset="0"/>
                </a:rPr>
                <a:t>Continuous Attributes</a:t>
              </a:r>
            </a:p>
          </p:txBody>
        </p:sp>
        <p:sp>
          <p:nvSpPr>
            <p:cNvPr id="5" name="TextBox 4">
              <a:extLst>
                <a:ext uri="{FF2B5EF4-FFF2-40B4-BE49-F238E27FC236}">
                  <a16:creationId xmlns:a16="http://schemas.microsoft.com/office/drawing/2014/main" id="{F0952403-273E-F54A-885C-C027BDB83158}"/>
                </a:ext>
              </a:extLst>
            </p:cNvPr>
            <p:cNvSpPr txBox="1"/>
            <p:nvPr/>
          </p:nvSpPr>
          <p:spPr>
            <a:xfrm>
              <a:off x="5858448" y="2728911"/>
              <a:ext cx="1785365" cy="307777"/>
            </a:xfrm>
            <a:prstGeom prst="rect">
              <a:avLst/>
            </a:prstGeom>
            <a:solidFill>
              <a:schemeClr val="bg1"/>
            </a:solidFill>
          </p:spPr>
          <p:txBody>
            <a:bodyPr wrap="square" rtlCol="0">
              <a:spAutoFit/>
            </a:bodyPr>
            <a:lstStyle/>
            <a:p>
              <a:r>
                <a:rPr lang="en-US" sz="1400" dirty="0">
                  <a:latin typeface="Helvetica" pitchFamily="2" charset="0"/>
                </a:rPr>
                <a:t>(a) Threshold Value</a:t>
              </a:r>
            </a:p>
          </p:txBody>
        </p:sp>
        <p:sp>
          <p:nvSpPr>
            <p:cNvPr id="9" name="TextBox 8">
              <a:extLst>
                <a:ext uri="{FF2B5EF4-FFF2-40B4-BE49-F238E27FC236}">
                  <a16:creationId xmlns:a16="http://schemas.microsoft.com/office/drawing/2014/main" id="{AAC1532B-B632-EB41-A81C-FAD6CC7E248B}"/>
                </a:ext>
              </a:extLst>
            </p:cNvPr>
            <p:cNvSpPr txBox="1"/>
            <p:nvPr/>
          </p:nvSpPr>
          <p:spPr>
            <a:xfrm>
              <a:off x="8960764" y="2743199"/>
              <a:ext cx="1050288" cy="307777"/>
            </a:xfrm>
            <a:prstGeom prst="rect">
              <a:avLst/>
            </a:prstGeom>
            <a:solidFill>
              <a:schemeClr val="bg1"/>
            </a:solidFill>
          </p:spPr>
          <p:txBody>
            <a:bodyPr wrap="none" rtlCol="0">
              <a:spAutoFit/>
            </a:bodyPr>
            <a:lstStyle/>
            <a:p>
              <a:r>
                <a:rPr lang="en-US" sz="1400" dirty="0">
                  <a:latin typeface="Helvetica" pitchFamily="2" charset="0"/>
                </a:rPr>
                <a:t>(b) Binning</a:t>
              </a:r>
            </a:p>
          </p:txBody>
        </p:sp>
      </p:grpSp>
      <p:sp>
        <p:nvSpPr>
          <p:cNvPr id="11" name="TextBox 10">
            <a:extLst>
              <a:ext uri="{FF2B5EF4-FFF2-40B4-BE49-F238E27FC236}">
                <a16:creationId xmlns:a16="http://schemas.microsoft.com/office/drawing/2014/main" id="{725C9208-086E-4D49-BA93-79555385C28A}"/>
              </a:ext>
            </a:extLst>
          </p:cNvPr>
          <p:cNvSpPr txBox="1"/>
          <p:nvPr/>
        </p:nvSpPr>
        <p:spPr>
          <a:xfrm>
            <a:off x="1952743" y="4067052"/>
            <a:ext cx="1785365" cy="307777"/>
          </a:xfrm>
          <a:prstGeom prst="rect">
            <a:avLst/>
          </a:prstGeom>
          <a:solidFill>
            <a:schemeClr val="bg1"/>
          </a:solidFill>
        </p:spPr>
        <p:txBody>
          <a:bodyPr wrap="square" rtlCol="0">
            <a:spAutoFit/>
          </a:bodyPr>
          <a:lstStyle/>
          <a:p>
            <a:r>
              <a:rPr lang="en-US" sz="1400" dirty="0">
                <a:latin typeface="Helvetica" pitchFamily="2" charset="0"/>
              </a:rPr>
              <a:t>(a) Multiway Split</a:t>
            </a:r>
          </a:p>
        </p:txBody>
      </p:sp>
      <p:sp>
        <p:nvSpPr>
          <p:cNvPr id="12" name="TextBox 11">
            <a:extLst>
              <a:ext uri="{FF2B5EF4-FFF2-40B4-BE49-F238E27FC236}">
                <a16:creationId xmlns:a16="http://schemas.microsoft.com/office/drawing/2014/main" id="{E2A46BF2-5158-0042-B93F-524FA8ECD61E}"/>
              </a:ext>
            </a:extLst>
          </p:cNvPr>
          <p:cNvSpPr txBox="1"/>
          <p:nvPr/>
        </p:nvSpPr>
        <p:spPr>
          <a:xfrm>
            <a:off x="1019893" y="6257074"/>
            <a:ext cx="3695242" cy="307777"/>
          </a:xfrm>
          <a:prstGeom prst="rect">
            <a:avLst/>
          </a:prstGeom>
          <a:solidFill>
            <a:schemeClr val="bg1"/>
          </a:solidFill>
        </p:spPr>
        <p:txBody>
          <a:bodyPr wrap="none" rtlCol="0">
            <a:spAutoFit/>
          </a:bodyPr>
          <a:lstStyle/>
          <a:p>
            <a:r>
              <a:rPr lang="en-US" sz="1400" dirty="0">
                <a:latin typeface="Helvetica" pitchFamily="2" charset="0"/>
              </a:rPr>
              <a:t>(b) Binary split {by grouping attribute values}</a:t>
            </a:r>
          </a:p>
        </p:txBody>
      </p:sp>
      <p:sp>
        <p:nvSpPr>
          <p:cNvPr id="13" name="TextBox 12">
            <a:extLst>
              <a:ext uri="{FF2B5EF4-FFF2-40B4-BE49-F238E27FC236}">
                <a16:creationId xmlns:a16="http://schemas.microsoft.com/office/drawing/2014/main" id="{AA870F53-7925-BA49-8153-96B8A6F4633A}"/>
              </a:ext>
            </a:extLst>
          </p:cNvPr>
          <p:cNvSpPr txBox="1"/>
          <p:nvPr/>
        </p:nvSpPr>
        <p:spPr>
          <a:xfrm>
            <a:off x="104992" y="2672726"/>
            <a:ext cx="2057166" cy="369332"/>
          </a:xfrm>
          <a:prstGeom prst="rect">
            <a:avLst/>
          </a:prstGeom>
          <a:noFill/>
        </p:spPr>
        <p:txBody>
          <a:bodyPr wrap="none" rtlCol="0">
            <a:spAutoFit/>
          </a:bodyPr>
          <a:lstStyle/>
          <a:p>
            <a:r>
              <a:rPr lang="en-US" dirty="0">
                <a:latin typeface="Helvetica" pitchFamily="2" charset="0"/>
              </a:rPr>
              <a:t>Nominal Attributes</a:t>
            </a:r>
          </a:p>
        </p:txBody>
      </p:sp>
      <p:grpSp>
        <p:nvGrpSpPr>
          <p:cNvPr id="26" name="Group 25">
            <a:extLst>
              <a:ext uri="{FF2B5EF4-FFF2-40B4-BE49-F238E27FC236}">
                <a16:creationId xmlns:a16="http://schemas.microsoft.com/office/drawing/2014/main" id="{2E459EBB-64D5-C849-9850-F95ED00FAC9F}"/>
              </a:ext>
            </a:extLst>
          </p:cNvPr>
          <p:cNvGrpSpPr/>
          <p:nvPr/>
        </p:nvGrpSpPr>
        <p:grpSpPr>
          <a:xfrm>
            <a:off x="5896612" y="2957510"/>
            <a:ext cx="5905168" cy="3757617"/>
            <a:chOff x="5896612" y="2957510"/>
            <a:chExt cx="5905168" cy="3757617"/>
          </a:xfrm>
        </p:grpSpPr>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8237"/>
            <a:stretch/>
          </p:blipFill>
          <p:spPr bwMode="auto">
            <a:xfrm>
              <a:off x="5896612" y="4403411"/>
              <a:ext cx="5905168" cy="231171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4" name="Picture 2">
              <a:extLst>
                <a:ext uri="{FF2B5EF4-FFF2-40B4-BE49-F238E27FC236}">
                  <a16:creationId xmlns:a16="http://schemas.microsoft.com/office/drawing/2014/main" id="{77F016FD-CC5F-EF45-84EC-203B59253F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975" t="6264" r="31217" b="39943"/>
            <a:stretch/>
          </p:blipFill>
          <p:spPr bwMode="auto">
            <a:xfrm>
              <a:off x="7898415" y="2957510"/>
              <a:ext cx="2114550" cy="135513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5" name="TextBox 14">
              <a:extLst>
                <a:ext uri="{FF2B5EF4-FFF2-40B4-BE49-F238E27FC236}">
                  <a16:creationId xmlns:a16="http://schemas.microsoft.com/office/drawing/2014/main" id="{9898D8E3-132E-C148-82B5-33C565F5F35D}"/>
                </a:ext>
              </a:extLst>
            </p:cNvPr>
            <p:cNvSpPr txBox="1"/>
            <p:nvPr/>
          </p:nvSpPr>
          <p:spPr>
            <a:xfrm>
              <a:off x="5996217" y="6307903"/>
              <a:ext cx="3695242" cy="307777"/>
            </a:xfrm>
            <a:prstGeom prst="rect">
              <a:avLst/>
            </a:prstGeom>
            <a:solidFill>
              <a:schemeClr val="bg1"/>
            </a:solidFill>
          </p:spPr>
          <p:txBody>
            <a:bodyPr wrap="none" rtlCol="0">
              <a:spAutoFit/>
            </a:bodyPr>
            <a:lstStyle/>
            <a:p>
              <a:r>
                <a:rPr lang="en-US" sz="1400" dirty="0">
                  <a:latin typeface="Helvetica" pitchFamily="2" charset="0"/>
                </a:rPr>
                <a:t>(b) Binary split {by grouping attribute values}</a:t>
              </a:r>
            </a:p>
          </p:txBody>
        </p:sp>
        <p:cxnSp>
          <p:nvCxnSpPr>
            <p:cNvPr id="17" name="Straight Arrow Connector 16">
              <a:extLst>
                <a:ext uri="{FF2B5EF4-FFF2-40B4-BE49-F238E27FC236}">
                  <a16:creationId xmlns:a16="http://schemas.microsoft.com/office/drawing/2014/main" id="{2CBC76C5-C2B7-7945-BA42-9F61C64DDE73}"/>
                </a:ext>
              </a:extLst>
            </p:cNvPr>
            <p:cNvCxnSpPr>
              <a:cxnSpLocks/>
            </p:cNvCxnSpPr>
            <p:nvPr/>
          </p:nvCxnSpPr>
          <p:spPr>
            <a:xfrm flipH="1">
              <a:off x="7898415" y="3614738"/>
              <a:ext cx="908516" cy="5517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1F13837-0346-6540-AA4B-5045CC37B7F5}"/>
                </a:ext>
              </a:extLst>
            </p:cNvPr>
            <p:cNvCxnSpPr/>
            <p:nvPr/>
          </p:nvCxnSpPr>
          <p:spPr>
            <a:xfrm>
              <a:off x="8806930" y="3614738"/>
              <a:ext cx="1037158" cy="5517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60D86B1-1336-8E4B-8C2F-5F6D110AD514}"/>
                </a:ext>
              </a:extLst>
            </p:cNvPr>
            <p:cNvSpPr txBox="1"/>
            <p:nvPr/>
          </p:nvSpPr>
          <p:spPr>
            <a:xfrm>
              <a:off x="7415672" y="4219530"/>
              <a:ext cx="619080" cy="276999"/>
            </a:xfrm>
            <a:prstGeom prst="rect">
              <a:avLst/>
            </a:prstGeom>
            <a:noFill/>
          </p:spPr>
          <p:txBody>
            <a:bodyPr wrap="none" rtlCol="0">
              <a:spAutoFit/>
            </a:bodyPr>
            <a:lstStyle/>
            <a:p>
              <a:r>
                <a:rPr lang="en-US" sz="1200" dirty="0">
                  <a:solidFill>
                    <a:schemeClr val="tx1">
                      <a:lumMod val="75000"/>
                      <a:lumOff val="25000"/>
                    </a:schemeClr>
                  </a:solidFill>
                </a:rPr>
                <a:t>{Small}</a:t>
              </a:r>
            </a:p>
          </p:txBody>
        </p:sp>
        <p:sp>
          <p:nvSpPr>
            <p:cNvPr id="22" name="TextBox 21">
              <a:extLst>
                <a:ext uri="{FF2B5EF4-FFF2-40B4-BE49-F238E27FC236}">
                  <a16:creationId xmlns:a16="http://schemas.microsoft.com/office/drawing/2014/main" id="{5248CA4F-EBA6-1B44-9798-8F7269683A7C}"/>
                </a:ext>
              </a:extLst>
            </p:cNvPr>
            <p:cNvSpPr txBox="1"/>
            <p:nvPr/>
          </p:nvSpPr>
          <p:spPr>
            <a:xfrm>
              <a:off x="8043133" y="4246337"/>
              <a:ext cx="808235" cy="276999"/>
            </a:xfrm>
            <a:prstGeom prst="rect">
              <a:avLst/>
            </a:prstGeom>
            <a:solidFill>
              <a:schemeClr val="bg1"/>
            </a:solidFill>
          </p:spPr>
          <p:txBody>
            <a:bodyPr wrap="none" rtlCol="0">
              <a:spAutoFit/>
            </a:bodyPr>
            <a:lstStyle/>
            <a:p>
              <a:r>
                <a:rPr lang="en-US" sz="1200" dirty="0">
                  <a:solidFill>
                    <a:schemeClr val="tx1">
                      <a:lumMod val="75000"/>
                      <a:lumOff val="25000"/>
                    </a:schemeClr>
                  </a:solidFill>
                </a:rPr>
                <a:t>{Medium}</a:t>
              </a:r>
            </a:p>
          </p:txBody>
        </p:sp>
        <p:sp>
          <p:nvSpPr>
            <p:cNvPr id="23" name="TextBox 22">
              <a:extLst>
                <a:ext uri="{FF2B5EF4-FFF2-40B4-BE49-F238E27FC236}">
                  <a16:creationId xmlns:a16="http://schemas.microsoft.com/office/drawing/2014/main" id="{319EA7F5-BBA9-DF4D-9D1F-60DE86B24D32}"/>
                </a:ext>
              </a:extLst>
            </p:cNvPr>
            <p:cNvSpPr txBox="1"/>
            <p:nvPr/>
          </p:nvSpPr>
          <p:spPr>
            <a:xfrm>
              <a:off x="8798472" y="4242251"/>
              <a:ext cx="617285" cy="276999"/>
            </a:xfrm>
            <a:prstGeom prst="rect">
              <a:avLst/>
            </a:prstGeom>
            <a:solidFill>
              <a:schemeClr val="bg1"/>
            </a:solidFill>
          </p:spPr>
          <p:txBody>
            <a:bodyPr wrap="none" rtlCol="0">
              <a:spAutoFit/>
            </a:bodyPr>
            <a:lstStyle/>
            <a:p>
              <a:r>
                <a:rPr lang="en-US" sz="1200" dirty="0">
                  <a:solidFill>
                    <a:schemeClr val="tx1">
                      <a:lumMod val="75000"/>
                      <a:lumOff val="25000"/>
                    </a:schemeClr>
                  </a:solidFill>
                </a:rPr>
                <a:t>{Large}</a:t>
              </a:r>
            </a:p>
          </p:txBody>
        </p:sp>
        <p:sp>
          <p:nvSpPr>
            <p:cNvPr id="24" name="TextBox 23">
              <a:extLst>
                <a:ext uri="{FF2B5EF4-FFF2-40B4-BE49-F238E27FC236}">
                  <a16:creationId xmlns:a16="http://schemas.microsoft.com/office/drawing/2014/main" id="{69A6BBE2-48AE-AF41-AAE4-CFF297BA2907}"/>
                </a:ext>
              </a:extLst>
            </p:cNvPr>
            <p:cNvSpPr txBox="1"/>
            <p:nvPr/>
          </p:nvSpPr>
          <p:spPr>
            <a:xfrm>
              <a:off x="9514451" y="4219530"/>
              <a:ext cx="970458" cy="276999"/>
            </a:xfrm>
            <a:prstGeom prst="rect">
              <a:avLst/>
            </a:prstGeom>
            <a:solidFill>
              <a:schemeClr val="bg1"/>
            </a:solidFill>
          </p:spPr>
          <p:txBody>
            <a:bodyPr wrap="none" rtlCol="0">
              <a:spAutoFit/>
            </a:bodyPr>
            <a:lstStyle/>
            <a:p>
              <a:r>
                <a:rPr lang="en-US" sz="1200" dirty="0">
                  <a:solidFill>
                    <a:schemeClr val="tx1">
                      <a:lumMod val="75000"/>
                      <a:lumOff val="25000"/>
                    </a:schemeClr>
                  </a:solidFill>
                </a:rPr>
                <a:t>{Extra Large}</a:t>
              </a:r>
            </a:p>
          </p:txBody>
        </p:sp>
        <p:sp>
          <p:nvSpPr>
            <p:cNvPr id="25" name="TextBox 24">
              <a:extLst>
                <a:ext uri="{FF2B5EF4-FFF2-40B4-BE49-F238E27FC236}">
                  <a16:creationId xmlns:a16="http://schemas.microsoft.com/office/drawing/2014/main" id="{15A23373-A328-B248-9C4F-1C90559F8536}"/>
                </a:ext>
              </a:extLst>
            </p:cNvPr>
            <p:cNvSpPr txBox="1"/>
            <p:nvPr/>
          </p:nvSpPr>
          <p:spPr>
            <a:xfrm>
              <a:off x="9729807" y="3425685"/>
              <a:ext cx="1785365" cy="307777"/>
            </a:xfrm>
            <a:prstGeom prst="rect">
              <a:avLst/>
            </a:prstGeom>
            <a:solidFill>
              <a:schemeClr val="bg1"/>
            </a:solidFill>
          </p:spPr>
          <p:txBody>
            <a:bodyPr wrap="square" rtlCol="0">
              <a:spAutoFit/>
            </a:bodyPr>
            <a:lstStyle/>
            <a:p>
              <a:r>
                <a:rPr lang="en-US" sz="1400" dirty="0">
                  <a:latin typeface="Helvetica" pitchFamily="2" charset="0"/>
                </a:rPr>
                <a:t>(a) Multiway Split</a:t>
              </a:r>
            </a:p>
          </p:txBody>
        </p:sp>
      </p:grpSp>
      <p:sp>
        <p:nvSpPr>
          <p:cNvPr id="27" name="Rectangle 26">
            <a:extLst>
              <a:ext uri="{FF2B5EF4-FFF2-40B4-BE49-F238E27FC236}">
                <a16:creationId xmlns:a16="http://schemas.microsoft.com/office/drawing/2014/main" id="{592A5D3D-D050-D94D-A238-E3D5151BC2C0}"/>
              </a:ext>
            </a:extLst>
          </p:cNvPr>
          <p:cNvSpPr/>
          <p:nvPr/>
        </p:nvSpPr>
        <p:spPr>
          <a:xfrm>
            <a:off x="5896612" y="2957510"/>
            <a:ext cx="5905168" cy="3757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E1AECF3-AD72-C043-AE2B-0BFE4DF30B75}"/>
              </a:ext>
            </a:extLst>
          </p:cNvPr>
          <p:cNvSpPr txBox="1"/>
          <p:nvPr/>
        </p:nvSpPr>
        <p:spPr>
          <a:xfrm>
            <a:off x="5906565" y="3024435"/>
            <a:ext cx="1954574" cy="369332"/>
          </a:xfrm>
          <a:prstGeom prst="rect">
            <a:avLst/>
          </a:prstGeom>
          <a:noFill/>
        </p:spPr>
        <p:txBody>
          <a:bodyPr wrap="none" rtlCol="0">
            <a:spAutoFit/>
          </a:bodyPr>
          <a:lstStyle/>
          <a:p>
            <a:r>
              <a:rPr lang="en-US" dirty="0">
                <a:latin typeface="Helvetica" pitchFamily="2" charset="0"/>
              </a:rPr>
              <a:t>Ordinal Attributes</a:t>
            </a:r>
          </a:p>
        </p:txBody>
      </p:sp>
      <p:sp>
        <p:nvSpPr>
          <p:cNvPr id="3" name="TextBox 2"/>
          <p:cNvSpPr txBox="1"/>
          <p:nvPr/>
        </p:nvSpPr>
        <p:spPr>
          <a:xfrm>
            <a:off x="9729807" y="6257074"/>
            <a:ext cx="2447101"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b="1" dirty="0">
                <a:solidFill>
                  <a:srgbClr val="FF0000"/>
                </a:solidFill>
                <a:ea typeface="Arial" charset="0"/>
                <a:cs typeface="Arial" charset="0"/>
              </a:rPr>
              <a:t>Bad!  Does not preserve order among ordinal attributes!</a:t>
            </a:r>
          </a:p>
        </p:txBody>
      </p:sp>
      <p:cxnSp>
        <p:nvCxnSpPr>
          <p:cNvPr id="30" name="Curved Connector 29">
            <a:extLst>
              <a:ext uri="{FF2B5EF4-FFF2-40B4-BE49-F238E27FC236}">
                <a16:creationId xmlns:a16="http://schemas.microsoft.com/office/drawing/2014/main" id="{C84BE724-C80C-C34F-8174-232E78D17D1F}"/>
              </a:ext>
            </a:extLst>
          </p:cNvPr>
          <p:cNvCxnSpPr>
            <a:cxnSpLocks/>
          </p:cNvCxnSpPr>
          <p:nvPr/>
        </p:nvCxnSpPr>
        <p:spPr>
          <a:xfrm rot="10800000">
            <a:off x="11587164" y="5972175"/>
            <a:ext cx="414339" cy="335728"/>
          </a:xfrm>
          <a:prstGeom prst="curvedConnector3">
            <a:avLst>
              <a:gd name="adj1" fmla="val 517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097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p:spPr>
        <p:txBody>
          <a:bodyPr/>
          <a:lstStyle/>
          <a:p>
            <a:r>
              <a:rPr lang="en-US" dirty="0">
                <a:latin typeface="Helvetica" pitchFamily="2" charset="0"/>
              </a:rPr>
              <a:t>Decision Tree Algorithm	</a:t>
            </a:r>
          </a:p>
        </p:txBody>
      </p:sp>
      <p:sp>
        <p:nvSpPr>
          <p:cNvPr id="6" name="Content Placeholder 2">
            <a:extLst>
              <a:ext uri="{FF2B5EF4-FFF2-40B4-BE49-F238E27FC236}">
                <a16:creationId xmlns:a16="http://schemas.microsoft.com/office/drawing/2014/main" id="{7B88B84F-6B7E-2640-8A21-907E8FEDEB1F}"/>
              </a:ext>
            </a:extLst>
          </p:cNvPr>
          <p:cNvSpPr>
            <a:spLocks noGrp="1"/>
          </p:cNvSpPr>
          <p:nvPr>
            <p:ph idx="1"/>
          </p:nvPr>
        </p:nvSpPr>
        <p:spPr>
          <a:xfrm>
            <a:off x="83482" y="1397610"/>
            <a:ext cx="7142109" cy="3348540"/>
          </a:xfrm>
          <a:noFill/>
        </p:spPr>
        <p:txBody>
          <a:bodyPr>
            <a:normAutofit/>
          </a:bodyPr>
          <a:lstStyle/>
          <a:p>
            <a:r>
              <a:rPr lang="en-US" sz="2000" dirty="0">
                <a:latin typeface="Helvetica" pitchFamily="2" charset="0"/>
              </a:rPr>
              <a:t>Decision tree is grown recursively by partitioning data into successively purer regions</a:t>
            </a:r>
          </a:p>
          <a:p>
            <a:endParaRPr lang="en-US" sz="2000" dirty="0">
              <a:latin typeface="Helvetica" pitchFamily="2" charset="0"/>
            </a:endParaRPr>
          </a:p>
          <a:p>
            <a:r>
              <a:rPr lang="en-US" sz="2000" dirty="0">
                <a:latin typeface="Helvetica" pitchFamily="2" charset="0"/>
              </a:rPr>
              <a:t>Step 1: If all the data in region belong to the same class, keep as leaf node</a:t>
            </a:r>
          </a:p>
          <a:p>
            <a:endParaRPr lang="en-US" sz="2000" dirty="0">
              <a:latin typeface="Helvetica" pitchFamily="2" charset="0"/>
            </a:endParaRPr>
          </a:p>
          <a:p>
            <a:r>
              <a:rPr lang="en-US" sz="2000" dirty="0">
                <a:latin typeface="Helvetica" pitchFamily="2" charset="0"/>
              </a:rPr>
              <a:t>Step 2: Else, a feature test condition is selected to partition into smaller subsets. A child node is created for each partition of the data and the algorithm is recursively applied to each child node. </a:t>
            </a:r>
          </a:p>
        </p:txBody>
      </p:sp>
    </p:spTree>
    <p:extLst>
      <p:ext uri="{BB962C8B-B14F-4D97-AF65-F5344CB8AC3E}">
        <p14:creationId xmlns:p14="http://schemas.microsoft.com/office/powerpoint/2010/main" val="876150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latin typeface="Helvetica" pitchFamily="2" charset="0"/>
              </a:rPr>
              <a:t>Decision Tree Algorithm	</a:t>
            </a:r>
          </a:p>
        </p:txBody>
      </p:sp>
      <p:grpSp>
        <p:nvGrpSpPr>
          <p:cNvPr id="4" name="Group 3">
            <a:extLst>
              <a:ext uri="{FF2B5EF4-FFF2-40B4-BE49-F238E27FC236}">
                <a16:creationId xmlns:a16="http://schemas.microsoft.com/office/drawing/2014/main" id="{69A77576-0067-6D4A-BB96-C57FDF6E84E2}"/>
              </a:ext>
            </a:extLst>
          </p:cNvPr>
          <p:cNvGrpSpPr/>
          <p:nvPr/>
        </p:nvGrpSpPr>
        <p:grpSpPr>
          <a:xfrm>
            <a:off x="6909993" y="1056005"/>
            <a:ext cx="4982387" cy="3517737"/>
            <a:chOff x="3682314" y="3356838"/>
            <a:chExt cx="4982387" cy="3517737"/>
          </a:xfrm>
        </p:grpSpPr>
        <p:grpSp>
          <p:nvGrpSpPr>
            <p:cNvPr id="5" name="Group 4">
              <a:extLst>
                <a:ext uri="{FF2B5EF4-FFF2-40B4-BE49-F238E27FC236}">
                  <a16:creationId xmlns:a16="http://schemas.microsoft.com/office/drawing/2014/main" id="{C7A368FA-82E5-FA4E-A0F4-A73A72A1CC19}"/>
                </a:ext>
              </a:extLst>
            </p:cNvPr>
            <p:cNvGrpSpPr/>
            <p:nvPr/>
          </p:nvGrpSpPr>
          <p:grpSpPr>
            <a:xfrm>
              <a:off x="3682314" y="3356838"/>
              <a:ext cx="4859520" cy="3517737"/>
              <a:chOff x="3682314" y="3356838"/>
              <a:chExt cx="4859520" cy="3517737"/>
            </a:xfrm>
          </p:grpSpPr>
          <p:pic>
            <p:nvPicPr>
              <p:cNvPr id="8" name="Picture 7">
                <a:extLst>
                  <a:ext uri="{FF2B5EF4-FFF2-40B4-BE49-F238E27FC236}">
                    <a16:creationId xmlns:a16="http://schemas.microsoft.com/office/drawing/2014/main" id="{4AE17DBF-671D-DA48-9DD7-A98A63423BCC}"/>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9" name="Rectangle 8">
                <a:extLst>
                  <a:ext uri="{FF2B5EF4-FFF2-40B4-BE49-F238E27FC236}">
                    <a16:creationId xmlns:a16="http://schemas.microsoft.com/office/drawing/2014/main" id="{0D686223-5211-C74E-95BF-43DFCA479CB0}"/>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1D26F-619B-E447-8512-3DD3EE7050D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78D0F8F0-634A-7A44-AEBB-D24C06F8DE53}"/>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7" name="TextBox 6">
              <a:extLst>
                <a:ext uri="{FF2B5EF4-FFF2-40B4-BE49-F238E27FC236}">
                  <a16:creationId xmlns:a16="http://schemas.microsoft.com/office/drawing/2014/main" id="{997FC5E3-16DA-8A44-A3A9-54D2721F85E4}"/>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11" name="Oval 10">
            <a:extLst>
              <a:ext uri="{FF2B5EF4-FFF2-40B4-BE49-F238E27FC236}">
                <a16:creationId xmlns:a16="http://schemas.microsoft.com/office/drawing/2014/main" id="{1A9598AA-9C63-F24A-8508-61CA019CC2A8}"/>
              </a:ext>
            </a:extLst>
          </p:cNvPr>
          <p:cNvSpPr/>
          <p:nvPr/>
        </p:nvSpPr>
        <p:spPr>
          <a:xfrm>
            <a:off x="9288944" y="3405852"/>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8C676FD-47AC-F94B-B1FD-5D8A3510EB53}"/>
              </a:ext>
            </a:extLst>
          </p:cNvPr>
          <p:cNvSpPr/>
          <p:nvPr/>
        </p:nvSpPr>
        <p:spPr>
          <a:xfrm>
            <a:off x="9936020" y="2756787"/>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4AEA24-024F-7C4E-BA3F-570A88ACDF5B}"/>
              </a:ext>
            </a:extLst>
          </p:cNvPr>
          <p:cNvSpPr/>
          <p:nvPr/>
        </p:nvSpPr>
        <p:spPr>
          <a:xfrm>
            <a:off x="9541061" y="352202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A521DB-1E46-134F-92F7-C15BC32371CF}"/>
              </a:ext>
            </a:extLst>
          </p:cNvPr>
          <p:cNvSpPr/>
          <p:nvPr/>
        </p:nvSpPr>
        <p:spPr>
          <a:xfrm>
            <a:off x="9823777" y="366526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40A484F-7DF6-484F-9E02-566283154A4C}"/>
              </a:ext>
            </a:extLst>
          </p:cNvPr>
          <p:cNvSpPr/>
          <p:nvPr/>
        </p:nvSpPr>
        <p:spPr>
          <a:xfrm>
            <a:off x="10012769" y="3174020"/>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D6331AC-ACB4-9745-9310-AF9F997BFC50}"/>
              </a:ext>
            </a:extLst>
          </p:cNvPr>
          <p:cNvSpPr/>
          <p:nvPr/>
        </p:nvSpPr>
        <p:spPr>
          <a:xfrm>
            <a:off x="9137139" y="232953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59B036D-324F-314B-BD90-1A3D7F3185B4}"/>
              </a:ext>
            </a:extLst>
          </p:cNvPr>
          <p:cNvSpPr/>
          <p:nvPr/>
        </p:nvSpPr>
        <p:spPr>
          <a:xfrm>
            <a:off x="9532835" y="2585094"/>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4565734-AE1F-1F46-8382-3033AF5501CA}"/>
              </a:ext>
            </a:extLst>
          </p:cNvPr>
          <p:cNvSpPr/>
          <p:nvPr/>
        </p:nvSpPr>
        <p:spPr>
          <a:xfrm>
            <a:off x="8930951" y="2828168"/>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8A4A0D-8556-B34E-9F1A-920C195D09F6}"/>
              </a:ext>
            </a:extLst>
          </p:cNvPr>
          <p:cNvSpPr/>
          <p:nvPr/>
        </p:nvSpPr>
        <p:spPr>
          <a:xfrm>
            <a:off x="9036827" y="3312826"/>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B953536-30CD-5145-90F3-872CFC03D179}"/>
              </a:ext>
            </a:extLst>
          </p:cNvPr>
          <p:cNvSpPr/>
          <p:nvPr/>
        </p:nvSpPr>
        <p:spPr>
          <a:xfrm>
            <a:off x="9334645" y="3709151"/>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D81FE82-7ACC-7649-99F6-671D7F51EB7F}"/>
              </a:ext>
            </a:extLst>
          </p:cNvPr>
          <p:cNvSpPr/>
          <p:nvPr/>
        </p:nvSpPr>
        <p:spPr>
          <a:xfrm>
            <a:off x="9693461" y="379017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E85AE9B-A522-EB41-B86D-F6D9C59C2768}"/>
              </a:ext>
            </a:extLst>
          </p:cNvPr>
          <p:cNvSpPr/>
          <p:nvPr/>
        </p:nvSpPr>
        <p:spPr>
          <a:xfrm>
            <a:off x="9208515" y="2551385"/>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D8FC6014-674B-CC4A-9C79-870DC645364B}"/>
              </a:ext>
            </a:extLst>
          </p:cNvPr>
          <p:cNvSpPr>
            <a:spLocks noGrp="1"/>
          </p:cNvSpPr>
          <p:nvPr>
            <p:ph idx="1"/>
          </p:nvPr>
        </p:nvSpPr>
        <p:spPr>
          <a:xfrm>
            <a:off x="83482" y="1397610"/>
            <a:ext cx="7142109" cy="3348540"/>
          </a:xfrm>
          <a:noFill/>
        </p:spPr>
        <p:txBody>
          <a:bodyPr>
            <a:normAutofit/>
          </a:bodyPr>
          <a:lstStyle/>
          <a:p>
            <a:r>
              <a:rPr lang="en-US" sz="2000" dirty="0">
                <a:latin typeface="Helvetica" pitchFamily="2" charset="0"/>
              </a:rPr>
              <a:t>Decision tree is grown recursively by partitioning data into successively purer regions</a:t>
            </a:r>
          </a:p>
          <a:p>
            <a:endParaRPr lang="en-US" sz="2000" dirty="0">
              <a:latin typeface="Helvetica" pitchFamily="2" charset="0"/>
            </a:endParaRPr>
          </a:p>
          <a:p>
            <a:r>
              <a:rPr lang="en-US" sz="2000" dirty="0">
                <a:latin typeface="Helvetica" pitchFamily="2" charset="0"/>
              </a:rPr>
              <a:t>Step 1: If all the data in region belong to the same class, keep as leaf node</a:t>
            </a:r>
          </a:p>
          <a:p>
            <a:endParaRPr lang="en-US" sz="2000" dirty="0">
              <a:latin typeface="Helvetica" pitchFamily="2" charset="0"/>
            </a:endParaRPr>
          </a:p>
          <a:p>
            <a:r>
              <a:rPr lang="en-US" sz="2000" dirty="0">
                <a:latin typeface="Helvetica" pitchFamily="2" charset="0"/>
              </a:rPr>
              <a:t>Step 2: Else, a feature test condition is selected to partition into smaller subsets. A child node is created for each partition of the data and the algorithm is recursively applied to each child node. </a:t>
            </a:r>
          </a:p>
        </p:txBody>
      </p:sp>
    </p:spTree>
    <p:extLst>
      <p:ext uri="{BB962C8B-B14F-4D97-AF65-F5344CB8AC3E}">
        <p14:creationId xmlns:p14="http://schemas.microsoft.com/office/powerpoint/2010/main" val="3531361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latin typeface="Helvetica" pitchFamily="2" charset="0"/>
              </a:rPr>
              <a:t>Decision Tree Algorithm	</a:t>
            </a:r>
          </a:p>
        </p:txBody>
      </p:sp>
      <p:sp>
        <p:nvSpPr>
          <p:cNvPr id="3" name="Content Placeholder 2"/>
          <p:cNvSpPr>
            <a:spLocks noGrp="1"/>
          </p:cNvSpPr>
          <p:nvPr>
            <p:ph idx="1"/>
          </p:nvPr>
        </p:nvSpPr>
        <p:spPr>
          <a:xfrm>
            <a:off x="83482" y="1397610"/>
            <a:ext cx="7142109" cy="3348540"/>
          </a:xfrm>
          <a:noFill/>
        </p:spPr>
        <p:txBody>
          <a:bodyPr>
            <a:normAutofit/>
          </a:bodyPr>
          <a:lstStyle/>
          <a:p>
            <a:r>
              <a:rPr lang="en-US" sz="2000" dirty="0">
                <a:latin typeface="Helvetica" pitchFamily="2" charset="0"/>
              </a:rPr>
              <a:t>Decision tree is grown recursively by partitioning data into successively purer regions</a:t>
            </a:r>
          </a:p>
          <a:p>
            <a:endParaRPr lang="en-US" sz="2000" dirty="0">
              <a:latin typeface="Helvetica" pitchFamily="2" charset="0"/>
            </a:endParaRPr>
          </a:p>
          <a:p>
            <a:r>
              <a:rPr lang="en-US" sz="2000" dirty="0">
                <a:latin typeface="Helvetica" pitchFamily="2" charset="0"/>
              </a:rPr>
              <a:t>Step 1: If all the data in region belong to the same class, keep as leaf node</a:t>
            </a:r>
          </a:p>
          <a:p>
            <a:endParaRPr lang="en-US" sz="2000" dirty="0">
              <a:latin typeface="Helvetica" pitchFamily="2" charset="0"/>
            </a:endParaRPr>
          </a:p>
          <a:p>
            <a:r>
              <a:rPr lang="en-US" sz="2000" dirty="0">
                <a:latin typeface="Helvetica" pitchFamily="2" charset="0"/>
              </a:rPr>
              <a:t>Step 2: Else, a feature test condition is selected to partition into smaller subsets. A child node is created for each partition of the data and the algorithm is recursively applied to each child node. </a:t>
            </a:r>
          </a:p>
        </p:txBody>
      </p:sp>
      <p:grpSp>
        <p:nvGrpSpPr>
          <p:cNvPr id="4" name="Group 3">
            <a:extLst>
              <a:ext uri="{FF2B5EF4-FFF2-40B4-BE49-F238E27FC236}">
                <a16:creationId xmlns:a16="http://schemas.microsoft.com/office/drawing/2014/main" id="{69A77576-0067-6D4A-BB96-C57FDF6E84E2}"/>
              </a:ext>
            </a:extLst>
          </p:cNvPr>
          <p:cNvGrpSpPr/>
          <p:nvPr/>
        </p:nvGrpSpPr>
        <p:grpSpPr>
          <a:xfrm>
            <a:off x="6909993" y="1056005"/>
            <a:ext cx="4982387" cy="3517737"/>
            <a:chOff x="3682314" y="3356838"/>
            <a:chExt cx="4982387" cy="3517737"/>
          </a:xfrm>
        </p:grpSpPr>
        <p:grpSp>
          <p:nvGrpSpPr>
            <p:cNvPr id="5" name="Group 4">
              <a:extLst>
                <a:ext uri="{FF2B5EF4-FFF2-40B4-BE49-F238E27FC236}">
                  <a16:creationId xmlns:a16="http://schemas.microsoft.com/office/drawing/2014/main" id="{C7A368FA-82E5-FA4E-A0F4-A73A72A1CC19}"/>
                </a:ext>
              </a:extLst>
            </p:cNvPr>
            <p:cNvGrpSpPr/>
            <p:nvPr/>
          </p:nvGrpSpPr>
          <p:grpSpPr>
            <a:xfrm>
              <a:off x="3682314" y="3356838"/>
              <a:ext cx="4859520" cy="3517737"/>
              <a:chOff x="3682314" y="3356838"/>
              <a:chExt cx="4859520" cy="3517737"/>
            </a:xfrm>
          </p:grpSpPr>
          <p:pic>
            <p:nvPicPr>
              <p:cNvPr id="8" name="Picture 7">
                <a:extLst>
                  <a:ext uri="{FF2B5EF4-FFF2-40B4-BE49-F238E27FC236}">
                    <a16:creationId xmlns:a16="http://schemas.microsoft.com/office/drawing/2014/main" id="{4AE17DBF-671D-DA48-9DD7-A98A63423BCC}"/>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9" name="Rectangle 8">
                <a:extLst>
                  <a:ext uri="{FF2B5EF4-FFF2-40B4-BE49-F238E27FC236}">
                    <a16:creationId xmlns:a16="http://schemas.microsoft.com/office/drawing/2014/main" id="{0D686223-5211-C74E-95BF-43DFCA479CB0}"/>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1D26F-619B-E447-8512-3DD3EE7050D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78D0F8F0-634A-7A44-AEBB-D24C06F8DE53}"/>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7" name="TextBox 6">
              <a:extLst>
                <a:ext uri="{FF2B5EF4-FFF2-40B4-BE49-F238E27FC236}">
                  <a16:creationId xmlns:a16="http://schemas.microsoft.com/office/drawing/2014/main" id="{997FC5E3-16DA-8A44-A3A9-54D2721F85E4}"/>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11" name="Oval 10">
            <a:extLst>
              <a:ext uri="{FF2B5EF4-FFF2-40B4-BE49-F238E27FC236}">
                <a16:creationId xmlns:a16="http://schemas.microsoft.com/office/drawing/2014/main" id="{1A9598AA-9C63-F24A-8508-61CA019CC2A8}"/>
              </a:ext>
            </a:extLst>
          </p:cNvPr>
          <p:cNvSpPr/>
          <p:nvPr/>
        </p:nvSpPr>
        <p:spPr>
          <a:xfrm>
            <a:off x="9288944" y="3405852"/>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8C676FD-47AC-F94B-B1FD-5D8A3510EB53}"/>
              </a:ext>
            </a:extLst>
          </p:cNvPr>
          <p:cNvSpPr/>
          <p:nvPr/>
        </p:nvSpPr>
        <p:spPr>
          <a:xfrm>
            <a:off x="9936020" y="2756787"/>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4AEA24-024F-7C4E-BA3F-570A88ACDF5B}"/>
              </a:ext>
            </a:extLst>
          </p:cNvPr>
          <p:cNvSpPr/>
          <p:nvPr/>
        </p:nvSpPr>
        <p:spPr>
          <a:xfrm>
            <a:off x="9541061" y="352202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A521DB-1E46-134F-92F7-C15BC32371CF}"/>
              </a:ext>
            </a:extLst>
          </p:cNvPr>
          <p:cNvSpPr/>
          <p:nvPr/>
        </p:nvSpPr>
        <p:spPr>
          <a:xfrm>
            <a:off x="9823777" y="366526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40A484F-7DF6-484F-9E02-566283154A4C}"/>
              </a:ext>
            </a:extLst>
          </p:cNvPr>
          <p:cNvSpPr/>
          <p:nvPr/>
        </p:nvSpPr>
        <p:spPr>
          <a:xfrm>
            <a:off x="10012769" y="3174020"/>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D6331AC-ACB4-9745-9310-AF9F997BFC50}"/>
              </a:ext>
            </a:extLst>
          </p:cNvPr>
          <p:cNvSpPr/>
          <p:nvPr/>
        </p:nvSpPr>
        <p:spPr>
          <a:xfrm>
            <a:off x="9137139" y="232953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59B036D-324F-314B-BD90-1A3D7F3185B4}"/>
              </a:ext>
            </a:extLst>
          </p:cNvPr>
          <p:cNvSpPr/>
          <p:nvPr/>
        </p:nvSpPr>
        <p:spPr>
          <a:xfrm>
            <a:off x="9532835" y="2585094"/>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4565734-AE1F-1F46-8382-3033AF5501CA}"/>
              </a:ext>
            </a:extLst>
          </p:cNvPr>
          <p:cNvSpPr/>
          <p:nvPr/>
        </p:nvSpPr>
        <p:spPr>
          <a:xfrm>
            <a:off x="8930951" y="2828168"/>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8A4A0D-8556-B34E-9F1A-920C195D09F6}"/>
              </a:ext>
            </a:extLst>
          </p:cNvPr>
          <p:cNvSpPr/>
          <p:nvPr/>
        </p:nvSpPr>
        <p:spPr>
          <a:xfrm>
            <a:off x="9036827" y="3312826"/>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B953536-30CD-5145-90F3-872CFC03D179}"/>
              </a:ext>
            </a:extLst>
          </p:cNvPr>
          <p:cNvSpPr/>
          <p:nvPr/>
        </p:nvSpPr>
        <p:spPr>
          <a:xfrm>
            <a:off x="9334645" y="3709151"/>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D81FE82-7ACC-7649-99F6-671D7F51EB7F}"/>
              </a:ext>
            </a:extLst>
          </p:cNvPr>
          <p:cNvSpPr/>
          <p:nvPr/>
        </p:nvSpPr>
        <p:spPr>
          <a:xfrm>
            <a:off x="9693461" y="379017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E85AE9B-A522-EB41-B86D-F6D9C59C2768}"/>
              </a:ext>
            </a:extLst>
          </p:cNvPr>
          <p:cNvSpPr/>
          <p:nvPr/>
        </p:nvSpPr>
        <p:spPr>
          <a:xfrm>
            <a:off x="9208515" y="2551385"/>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68A2C99-0CD3-BC46-9AB2-4B0E8F675985}"/>
              </a:ext>
            </a:extLst>
          </p:cNvPr>
          <p:cNvCxnSpPr>
            <a:cxnSpLocks/>
          </p:cNvCxnSpPr>
          <p:nvPr/>
        </p:nvCxnSpPr>
        <p:spPr>
          <a:xfrm>
            <a:off x="7651941" y="3060086"/>
            <a:ext cx="3549459" cy="117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129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latin typeface="Helvetica" pitchFamily="2" charset="0"/>
              </a:rPr>
              <a:t>Decision Tree Algorithm	</a:t>
            </a:r>
          </a:p>
        </p:txBody>
      </p:sp>
      <p:grpSp>
        <p:nvGrpSpPr>
          <p:cNvPr id="4" name="Group 3">
            <a:extLst>
              <a:ext uri="{FF2B5EF4-FFF2-40B4-BE49-F238E27FC236}">
                <a16:creationId xmlns:a16="http://schemas.microsoft.com/office/drawing/2014/main" id="{69A77576-0067-6D4A-BB96-C57FDF6E84E2}"/>
              </a:ext>
            </a:extLst>
          </p:cNvPr>
          <p:cNvGrpSpPr/>
          <p:nvPr/>
        </p:nvGrpSpPr>
        <p:grpSpPr>
          <a:xfrm>
            <a:off x="6909993" y="1056005"/>
            <a:ext cx="4982387" cy="3517737"/>
            <a:chOff x="3682314" y="3356838"/>
            <a:chExt cx="4982387" cy="3517737"/>
          </a:xfrm>
        </p:grpSpPr>
        <p:grpSp>
          <p:nvGrpSpPr>
            <p:cNvPr id="5" name="Group 4">
              <a:extLst>
                <a:ext uri="{FF2B5EF4-FFF2-40B4-BE49-F238E27FC236}">
                  <a16:creationId xmlns:a16="http://schemas.microsoft.com/office/drawing/2014/main" id="{C7A368FA-82E5-FA4E-A0F4-A73A72A1CC19}"/>
                </a:ext>
              </a:extLst>
            </p:cNvPr>
            <p:cNvGrpSpPr/>
            <p:nvPr/>
          </p:nvGrpSpPr>
          <p:grpSpPr>
            <a:xfrm>
              <a:off x="3682314" y="3356838"/>
              <a:ext cx="4859520" cy="3517737"/>
              <a:chOff x="3682314" y="3356838"/>
              <a:chExt cx="4859520" cy="3517737"/>
            </a:xfrm>
          </p:grpSpPr>
          <p:pic>
            <p:nvPicPr>
              <p:cNvPr id="8" name="Picture 7">
                <a:extLst>
                  <a:ext uri="{FF2B5EF4-FFF2-40B4-BE49-F238E27FC236}">
                    <a16:creationId xmlns:a16="http://schemas.microsoft.com/office/drawing/2014/main" id="{4AE17DBF-671D-DA48-9DD7-A98A63423BCC}"/>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9" name="Rectangle 8">
                <a:extLst>
                  <a:ext uri="{FF2B5EF4-FFF2-40B4-BE49-F238E27FC236}">
                    <a16:creationId xmlns:a16="http://schemas.microsoft.com/office/drawing/2014/main" id="{0D686223-5211-C74E-95BF-43DFCA479CB0}"/>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1D26F-619B-E447-8512-3DD3EE7050D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78D0F8F0-634A-7A44-AEBB-D24C06F8DE53}"/>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7" name="TextBox 6">
              <a:extLst>
                <a:ext uri="{FF2B5EF4-FFF2-40B4-BE49-F238E27FC236}">
                  <a16:creationId xmlns:a16="http://schemas.microsoft.com/office/drawing/2014/main" id="{997FC5E3-16DA-8A44-A3A9-54D2721F85E4}"/>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11" name="Oval 10">
            <a:extLst>
              <a:ext uri="{FF2B5EF4-FFF2-40B4-BE49-F238E27FC236}">
                <a16:creationId xmlns:a16="http://schemas.microsoft.com/office/drawing/2014/main" id="{1A9598AA-9C63-F24A-8508-61CA019CC2A8}"/>
              </a:ext>
            </a:extLst>
          </p:cNvPr>
          <p:cNvSpPr/>
          <p:nvPr/>
        </p:nvSpPr>
        <p:spPr>
          <a:xfrm>
            <a:off x="9288944" y="3405852"/>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8C676FD-47AC-F94B-B1FD-5D8A3510EB53}"/>
              </a:ext>
            </a:extLst>
          </p:cNvPr>
          <p:cNvSpPr/>
          <p:nvPr/>
        </p:nvSpPr>
        <p:spPr>
          <a:xfrm>
            <a:off x="9936020" y="2756787"/>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4AEA24-024F-7C4E-BA3F-570A88ACDF5B}"/>
              </a:ext>
            </a:extLst>
          </p:cNvPr>
          <p:cNvSpPr/>
          <p:nvPr/>
        </p:nvSpPr>
        <p:spPr>
          <a:xfrm>
            <a:off x="9541061" y="352202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A521DB-1E46-134F-92F7-C15BC32371CF}"/>
              </a:ext>
            </a:extLst>
          </p:cNvPr>
          <p:cNvSpPr/>
          <p:nvPr/>
        </p:nvSpPr>
        <p:spPr>
          <a:xfrm>
            <a:off x="9823777" y="366526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40A484F-7DF6-484F-9E02-566283154A4C}"/>
              </a:ext>
            </a:extLst>
          </p:cNvPr>
          <p:cNvSpPr/>
          <p:nvPr/>
        </p:nvSpPr>
        <p:spPr>
          <a:xfrm>
            <a:off x="10012769" y="3174020"/>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D6331AC-ACB4-9745-9310-AF9F997BFC50}"/>
              </a:ext>
            </a:extLst>
          </p:cNvPr>
          <p:cNvSpPr/>
          <p:nvPr/>
        </p:nvSpPr>
        <p:spPr>
          <a:xfrm>
            <a:off x="9137139" y="232953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59B036D-324F-314B-BD90-1A3D7F3185B4}"/>
              </a:ext>
            </a:extLst>
          </p:cNvPr>
          <p:cNvSpPr/>
          <p:nvPr/>
        </p:nvSpPr>
        <p:spPr>
          <a:xfrm>
            <a:off x="9532835" y="2585094"/>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4565734-AE1F-1F46-8382-3033AF5501CA}"/>
              </a:ext>
            </a:extLst>
          </p:cNvPr>
          <p:cNvSpPr/>
          <p:nvPr/>
        </p:nvSpPr>
        <p:spPr>
          <a:xfrm>
            <a:off x="8930951" y="2828168"/>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8A4A0D-8556-B34E-9F1A-920C195D09F6}"/>
              </a:ext>
            </a:extLst>
          </p:cNvPr>
          <p:cNvSpPr/>
          <p:nvPr/>
        </p:nvSpPr>
        <p:spPr>
          <a:xfrm>
            <a:off x="9036827" y="3312826"/>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B953536-30CD-5145-90F3-872CFC03D179}"/>
              </a:ext>
            </a:extLst>
          </p:cNvPr>
          <p:cNvSpPr/>
          <p:nvPr/>
        </p:nvSpPr>
        <p:spPr>
          <a:xfrm>
            <a:off x="9334645" y="3709151"/>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D81FE82-7ACC-7649-99F6-671D7F51EB7F}"/>
              </a:ext>
            </a:extLst>
          </p:cNvPr>
          <p:cNvSpPr/>
          <p:nvPr/>
        </p:nvSpPr>
        <p:spPr>
          <a:xfrm>
            <a:off x="9693461" y="379017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E85AE9B-A522-EB41-B86D-F6D9C59C2768}"/>
              </a:ext>
            </a:extLst>
          </p:cNvPr>
          <p:cNvSpPr/>
          <p:nvPr/>
        </p:nvSpPr>
        <p:spPr>
          <a:xfrm>
            <a:off x="9208515" y="2551385"/>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68A2C99-0CD3-BC46-9AB2-4B0E8F675985}"/>
              </a:ext>
            </a:extLst>
          </p:cNvPr>
          <p:cNvCxnSpPr>
            <a:cxnSpLocks/>
          </p:cNvCxnSpPr>
          <p:nvPr/>
        </p:nvCxnSpPr>
        <p:spPr>
          <a:xfrm>
            <a:off x="7651941" y="3060086"/>
            <a:ext cx="3549459" cy="1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EDA3094-8DAE-B74A-AF9E-F5431E20C38D}"/>
              </a:ext>
            </a:extLst>
          </p:cNvPr>
          <p:cNvCxnSpPr>
            <a:cxnSpLocks/>
          </p:cNvCxnSpPr>
          <p:nvPr/>
        </p:nvCxnSpPr>
        <p:spPr>
          <a:xfrm>
            <a:off x="9446888" y="1766942"/>
            <a:ext cx="0" cy="1300884"/>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06AD08F6-A014-3D4C-9319-E9EF1A85D35F}"/>
              </a:ext>
            </a:extLst>
          </p:cNvPr>
          <p:cNvSpPr txBox="1">
            <a:spLocks/>
          </p:cNvSpPr>
          <p:nvPr/>
        </p:nvSpPr>
        <p:spPr>
          <a:xfrm>
            <a:off x="83482" y="1397610"/>
            <a:ext cx="7142109" cy="334854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a:latin typeface="Helvetica" pitchFamily="2" charset="0"/>
              </a:rPr>
              <a:t>Decision tree is grown recursively by partitioning data into successively purer regions</a:t>
            </a:r>
          </a:p>
          <a:p>
            <a:endParaRPr lang="en-US" sz="2000">
              <a:latin typeface="Helvetica" pitchFamily="2" charset="0"/>
            </a:endParaRPr>
          </a:p>
          <a:p>
            <a:r>
              <a:rPr lang="en-US" sz="2000">
                <a:latin typeface="Helvetica" pitchFamily="2" charset="0"/>
              </a:rPr>
              <a:t>Step 1: If all the data in region belong to the same class, keep as leaf node</a:t>
            </a:r>
          </a:p>
          <a:p>
            <a:endParaRPr lang="en-US" sz="2000">
              <a:latin typeface="Helvetica" pitchFamily="2" charset="0"/>
            </a:endParaRPr>
          </a:p>
          <a:p>
            <a:r>
              <a:rPr lang="en-US" sz="2000">
                <a:latin typeface="Helvetica" pitchFamily="2" charset="0"/>
              </a:rPr>
              <a:t>Step 2: Else, a feature test condition is selected to partition into smaller subsets. A child node is created for each partition of the data and the algorithm is recursively applied to each child node. </a:t>
            </a:r>
            <a:endParaRPr lang="en-US" sz="2000" dirty="0">
              <a:latin typeface="Helvetica" pitchFamily="2" charset="0"/>
            </a:endParaRPr>
          </a:p>
        </p:txBody>
      </p:sp>
    </p:spTree>
    <p:extLst>
      <p:ext uri="{BB962C8B-B14F-4D97-AF65-F5344CB8AC3E}">
        <p14:creationId xmlns:p14="http://schemas.microsoft.com/office/powerpoint/2010/main" val="2957585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latin typeface="Helvetica" pitchFamily="2" charset="0"/>
              </a:rPr>
              <a:t>Decision Tree Algorithm	</a:t>
            </a:r>
          </a:p>
        </p:txBody>
      </p:sp>
      <p:grpSp>
        <p:nvGrpSpPr>
          <p:cNvPr id="4" name="Group 3">
            <a:extLst>
              <a:ext uri="{FF2B5EF4-FFF2-40B4-BE49-F238E27FC236}">
                <a16:creationId xmlns:a16="http://schemas.microsoft.com/office/drawing/2014/main" id="{69A77576-0067-6D4A-BB96-C57FDF6E84E2}"/>
              </a:ext>
            </a:extLst>
          </p:cNvPr>
          <p:cNvGrpSpPr/>
          <p:nvPr/>
        </p:nvGrpSpPr>
        <p:grpSpPr>
          <a:xfrm>
            <a:off x="6909993" y="1056005"/>
            <a:ext cx="4982387" cy="3517737"/>
            <a:chOff x="3682314" y="3356838"/>
            <a:chExt cx="4982387" cy="3517737"/>
          </a:xfrm>
        </p:grpSpPr>
        <p:grpSp>
          <p:nvGrpSpPr>
            <p:cNvPr id="5" name="Group 4">
              <a:extLst>
                <a:ext uri="{FF2B5EF4-FFF2-40B4-BE49-F238E27FC236}">
                  <a16:creationId xmlns:a16="http://schemas.microsoft.com/office/drawing/2014/main" id="{C7A368FA-82E5-FA4E-A0F4-A73A72A1CC19}"/>
                </a:ext>
              </a:extLst>
            </p:cNvPr>
            <p:cNvGrpSpPr/>
            <p:nvPr/>
          </p:nvGrpSpPr>
          <p:grpSpPr>
            <a:xfrm>
              <a:off x="3682314" y="3356838"/>
              <a:ext cx="4859520" cy="3517737"/>
              <a:chOff x="3682314" y="3356838"/>
              <a:chExt cx="4859520" cy="3517737"/>
            </a:xfrm>
          </p:grpSpPr>
          <p:pic>
            <p:nvPicPr>
              <p:cNvPr id="8" name="Picture 7">
                <a:extLst>
                  <a:ext uri="{FF2B5EF4-FFF2-40B4-BE49-F238E27FC236}">
                    <a16:creationId xmlns:a16="http://schemas.microsoft.com/office/drawing/2014/main" id="{4AE17DBF-671D-DA48-9DD7-A98A63423BCC}"/>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9" name="Rectangle 8">
                <a:extLst>
                  <a:ext uri="{FF2B5EF4-FFF2-40B4-BE49-F238E27FC236}">
                    <a16:creationId xmlns:a16="http://schemas.microsoft.com/office/drawing/2014/main" id="{0D686223-5211-C74E-95BF-43DFCA479CB0}"/>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1D26F-619B-E447-8512-3DD3EE7050D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78D0F8F0-634A-7A44-AEBB-D24C06F8DE53}"/>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7" name="TextBox 6">
              <a:extLst>
                <a:ext uri="{FF2B5EF4-FFF2-40B4-BE49-F238E27FC236}">
                  <a16:creationId xmlns:a16="http://schemas.microsoft.com/office/drawing/2014/main" id="{997FC5E3-16DA-8A44-A3A9-54D2721F85E4}"/>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11" name="Oval 10">
            <a:extLst>
              <a:ext uri="{FF2B5EF4-FFF2-40B4-BE49-F238E27FC236}">
                <a16:creationId xmlns:a16="http://schemas.microsoft.com/office/drawing/2014/main" id="{1A9598AA-9C63-F24A-8508-61CA019CC2A8}"/>
              </a:ext>
            </a:extLst>
          </p:cNvPr>
          <p:cNvSpPr/>
          <p:nvPr/>
        </p:nvSpPr>
        <p:spPr>
          <a:xfrm>
            <a:off x="9288944" y="3405852"/>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8C676FD-47AC-F94B-B1FD-5D8A3510EB53}"/>
              </a:ext>
            </a:extLst>
          </p:cNvPr>
          <p:cNvSpPr/>
          <p:nvPr/>
        </p:nvSpPr>
        <p:spPr>
          <a:xfrm>
            <a:off x="9936020" y="2756787"/>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4AEA24-024F-7C4E-BA3F-570A88ACDF5B}"/>
              </a:ext>
            </a:extLst>
          </p:cNvPr>
          <p:cNvSpPr/>
          <p:nvPr/>
        </p:nvSpPr>
        <p:spPr>
          <a:xfrm>
            <a:off x="9541061" y="352202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A521DB-1E46-134F-92F7-C15BC32371CF}"/>
              </a:ext>
            </a:extLst>
          </p:cNvPr>
          <p:cNvSpPr/>
          <p:nvPr/>
        </p:nvSpPr>
        <p:spPr>
          <a:xfrm>
            <a:off x="9823777" y="366526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40A484F-7DF6-484F-9E02-566283154A4C}"/>
              </a:ext>
            </a:extLst>
          </p:cNvPr>
          <p:cNvSpPr/>
          <p:nvPr/>
        </p:nvSpPr>
        <p:spPr>
          <a:xfrm>
            <a:off x="10012769" y="3174020"/>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D6331AC-ACB4-9745-9310-AF9F997BFC50}"/>
              </a:ext>
            </a:extLst>
          </p:cNvPr>
          <p:cNvSpPr/>
          <p:nvPr/>
        </p:nvSpPr>
        <p:spPr>
          <a:xfrm>
            <a:off x="9137139" y="232953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59B036D-324F-314B-BD90-1A3D7F3185B4}"/>
              </a:ext>
            </a:extLst>
          </p:cNvPr>
          <p:cNvSpPr/>
          <p:nvPr/>
        </p:nvSpPr>
        <p:spPr>
          <a:xfrm>
            <a:off x="9532835" y="2585094"/>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4565734-AE1F-1F46-8382-3033AF5501CA}"/>
              </a:ext>
            </a:extLst>
          </p:cNvPr>
          <p:cNvSpPr/>
          <p:nvPr/>
        </p:nvSpPr>
        <p:spPr>
          <a:xfrm>
            <a:off x="8930951" y="2828168"/>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8A4A0D-8556-B34E-9F1A-920C195D09F6}"/>
              </a:ext>
            </a:extLst>
          </p:cNvPr>
          <p:cNvSpPr/>
          <p:nvPr/>
        </p:nvSpPr>
        <p:spPr>
          <a:xfrm>
            <a:off x="9036827" y="3312826"/>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B953536-30CD-5145-90F3-872CFC03D179}"/>
              </a:ext>
            </a:extLst>
          </p:cNvPr>
          <p:cNvSpPr/>
          <p:nvPr/>
        </p:nvSpPr>
        <p:spPr>
          <a:xfrm>
            <a:off x="9334645" y="3709151"/>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D81FE82-7ACC-7649-99F6-671D7F51EB7F}"/>
              </a:ext>
            </a:extLst>
          </p:cNvPr>
          <p:cNvSpPr/>
          <p:nvPr/>
        </p:nvSpPr>
        <p:spPr>
          <a:xfrm>
            <a:off x="9693461" y="379017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E85AE9B-A522-EB41-B86D-F6D9C59C2768}"/>
              </a:ext>
            </a:extLst>
          </p:cNvPr>
          <p:cNvSpPr/>
          <p:nvPr/>
        </p:nvSpPr>
        <p:spPr>
          <a:xfrm>
            <a:off x="9208515" y="2551385"/>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68A2C99-0CD3-BC46-9AB2-4B0E8F675985}"/>
              </a:ext>
            </a:extLst>
          </p:cNvPr>
          <p:cNvCxnSpPr>
            <a:cxnSpLocks/>
          </p:cNvCxnSpPr>
          <p:nvPr/>
        </p:nvCxnSpPr>
        <p:spPr>
          <a:xfrm>
            <a:off x="7651941" y="3060086"/>
            <a:ext cx="3549459" cy="1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EDA3094-8DAE-B74A-AF9E-F5431E20C38D}"/>
              </a:ext>
            </a:extLst>
          </p:cNvPr>
          <p:cNvCxnSpPr>
            <a:cxnSpLocks/>
          </p:cNvCxnSpPr>
          <p:nvPr/>
        </p:nvCxnSpPr>
        <p:spPr>
          <a:xfrm>
            <a:off x="9446888" y="1766942"/>
            <a:ext cx="0" cy="130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A33F87-8D97-7841-B020-D98404E2B285}"/>
              </a:ext>
            </a:extLst>
          </p:cNvPr>
          <p:cNvCxnSpPr>
            <a:cxnSpLocks/>
          </p:cNvCxnSpPr>
          <p:nvPr/>
        </p:nvCxnSpPr>
        <p:spPr>
          <a:xfrm>
            <a:off x="9230909" y="3076822"/>
            <a:ext cx="0" cy="1901578"/>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4107965B-6774-F14D-9697-5BF0FC6BA353}"/>
              </a:ext>
            </a:extLst>
          </p:cNvPr>
          <p:cNvSpPr txBox="1">
            <a:spLocks/>
          </p:cNvSpPr>
          <p:nvPr/>
        </p:nvSpPr>
        <p:spPr>
          <a:xfrm>
            <a:off x="83482" y="1397610"/>
            <a:ext cx="7142109" cy="334854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a:latin typeface="Helvetica" pitchFamily="2" charset="0"/>
              </a:rPr>
              <a:t>Decision tree is grown recursively by partitioning data into successively purer regions</a:t>
            </a:r>
          </a:p>
          <a:p>
            <a:endParaRPr lang="en-US" sz="2000">
              <a:latin typeface="Helvetica" pitchFamily="2" charset="0"/>
            </a:endParaRPr>
          </a:p>
          <a:p>
            <a:r>
              <a:rPr lang="en-US" sz="2000">
                <a:latin typeface="Helvetica" pitchFamily="2" charset="0"/>
              </a:rPr>
              <a:t>Step 1: If all the data in region belong to the same class, keep as leaf node</a:t>
            </a:r>
          </a:p>
          <a:p>
            <a:endParaRPr lang="en-US" sz="2000">
              <a:latin typeface="Helvetica" pitchFamily="2" charset="0"/>
            </a:endParaRPr>
          </a:p>
          <a:p>
            <a:r>
              <a:rPr lang="en-US" sz="2000">
                <a:latin typeface="Helvetica" pitchFamily="2" charset="0"/>
              </a:rPr>
              <a:t>Step 2: Else, a feature test condition is selected to partition into smaller subsets. A child node is created for each partition of the data and the algorithm is recursively applied to each child node. </a:t>
            </a:r>
            <a:endParaRPr lang="en-US" sz="2000" dirty="0">
              <a:latin typeface="Helvetica" pitchFamily="2" charset="0"/>
            </a:endParaRPr>
          </a:p>
        </p:txBody>
      </p:sp>
    </p:spTree>
    <p:extLst>
      <p:ext uri="{BB962C8B-B14F-4D97-AF65-F5344CB8AC3E}">
        <p14:creationId xmlns:p14="http://schemas.microsoft.com/office/powerpoint/2010/main" val="594565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latin typeface="Helvetica" pitchFamily="2" charset="0"/>
              </a:rPr>
              <a:t>Decision Tree Algorithm	</a:t>
            </a:r>
          </a:p>
        </p:txBody>
      </p:sp>
      <p:grpSp>
        <p:nvGrpSpPr>
          <p:cNvPr id="4" name="Group 3">
            <a:extLst>
              <a:ext uri="{FF2B5EF4-FFF2-40B4-BE49-F238E27FC236}">
                <a16:creationId xmlns:a16="http://schemas.microsoft.com/office/drawing/2014/main" id="{69A77576-0067-6D4A-BB96-C57FDF6E84E2}"/>
              </a:ext>
            </a:extLst>
          </p:cNvPr>
          <p:cNvGrpSpPr/>
          <p:nvPr/>
        </p:nvGrpSpPr>
        <p:grpSpPr>
          <a:xfrm>
            <a:off x="6909993" y="1056005"/>
            <a:ext cx="4982387" cy="3517737"/>
            <a:chOff x="3682314" y="3356838"/>
            <a:chExt cx="4982387" cy="3517737"/>
          </a:xfrm>
        </p:grpSpPr>
        <p:grpSp>
          <p:nvGrpSpPr>
            <p:cNvPr id="5" name="Group 4">
              <a:extLst>
                <a:ext uri="{FF2B5EF4-FFF2-40B4-BE49-F238E27FC236}">
                  <a16:creationId xmlns:a16="http://schemas.microsoft.com/office/drawing/2014/main" id="{C7A368FA-82E5-FA4E-A0F4-A73A72A1CC19}"/>
                </a:ext>
              </a:extLst>
            </p:cNvPr>
            <p:cNvGrpSpPr/>
            <p:nvPr/>
          </p:nvGrpSpPr>
          <p:grpSpPr>
            <a:xfrm>
              <a:off x="3682314" y="3356838"/>
              <a:ext cx="4859520" cy="3517737"/>
              <a:chOff x="3682314" y="3356838"/>
              <a:chExt cx="4859520" cy="3517737"/>
            </a:xfrm>
          </p:grpSpPr>
          <p:pic>
            <p:nvPicPr>
              <p:cNvPr id="8" name="Picture 7">
                <a:extLst>
                  <a:ext uri="{FF2B5EF4-FFF2-40B4-BE49-F238E27FC236}">
                    <a16:creationId xmlns:a16="http://schemas.microsoft.com/office/drawing/2014/main" id="{4AE17DBF-671D-DA48-9DD7-A98A63423BCC}"/>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9" name="Rectangle 8">
                <a:extLst>
                  <a:ext uri="{FF2B5EF4-FFF2-40B4-BE49-F238E27FC236}">
                    <a16:creationId xmlns:a16="http://schemas.microsoft.com/office/drawing/2014/main" id="{0D686223-5211-C74E-95BF-43DFCA479CB0}"/>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1D26F-619B-E447-8512-3DD3EE7050D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78D0F8F0-634A-7A44-AEBB-D24C06F8DE53}"/>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7" name="TextBox 6">
              <a:extLst>
                <a:ext uri="{FF2B5EF4-FFF2-40B4-BE49-F238E27FC236}">
                  <a16:creationId xmlns:a16="http://schemas.microsoft.com/office/drawing/2014/main" id="{997FC5E3-16DA-8A44-A3A9-54D2721F85E4}"/>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11" name="Oval 10">
            <a:extLst>
              <a:ext uri="{FF2B5EF4-FFF2-40B4-BE49-F238E27FC236}">
                <a16:creationId xmlns:a16="http://schemas.microsoft.com/office/drawing/2014/main" id="{1A9598AA-9C63-F24A-8508-61CA019CC2A8}"/>
              </a:ext>
            </a:extLst>
          </p:cNvPr>
          <p:cNvSpPr/>
          <p:nvPr/>
        </p:nvSpPr>
        <p:spPr>
          <a:xfrm>
            <a:off x="9288944" y="3405852"/>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8C676FD-47AC-F94B-B1FD-5D8A3510EB53}"/>
              </a:ext>
            </a:extLst>
          </p:cNvPr>
          <p:cNvSpPr/>
          <p:nvPr/>
        </p:nvSpPr>
        <p:spPr>
          <a:xfrm>
            <a:off x="9936020" y="2756787"/>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4AEA24-024F-7C4E-BA3F-570A88ACDF5B}"/>
              </a:ext>
            </a:extLst>
          </p:cNvPr>
          <p:cNvSpPr/>
          <p:nvPr/>
        </p:nvSpPr>
        <p:spPr>
          <a:xfrm>
            <a:off x="9541061" y="352202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A521DB-1E46-134F-92F7-C15BC32371CF}"/>
              </a:ext>
            </a:extLst>
          </p:cNvPr>
          <p:cNvSpPr/>
          <p:nvPr/>
        </p:nvSpPr>
        <p:spPr>
          <a:xfrm>
            <a:off x="9823777" y="366526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40A484F-7DF6-484F-9E02-566283154A4C}"/>
              </a:ext>
            </a:extLst>
          </p:cNvPr>
          <p:cNvSpPr/>
          <p:nvPr/>
        </p:nvSpPr>
        <p:spPr>
          <a:xfrm>
            <a:off x="10012769" y="3174020"/>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D6331AC-ACB4-9745-9310-AF9F997BFC50}"/>
              </a:ext>
            </a:extLst>
          </p:cNvPr>
          <p:cNvSpPr/>
          <p:nvPr/>
        </p:nvSpPr>
        <p:spPr>
          <a:xfrm>
            <a:off x="9137139" y="232953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59B036D-324F-314B-BD90-1A3D7F3185B4}"/>
              </a:ext>
            </a:extLst>
          </p:cNvPr>
          <p:cNvSpPr/>
          <p:nvPr/>
        </p:nvSpPr>
        <p:spPr>
          <a:xfrm>
            <a:off x="9532835" y="2585094"/>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4565734-AE1F-1F46-8382-3033AF5501CA}"/>
              </a:ext>
            </a:extLst>
          </p:cNvPr>
          <p:cNvSpPr/>
          <p:nvPr/>
        </p:nvSpPr>
        <p:spPr>
          <a:xfrm>
            <a:off x="8930951" y="2828168"/>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8A4A0D-8556-B34E-9F1A-920C195D09F6}"/>
              </a:ext>
            </a:extLst>
          </p:cNvPr>
          <p:cNvSpPr/>
          <p:nvPr/>
        </p:nvSpPr>
        <p:spPr>
          <a:xfrm>
            <a:off x="9036827" y="3312826"/>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B953536-30CD-5145-90F3-872CFC03D179}"/>
              </a:ext>
            </a:extLst>
          </p:cNvPr>
          <p:cNvSpPr/>
          <p:nvPr/>
        </p:nvSpPr>
        <p:spPr>
          <a:xfrm>
            <a:off x="9334645" y="3709151"/>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D81FE82-7ACC-7649-99F6-671D7F51EB7F}"/>
              </a:ext>
            </a:extLst>
          </p:cNvPr>
          <p:cNvSpPr/>
          <p:nvPr/>
        </p:nvSpPr>
        <p:spPr>
          <a:xfrm>
            <a:off x="9693461" y="379017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E85AE9B-A522-EB41-B86D-F6D9C59C2768}"/>
              </a:ext>
            </a:extLst>
          </p:cNvPr>
          <p:cNvSpPr/>
          <p:nvPr/>
        </p:nvSpPr>
        <p:spPr>
          <a:xfrm>
            <a:off x="9208515" y="2551385"/>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68A2C99-0CD3-BC46-9AB2-4B0E8F675985}"/>
              </a:ext>
            </a:extLst>
          </p:cNvPr>
          <p:cNvCxnSpPr>
            <a:cxnSpLocks/>
          </p:cNvCxnSpPr>
          <p:nvPr/>
        </p:nvCxnSpPr>
        <p:spPr>
          <a:xfrm>
            <a:off x="7651941" y="3060086"/>
            <a:ext cx="3549459" cy="1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EDA3094-8DAE-B74A-AF9E-F5431E20C38D}"/>
              </a:ext>
            </a:extLst>
          </p:cNvPr>
          <p:cNvCxnSpPr>
            <a:cxnSpLocks/>
          </p:cNvCxnSpPr>
          <p:nvPr/>
        </p:nvCxnSpPr>
        <p:spPr>
          <a:xfrm>
            <a:off x="9446888" y="1766942"/>
            <a:ext cx="0" cy="130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4CC36A-C69F-9C4A-ACC1-B941C443BDAA}"/>
              </a:ext>
            </a:extLst>
          </p:cNvPr>
          <p:cNvCxnSpPr>
            <a:cxnSpLocks/>
          </p:cNvCxnSpPr>
          <p:nvPr/>
        </p:nvCxnSpPr>
        <p:spPr>
          <a:xfrm>
            <a:off x="7651941" y="2770915"/>
            <a:ext cx="1793443" cy="2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A33F87-8D97-7841-B020-D98404E2B285}"/>
              </a:ext>
            </a:extLst>
          </p:cNvPr>
          <p:cNvCxnSpPr>
            <a:cxnSpLocks/>
          </p:cNvCxnSpPr>
          <p:nvPr/>
        </p:nvCxnSpPr>
        <p:spPr>
          <a:xfrm>
            <a:off x="9230909" y="3076822"/>
            <a:ext cx="0" cy="1901578"/>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B92CD479-25A8-F94C-833E-85924A9E984C}"/>
              </a:ext>
            </a:extLst>
          </p:cNvPr>
          <p:cNvSpPr txBox="1">
            <a:spLocks/>
          </p:cNvSpPr>
          <p:nvPr/>
        </p:nvSpPr>
        <p:spPr>
          <a:xfrm>
            <a:off x="83482" y="1397610"/>
            <a:ext cx="7142109" cy="334854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a:latin typeface="Helvetica" pitchFamily="2" charset="0"/>
              </a:rPr>
              <a:t>Decision tree is grown recursively by partitioning data into successively purer regions</a:t>
            </a:r>
          </a:p>
          <a:p>
            <a:endParaRPr lang="en-US" sz="2000">
              <a:latin typeface="Helvetica" pitchFamily="2" charset="0"/>
            </a:endParaRPr>
          </a:p>
          <a:p>
            <a:r>
              <a:rPr lang="en-US" sz="2000">
                <a:latin typeface="Helvetica" pitchFamily="2" charset="0"/>
              </a:rPr>
              <a:t>Step 1: If all the data in region belong to the same class, keep as leaf node</a:t>
            </a:r>
          </a:p>
          <a:p>
            <a:endParaRPr lang="en-US" sz="2000">
              <a:latin typeface="Helvetica" pitchFamily="2" charset="0"/>
            </a:endParaRPr>
          </a:p>
          <a:p>
            <a:r>
              <a:rPr lang="en-US" sz="2000">
                <a:latin typeface="Helvetica" pitchFamily="2" charset="0"/>
              </a:rPr>
              <a:t>Step 2: Else, a feature test condition is selected to partition into smaller subsets. A child node is created for each partition of the data and the algorithm is recursively applied to each child node. </a:t>
            </a:r>
            <a:endParaRPr lang="en-US" sz="2000" dirty="0">
              <a:latin typeface="Helvetica" pitchFamily="2" charset="0"/>
            </a:endParaRPr>
          </a:p>
        </p:txBody>
      </p:sp>
    </p:spTree>
    <p:extLst>
      <p:ext uri="{BB962C8B-B14F-4D97-AF65-F5344CB8AC3E}">
        <p14:creationId xmlns:p14="http://schemas.microsoft.com/office/powerpoint/2010/main" val="14310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extLst>
              <p:ext uri="{D42A27DB-BD31-4B8C-83A1-F6EECF244321}">
                <p14:modId xmlns:p14="http://schemas.microsoft.com/office/powerpoint/2010/main" val="2888729711"/>
              </p:ext>
            </p:extLst>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5198863" cy="2031325"/>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=100 , </a:t>
            </a:r>
            <a:r>
              <a:rPr lang="el-GR" dirty="0"/>
              <a:t>β</a:t>
            </a:r>
            <a:r>
              <a:rPr lang="en-US" baseline="-25000" dirty="0"/>
              <a:t>2</a:t>
            </a:r>
            <a:r>
              <a:rPr lang="en-US" dirty="0"/>
              <a:t> = 0 </a:t>
            </a:r>
          </a:p>
          <a:p>
            <a:r>
              <a:rPr lang="en-US" dirty="0"/>
              <a:t>Run the predictions of this model.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44612DB2-C068-5643-89CA-B8943F08CFF7}"/>
              </a:ext>
            </a:extLst>
          </p:cNvPr>
          <p:cNvSpPr/>
          <p:nvPr/>
        </p:nvSpPr>
        <p:spPr>
          <a:xfrm>
            <a:off x="9400478" y="2319454"/>
            <a:ext cx="2085278" cy="1109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Model</a:t>
            </a:r>
            <a:r>
              <a:rPr lang="en-US" dirty="0"/>
              <a:t> </a:t>
            </a:r>
            <a:br>
              <a:rPr lang="en-US" dirty="0"/>
            </a:br>
            <a:r>
              <a:rPr lang="en-US" sz="1400" dirty="0"/>
              <a:t>Parameters:</a:t>
            </a:r>
          </a:p>
          <a:p>
            <a:r>
              <a:rPr lang="el-GR" sz="1400" dirty="0"/>
              <a:t>β</a:t>
            </a:r>
            <a:r>
              <a:rPr lang="en-US" sz="1400" baseline="-25000" dirty="0"/>
              <a:t>0</a:t>
            </a:r>
            <a:r>
              <a:rPr lang="en-US" sz="1400" dirty="0"/>
              <a:t> ,</a:t>
            </a:r>
            <a:r>
              <a:rPr lang="el-GR" sz="1400" dirty="0"/>
              <a:t> β</a:t>
            </a:r>
            <a:r>
              <a:rPr lang="en-US" sz="1400" baseline="-25000" dirty="0"/>
              <a:t>1</a:t>
            </a:r>
            <a:r>
              <a:rPr lang="en-US" sz="1400" dirty="0"/>
              <a:t> ,</a:t>
            </a:r>
            <a:r>
              <a:rPr lang="el-GR" sz="1400" dirty="0"/>
              <a:t>β</a:t>
            </a:r>
            <a:r>
              <a:rPr lang="en-US" sz="1400" baseline="-25000" dirty="0"/>
              <a:t>2</a:t>
            </a:r>
            <a:r>
              <a:rPr lang="en-US" sz="1400" dirty="0"/>
              <a:t>  </a:t>
            </a:r>
          </a:p>
        </p:txBody>
      </p:sp>
      <p:sp>
        <p:nvSpPr>
          <p:cNvPr id="5" name="TextBox 4">
            <a:extLst>
              <a:ext uri="{FF2B5EF4-FFF2-40B4-BE49-F238E27FC236}">
                <a16:creationId xmlns:a16="http://schemas.microsoft.com/office/drawing/2014/main" id="{9E9B89A0-B5A0-E942-B3A2-34F4950AC516}"/>
              </a:ext>
            </a:extLst>
          </p:cNvPr>
          <p:cNvSpPr txBox="1"/>
          <p:nvPr/>
        </p:nvSpPr>
        <p:spPr>
          <a:xfrm>
            <a:off x="9400478" y="1132498"/>
            <a:ext cx="1773044" cy="369332"/>
          </a:xfrm>
          <a:prstGeom prst="rect">
            <a:avLst/>
          </a:prstGeom>
          <a:noFill/>
        </p:spPr>
        <p:txBody>
          <a:bodyPr wrap="square" rtlCol="0">
            <a:spAutoFit/>
          </a:bodyPr>
          <a:lstStyle/>
          <a:p>
            <a:r>
              <a:rPr lang="en-US" dirty="0">
                <a:highlight>
                  <a:srgbClr val="FFFF00"/>
                </a:highlight>
              </a:rPr>
              <a:t>features (A,S)</a:t>
            </a:r>
          </a:p>
        </p:txBody>
      </p:sp>
      <p:sp>
        <p:nvSpPr>
          <p:cNvPr id="10" name="TextBox 9">
            <a:extLst>
              <a:ext uri="{FF2B5EF4-FFF2-40B4-BE49-F238E27FC236}">
                <a16:creationId xmlns:a16="http://schemas.microsoft.com/office/drawing/2014/main" id="{57144145-5C11-DC42-A92B-3682D1560425}"/>
              </a:ext>
            </a:extLst>
          </p:cNvPr>
          <p:cNvSpPr txBox="1"/>
          <p:nvPr/>
        </p:nvSpPr>
        <p:spPr>
          <a:xfrm>
            <a:off x="9400478" y="3658414"/>
            <a:ext cx="1773044" cy="646331"/>
          </a:xfrm>
          <a:prstGeom prst="rect">
            <a:avLst/>
          </a:prstGeom>
          <a:noFill/>
        </p:spPr>
        <p:txBody>
          <a:bodyPr wrap="square" rtlCol="0">
            <a:spAutoFit/>
          </a:bodyPr>
          <a:lstStyle/>
          <a:p>
            <a:r>
              <a:rPr lang="en-US" dirty="0">
                <a:highlight>
                  <a:srgbClr val="FFFF00"/>
                </a:highlight>
              </a:rPr>
              <a:t>predictions</a:t>
            </a:r>
          </a:p>
          <a:p>
            <a:r>
              <a:rPr lang="en-US" dirty="0">
                <a:highlight>
                  <a:srgbClr val="FFFF00"/>
                </a:highlight>
              </a:rPr>
              <a:t>f(A,S)</a:t>
            </a:r>
          </a:p>
        </p:txBody>
      </p:sp>
      <p:cxnSp>
        <p:nvCxnSpPr>
          <p:cNvPr id="7" name="Straight Arrow Connector 6">
            <a:extLst>
              <a:ext uri="{FF2B5EF4-FFF2-40B4-BE49-F238E27FC236}">
                <a16:creationId xmlns:a16="http://schemas.microsoft.com/office/drawing/2014/main" id="{A95FD5C5-8B2A-B84D-9351-A261C11C2332}"/>
              </a:ext>
            </a:extLst>
          </p:cNvPr>
          <p:cNvCxnSpPr>
            <a:stCxn id="5" idx="2"/>
          </p:cNvCxnSpPr>
          <p:nvPr/>
        </p:nvCxnSpPr>
        <p:spPr>
          <a:xfrm>
            <a:off x="10287000" y="1501830"/>
            <a:ext cx="0" cy="73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E45ABF-752E-4F4A-87D7-5DD967ABE978}"/>
              </a:ext>
            </a:extLst>
          </p:cNvPr>
          <p:cNvCxnSpPr/>
          <p:nvPr/>
        </p:nvCxnSpPr>
        <p:spPr>
          <a:xfrm>
            <a:off x="10287000" y="3021981"/>
            <a:ext cx="0" cy="73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A2B830C-6A81-894D-801C-F5519C4E7356}"/>
              </a:ext>
            </a:extLst>
          </p:cNvPr>
          <p:cNvSpPr/>
          <p:nvPr/>
        </p:nvSpPr>
        <p:spPr>
          <a:xfrm>
            <a:off x="9088243" y="4741347"/>
            <a:ext cx="2712879" cy="127912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Learning means update parameters to make predictions agree with training data.</a:t>
            </a:r>
          </a:p>
        </p:txBody>
      </p:sp>
    </p:spTree>
    <p:extLst>
      <p:ext uri="{BB962C8B-B14F-4D97-AF65-F5344CB8AC3E}">
        <p14:creationId xmlns:p14="http://schemas.microsoft.com/office/powerpoint/2010/main" val="1958814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latin typeface="Helvetica" pitchFamily="2" charset="0"/>
              </a:rPr>
              <a:t>Decision Tree Algorithm	</a:t>
            </a:r>
          </a:p>
        </p:txBody>
      </p:sp>
      <p:grpSp>
        <p:nvGrpSpPr>
          <p:cNvPr id="4" name="Group 3">
            <a:extLst>
              <a:ext uri="{FF2B5EF4-FFF2-40B4-BE49-F238E27FC236}">
                <a16:creationId xmlns:a16="http://schemas.microsoft.com/office/drawing/2014/main" id="{69A77576-0067-6D4A-BB96-C57FDF6E84E2}"/>
              </a:ext>
            </a:extLst>
          </p:cNvPr>
          <p:cNvGrpSpPr/>
          <p:nvPr/>
        </p:nvGrpSpPr>
        <p:grpSpPr>
          <a:xfrm>
            <a:off x="6909993" y="1056005"/>
            <a:ext cx="4982387" cy="3517737"/>
            <a:chOff x="3682314" y="3356838"/>
            <a:chExt cx="4982387" cy="3517737"/>
          </a:xfrm>
        </p:grpSpPr>
        <p:grpSp>
          <p:nvGrpSpPr>
            <p:cNvPr id="5" name="Group 4">
              <a:extLst>
                <a:ext uri="{FF2B5EF4-FFF2-40B4-BE49-F238E27FC236}">
                  <a16:creationId xmlns:a16="http://schemas.microsoft.com/office/drawing/2014/main" id="{C7A368FA-82E5-FA4E-A0F4-A73A72A1CC19}"/>
                </a:ext>
              </a:extLst>
            </p:cNvPr>
            <p:cNvGrpSpPr/>
            <p:nvPr/>
          </p:nvGrpSpPr>
          <p:grpSpPr>
            <a:xfrm>
              <a:off x="3682314" y="3356838"/>
              <a:ext cx="4859520" cy="3517737"/>
              <a:chOff x="3682314" y="3356838"/>
              <a:chExt cx="4859520" cy="3517737"/>
            </a:xfrm>
          </p:grpSpPr>
          <p:pic>
            <p:nvPicPr>
              <p:cNvPr id="8" name="Picture 7">
                <a:extLst>
                  <a:ext uri="{FF2B5EF4-FFF2-40B4-BE49-F238E27FC236}">
                    <a16:creationId xmlns:a16="http://schemas.microsoft.com/office/drawing/2014/main" id="{4AE17DBF-671D-DA48-9DD7-A98A63423BCC}"/>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9" name="Rectangle 8">
                <a:extLst>
                  <a:ext uri="{FF2B5EF4-FFF2-40B4-BE49-F238E27FC236}">
                    <a16:creationId xmlns:a16="http://schemas.microsoft.com/office/drawing/2014/main" id="{0D686223-5211-C74E-95BF-43DFCA479CB0}"/>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1D26F-619B-E447-8512-3DD3EE7050D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78D0F8F0-634A-7A44-AEBB-D24C06F8DE53}"/>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7" name="TextBox 6">
              <a:extLst>
                <a:ext uri="{FF2B5EF4-FFF2-40B4-BE49-F238E27FC236}">
                  <a16:creationId xmlns:a16="http://schemas.microsoft.com/office/drawing/2014/main" id="{997FC5E3-16DA-8A44-A3A9-54D2721F85E4}"/>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11" name="Oval 10">
            <a:extLst>
              <a:ext uri="{FF2B5EF4-FFF2-40B4-BE49-F238E27FC236}">
                <a16:creationId xmlns:a16="http://schemas.microsoft.com/office/drawing/2014/main" id="{1A9598AA-9C63-F24A-8508-61CA019CC2A8}"/>
              </a:ext>
            </a:extLst>
          </p:cNvPr>
          <p:cNvSpPr/>
          <p:nvPr/>
        </p:nvSpPr>
        <p:spPr>
          <a:xfrm>
            <a:off x="9288944" y="3405852"/>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8C676FD-47AC-F94B-B1FD-5D8A3510EB53}"/>
              </a:ext>
            </a:extLst>
          </p:cNvPr>
          <p:cNvSpPr/>
          <p:nvPr/>
        </p:nvSpPr>
        <p:spPr>
          <a:xfrm>
            <a:off x="9936020" y="2756787"/>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4AEA24-024F-7C4E-BA3F-570A88ACDF5B}"/>
              </a:ext>
            </a:extLst>
          </p:cNvPr>
          <p:cNvSpPr/>
          <p:nvPr/>
        </p:nvSpPr>
        <p:spPr>
          <a:xfrm>
            <a:off x="9541061" y="352202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A521DB-1E46-134F-92F7-C15BC32371CF}"/>
              </a:ext>
            </a:extLst>
          </p:cNvPr>
          <p:cNvSpPr/>
          <p:nvPr/>
        </p:nvSpPr>
        <p:spPr>
          <a:xfrm>
            <a:off x="9823777" y="366526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40A484F-7DF6-484F-9E02-566283154A4C}"/>
              </a:ext>
            </a:extLst>
          </p:cNvPr>
          <p:cNvSpPr/>
          <p:nvPr/>
        </p:nvSpPr>
        <p:spPr>
          <a:xfrm>
            <a:off x="10012769" y="3174020"/>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D6331AC-ACB4-9745-9310-AF9F997BFC50}"/>
              </a:ext>
            </a:extLst>
          </p:cNvPr>
          <p:cNvSpPr/>
          <p:nvPr/>
        </p:nvSpPr>
        <p:spPr>
          <a:xfrm>
            <a:off x="9137139" y="232953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59B036D-324F-314B-BD90-1A3D7F3185B4}"/>
              </a:ext>
            </a:extLst>
          </p:cNvPr>
          <p:cNvSpPr/>
          <p:nvPr/>
        </p:nvSpPr>
        <p:spPr>
          <a:xfrm>
            <a:off x="9532835" y="2585094"/>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4565734-AE1F-1F46-8382-3033AF5501CA}"/>
              </a:ext>
            </a:extLst>
          </p:cNvPr>
          <p:cNvSpPr/>
          <p:nvPr/>
        </p:nvSpPr>
        <p:spPr>
          <a:xfrm>
            <a:off x="8930951" y="2828168"/>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8A4A0D-8556-B34E-9F1A-920C195D09F6}"/>
              </a:ext>
            </a:extLst>
          </p:cNvPr>
          <p:cNvSpPr/>
          <p:nvPr/>
        </p:nvSpPr>
        <p:spPr>
          <a:xfrm>
            <a:off x="9036827" y="3312826"/>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B953536-30CD-5145-90F3-872CFC03D179}"/>
              </a:ext>
            </a:extLst>
          </p:cNvPr>
          <p:cNvSpPr/>
          <p:nvPr/>
        </p:nvSpPr>
        <p:spPr>
          <a:xfrm>
            <a:off x="9334645" y="3709151"/>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D81FE82-7ACC-7649-99F6-671D7F51EB7F}"/>
              </a:ext>
            </a:extLst>
          </p:cNvPr>
          <p:cNvSpPr/>
          <p:nvPr/>
        </p:nvSpPr>
        <p:spPr>
          <a:xfrm>
            <a:off x="9693461" y="3790174"/>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E85AE9B-A522-EB41-B86D-F6D9C59C2768}"/>
              </a:ext>
            </a:extLst>
          </p:cNvPr>
          <p:cNvSpPr/>
          <p:nvPr/>
        </p:nvSpPr>
        <p:spPr>
          <a:xfrm>
            <a:off x="9208515" y="2551385"/>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68A2C99-0CD3-BC46-9AB2-4B0E8F675985}"/>
              </a:ext>
            </a:extLst>
          </p:cNvPr>
          <p:cNvCxnSpPr>
            <a:cxnSpLocks/>
          </p:cNvCxnSpPr>
          <p:nvPr/>
        </p:nvCxnSpPr>
        <p:spPr>
          <a:xfrm>
            <a:off x="7651941" y="3060086"/>
            <a:ext cx="3549459" cy="1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EDA3094-8DAE-B74A-AF9E-F5431E20C38D}"/>
              </a:ext>
            </a:extLst>
          </p:cNvPr>
          <p:cNvCxnSpPr>
            <a:cxnSpLocks/>
          </p:cNvCxnSpPr>
          <p:nvPr/>
        </p:nvCxnSpPr>
        <p:spPr>
          <a:xfrm>
            <a:off x="9446888" y="1766942"/>
            <a:ext cx="0" cy="130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4CC36A-C69F-9C4A-ACC1-B941C443BDAA}"/>
              </a:ext>
            </a:extLst>
          </p:cNvPr>
          <p:cNvCxnSpPr>
            <a:cxnSpLocks/>
          </p:cNvCxnSpPr>
          <p:nvPr/>
        </p:nvCxnSpPr>
        <p:spPr>
          <a:xfrm>
            <a:off x="7651941" y="2770915"/>
            <a:ext cx="1793443" cy="2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A33F87-8D97-7841-B020-D98404E2B285}"/>
              </a:ext>
            </a:extLst>
          </p:cNvPr>
          <p:cNvCxnSpPr>
            <a:cxnSpLocks/>
          </p:cNvCxnSpPr>
          <p:nvPr/>
        </p:nvCxnSpPr>
        <p:spPr>
          <a:xfrm>
            <a:off x="9230909" y="3076822"/>
            <a:ext cx="0" cy="1901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60C072-B49F-1E4F-8F9C-BD6268E96888}"/>
              </a:ext>
            </a:extLst>
          </p:cNvPr>
          <p:cNvCxnSpPr>
            <a:cxnSpLocks/>
          </p:cNvCxnSpPr>
          <p:nvPr/>
        </p:nvCxnSpPr>
        <p:spPr>
          <a:xfrm>
            <a:off x="8987072" y="3060086"/>
            <a:ext cx="0" cy="1859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FEAFB2CB-A912-5547-BC21-19618BD2DADE}"/>
              </a:ext>
            </a:extLst>
          </p:cNvPr>
          <p:cNvSpPr>
            <a:spLocks noGrp="1"/>
          </p:cNvSpPr>
          <p:nvPr>
            <p:ph idx="1"/>
          </p:nvPr>
        </p:nvSpPr>
        <p:spPr>
          <a:xfrm>
            <a:off x="83482" y="1397610"/>
            <a:ext cx="7142109" cy="3348540"/>
          </a:xfrm>
          <a:noFill/>
        </p:spPr>
        <p:txBody>
          <a:bodyPr>
            <a:normAutofit/>
          </a:bodyPr>
          <a:lstStyle/>
          <a:p>
            <a:r>
              <a:rPr lang="en-US" sz="2000" dirty="0">
                <a:latin typeface="Helvetica" pitchFamily="2" charset="0"/>
              </a:rPr>
              <a:t>Decision tree is grown recursively by partitioning data into successively purer regions</a:t>
            </a:r>
          </a:p>
          <a:p>
            <a:endParaRPr lang="en-US" sz="2000" dirty="0">
              <a:latin typeface="Helvetica" pitchFamily="2" charset="0"/>
            </a:endParaRPr>
          </a:p>
          <a:p>
            <a:r>
              <a:rPr lang="en-US" sz="2000" dirty="0">
                <a:latin typeface="Helvetica" pitchFamily="2" charset="0"/>
              </a:rPr>
              <a:t>Step 1: If all the data in region belong to the same class, keep as leaf node</a:t>
            </a:r>
          </a:p>
          <a:p>
            <a:endParaRPr lang="en-US" sz="2000" dirty="0">
              <a:latin typeface="Helvetica" pitchFamily="2" charset="0"/>
            </a:endParaRPr>
          </a:p>
          <a:p>
            <a:r>
              <a:rPr lang="en-US" sz="2000" dirty="0">
                <a:latin typeface="Helvetica" pitchFamily="2" charset="0"/>
              </a:rPr>
              <a:t>Step 2: Else, a feature test condition is selected to partition into smaller subsets. A child node is created for each partition of the data and the algorithm is recursively applied to each child node. </a:t>
            </a:r>
          </a:p>
        </p:txBody>
      </p:sp>
    </p:spTree>
    <p:extLst>
      <p:ext uri="{BB962C8B-B14F-4D97-AF65-F5344CB8AC3E}">
        <p14:creationId xmlns:p14="http://schemas.microsoft.com/office/powerpoint/2010/main" val="30013911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490913" cy="1325563"/>
          </a:xfrm>
        </p:spPr>
        <p:txBody>
          <a:bodyPr/>
          <a:lstStyle/>
          <a:p>
            <a:r>
              <a:rPr lang="en-US" dirty="0">
                <a:latin typeface="Helvetica" pitchFamily="2" charset="0"/>
              </a:rPr>
              <a:t>Example</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46"/>
          <a:stretch/>
        </p:blipFill>
        <p:spPr bwMode="auto">
          <a:xfrm>
            <a:off x="4057650" y="259492"/>
            <a:ext cx="6760479" cy="606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60251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Selecting the Best Split	</a:t>
            </a:r>
          </a:p>
        </p:txBody>
      </p:sp>
      <p:sp>
        <p:nvSpPr>
          <p:cNvPr id="3" name="Content Placeholder 2"/>
          <p:cNvSpPr>
            <a:spLocks noGrp="1"/>
          </p:cNvSpPr>
          <p:nvPr>
            <p:ph idx="1"/>
          </p:nvPr>
        </p:nvSpPr>
        <p:spPr>
          <a:xfrm>
            <a:off x="838200" y="1825624"/>
            <a:ext cx="10515600" cy="4689475"/>
          </a:xfrm>
        </p:spPr>
        <p:txBody>
          <a:bodyPr>
            <a:normAutofit/>
          </a:bodyPr>
          <a:lstStyle/>
          <a:p>
            <a:r>
              <a:rPr lang="en-US" dirty="0">
                <a:latin typeface="Helvetica" pitchFamily="2" charset="0"/>
              </a:rPr>
              <a:t>Measures for selecting the best split are often based on the degree of impurity of the child nodes</a:t>
            </a:r>
          </a:p>
          <a:p>
            <a:endParaRPr lang="en-US" dirty="0">
              <a:latin typeface="Helvetica" pitchFamily="2" charset="0"/>
            </a:endParaRPr>
          </a:p>
          <a:p>
            <a:r>
              <a:rPr lang="en-US" dirty="0">
                <a:latin typeface="Helvetica" pitchFamily="2" charset="0"/>
              </a:rPr>
              <a:t>Example impurity measures:</a:t>
            </a:r>
          </a:p>
          <a:p>
            <a:endParaRPr lang="en-US" dirty="0">
              <a:latin typeface="Helvetica" pitchFamily="2" charset="0"/>
            </a:endParaRPr>
          </a:p>
          <a:p>
            <a:pPr lvl="1"/>
            <a:r>
              <a:rPr lang="en-US" dirty="0">
                <a:latin typeface="Helvetica" pitchFamily="2" charset="0"/>
              </a:rPr>
              <a:t> </a:t>
            </a:r>
          </a:p>
          <a:p>
            <a:pPr lvl="1"/>
            <a:endParaRPr lang="en-US" dirty="0">
              <a:latin typeface="Helvetica" pitchFamily="2" charset="0"/>
            </a:endParaRPr>
          </a:p>
          <a:p>
            <a:pPr lvl="1"/>
            <a:endParaRPr lang="en-US" dirty="0">
              <a:latin typeface="Helvetica" pitchFamily="2" charset="0"/>
            </a:endParaRPr>
          </a:p>
          <a:p>
            <a:pPr lvl="1"/>
            <a:endParaRPr lang="en-US" dirty="0">
              <a:latin typeface="Helvetica" pitchFamily="2" charset="0"/>
            </a:endParaRPr>
          </a:p>
          <a:p>
            <a:pPr lvl="1"/>
            <a:r>
              <a:rPr lang="en-US" dirty="0">
                <a:latin typeface="Helvetica" pitchFamily="2" charset="0"/>
              </a:rPr>
              <a:t> </a:t>
            </a:r>
          </a:p>
        </p:txBody>
      </p:sp>
      <p:sp>
        <p:nvSpPr>
          <p:cNvPr id="6" name="TextBox 5"/>
          <p:cNvSpPr txBox="1"/>
          <p:nvPr/>
        </p:nvSpPr>
        <p:spPr>
          <a:xfrm>
            <a:off x="6373145" y="4606177"/>
            <a:ext cx="5555411" cy="1107996"/>
          </a:xfrm>
          <a:prstGeom prst="rect">
            <a:avLst/>
          </a:prstGeom>
          <a:noFill/>
        </p:spPr>
        <p:txBody>
          <a:bodyPr wrap="square" rtlCol="0">
            <a:spAutoFit/>
          </a:bodyPr>
          <a:lstStyle/>
          <a:p>
            <a:r>
              <a:rPr lang="en-US" sz="2200" dirty="0"/>
              <a:t>Where </a:t>
            </a:r>
            <a:r>
              <a:rPr lang="en-US" sz="2200" i="1" dirty="0">
                <a:latin typeface="Bookman Old Style" charset="0"/>
                <a:ea typeface="Bookman Old Style" charset="0"/>
                <a:cs typeface="Bookman Old Style" charset="0"/>
              </a:rPr>
              <a:t>c</a:t>
            </a:r>
            <a:r>
              <a:rPr lang="en-US" sz="2200" dirty="0"/>
              <a:t> is the number of classes;</a:t>
            </a:r>
          </a:p>
          <a:p>
            <a:r>
              <a:rPr lang="en-US" sz="2200" i="1" dirty="0">
                <a:latin typeface="Bookman Old Style" charset="0"/>
                <a:ea typeface="Bookman Old Style" charset="0"/>
                <a:cs typeface="Bookman Old Style" charset="0"/>
              </a:rPr>
              <a:t>p</a:t>
            </a:r>
            <a:r>
              <a:rPr lang="en-US" sz="2200" i="1" baseline="-25000" dirty="0">
                <a:latin typeface="Bookman Old Style" charset="0"/>
                <a:ea typeface="Bookman Old Style" charset="0"/>
                <a:cs typeface="Bookman Old Style" charset="0"/>
              </a:rPr>
              <a:t>i</a:t>
            </a:r>
            <a:r>
              <a:rPr lang="en-US" sz="2200" dirty="0"/>
              <a:t> is the fraction of records belonging to class </a:t>
            </a:r>
            <a:r>
              <a:rPr lang="en-US" sz="2200" i="1" dirty="0" err="1">
                <a:latin typeface="Bookman Old Style" charset="0"/>
                <a:ea typeface="Bookman Old Style" charset="0"/>
                <a:cs typeface="Bookman Old Style" charset="0"/>
              </a:rPr>
              <a:t>i</a:t>
            </a:r>
            <a:r>
              <a:rPr lang="en-US" sz="2200" dirty="0">
                <a:ea typeface="Bookman Old Style" charset="0"/>
                <a:cs typeface="Bookman Old Style" charset="0"/>
              </a:rPr>
              <a:t>;</a:t>
            </a:r>
          </a:p>
          <a:p>
            <a:r>
              <a:rPr lang="en-US" sz="2200" dirty="0"/>
              <a:t>and 0 log</a:t>
            </a:r>
            <a:r>
              <a:rPr lang="en-US" sz="2200" baseline="-25000" dirty="0"/>
              <a:t>2</a:t>
            </a:r>
            <a:r>
              <a:rPr lang="en-US" sz="1600" dirty="0"/>
              <a:t> </a:t>
            </a:r>
            <a:r>
              <a:rPr lang="en-US" sz="2200" dirty="0"/>
              <a:t>0 = 0 in entropy calculations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CC8988-5494-304C-9BCC-6FB4E27D53EB}"/>
                  </a:ext>
                </a:extLst>
              </p:cNvPr>
              <p:cNvSpPr txBox="1"/>
              <p:nvPr/>
            </p:nvSpPr>
            <p:spPr>
              <a:xfrm>
                <a:off x="1563808" y="3832019"/>
                <a:ext cx="3891770"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𝑐</m:t>
                          </m:r>
                        </m:sup>
                        <m:e>
                          <m:r>
                            <a:rPr lang="en-US" sz="2400" b="0" i="1" smtClean="0">
                              <a:latin typeface="Cambria Math" panose="02040503050406030204" pitchFamily="18" charset="0"/>
                            </a:rPr>
                            <m:t>−</m:t>
                          </m:r>
                          <m:r>
                            <a:rPr lang="en-US" sz="2400" b="0" i="1" smtClean="0">
                              <a:latin typeface="Cambria Math" panose="02040503050406030204" pitchFamily="18" charset="0"/>
                            </a:rPr>
                            <m:t>𝑝𝑖</m:t>
                          </m:r>
                          <m:r>
                            <a:rPr lang="en-US" sz="2400" b="0" i="1" baseline="-25000" smtClean="0">
                              <a:latin typeface="Cambria Math" panose="02040503050406030204" pitchFamily="18" charset="0"/>
                            </a:rPr>
                            <m:t> </m:t>
                          </m:r>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2</m:t>
                          </m:r>
                          <m:r>
                            <a:rPr lang="en-US" sz="2400" b="0" i="1" smtClean="0">
                              <a:latin typeface="Cambria Math" panose="02040503050406030204" pitchFamily="18" charset="0"/>
                            </a:rPr>
                            <m:t> </m:t>
                          </m:r>
                          <m:r>
                            <a:rPr lang="en-US" sz="2400" b="0" i="1" smtClean="0">
                              <a:latin typeface="Cambria Math" panose="02040503050406030204" pitchFamily="18" charset="0"/>
                            </a:rPr>
                            <m:t>𝑝𝑖</m:t>
                          </m:r>
                          <m:r>
                            <a:rPr lang="en-US" sz="2400" b="0" i="1" baseline="-25000" smtClean="0">
                              <a:latin typeface="Cambria Math" panose="02040503050406030204" pitchFamily="18" charset="0"/>
                            </a:rPr>
                            <m:t> </m:t>
                          </m:r>
                        </m:e>
                      </m:nary>
                    </m:oMath>
                  </m:oMathPara>
                </a14:m>
                <a:endParaRPr lang="en-US" sz="2400" dirty="0"/>
              </a:p>
            </p:txBody>
          </p:sp>
        </mc:Choice>
        <mc:Fallback xmlns="">
          <p:sp>
            <p:nvSpPr>
              <p:cNvPr id="7" name="TextBox 6">
                <a:extLst>
                  <a:ext uri="{FF2B5EF4-FFF2-40B4-BE49-F238E27FC236}">
                    <a16:creationId xmlns:a16="http://schemas.microsoft.com/office/drawing/2014/main" id="{BDCC8988-5494-304C-9BCC-6FB4E27D53EB}"/>
                  </a:ext>
                </a:extLst>
              </p:cNvPr>
              <p:cNvSpPr txBox="1">
                <a:spLocks noRot="1" noChangeAspect="1" noMove="1" noResize="1" noEditPoints="1" noAdjustHandles="1" noChangeArrowheads="1" noChangeShapeType="1" noTextEdit="1"/>
              </p:cNvSpPr>
              <p:nvPr/>
            </p:nvSpPr>
            <p:spPr>
              <a:xfrm>
                <a:off x="1563808" y="3832019"/>
                <a:ext cx="3891770" cy="1100558"/>
              </a:xfrm>
              <a:prstGeom prst="rect">
                <a:avLst/>
              </a:prstGeom>
              <a:blipFill>
                <a:blip r:embed="rId2"/>
                <a:stretch>
                  <a:fillRect t="-106897" b="-1632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690F90-351F-354E-9E4B-DB92DD2B85F7}"/>
                  </a:ext>
                </a:extLst>
              </p:cNvPr>
              <p:cNvSpPr txBox="1"/>
              <p:nvPr/>
            </p:nvSpPr>
            <p:spPr>
              <a:xfrm>
                <a:off x="1563808" y="5409588"/>
                <a:ext cx="2643031"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𝑐</m:t>
                          </m:r>
                        </m:sup>
                        <m:e>
                          <m:r>
                            <a:rPr lang="en-US" sz="2400" b="0" i="1" smtClean="0">
                              <a:latin typeface="Cambria Math" panose="02040503050406030204" pitchFamily="18" charset="0"/>
                            </a:rPr>
                            <m:t>𝑝</m:t>
                          </m:r>
                          <m:r>
                            <a:rPr lang="en-US" sz="2400" b="0" i="1" baseline="-25000" smtClean="0">
                              <a:latin typeface="Cambria Math" panose="02040503050406030204" pitchFamily="18" charset="0"/>
                            </a:rPr>
                            <m:t>𝑖</m:t>
                          </m:r>
                          <m:r>
                            <a:rPr lang="en-US" sz="2400" b="0" i="1" baseline="30000" smtClean="0">
                              <a:latin typeface="Cambria Math" panose="02040503050406030204" pitchFamily="18" charset="0"/>
                            </a:rPr>
                            <m:t>2</m:t>
                          </m:r>
                        </m:e>
                      </m:nary>
                    </m:oMath>
                  </m:oMathPara>
                </a14:m>
                <a:endParaRPr lang="en-US" sz="2400" dirty="0"/>
              </a:p>
            </p:txBody>
          </p:sp>
        </mc:Choice>
        <mc:Fallback xmlns="">
          <p:sp>
            <p:nvSpPr>
              <p:cNvPr id="8" name="TextBox 7">
                <a:extLst>
                  <a:ext uri="{FF2B5EF4-FFF2-40B4-BE49-F238E27FC236}">
                    <a16:creationId xmlns:a16="http://schemas.microsoft.com/office/drawing/2014/main" id="{ED690F90-351F-354E-9E4B-DB92DD2B85F7}"/>
                  </a:ext>
                </a:extLst>
              </p:cNvPr>
              <p:cNvSpPr txBox="1">
                <a:spLocks noRot="1" noChangeAspect="1" noMove="1" noResize="1" noEditPoints="1" noAdjustHandles="1" noChangeArrowheads="1" noChangeShapeType="1" noTextEdit="1"/>
              </p:cNvSpPr>
              <p:nvPr/>
            </p:nvSpPr>
            <p:spPr>
              <a:xfrm>
                <a:off x="1563808" y="5409588"/>
                <a:ext cx="2643031" cy="1100558"/>
              </a:xfrm>
              <a:prstGeom prst="rect">
                <a:avLst/>
              </a:prstGeom>
              <a:blipFill>
                <a:blip r:embed="rId3"/>
                <a:stretch>
                  <a:fillRect t="-105682" r="-8612" b="-160227"/>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DE213E4-06CD-304D-95B1-5E0786BE7BB7}"/>
              </a:ext>
            </a:extLst>
          </p:cNvPr>
          <p:cNvPicPr>
            <a:picLocks noChangeAspect="1"/>
          </p:cNvPicPr>
          <p:nvPr/>
        </p:nvPicPr>
        <p:blipFill rotWithShape="1">
          <a:blip r:embed="rId4"/>
          <a:srcRect t="28678" b="40008"/>
          <a:stretch/>
        </p:blipFill>
        <p:spPr>
          <a:xfrm>
            <a:off x="1563808" y="3832019"/>
            <a:ext cx="4432300" cy="1268619"/>
          </a:xfrm>
          <a:prstGeom prst="rect">
            <a:avLst/>
          </a:prstGeom>
          <a:solidFill>
            <a:schemeClr val="bg1"/>
          </a:solidFill>
        </p:spPr>
      </p:pic>
    </p:spTree>
    <p:extLst>
      <p:ext uri="{BB962C8B-B14F-4D97-AF65-F5344CB8AC3E}">
        <p14:creationId xmlns:p14="http://schemas.microsoft.com/office/powerpoint/2010/main" val="398506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78" y="234091"/>
            <a:ext cx="10515600" cy="1325563"/>
          </a:xfrm>
        </p:spPr>
        <p:txBody>
          <a:bodyPr/>
          <a:lstStyle/>
          <a:p>
            <a:r>
              <a:rPr lang="en-US" dirty="0">
                <a:latin typeface="Helvetica" pitchFamily="2" charset="0"/>
              </a:rPr>
              <a:t>Gini impurity of a bucket of stuff</a:t>
            </a:r>
          </a:p>
        </p:txBody>
      </p:sp>
      <p:sp>
        <p:nvSpPr>
          <p:cNvPr id="3" name="Content Placeholder 2"/>
          <p:cNvSpPr>
            <a:spLocks noGrp="1"/>
          </p:cNvSpPr>
          <p:nvPr>
            <p:ph idx="1"/>
          </p:nvPr>
        </p:nvSpPr>
        <p:spPr>
          <a:xfrm>
            <a:off x="838200" y="1825624"/>
            <a:ext cx="6235262" cy="4689475"/>
          </a:xfrm>
        </p:spPr>
        <p:txBody>
          <a:bodyPr>
            <a:normAutofit/>
          </a:bodyPr>
          <a:lstStyle/>
          <a:p>
            <a:pPr marL="457200" lvl="1" indent="0">
              <a:buNone/>
            </a:pPr>
            <a:endParaRPr lang="en-US" dirty="0">
              <a:latin typeface="Helvetica" pitchFamily="2" charset="0"/>
            </a:endParaRPr>
          </a:p>
          <a:p>
            <a:pPr lvl="1"/>
            <a:endParaRPr lang="en-US" dirty="0">
              <a:latin typeface="Helvetica" pitchFamily="2" charset="0"/>
            </a:endParaRPr>
          </a:p>
          <a:p>
            <a:pPr lvl="1"/>
            <a:endParaRPr lang="en-US" dirty="0">
              <a:latin typeface="Helvetica" pitchFamily="2" charset="0"/>
            </a:endParaRPr>
          </a:p>
          <a:p>
            <a:pPr lvl="1"/>
            <a:endParaRPr lang="en-US" dirty="0">
              <a:latin typeface="Helvetica" pitchFamily="2" charset="0"/>
            </a:endParaRPr>
          </a:p>
          <a:p>
            <a:pPr lvl="1"/>
            <a:r>
              <a:rPr lang="en-US" dirty="0" err="1">
                <a:latin typeface="Helvetica" pitchFamily="2" charset="0"/>
              </a:rPr>
              <a:t>p</a:t>
            </a:r>
            <a:r>
              <a:rPr lang="en-US" baseline="-25000" dirty="0" err="1">
                <a:latin typeface="Helvetica" pitchFamily="2" charset="0"/>
              </a:rPr>
              <a:t>blue</a:t>
            </a:r>
            <a:r>
              <a:rPr lang="en-US" dirty="0">
                <a:latin typeface="Helvetica" pitchFamily="2" charset="0"/>
              </a:rPr>
              <a:t> = 4/4 .  Gini impurity = 1- (4/4)</a:t>
            </a:r>
            <a:r>
              <a:rPr lang="en-US" baseline="30000" dirty="0">
                <a:latin typeface="Helvetica" pitchFamily="2" charset="0"/>
              </a:rPr>
              <a:t>2</a:t>
            </a:r>
            <a:r>
              <a:rPr lang="en-US" dirty="0">
                <a:latin typeface="Helvetica" pitchFamily="2" charset="0"/>
              </a:rPr>
              <a:t> =0</a:t>
            </a:r>
          </a:p>
          <a:p>
            <a:pPr lvl="1"/>
            <a:endParaRPr lang="en-US" dirty="0">
              <a:latin typeface="Helvetica" pitchFamily="2" charset="0"/>
            </a:endParaRPr>
          </a:p>
          <a:p>
            <a:pPr marL="457200" lvl="1" indent="0">
              <a:buNone/>
            </a:pPr>
            <a:endParaRPr lang="en-US" dirty="0">
              <a:latin typeface="Helvetica" pitchFamily="2" charset="0"/>
            </a:endParaRPr>
          </a:p>
        </p:txBody>
      </p:sp>
      <p:sp>
        <p:nvSpPr>
          <p:cNvPr id="6" name="TextBox 5"/>
          <p:cNvSpPr txBox="1"/>
          <p:nvPr/>
        </p:nvSpPr>
        <p:spPr>
          <a:xfrm>
            <a:off x="305412" y="1502554"/>
            <a:ext cx="5555411" cy="430887"/>
          </a:xfrm>
          <a:prstGeom prst="rect">
            <a:avLst/>
          </a:prstGeom>
          <a:noFill/>
        </p:spPr>
        <p:txBody>
          <a:bodyPr wrap="square" rtlCol="0">
            <a:spAutoFit/>
          </a:bodyPr>
          <a:lstStyle/>
          <a:p>
            <a:r>
              <a:rPr lang="en-US" sz="2200" i="1" dirty="0">
                <a:latin typeface="Bookman Old Style" charset="0"/>
                <a:ea typeface="Bookman Old Style" charset="0"/>
                <a:cs typeface="Bookman Old Style" charset="0"/>
              </a:rPr>
              <a:t>p</a:t>
            </a:r>
            <a:r>
              <a:rPr lang="en-US" sz="2200" i="1" baseline="-25000" dirty="0">
                <a:latin typeface="Bookman Old Style" charset="0"/>
                <a:ea typeface="Bookman Old Style" charset="0"/>
                <a:cs typeface="Bookman Old Style" charset="0"/>
              </a:rPr>
              <a:t>i</a:t>
            </a:r>
            <a:r>
              <a:rPr lang="en-US" sz="2200" dirty="0"/>
              <a:t> is the fraction of records belonging to class </a:t>
            </a:r>
            <a:r>
              <a:rPr lang="en-US" sz="2200" i="1" dirty="0" err="1">
                <a:latin typeface="Bookman Old Style" charset="0"/>
                <a:ea typeface="Bookman Old Style" charset="0"/>
                <a:cs typeface="Bookman Old Style" charset="0"/>
              </a:rPr>
              <a:t>i</a:t>
            </a:r>
            <a:r>
              <a:rPr lang="en-US" sz="2200" dirty="0">
                <a:ea typeface="Bookman Old Style" charset="0"/>
                <a:cs typeface="Bookman Old Style"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690F90-351F-354E-9E4B-DB92DD2B85F7}"/>
                  </a:ext>
                </a:extLst>
              </p:cNvPr>
              <p:cNvSpPr txBox="1"/>
              <p:nvPr/>
            </p:nvSpPr>
            <p:spPr>
              <a:xfrm>
                <a:off x="265709" y="2010467"/>
                <a:ext cx="2643031"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𝑐</m:t>
                          </m:r>
                        </m:sup>
                        <m:e>
                          <m:r>
                            <a:rPr lang="en-US" sz="2400" b="0" i="1" smtClean="0">
                              <a:latin typeface="Cambria Math" panose="02040503050406030204" pitchFamily="18" charset="0"/>
                            </a:rPr>
                            <m:t>𝑝</m:t>
                          </m:r>
                          <m:r>
                            <a:rPr lang="en-US" sz="2400" b="0" i="1" baseline="-25000" smtClean="0">
                              <a:latin typeface="Cambria Math" panose="02040503050406030204" pitchFamily="18" charset="0"/>
                            </a:rPr>
                            <m:t>𝑖</m:t>
                          </m:r>
                          <m:r>
                            <a:rPr lang="en-US" sz="2400" b="0" i="1" baseline="30000" smtClean="0">
                              <a:latin typeface="Cambria Math" panose="02040503050406030204" pitchFamily="18" charset="0"/>
                            </a:rPr>
                            <m:t>2</m:t>
                          </m:r>
                        </m:e>
                      </m:nary>
                    </m:oMath>
                  </m:oMathPara>
                </a14:m>
                <a:endParaRPr lang="en-US" sz="2400" dirty="0"/>
              </a:p>
            </p:txBody>
          </p:sp>
        </mc:Choice>
        <mc:Fallback xmlns="">
          <p:sp>
            <p:nvSpPr>
              <p:cNvPr id="8" name="TextBox 7">
                <a:extLst>
                  <a:ext uri="{FF2B5EF4-FFF2-40B4-BE49-F238E27FC236}">
                    <a16:creationId xmlns:a16="http://schemas.microsoft.com/office/drawing/2014/main" id="{ED690F90-351F-354E-9E4B-DB92DD2B85F7}"/>
                  </a:ext>
                </a:extLst>
              </p:cNvPr>
              <p:cNvSpPr txBox="1">
                <a:spLocks noRot="1" noChangeAspect="1" noMove="1" noResize="1" noEditPoints="1" noAdjustHandles="1" noChangeArrowheads="1" noChangeShapeType="1" noTextEdit="1"/>
              </p:cNvSpPr>
              <p:nvPr/>
            </p:nvSpPr>
            <p:spPr>
              <a:xfrm>
                <a:off x="265709" y="2010467"/>
                <a:ext cx="2643031" cy="1100558"/>
              </a:xfrm>
              <a:prstGeom prst="rect">
                <a:avLst/>
              </a:prstGeom>
              <a:blipFill>
                <a:blip r:embed="rId2"/>
                <a:stretch>
                  <a:fillRect t="-105682" r="-8612" b="-161364"/>
                </a:stretch>
              </a:blipFill>
            </p:spPr>
            <p:txBody>
              <a:bodyPr/>
              <a:lstStyle/>
              <a:p>
                <a:r>
                  <a:rPr lang="en-US">
                    <a:noFill/>
                  </a:rPr>
                  <a:t> </a:t>
                </a:r>
              </a:p>
            </p:txBody>
          </p:sp>
        </mc:Fallback>
      </mc:AlternateContent>
      <p:sp>
        <p:nvSpPr>
          <p:cNvPr id="5" name="Can 4">
            <a:extLst>
              <a:ext uri="{FF2B5EF4-FFF2-40B4-BE49-F238E27FC236}">
                <a16:creationId xmlns:a16="http://schemas.microsoft.com/office/drawing/2014/main" id="{50284E4A-E5BA-E945-997E-7A766730FA0C}"/>
              </a:ext>
            </a:extLst>
          </p:cNvPr>
          <p:cNvSpPr/>
          <p:nvPr/>
        </p:nvSpPr>
        <p:spPr>
          <a:xfrm>
            <a:off x="8502869" y="1355834"/>
            <a:ext cx="1713186" cy="1996966"/>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D16A074-E6E4-FB44-9EC8-1CD7AB07DF16}"/>
              </a:ext>
            </a:extLst>
          </p:cNvPr>
          <p:cNvSpPr/>
          <p:nvPr/>
        </p:nvSpPr>
        <p:spPr>
          <a:xfrm>
            <a:off x="8967950" y="1997705"/>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D9459C4-9B11-1A4E-AC77-05AB06CC17E2}"/>
              </a:ext>
            </a:extLst>
          </p:cNvPr>
          <p:cNvSpPr/>
          <p:nvPr/>
        </p:nvSpPr>
        <p:spPr>
          <a:xfrm>
            <a:off x="8785333" y="2397836"/>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311DDD-1807-5D4E-A80B-F2EE1A5D5DEE}"/>
              </a:ext>
            </a:extLst>
          </p:cNvPr>
          <p:cNvSpPr/>
          <p:nvPr/>
        </p:nvSpPr>
        <p:spPr>
          <a:xfrm>
            <a:off x="9609082" y="2397836"/>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A3CC096-DDE4-3546-8198-84C4BEA6B9B7}"/>
              </a:ext>
            </a:extLst>
          </p:cNvPr>
          <p:cNvSpPr/>
          <p:nvPr/>
        </p:nvSpPr>
        <p:spPr>
          <a:xfrm>
            <a:off x="9609082" y="2028497"/>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26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78" y="234091"/>
            <a:ext cx="10515600" cy="1325563"/>
          </a:xfrm>
        </p:spPr>
        <p:txBody>
          <a:bodyPr/>
          <a:lstStyle/>
          <a:p>
            <a:r>
              <a:rPr lang="en-US" dirty="0">
                <a:latin typeface="Helvetica" pitchFamily="2" charset="0"/>
              </a:rPr>
              <a:t>Gini impurity of a bucket of stuff</a:t>
            </a:r>
          </a:p>
        </p:txBody>
      </p:sp>
      <p:sp>
        <p:nvSpPr>
          <p:cNvPr id="3" name="Content Placeholder 2"/>
          <p:cNvSpPr>
            <a:spLocks noGrp="1"/>
          </p:cNvSpPr>
          <p:nvPr>
            <p:ph idx="1"/>
          </p:nvPr>
        </p:nvSpPr>
        <p:spPr>
          <a:xfrm>
            <a:off x="838200" y="1825624"/>
            <a:ext cx="6235262" cy="4689475"/>
          </a:xfrm>
        </p:spPr>
        <p:txBody>
          <a:bodyPr>
            <a:normAutofit/>
          </a:bodyPr>
          <a:lstStyle/>
          <a:p>
            <a:pPr marL="457200" lvl="1" indent="0">
              <a:buNone/>
            </a:pPr>
            <a:endParaRPr lang="en-US" dirty="0">
              <a:latin typeface="Helvetica" pitchFamily="2" charset="0"/>
            </a:endParaRPr>
          </a:p>
          <a:p>
            <a:pPr lvl="1"/>
            <a:endParaRPr lang="en-US" dirty="0">
              <a:latin typeface="Helvetica" pitchFamily="2" charset="0"/>
            </a:endParaRPr>
          </a:p>
          <a:p>
            <a:pPr lvl="1"/>
            <a:endParaRPr lang="en-US" dirty="0">
              <a:latin typeface="Helvetica" pitchFamily="2" charset="0"/>
            </a:endParaRPr>
          </a:p>
          <a:p>
            <a:pPr lvl="1"/>
            <a:endParaRPr lang="en-US" dirty="0">
              <a:latin typeface="Helvetica" pitchFamily="2" charset="0"/>
            </a:endParaRPr>
          </a:p>
          <a:p>
            <a:pPr lvl="1"/>
            <a:r>
              <a:rPr lang="en-US" dirty="0" err="1">
                <a:latin typeface="Helvetica" pitchFamily="2" charset="0"/>
              </a:rPr>
              <a:t>p</a:t>
            </a:r>
            <a:r>
              <a:rPr lang="en-US" baseline="-25000" dirty="0" err="1">
                <a:latin typeface="Helvetica" pitchFamily="2" charset="0"/>
              </a:rPr>
              <a:t>blue</a:t>
            </a:r>
            <a:r>
              <a:rPr lang="en-US" dirty="0">
                <a:latin typeface="Helvetica" pitchFamily="2" charset="0"/>
              </a:rPr>
              <a:t> = 3/4 , </a:t>
            </a:r>
            <a:r>
              <a:rPr lang="en-US" dirty="0" err="1">
                <a:latin typeface="Helvetica" pitchFamily="2" charset="0"/>
              </a:rPr>
              <a:t>p</a:t>
            </a:r>
            <a:r>
              <a:rPr lang="en-US" baseline="-25000" dirty="0" err="1">
                <a:latin typeface="Helvetica" pitchFamily="2" charset="0"/>
              </a:rPr>
              <a:t>red</a:t>
            </a:r>
            <a:r>
              <a:rPr lang="en-US" dirty="0">
                <a:latin typeface="Helvetica" pitchFamily="2" charset="0"/>
              </a:rPr>
              <a:t> = 1/4  </a:t>
            </a:r>
          </a:p>
          <a:p>
            <a:pPr lvl="1"/>
            <a:r>
              <a:rPr lang="en-US" dirty="0">
                <a:latin typeface="Helvetica" pitchFamily="2" charset="0"/>
              </a:rPr>
              <a:t>Gini impurity = 1- (3/4)</a:t>
            </a:r>
            <a:r>
              <a:rPr lang="en-US" baseline="30000" dirty="0">
                <a:latin typeface="Helvetica" pitchFamily="2" charset="0"/>
              </a:rPr>
              <a:t>2 </a:t>
            </a:r>
            <a:r>
              <a:rPr lang="en-US" dirty="0">
                <a:latin typeface="Helvetica" pitchFamily="2" charset="0"/>
              </a:rPr>
              <a:t> - (1/4)</a:t>
            </a:r>
            <a:r>
              <a:rPr lang="en-US" baseline="30000" dirty="0">
                <a:latin typeface="Helvetica" pitchFamily="2" charset="0"/>
              </a:rPr>
              <a:t>2</a:t>
            </a:r>
            <a:r>
              <a:rPr lang="en-US" dirty="0">
                <a:latin typeface="Helvetica" pitchFamily="2" charset="0"/>
              </a:rPr>
              <a:t> =0.375</a:t>
            </a:r>
          </a:p>
          <a:p>
            <a:pPr lvl="1"/>
            <a:endParaRPr lang="en-US" dirty="0">
              <a:latin typeface="Helvetica" pitchFamily="2" charset="0"/>
            </a:endParaRPr>
          </a:p>
          <a:p>
            <a:pPr marL="457200" lvl="1" indent="0">
              <a:buNone/>
            </a:pPr>
            <a:endParaRPr lang="en-US" dirty="0">
              <a:latin typeface="Helvetica" pitchFamily="2" charset="0"/>
            </a:endParaRPr>
          </a:p>
        </p:txBody>
      </p:sp>
      <p:sp>
        <p:nvSpPr>
          <p:cNvPr id="6" name="TextBox 5"/>
          <p:cNvSpPr txBox="1"/>
          <p:nvPr/>
        </p:nvSpPr>
        <p:spPr>
          <a:xfrm>
            <a:off x="305412" y="1502554"/>
            <a:ext cx="5555411" cy="430887"/>
          </a:xfrm>
          <a:prstGeom prst="rect">
            <a:avLst/>
          </a:prstGeom>
          <a:noFill/>
        </p:spPr>
        <p:txBody>
          <a:bodyPr wrap="square" rtlCol="0">
            <a:spAutoFit/>
          </a:bodyPr>
          <a:lstStyle/>
          <a:p>
            <a:r>
              <a:rPr lang="en-US" sz="2200" i="1" dirty="0">
                <a:latin typeface="Bookman Old Style" charset="0"/>
                <a:ea typeface="Bookman Old Style" charset="0"/>
                <a:cs typeface="Bookman Old Style" charset="0"/>
              </a:rPr>
              <a:t>p</a:t>
            </a:r>
            <a:r>
              <a:rPr lang="en-US" sz="2200" i="1" baseline="-25000" dirty="0">
                <a:latin typeface="Bookman Old Style" charset="0"/>
                <a:ea typeface="Bookman Old Style" charset="0"/>
                <a:cs typeface="Bookman Old Style" charset="0"/>
              </a:rPr>
              <a:t>i</a:t>
            </a:r>
            <a:r>
              <a:rPr lang="en-US" sz="2200" dirty="0"/>
              <a:t> is the fraction of records belonging to class </a:t>
            </a:r>
            <a:r>
              <a:rPr lang="en-US" sz="2200" i="1" dirty="0" err="1">
                <a:latin typeface="Bookman Old Style" charset="0"/>
                <a:ea typeface="Bookman Old Style" charset="0"/>
                <a:cs typeface="Bookman Old Style" charset="0"/>
              </a:rPr>
              <a:t>i</a:t>
            </a:r>
            <a:r>
              <a:rPr lang="en-US" sz="2200" dirty="0">
                <a:ea typeface="Bookman Old Style" charset="0"/>
                <a:cs typeface="Bookman Old Style"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690F90-351F-354E-9E4B-DB92DD2B85F7}"/>
                  </a:ext>
                </a:extLst>
              </p:cNvPr>
              <p:cNvSpPr txBox="1"/>
              <p:nvPr/>
            </p:nvSpPr>
            <p:spPr>
              <a:xfrm>
                <a:off x="265709" y="2010467"/>
                <a:ext cx="2643031"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𝑐</m:t>
                          </m:r>
                        </m:sup>
                        <m:e>
                          <m:r>
                            <a:rPr lang="en-US" sz="2400" b="0" i="1" smtClean="0">
                              <a:latin typeface="Cambria Math" panose="02040503050406030204" pitchFamily="18" charset="0"/>
                            </a:rPr>
                            <m:t>𝑝</m:t>
                          </m:r>
                          <m:r>
                            <a:rPr lang="en-US" sz="2400" b="0" i="1" baseline="-25000" smtClean="0">
                              <a:latin typeface="Cambria Math" panose="02040503050406030204" pitchFamily="18" charset="0"/>
                            </a:rPr>
                            <m:t>𝑖</m:t>
                          </m:r>
                          <m:r>
                            <a:rPr lang="en-US" sz="2400" b="0" i="1" baseline="30000" smtClean="0">
                              <a:latin typeface="Cambria Math" panose="02040503050406030204" pitchFamily="18" charset="0"/>
                            </a:rPr>
                            <m:t>2</m:t>
                          </m:r>
                        </m:e>
                      </m:nary>
                    </m:oMath>
                  </m:oMathPara>
                </a14:m>
                <a:endParaRPr lang="en-US" sz="2400" dirty="0"/>
              </a:p>
            </p:txBody>
          </p:sp>
        </mc:Choice>
        <mc:Fallback xmlns="">
          <p:sp>
            <p:nvSpPr>
              <p:cNvPr id="8" name="TextBox 7">
                <a:extLst>
                  <a:ext uri="{FF2B5EF4-FFF2-40B4-BE49-F238E27FC236}">
                    <a16:creationId xmlns:a16="http://schemas.microsoft.com/office/drawing/2014/main" id="{ED690F90-351F-354E-9E4B-DB92DD2B85F7}"/>
                  </a:ext>
                </a:extLst>
              </p:cNvPr>
              <p:cNvSpPr txBox="1">
                <a:spLocks noRot="1" noChangeAspect="1" noMove="1" noResize="1" noEditPoints="1" noAdjustHandles="1" noChangeArrowheads="1" noChangeShapeType="1" noTextEdit="1"/>
              </p:cNvSpPr>
              <p:nvPr/>
            </p:nvSpPr>
            <p:spPr>
              <a:xfrm>
                <a:off x="265709" y="2010467"/>
                <a:ext cx="2643031" cy="1100558"/>
              </a:xfrm>
              <a:prstGeom prst="rect">
                <a:avLst/>
              </a:prstGeom>
              <a:blipFill>
                <a:blip r:embed="rId2"/>
                <a:stretch>
                  <a:fillRect t="-105682" r="-8612" b="-161364"/>
                </a:stretch>
              </a:blipFill>
            </p:spPr>
            <p:txBody>
              <a:bodyPr/>
              <a:lstStyle/>
              <a:p>
                <a:r>
                  <a:rPr lang="en-US">
                    <a:noFill/>
                  </a:rPr>
                  <a:t> </a:t>
                </a:r>
              </a:p>
            </p:txBody>
          </p:sp>
        </mc:Fallback>
      </mc:AlternateContent>
      <p:sp>
        <p:nvSpPr>
          <p:cNvPr id="5" name="Can 4">
            <a:extLst>
              <a:ext uri="{FF2B5EF4-FFF2-40B4-BE49-F238E27FC236}">
                <a16:creationId xmlns:a16="http://schemas.microsoft.com/office/drawing/2014/main" id="{50284E4A-E5BA-E945-997E-7A766730FA0C}"/>
              </a:ext>
            </a:extLst>
          </p:cNvPr>
          <p:cNvSpPr/>
          <p:nvPr/>
        </p:nvSpPr>
        <p:spPr>
          <a:xfrm>
            <a:off x="8502869" y="1355834"/>
            <a:ext cx="1713186" cy="1996966"/>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D16A074-E6E4-FB44-9EC8-1CD7AB07DF16}"/>
              </a:ext>
            </a:extLst>
          </p:cNvPr>
          <p:cNvSpPr/>
          <p:nvPr/>
        </p:nvSpPr>
        <p:spPr>
          <a:xfrm>
            <a:off x="8967950" y="1997705"/>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D9459C4-9B11-1A4E-AC77-05AB06CC17E2}"/>
              </a:ext>
            </a:extLst>
          </p:cNvPr>
          <p:cNvSpPr/>
          <p:nvPr/>
        </p:nvSpPr>
        <p:spPr>
          <a:xfrm>
            <a:off x="8785333" y="2397836"/>
            <a:ext cx="315310" cy="3258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311DDD-1807-5D4E-A80B-F2EE1A5D5DEE}"/>
              </a:ext>
            </a:extLst>
          </p:cNvPr>
          <p:cNvSpPr/>
          <p:nvPr/>
        </p:nvSpPr>
        <p:spPr>
          <a:xfrm>
            <a:off x="9609082" y="2397836"/>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A3CC096-DDE4-3546-8198-84C4BEA6B9B7}"/>
              </a:ext>
            </a:extLst>
          </p:cNvPr>
          <p:cNvSpPr/>
          <p:nvPr/>
        </p:nvSpPr>
        <p:spPr>
          <a:xfrm>
            <a:off x="9609082" y="2028497"/>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408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78" y="234091"/>
            <a:ext cx="10515600" cy="1325563"/>
          </a:xfrm>
        </p:spPr>
        <p:txBody>
          <a:bodyPr/>
          <a:lstStyle/>
          <a:p>
            <a:r>
              <a:rPr lang="en-US" dirty="0">
                <a:latin typeface="Helvetica" pitchFamily="2" charset="0"/>
              </a:rPr>
              <a:t>Gini impurity of a bucket of stuff</a:t>
            </a:r>
          </a:p>
        </p:txBody>
      </p:sp>
      <p:sp>
        <p:nvSpPr>
          <p:cNvPr id="3" name="Content Placeholder 2"/>
          <p:cNvSpPr>
            <a:spLocks noGrp="1"/>
          </p:cNvSpPr>
          <p:nvPr>
            <p:ph idx="1"/>
          </p:nvPr>
        </p:nvSpPr>
        <p:spPr>
          <a:xfrm>
            <a:off x="838200" y="1825624"/>
            <a:ext cx="6235262" cy="4689475"/>
          </a:xfrm>
        </p:spPr>
        <p:txBody>
          <a:bodyPr>
            <a:normAutofit/>
          </a:bodyPr>
          <a:lstStyle/>
          <a:p>
            <a:pPr marL="457200" lvl="1" indent="0">
              <a:buNone/>
            </a:pPr>
            <a:endParaRPr lang="en-US" dirty="0">
              <a:latin typeface="Helvetica" pitchFamily="2" charset="0"/>
            </a:endParaRPr>
          </a:p>
          <a:p>
            <a:pPr lvl="1"/>
            <a:endParaRPr lang="en-US" dirty="0">
              <a:latin typeface="Helvetica" pitchFamily="2" charset="0"/>
            </a:endParaRPr>
          </a:p>
          <a:p>
            <a:pPr lvl="1"/>
            <a:endParaRPr lang="en-US" dirty="0">
              <a:latin typeface="Helvetica" pitchFamily="2" charset="0"/>
            </a:endParaRPr>
          </a:p>
          <a:p>
            <a:pPr lvl="1"/>
            <a:endParaRPr lang="en-US" dirty="0">
              <a:latin typeface="Helvetica" pitchFamily="2" charset="0"/>
            </a:endParaRPr>
          </a:p>
          <a:p>
            <a:pPr lvl="1"/>
            <a:r>
              <a:rPr lang="en-US" dirty="0">
                <a:latin typeface="Helvetica" pitchFamily="2" charset="0"/>
              </a:rPr>
              <a:t>Probabilities? </a:t>
            </a:r>
          </a:p>
          <a:p>
            <a:pPr lvl="1"/>
            <a:r>
              <a:rPr lang="en-US" dirty="0">
                <a:latin typeface="Helvetica" pitchFamily="2" charset="0"/>
              </a:rPr>
              <a:t>Gini impurity  ?</a:t>
            </a:r>
          </a:p>
        </p:txBody>
      </p:sp>
      <p:sp>
        <p:nvSpPr>
          <p:cNvPr id="6" name="TextBox 5"/>
          <p:cNvSpPr txBox="1"/>
          <p:nvPr/>
        </p:nvSpPr>
        <p:spPr>
          <a:xfrm>
            <a:off x="305412" y="1502554"/>
            <a:ext cx="5555411" cy="430887"/>
          </a:xfrm>
          <a:prstGeom prst="rect">
            <a:avLst/>
          </a:prstGeom>
          <a:noFill/>
        </p:spPr>
        <p:txBody>
          <a:bodyPr wrap="square" rtlCol="0">
            <a:spAutoFit/>
          </a:bodyPr>
          <a:lstStyle/>
          <a:p>
            <a:r>
              <a:rPr lang="en-US" sz="2200" i="1" dirty="0">
                <a:latin typeface="Bookman Old Style" charset="0"/>
                <a:ea typeface="Bookman Old Style" charset="0"/>
                <a:cs typeface="Bookman Old Style" charset="0"/>
              </a:rPr>
              <a:t>p</a:t>
            </a:r>
            <a:r>
              <a:rPr lang="en-US" sz="2200" i="1" baseline="-25000" dirty="0">
                <a:latin typeface="Bookman Old Style" charset="0"/>
                <a:ea typeface="Bookman Old Style" charset="0"/>
                <a:cs typeface="Bookman Old Style" charset="0"/>
              </a:rPr>
              <a:t>i</a:t>
            </a:r>
            <a:r>
              <a:rPr lang="en-US" sz="2200" dirty="0"/>
              <a:t> is the fraction of records belonging to class </a:t>
            </a:r>
            <a:r>
              <a:rPr lang="en-US" sz="2200" i="1" dirty="0" err="1">
                <a:latin typeface="Bookman Old Style" charset="0"/>
                <a:ea typeface="Bookman Old Style" charset="0"/>
                <a:cs typeface="Bookman Old Style" charset="0"/>
              </a:rPr>
              <a:t>i</a:t>
            </a:r>
            <a:r>
              <a:rPr lang="en-US" sz="2200" dirty="0">
                <a:ea typeface="Bookman Old Style" charset="0"/>
                <a:cs typeface="Bookman Old Style"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690F90-351F-354E-9E4B-DB92DD2B85F7}"/>
                  </a:ext>
                </a:extLst>
              </p:cNvPr>
              <p:cNvSpPr txBox="1"/>
              <p:nvPr/>
            </p:nvSpPr>
            <p:spPr>
              <a:xfrm>
                <a:off x="265709" y="2010467"/>
                <a:ext cx="2643031"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𝑐</m:t>
                          </m:r>
                        </m:sup>
                        <m:e>
                          <m:r>
                            <a:rPr lang="en-US" sz="2400" b="0" i="1" smtClean="0">
                              <a:latin typeface="Cambria Math" panose="02040503050406030204" pitchFamily="18" charset="0"/>
                            </a:rPr>
                            <m:t>𝑝</m:t>
                          </m:r>
                          <m:r>
                            <a:rPr lang="en-US" sz="2400" b="0" i="1" baseline="-25000" smtClean="0">
                              <a:latin typeface="Cambria Math" panose="02040503050406030204" pitchFamily="18" charset="0"/>
                            </a:rPr>
                            <m:t>𝑖</m:t>
                          </m:r>
                          <m:r>
                            <a:rPr lang="en-US" sz="2400" b="0" i="1" baseline="30000" smtClean="0">
                              <a:latin typeface="Cambria Math" panose="02040503050406030204" pitchFamily="18" charset="0"/>
                            </a:rPr>
                            <m:t>2</m:t>
                          </m:r>
                        </m:e>
                      </m:nary>
                    </m:oMath>
                  </m:oMathPara>
                </a14:m>
                <a:endParaRPr lang="en-US" sz="2400" dirty="0"/>
              </a:p>
            </p:txBody>
          </p:sp>
        </mc:Choice>
        <mc:Fallback xmlns="">
          <p:sp>
            <p:nvSpPr>
              <p:cNvPr id="8" name="TextBox 7">
                <a:extLst>
                  <a:ext uri="{FF2B5EF4-FFF2-40B4-BE49-F238E27FC236}">
                    <a16:creationId xmlns:a16="http://schemas.microsoft.com/office/drawing/2014/main" id="{ED690F90-351F-354E-9E4B-DB92DD2B85F7}"/>
                  </a:ext>
                </a:extLst>
              </p:cNvPr>
              <p:cNvSpPr txBox="1">
                <a:spLocks noRot="1" noChangeAspect="1" noMove="1" noResize="1" noEditPoints="1" noAdjustHandles="1" noChangeArrowheads="1" noChangeShapeType="1" noTextEdit="1"/>
              </p:cNvSpPr>
              <p:nvPr/>
            </p:nvSpPr>
            <p:spPr>
              <a:xfrm>
                <a:off x="265709" y="2010467"/>
                <a:ext cx="2643031" cy="1100558"/>
              </a:xfrm>
              <a:prstGeom prst="rect">
                <a:avLst/>
              </a:prstGeom>
              <a:blipFill>
                <a:blip r:embed="rId2"/>
                <a:stretch>
                  <a:fillRect t="-105682" r="-8612" b="-161364"/>
                </a:stretch>
              </a:blipFill>
            </p:spPr>
            <p:txBody>
              <a:bodyPr/>
              <a:lstStyle/>
              <a:p>
                <a:r>
                  <a:rPr lang="en-US">
                    <a:noFill/>
                  </a:rPr>
                  <a:t> </a:t>
                </a:r>
              </a:p>
            </p:txBody>
          </p:sp>
        </mc:Fallback>
      </mc:AlternateContent>
      <p:sp>
        <p:nvSpPr>
          <p:cNvPr id="5" name="Can 4">
            <a:extLst>
              <a:ext uri="{FF2B5EF4-FFF2-40B4-BE49-F238E27FC236}">
                <a16:creationId xmlns:a16="http://schemas.microsoft.com/office/drawing/2014/main" id="{50284E4A-E5BA-E945-997E-7A766730FA0C}"/>
              </a:ext>
            </a:extLst>
          </p:cNvPr>
          <p:cNvSpPr/>
          <p:nvPr/>
        </p:nvSpPr>
        <p:spPr>
          <a:xfrm>
            <a:off x="8502869" y="1355834"/>
            <a:ext cx="1713186" cy="1996966"/>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D16A074-E6E4-FB44-9EC8-1CD7AB07DF16}"/>
              </a:ext>
            </a:extLst>
          </p:cNvPr>
          <p:cNvSpPr/>
          <p:nvPr/>
        </p:nvSpPr>
        <p:spPr>
          <a:xfrm>
            <a:off x="8967950" y="1997705"/>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D9459C4-9B11-1A4E-AC77-05AB06CC17E2}"/>
              </a:ext>
            </a:extLst>
          </p:cNvPr>
          <p:cNvSpPr/>
          <p:nvPr/>
        </p:nvSpPr>
        <p:spPr>
          <a:xfrm>
            <a:off x="8785333" y="2397836"/>
            <a:ext cx="315310" cy="3258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311DDD-1807-5D4E-A80B-F2EE1A5D5DEE}"/>
              </a:ext>
            </a:extLst>
          </p:cNvPr>
          <p:cNvSpPr/>
          <p:nvPr/>
        </p:nvSpPr>
        <p:spPr>
          <a:xfrm>
            <a:off x="9609082" y="2397836"/>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A3CC096-DDE4-3546-8198-84C4BEA6B9B7}"/>
              </a:ext>
            </a:extLst>
          </p:cNvPr>
          <p:cNvSpPr/>
          <p:nvPr/>
        </p:nvSpPr>
        <p:spPr>
          <a:xfrm>
            <a:off x="9609082" y="2028497"/>
            <a:ext cx="315310" cy="3258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9908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78" y="234091"/>
            <a:ext cx="10515600" cy="1325563"/>
          </a:xfrm>
        </p:spPr>
        <p:txBody>
          <a:bodyPr/>
          <a:lstStyle/>
          <a:p>
            <a:r>
              <a:rPr lang="en-US" dirty="0">
                <a:latin typeface="Helvetica" pitchFamily="2" charset="0"/>
              </a:rPr>
              <a:t>Gini impurity of a bucket of stuff</a:t>
            </a:r>
          </a:p>
        </p:txBody>
      </p:sp>
      <p:sp>
        <p:nvSpPr>
          <p:cNvPr id="3" name="Content Placeholder 2"/>
          <p:cNvSpPr>
            <a:spLocks noGrp="1"/>
          </p:cNvSpPr>
          <p:nvPr>
            <p:ph idx="1"/>
          </p:nvPr>
        </p:nvSpPr>
        <p:spPr>
          <a:xfrm>
            <a:off x="838200" y="1825624"/>
            <a:ext cx="6235262" cy="4689475"/>
          </a:xfrm>
        </p:spPr>
        <p:txBody>
          <a:bodyPr>
            <a:normAutofit/>
          </a:bodyPr>
          <a:lstStyle/>
          <a:p>
            <a:pPr marL="457200" lvl="1" indent="0">
              <a:buNone/>
            </a:pPr>
            <a:endParaRPr lang="en-US" dirty="0">
              <a:latin typeface="Helvetica" pitchFamily="2" charset="0"/>
            </a:endParaRPr>
          </a:p>
          <a:p>
            <a:pPr lvl="1"/>
            <a:endParaRPr lang="en-US" dirty="0">
              <a:latin typeface="Helvetica" pitchFamily="2" charset="0"/>
            </a:endParaRPr>
          </a:p>
          <a:p>
            <a:pPr lvl="1"/>
            <a:endParaRPr lang="en-US" dirty="0">
              <a:latin typeface="Helvetica" pitchFamily="2" charset="0"/>
            </a:endParaRPr>
          </a:p>
          <a:p>
            <a:pPr lvl="1"/>
            <a:endParaRPr lang="en-US" dirty="0">
              <a:latin typeface="Helvetica" pitchFamily="2" charset="0"/>
            </a:endParaRPr>
          </a:p>
          <a:p>
            <a:pPr lvl="1"/>
            <a:r>
              <a:rPr lang="en-US" dirty="0" err="1">
                <a:latin typeface="Helvetica" pitchFamily="2" charset="0"/>
              </a:rPr>
              <a:t>p</a:t>
            </a:r>
            <a:r>
              <a:rPr lang="en-US" baseline="-25000" dirty="0" err="1">
                <a:latin typeface="Helvetica" pitchFamily="2" charset="0"/>
              </a:rPr>
              <a:t>blue</a:t>
            </a:r>
            <a:r>
              <a:rPr lang="en-US" dirty="0">
                <a:latin typeface="Helvetica" pitchFamily="2" charset="0"/>
              </a:rPr>
              <a:t> = 2/4 , </a:t>
            </a:r>
            <a:r>
              <a:rPr lang="en-US" dirty="0" err="1">
                <a:latin typeface="Helvetica" pitchFamily="2" charset="0"/>
              </a:rPr>
              <a:t>p</a:t>
            </a:r>
            <a:r>
              <a:rPr lang="en-US" baseline="-25000" dirty="0" err="1">
                <a:latin typeface="Helvetica" pitchFamily="2" charset="0"/>
              </a:rPr>
              <a:t>red</a:t>
            </a:r>
            <a:r>
              <a:rPr lang="en-US" dirty="0">
                <a:latin typeface="Helvetica" pitchFamily="2" charset="0"/>
              </a:rPr>
              <a:t> = 2/4  </a:t>
            </a:r>
          </a:p>
          <a:p>
            <a:pPr lvl="1"/>
            <a:r>
              <a:rPr lang="en-US" dirty="0">
                <a:latin typeface="Helvetica" pitchFamily="2" charset="0"/>
              </a:rPr>
              <a:t>Gini impurity = 1- (2/4)</a:t>
            </a:r>
            <a:r>
              <a:rPr lang="en-US" baseline="30000" dirty="0">
                <a:latin typeface="Helvetica" pitchFamily="2" charset="0"/>
              </a:rPr>
              <a:t>2 </a:t>
            </a:r>
            <a:r>
              <a:rPr lang="en-US" dirty="0">
                <a:latin typeface="Helvetica" pitchFamily="2" charset="0"/>
              </a:rPr>
              <a:t> - (2/4)</a:t>
            </a:r>
            <a:r>
              <a:rPr lang="en-US" baseline="30000" dirty="0">
                <a:latin typeface="Helvetica" pitchFamily="2" charset="0"/>
              </a:rPr>
              <a:t>2</a:t>
            </a:r>
            <a:r>
              <a:rPr lang="en-US" dirty="0">
                <a:latin typeface="Helvetica" pitchFamily="2" charset="0"/>
              </a:rPr>
              <a:t> =0.5</a:t>
            </a:r>
          </a:p>
          <a:p>
            <a:pPr lvl="1"/>
            <a:r>
              <a:rPr lang="en-US" dirty="0">
                <a:latin typeface="Helvetica" pitchFamily="2" charset="0"/>
              </a:rPr>
              <a:t>(This is maximum Gini impurity)</a:t>
            </a:r>
          </a:p>
          <a:p>
            <a:pPr marL="457200" lvl="1" indent="0">
              <a:buNone/>
            </a:pPr>
            <a:endParaRPr lang="en-US" dirty="0">
              <a:latin typeface="Helvetica" pitchFamily="2" charset="0"/>
            </a:endParaRPr>
          </a:p>
        </p:txBody>
      </p:sp>
      <p:sp>
        <p:nvSpPr>
          <p:cNvPr id="6" name="TextBox 5"/>
          <p:cNvSpPr txBox="1"/>
          <p:nvPr/>
        </p:nvSpPr>
        <p:spPr>
          <a:xfrm>
            <a:off x="305412" y="1502554"/>
            <a:ext cx="5555411" cy="430887"/>
          </a:xfrm>
          <a:prstGeom prst="rect">
            <a:avLst/>
          </a:prstGeom>
          <a:noFill/>
        </p:spPr>
        <p:txBody>
          <a:bodyPr wrap="square" rtlCol="0">
            <a:spAutoFit/>
          </a:bodyPr>
          <a:lstStyle/>
          <a:p>
            <a:r>
              <a:rPr lang="en-US" sz="2200" i="1" dirty="0">
                <a:latin typeface="Bookman Old Style" charset="0"/>
                <a:ea typeface="Bookman Old Style" charset="0"/>
                <a:cs typeface="Bookman Old Style" charset="0"/>
              </a:rPr>
              <a:t>p</a:t>
            </a:r>
            <a:r>
              <a:rPr lang="en-US" sz="2200" i="1" baseline="-25000" dirty="0">
                <a:latin typeface="Bookman Old Style" charset="0"/>
                <a:ea typeface="Bookman Old Style" charset="0"/>
                <a:cs typeface="Bookman Old Style" charset="0"/>
              </a:rPr>
              <a:t>i</a:t>
            </a:r>
            <a:r>
              <a:rPr lang="en-US" sz="2200" dirty="0"/>
              <a:t> is the fraction of records belonging to class </a:t>
            </a:r>
            <a:r>
              <a:rPr lang="en-US" sz="2200" i="1" dirty="0" err="1">
                <a:latin typeface="Bookman Old Style" charset="0"/>
                <a:ea typeface="Bookman Old Style" charset="0"/>
                <a:cs typeface="Bookman Old Style" charset="0"/>
              </a:rPr>
              <a:t>i</a:t>
            </a:r>
            <a:r>
              <a:rPr lang="en-US" sz="2200" dirty="0">
                <a:ea typeface="Bookman Old Style" charset="0"/>
                <a:cs typeface="Bookman Old Style"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690F90-351F-354E-9E4B-DB92DD2B85F7}"/>
                  </a:ext>
                </a:extLst>
              </p:cNvPr>
              <p:cNvSpPr txBox="1"/>
              <p:nvPr/>
            </p:nvSpPr>
            <p:spPr>
              <a:xfrm>
                <a:off x="265709" y="2010467"/>
                <a:ext cx="2643031"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𝑐</m:t>
                          </m:r>
                        </m:sup>
                        <m:e>
                          <m:r>
                            <a:rPr lang="en-US" sz="2400" b="0" i="1" smtClean="0">
                              <a:latin typeface="Cambria Math" panose="02040503050406030204" pitchFamily="18" charset="0"/>
                            </a:rPr>
                            <m:t>𝑝</m:t>
                          </m:r>
                          <m:r>
                            <a:rPr lang="en-US" sz="2400" b="0" i="1" baseline="-25000" smtClean="0">
                              <a:latin typeface="Cambria Math" panose="02040503050406030204" pitchFamily="18" charset="0"/>
                            </a:rPr>
                            <m:t>𝑖</m:t>
                          </m:r>
                          <m:r>
                            <a:rPr lang="en-US" sz="2400" b="0" i="1" baseline="30000" smtClean="0">
                              <a:latin typeface="Cambria Math" panose="02040503050406030204" pitchFamily="18" charset="0"/>
                            </a:rPr>
                            <m:t>2</m:t>
                          </m:r>
                        </m:e>
                      </m:nary>
                    </m:oMath>
                  </m:oMathPara>
                </a14:m>
                <a:endParaRPr lang="en-US" sz="2400" dirty="0"/>
              </a:p>
            </p:txBody>
          </p:sp>
        </mc:Choice>
        <mc:Fallback xmlns="">
          <p:sp>
            <p:nvSpPr>
              <p:cNvPr id="8" name="TextBox 7">
                <a:extLst>
                  <a:ext uri="{FF2B5EF4-FFF2-40B4-BE49-F238E27FC236}">
                    <a16:creationId xmlns:a16="http://schemas.microsoft.com/office/drawing/2014/main" id="{ED690F90-351F-354E-9E4B-DB92DD2B85F7}"/>
                  </a:ext>
                </a:extLst>
              </p:cNvPr>
              <p:cNvSpPr txBox="1">
                <a:spLocks noRot="1" noChangeAspect="1" noMove="1" noResize="1" noEditPoints="1" noAdjustHandles="1" noChangeArrowheads="1" noChangeShapeType="1" noTextEdit="1"/>
              </p:cNvSpPr>
              <p:nvPr/>
            </p:nvSpPr>
            <p:spPr>
              <a:xfrm>
                <a:off x="265709" y="2010467"/>
                <a:ext cx="2643031" cy="1100558"/>
              </a:xfrm>
              <a:prstGeom prst="rect">
                <a:avLst/>
              </a:prstGeom>
              <a:blipFill>
                <a:blip r:embed="rId2"/>
                <a:stretch>
                  <a:fillRect t="-105682" r="-8612" b="-161364"/>
                </a:stretch>
              </a:blipFill>
            </p:spPr>
            <p:txBody>
              <a:bodyPr/>
              <a:lstStyle/>
              <a:p>
                <a:r>
                  <a:rPr lang="en-US">
                    <a:noFill/>
                  </a:rPr>
                  <a:t> </a:t>
                </a:r>
              </a:p>
            </p:txBody>
          </p:sp>
        </mc:Fallback>
      </mc:AlternateContent>
      <p:sp>
        <p:nvSpPr>
          <p:cNvPr id="5" name="Can 4">
            <a:extLst>
              <a:ext uri="{FF2B5EF4-FFF2-40B4-BE49-F238E27FC236}">
                <a16:creationId xmlns:a16="http://schemas.microsoft.com/office/drawing/2014/main" id="{50284E4A-E5BA-E945-997E-7A766730FA0C}"/>
              </a:ext>
            </a:extLst>
          </p:cNvPr>
          <p:cNvSpPr/>
          <p:nvPr/>
        </p:nvSpPr>
        <p:spPr>
          <a:xfrm>
            <a:off x="8502869" y="1355834"/>
            <a:ext cx="1713186" cy="1996966"/>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D16A074-E6E4-FB44-9EC8-1CD7AB07DF16}"/>
              </a:ext>
            </a:extLst>
          </p:cNvPr>
          <p:cNvSpPr/>
          <p:nvPr/>
        </p:nvSpPr>
        <p:spPr>
          <a:xfrm>
            <a:off x="8967950" y="1997705"/>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D9459C4-9B11-1A4E-AC77-05AB06CC17E2}"/>
              </a:ext>
            </a:extLst>
          </p:cNvPr>
          <p:cNvSpPr/>
          <p:nvPr/>
        </p:nvSpPr>
        <p:spPr>
          <a:xfrm>
            <a:off x="8785333" y="2397836"/>
            <a:ext cx="315310" cy="3258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311DDD-1807-5D4E-A80B-F2EE1A5D5DEE}"/>
              </a:ext>
            </a:extLst>
          </p:cNvPr>
          <p:cNvSpPr/>
          <p:nvPr/>
        </p:nvSpPr>
        <p:spPr>
          <a:xfrm>
            <a:off x="9609082" y="2397836"/>
            <a:ext cx="315310" cy="32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A3CC096-DDE4-3546-8198-84C4BEA6B9B7}"/>
              </a:ext>
            </a:extLst>
          </p:cNvPr>
          <p:cNvSpPr/>
          <p:nvPr/>
        </p:nvSpPr>
        <p:spPr>
          <a:xfrm>
            <a:off x="9609082" y="2028497"/>
            <a:ext cx="315310" cy="3258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99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128" y="406140"/>
            <a:ext cx="10515600" cy="1325563"/>
          </a:xfrm>
        </p:spPr>
        <p:txBody>
          <a:bodyPr/>
          <a:lstStyle/>
          <a:p>
            <a:r>
              <a:rPr lang="en-US" dirty="0">
                <a:latin typeface="Helvetica" pitchFamily="2" charset="0"/>
              </a:rPr>
              <a:t>Examples of Impurity Measures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2954353"/>
              </p:ext>
            </p:extLst>
          </p:nvPr>
        </p:nvGraphicFramePr>
        <p:xfrm>
          <a:off x="766760" y="2119318"/>
          <a:ext cx="2733136" cy="1112520"/>
        </p:xfrm>
        <a:graphic>
          <a:graphicData uri="http://schemas.openxmlformats.org/drawingml/2006/table">
            <a:tbl>
              <a:tblPr firstRow="1" bandRow="1">
                <a:tableStyleId>{5940675A-B579-460E-94D1-54222C63F5DA}</a:tableStyleId>
              </a:tblPr>
              <a:tblGrid>
                <a:gridCol w="1611702">
                  <a:extLst>
                    <a:ext uri="{9D8B030D-6E8A-4147-A177-3AD203B41FA5}">
                      <a16:colId xmlns:a16="http://schemas.microsoft.com/office/drawing/2014/main" val="20000"/>
                    </a:ext>
                  </a:extLst>
                </a:gridCol>
                <a:gridCol w="1121434">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r>
                        <a:rPr lang="en-US" dirty="0"/>
                        <a:t>Count</a:t>
                      </a:r>
                    </a:p>
                  </a:txBody>
                  <a:tcPr/>
                </a:tc>
                <a:extLst>
                  <a:ext uri="{0D108BD9-81ED-4DB2-BD59-A6C34878D82A}">
                    <a16:rowId xmlns:a16="http://schemas.microsoft.com/office/drawing/2014/main" val="10000"/>
                  </a:ext>
                </a:extLst>
              </a:tr>
              <a:tr h="370840">
                <a:tc>
                  <a:txBody>
                    <a:bodyPr/>
                    <a:lstStyle/>
                    <a:p>
                      <a:r>
                        <a:rPr lang="en-US" dirty="0"/>
                        <a:t>Default=YES</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Default=NO</a:t>
                      </a:r>
                    </a:p>
                  </a:txBody>
                  <a:tcPr/>
                </a:tc>
                <a:tc>
                  <a:txBody>
                    <a:bodyPr/>
                    <a:lstStyle/>
                    <a:p>
                      <a:r>
                        <a:rPr lang="en-US" dirty="0"/>
                        <a:t>6</a:t>
                      </a:r>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770565732"/>
              </p:ext>
            </p:extLst>
          </p:nvPr>
        </p:nvGraphicFramePr>
        <p:xfrm>
          <a:off x="766760" y="3634692"/>
          <a:ext cx="2733136" cy="1112520"/>
        </p:xfrm>
        <a:graphic>
          <a:graphicData uri="http://schemas.openxmlformats.org/drawingml/2006/table">
            <a:tbl>
              <a:tblPr firstRow="1" bandRow="1">
                <a:tableStyleId>{5940675A-B579-460E-94D1-54222C63F5DA}</a:tableStyleId>
              </a:tblPr>
              <a:tblGrid>
                <a:gridCol w="1611702">
                  <a:extLst>
                    <a:ext uri="{9D8B030D-6E8A-4147-A177-3AD203B41FA5}">
                      <a16:colId xmlns:a16="http://schemas.microsoft.com/office/drawing/2014/main" val="20000"/>
                    </a:ext>
                  </a:extLst>
                </a:gridCol>
                <a:gridCol w="1121434">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r>
                        <a:rPr lang="en-US" dirty="0"/>
                        <a:t>Count</a:t>
                      </a:r>
                    </a:p>
                  </a:txBody>
                  <a:tcPr/>
                </a:tc>
                <a:extLst>
                  <a:ext uri="{0D108BD9-81ED-4DB2-BD59-A6C34878D82A}">
                    <a16:rowId xmlns:a16="http://schemas.microsoft.com/office/drawing/2014/main" val="10000"/>
                  </a:ext>
                </a:extLst>
              </a:tr>
              <a:tr h="370840">
                <a:tc>
                  <a:txBody>
                    <a:bodyPr/>
                    <a:lstStyle/>
                    <a:p>
                      <a:r>
                        <a:rPr lang="en-US" dirty="0"/>
                        <a:t>Default=YES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Default=NO</a:t>
                      </a:r>
                    </a:p>
                  </a:txBody>
                  <a:tcPr/>
                </a:tc>
                <a:tc>
                  <a:txBody>
                    <a:bodyPr/>
                    <a:lstStyle/>
                    <a:p>
                      <a:r>
                        <a:rPr lang="en-US" dirty="0"/>
                        <a:t>5</a:t>
                      </a:r>
                    </a:p>
                  </a:txBody>
                  <a:tcPr/>
                </a:tc>
                <a:extLst>
                  <a:ext uri="{0D108BD9-81ED-4DB2-BD59-A6C34878D82A}">
                    <a16:rowId xmlns:a16="http://schemas.microsoft.com/office/drawing/2014/main" val="10002"/>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574144733"/>
              </p:ext>
            </p:extLst>
          </p:nvPr>
        </p:nvGraphicFramePr>
        <p:xfrm>
          <a:off x="766760" y="5150066"/>
          <a:ext cx="2733136" cy="1112520"/>
        </p:xfrm>
        <a:graphic>
          <a:graphicData uri="http://schemas.openxmlformats.org/drawingml/2006/table">
            <a:tbl>
              <a:tblPr firstRow="1" bandRow="1">
                <a:tableStyleId>{5940675A-B579-460E-94D1-54222C63F5DA}</a:tableStyleId>
              </a:tblPr>
              <a:tblGrid>
                <a:gridCol w="1611702">
                  <a:extLst>
                    <a:ext uri="{9D8B030D-6E8A-4147-A177-3AD203B41FA5}">
                      <a16:colId xmlns:a16="http://schemas.microsoft.com/office/drawing/2014/main" val="20000"/>
                    </a:ext>
                  </a:extLst>
                </a:gridCol>
                <a:gridCol w="1121434">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r>
                        <a:rPr lang="en-US" dirty="0"/>
                        <a:t>Count</a:t>
                      </a:r>
                    </a:p>
                  </a:txBody>
                  <a:tcPr/>
                </a:tc>
                <a:extLst>
                  <a:ext uri="{0D108BD9-81ED-4DB2-BD59-A6C34878D82A}">
                    <a16:rowId xmlns:a16="http://schemas.microsoft.com/office/drawing/2014/main" val="10000"/>
                  </a:ext>
                </a:extLst>
              </a:tr>
              <a:tr h="370840">
                <a:tc>
                  <a:txBody>
                    <a:bodyPr/>
                    <a:lstStyle/>
                    <a:p>
                      <a:r>
                        <a:rPr lang="en-US" dirty="0"/>
                        <a:t>Default=YES</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Default=NO</a:t>
                      </a:r>
                    </a:p>
                  </a:txBody>
                  <a:tcPr/>
                </a:tc>
                <a:tc>
                  <a:txBody>
                    <a:bodyPr/>
                    <a:lstStyle/>
                    <a:p>
                      <a:r>
                        <a:rPr lang="en-US" dirty="0"/>
                        <a:t>3</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3810446" y="2119318"/>
            <a:ext cx="6676846" cy="892552"/>
          </a:xfrm>
          <a:prstGeom prst="rect">
            <a:avLst/>
          </a:prstGeom>
          <a:noFill/>
        </p:spPr>
        <p:txBody>
          <a:bodyPr wrap="square" rtlCol="0">
            <a:spAutoFit/>
          </a:bodyPr>
          <a:lstStyle/>
          <a:p>
            <a:r>
              <a:rPr lang="en-US" sz="2600" dirty="0"/>
              <a:t>Entropy =  </a:t>
            </a:r>
            <a:r>
              <a:rPr lang="mr-IN" sz="2600" dirty="0"/>
              <a:t>–</a:t>
            </a:r>
            <a:r>
              <a:rPr lang="en-US" sz="2600" dirty="0"/>
              <a:t> (0/6) log</a:t>
            </a:r>
            <a:r>
              <a:rPr lang="en-US" sz="1600" dirty="0"/>
              <a:t>2</a:t>
            </a:r>
            <a:r>
              <a:rPr lang="en-US" sz="2600" dirty="0"/>
              <a:t>(0/6) </a:t>
            </a:r>
            <a:r>
              <a:rPr lang="mr-IN" sz="2600" dirty="0"/>
              <a:t>–</a:t>
            </a:r>
            <a:r>
              <a:rPr lang="en-US" sz="2600" dirty="0"/>
              <a:t> (6/6) log</a:t>
            </a:r>
            <a:r>
              <a:rPr lang="en-US" sz="1600" dirty="0"/>
              <a:t>2</a:t>
            </a:r>
            <a:r>
              <a:rPr lang="en-US" sz="2600" dirty="0"/>
              <a:t>(6/6) = 0</a:t>
            </a:r>
          </a:p>
          <a:p>
            <a:r>
              <a:rPr lang="en-US" sz="2600" dirty="0"/>
              <a:t>Gini = 1 </a:t>
            </a:r>
            <a:r>
              <a:rPr lang="mr-IN" sz="2600" dirty="0"/>
              <a:t>–</a:t>
            </a:r>
            <a:r>
              <a:rPr lang="en-US" sz="2600" dirty="0"/>
              <a:t> (0/6)  </a:t>
            </a:r>
            <a:r>
              <a:rPr lang="mr-IN" sz="2600" dirty="0"/>
              <a:t>–</a:t>
            </a:r>
            <a:r>
              <a:rPr lang="en-US" sz="2600" dirty="0"/>
              <a:t> (6/6)  = 0</a:t>
            </a:r>
          </a:p>
        </p:txBody>
      </p:sp>
      <p:sp>
        <p:nvSpPr>
          <p:cNvPr id="8" name="TextBox 7"/>
          <p:cNvSpPr txBox="1"/>
          <p:nvPr/>
        </p:nvSpPr>
        <p:spPr>
          <a:xfrm>
            <a:off x="5800274" y="2464464"/>
            <a:ext cx="304800" cy="369332"/>
          </a:xfrm>
          <a:prstGeom prst="rect">
            <a:avLst/>
          </a:prstGeom>
          <a:noFill/>
        </p:spPr>
        <p:txBody>
          <a:bodyPr wrap="square" rtlCol="0">
            <a:spAutoFit/>
          </a:bodyPr>
          <a:lstStyle/>
          <a:p>
            <a:r>
              <a:rPr lang="en-US" dirty="0"/>
              <a:t>2</a:t>
            </a:r>
          </a:p>
        </p:txBody>
      </p:sp>
      <p:sp>
        <p:nvSpPr>
          <p:cNvPr id="9" name="TextBox 8"/>
          <p:cNvSpPr txBox="1"/>
          <p:nvPr/>
        </p:nvSpPr>
        <p:spPr>
          <a:xfrm>
            <a:off x="6861323" y="2476602"/>
            <a:ext cx="304800" cy="369332"/>
          </a:xfrm>
          <a:prstGeom prst="rect">
            <a:avLst/>
          </a:prstGeom>
          <a:noFill/>
        </p:spPr>
        <p:txBody>
          <a:bodyPr wrap="square" rtlCol="0">
            <a:spAutoFit/>
          </a:bodyPr>
          <a:lstStyle/>
          <a:p>
            <a:r>
              <a:rPr lang="en-US" dirty="0"/>
              <a:t>2</a:t>
            </a:r>
          </a:p>
        </p:txBody>
      </p:sp>
      <p:sp>
        <p:nvSpPr>
          <p:cNvPr id="16" name="TextBox 15"/>
          <p:cNvSpPr txBox="1"/>
          <p:nvPr/>
        </p:nvSpPr>
        <p:spPr>
          <a:xfrm>
            <a:off x="3827700" y="3634692"/>
            <a:ext cx="7454660" cy="892552"/>
          </a:xfrm>
          <a:prstGeom prst="rect">
            <a:avLst/>
          </a:prstGeom>
          <a:noFill/>
        </p:spPr>
        <p:txBody>
          <a:bodyPr wrap="square" rtlCol="0">
            <a:spAutoFit/>
          </a:bodyPr>
          <a:lstStyle/>
          <a:p>
            <a:r>
              <a:rPr lang="en-US" sz="2600" dirty="0"/>
              <a:t>Entropy =  </a:t>
            </a:r>
            <a:r>
              <a:rPr lang="mr-IN" sz="2600" dirty="0"/>
              <a:t>–</a:t>
            </a:r>
            <a:r>
              <a:rPr lang="en-US" sz="2600" dirty="0"/>
              <a:t> (1/6) log</a:t>
            </a:r>
            <a:r>
              <a:rPr lang="en-US" sz="1600" dirty="0"/>
              <a:t>2</a:t>
            </a:r>
            <a:r>
              <a:rPr lang="en-US" sz="2600" dirty="0"/>
              <a:t>(1/6) </a:t>
            </a:r>
            <a:r>
              <a:rPr lang="mr-IN" sz="2600" dirty="0"/>
              <a:t>–</a:t>
            </a:r>
            <a:r>
              <a:rPr lang="en-US" sz="2600" dirty="0"/>
              <a:t> (5/6) log</a:t>
            </a:r>
            <a:r>
              <a:rPr lang="en-US" sz="1600" dirty="0"/>
              <a:t>2</a:t>
            </a:r>
            <a:r>
              <a:rPr lang="en-US" sz="2600" dirty="0"/>
              <a:t> (5/6) = 0.650</a:t>
            </a:r>
          </a:p>
          <a:p>
            <a:r>
              <a:rPr lang="en-US" sz="2600" dirty="0"/>
              <a:t>Gini = 1 </a:t>
            </a:r>
            <a:r>
              <a:rPr lang="mr-IN" sz="2600" dirty="0"/>
              <a:t>–</a:t>
            </a:r>
            <a:r>
              <a:rPr lang="en-US" sz="2600" dirty="0"/>
              <a:t> (1/6)  </a:t>
            </a:r>
            <a:r>
              <a:rPr lang="mr-IN" sz="2600" dirty="0"/>
              <a:t>–</a:t>
            </a:r>
            <a:r>
              <a:rPr lang="en-US" sz="2600" dirty="0"/>
              <a:t> (5/6)  = 0.278</a:t>
            </a:r>
          </a:p>
        </p:txBody>
      </p:sp>
      <p:sp>
        <p:nvSpPr>
          <p:cNvPr id="17" name="TextBox 16"/>
          <p:cNvSpPr txBox="1"/>
          <p:nvPr/>
        </p:nvSpPr>
        <p:spPr>
          <a:xfrm>
            <a:off x="5817528" y="3979838"/>
            <a:ext cx="304800" cy="369332"/>
          </a:xfrm>
          <a:prstGeom prst="rect">
            <a:avLst/>
          </a:prstGeom>
          <a:noFill/>
        </p:spPr>
        <p:txBody>
          <a:bodyPr wrap="square" rtlCol="0">
            <a:spAutoFit/>
          </a:bodyPr>
          <a:lstStyle/>
          <a:p>
            <a:r>
              <a:rPr lang="en-US" dirty="0"/>
              <a:t>2</a:t>
            </a:r>
          </a:p>
        </p:txBody>
      </p:sp>
      <p:sp>
        <p:nvSpPr>
          <p:cNvPr id="18" name="TextBox 17"/>
          <p:cNvSpPr txBox="1"/>
          <p:nvPr/>
        </p:nvSpPr>
        <p:spPr>
          <a:xfrm>
            <a:off x="6878577" y="3991976"/>
            <a:ext cx="304800" cy="369332"/>
          </a:xfrm>
          <a:prstGeom prst="rect">
            <a:avLst/>
          </a:prstGeom>
          <a:noFill/>
        </p:spPr>
        <p:txBody>
          <a:bodyPr wrap="square" rtlCol="0">
            <a:spAutoFit/>
          </a:bodyPr>
          <a:lstStyle/>
          <a:p>
            <a:r>
              <a:rPr lang="en-US" dirty="0"/>
              <a:t>2</a:t>
            </a:r>
          </a:p>
        </p:txBody>
      </p:sp>
      <p:sp>
        <p:nvSpPr>
          <p:cNvPr id="19" name="TextBox 18"/>
          <p:cNvSpPr txBox="1"/>
          <p:nvPr/>
        </p:nvSpPr>
        <p:spPr>
          <a:xfrm>
            <a:off x="3810445" y="5150066"/>
            <a:ext cx="7159925" cy="892552"/>
          </a:xfrm>
          <a:prstGeom prst="rect">
            <a:avLst/>
          </a:prstGeom>
          <a:noFill/>
        </p:spPr>
        <p:txBody>
          <a:bodyPr wrap="square" rtlCol="0">
            <a:spAutoFit/>
          </a:bodyPr>
          <a:lstStyle/>
          <a:p>
            <a:r>
              <a:rPr lang="en-US" sz="2600" dirty="0"/>
              <a:t>Entropy =  </a:t>
            </a:r>
            <a:r>
              <a:rPr lang="mr-IN" sz="2600" dirty="0"/>
              <a:t>–</a:t>
            </a:r>
            <a:r>
              <a:rPr lang="en-US" sz="2600" dirty="0"/>
              <a:t> (3/6) log</a:t>
            </a:r>
            <a:r>
              <a:rPr lang="en-US" sz="1600" dirty="0"/>
              <a:t>2</a:t>
            </a:r>
            <a:r>
              <a:rPr lang="en-US" sz="2600" dirty="0"/>
              <a:t>(3/6) </a:t>
            </a:r>
            <a:r>
              <a:rPr lang="mr-IN" sz="2600" dirty="0"/>
              <a:t>–</a:t>
            </a:r>
            <a:r>
              <a:rPr lang="en-US" sz="2600" dirty="0"/>
              <a:t> (3/6) log</a:t>
            </a:r>
            <a:r>
              <a:rPr lang="en-US" sz="1600" dirty="0"/>
              <a:t>2</a:t>
            </a:r>
            <a:r>
              <a:rPr lang="en-US" sz="2600" dirty="0"/>
              <a:t> (3/6) = 1</a:t>
            </a:r>
          </a:p>
          <a:p>
            <a:r>
              <a:rPr lang="en-US" sz="2600" dirty="0"/>
              <a:t>Gini = 1 </a:t>
            </a:r>
            <a:r>
              <a:rPr lang="mr-IN" sz="2600" dirty="0"/>
              <a:t>–</a:t>
            </a:r>
            <a:r>
              <a:rPr lang="en-US" sz="2600" dirty="0"/>
              <a:t> (3/6)  </a:t>
            </a:r>
            <a:r>
              <a:rPr lang="mr-IN" sz="2600" dirty="0"/>
              <a:t>–</a:t>
            </a:r>
            <a:r>
              <a:rPr lang="en-US" sz="2600" dirty="0"/>
              <a:t> (3/6)  = 0.5</a:t>
            </a:r>
          </a:p>
        </p:txBody>
      </p:sp>
      <p:sp>
        <p:nvSpPr>
          <p:cNvPr id="20" name="TextBox 19"/>
          <p:cNvSpPr txBox="1"/>
          <p:nvPr/>
        </p:nvSpPr>
        <p:spPr>
          <a:xfrm>
            <a:off x="5800274" y="5495212"/>
            <a:ext cx="304800" cy="369332"/>
          </a:xfrm>
          <a:prstGeom prst="rect">
            <a:avLst/>
          </a:prstGeom>
          <a:noFill/>
        </p:spPr>
        <p:txBody>
          <a:bodyPr wrap="square" rtlCol="0">
            <a:spAutoFit/>
          </a:bodyPr>
          <a:lstStyle/>
          <a:p>
            <a:r>
              <a:rPr lang="en-US" dirty="0"/>
              <a:t>2</a:t>
            </a:r>
          </a:p>
        </p:txBody>
      </p:sp>
      <p:sp>
        <p:nvSpPr>
          <p:cNvPr id="21" name="TextBox 20"/>
          <p:cNvSpPr txBox="1"/>
          <p:nvPr/>
        </p:nvSpPr>
        <p:spPr>
          <a:xfrm>
            <a:off x="6861323" y="5507350"/>
            <a:ext cx="304800" cy="369332"/>
          </a:xfrm>
          <a:prstGeom prst="rect">
            <a:avLst/>
          </a:prstGeom>
          <a:noFill/>
        </p:spPr>
        <p:txBody>
          <a:bodyPr wrap="square" rtlCol="0">
            <a:spAutoFit/>
          </a:bodyPr>
          <a:lstStyle/>
          <a:p>
            <a:r>
              <a:rPr lang="en-US" dirty="0"/>
              <a:t>2</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2A082A1-C2DB-A14A-A3D0-6196F24ACB55}"/>
                  </a:ext>
                </a:extLst>
              </p:cNvPr>
              <p:cNvSpPr txBox="1"/>
              <p:nvPr/>
            </p:nvSpPr>
            <p:spPr>
              <a:xfrm>
                <a:off x="8979164" y="82219"/>
                <a:ext cx="3159135"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𝐸𝑛𝑡𝑟𝑜𝑝𝑦</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m:t>
                          </m:r>
                          <m:r>
                            <a:rPr lang="en-US" sz="2000" b="0" i="1" smtClean="0">
                              <a:latin typeface="Cambria Math" panose="02040503050406030204" pitchFamily="18" charset="0"/>
                            </a:rPr>
                            <m:t>𝑝𝑖</m:t>
                          </m:r>
                          <m:r>
                            <a:rPr lang="en-US" sz="2000" b="0" i="1" smtClean="0">
                              <a:latin typeface="Cambria Math" panose="02040503050406030204" pitchFamily="18" charset="0"/>
                            </a:rPr>
                            <m:t> </m:t>
                          </m:r>
                          <m:r>
                            <a:rPr lang="en-US" sz="2000" b="0" i="1" smtClean="0">
                              <a:latin typeface="Cambria Math" panose="02040503050406030204" pitchFamily="18" charset="0"/>
                            </a:rPr>
                            <m:t>𝑙𝑜𝑔</m:t>
                          </m:r>
                          <m:r>
                            <a:rPr lang="en-US" sz="2000" b="0" i="1" baseline="-25000" smtClean="0">
                              <a:latin typeface="Cambria Math" panose="02040503050406030204" pitchFamily="18" charset="0"/>
                            </a:rPr>
                            <m:t>2</m:t>
                          </m:r>
                          <m:r>
                            <a:rPr lang="en-US" sz="2000" b="0" i="1" smtClean="0">
                              <a:latin typeface="Cambria Math" panose="02040503050406030204" pitchFamily="18" charset="0"/>
                            </a:rPr>
                            <m:t> </m:t>
                          </m:r>
                          <m:r>
                            <a:rPr lang="en-US" sz="2000" b="0" i="1" smtClean="0">
                              <a:latin typeface="Cambria Math" panose="02040503050406030204" pitchFamily="18" charset="0"/>
                            </a:rPr>
                            <m:t>𝑝𝑖</m:t>
                          </m:r>
                        </m:e>
                      </m:nary>
                    </m:oMath>
                  </m:oMathPara>
                </a14:m>
                <a:endParaRPr lang="en-US" sz="2000" dirty="0"/>
              </a:p>
            </p:txBody>
          </p:sp>
        </mc:Choice>
        <mc:Fallback xmlns="">
          <p:sp>
            <p:nvSpPr>
              <p:cNvPr id="23" name="TextBox 22">
                <a:extLst>
                  <a:ext uri="{FF2B5EF4-FFF2-40B4-BE49-F238E27FC236}">
                    <a16:creationId xmlns:a16="http://schemas.microsoft.com/office/drawing/2014/main" id="{D2A082A1-C2DB-A14A-A3D0-6196F24ACB55}"/>
                  </a:ext>
                </a:extLst>
              </p:cNvPr>
              <p:cNvSpPr txBox="1">
                <a:spLocks noRot="1" noChangeAspect="1" noMove="1" noResize="1" noEditPoints="1" noAdjustHandles="1" noChangeArrowheads="1" noChangeShapeType="1" noTextEdit="1"/>
              </p:cNvSpPr>
              <p:nvPr/>
            </p:nvSpPr>
            <p:spPr>
              <a:xfrm>
                <a:off x="8979164" y="82219"/>
                <a:ext cx="3159135" cy="932628"/>
              </a:xfrm>
              <a:prstGeom prst="rect">
                <a:avLst/>
              </a:prstGeom>
              <a:blipFill>
                <a:blip r:embed="rId2"/>
                <a:stretch>
                  <a:fillRect t="-100000" b="-154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4B28AFC-1822-6F40-BA93-77553F2444E7}"/>
                  </a:ext>
                </a:extLst>
              </p:cNvPr>
              <p:cNvSpPr txBox="1"/>
              <p:nvPr/>
            </p:nvSpPr>
            <p:spPr>
              <a:xfrm>
                <a:off x="9439771" y="1122995"/>
                <a:ext cx="2237920"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𝐺𝑖𝑛𝑖</m:t>
                      </m:r>
                      <m:r>
                        <a:rPr lang="en-US" sz="2000" b="0" i="1" smtClean="0">
                          <a:latin typeface="Cambria Math" panose="02040503050406030204" pitchFamily="18" charset="0"/>
                        </a:rPr>
                        <m:t>=1−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𝑝</m:t>
                          </m:r>
                          <m:r>
                            <a:rPr lang="en-US" sz="2000" b="0" i="1" baseline="-25000" smtClean="0">
                              <a:latin typeface="Cambria Math" panose="02040503050406030204" pitchFamily="18" charset="0"/>
                            </a:rPr>
                            <m:t>𝑖</m:t>
                          </m:r>
                          <m:r>
                            <a:rPr lang="en-US" sz="2000" b="0" i="1" baseline="30000" smtClean="0">
                              <a:latin typeface="Cambria Math" panose="02040503050406030204" pitchFamily="18" charset="0"/>
                            </a:rPr>
                            <m:t>2</m:t>
                          </m:r>
                        </m:e>
                      </m:nary>
                    </m:oMath>
                  </m:oMathPara>
                </a14:m>
                <a:endParaRPr lang="en-US" sz="2000" dirty="0"/>
              </a:p>
            </p:txBody>
          </p:sp>
        </mc:Choice>
        <mc:Fallback xmlns="">
          <p:sp>
            <p:nvSpPr>
              <p:cNvPr id="24" name="TextBox 23">
                <a:extLst>
                  <a:ext uri="{FF2B5EF4-FFF2-40B4-BE49-F238E27FC236}">
                    <a16:creationId xmlns:a16="http://schemas.microsoft.com/office/drawing/2014/main" id="{04B28AFC-1822-6F40-BA93-77553F2444E7}"/>
                  </a:ext>
                </a:extLst>
              </p:cNvPr>
              <p:cNvSpPr txBox="1">
                <a:spLocks noRot="1" noChangeAspect="1" noMove="1" noResize="1" noEditPoints="1" noAdjustHandles="1" noChangeArrowheads="1" noChangeShapeType="1" noTextEdit="1"/>
              </p:cNvSpPr>
              <p:nvPr/>
            </p:nvSpPr>
            <p:spPr>
              <a:xfrm>
                <a:off x="9439771" y="1122995"/>
                <a:ext cx="2237920" cy="932628"/>
              </a:xfrm>
              <a:prstGeom prst="rect">
                <a:avLst/>
              </a:prstGeom>
              <a:blipFill>
                <a:blip r:embed="rId3"/>
                <a:stretch>
                  <a:fillRect t="-100000" r="-7303" b="-154667"/>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C1EF5C5D-BEF9-A942-8581-0B8B432932D4}"/>
              </a:ext>
            </a:extLst>
          </p:cNvPr>
          <p:cNvPicPr>
            <a:picLocks noChangeAspect="1"/>
          </p:cNvPicPr>
          <p:nvPr/>
        </p:nvPicPr>
        <p:blipFill rotWithShape="1">
          <a:blip r:embed="rId4"/>
          <a:srcRect t="28678" b="40008"/>
          <a:stretch/>
        </p:blipFill>
        <p:spPr>
          <a:xfrm>
            <a:off x="8932247" y="82219"/>
            <a:ext cx="3636262" cy="1040776"/>
          </a:xfrm>
          <a:prstGeom prst="rect">
            <a:avLst/>
          </a:prstGeom>
          <a:solidFill>
            <a:schemeClr val="bg1"/>
          </a:solidFill>
        </p:spPr>
      </p:pic>
    </p:spTree>
    <p:extLst>
      <p:ext uri="{BB962C8B-B14F-4D97-AF65-F5344CB8AC3E}">
        <p14:creationId xmlns:p14="http://schemas.microsoft.com/office/powerpoint/2010/main" val="22714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8882" y="483079"/>
            <a:ext cx="8331182" cy="602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a:extLst>
              <a:ext uri="{FF2B5EF4-FFF2-40B4-BE49-F238E27FC236}">
                <a16:creationId xmlns:a16="http://schemas.microsoft.com/office/drawing/2014/main" id="{10EB83F9-6116-6647-B78A-5679F8F68735}"/>
              </a:ext>
            </a:extLst>
          </p:cNvPr>
          <p:cNvSpPr/>
          <p:nvPr/>
        </p:nvSpPr>
        <p:spPr>
          <a:xfrm>
            <a:off x="2500313" y="6029325"/>
            <a:ext cx="1171575" cy="47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6013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Gain</a:t>
            </a:r>
          </a:p>
        </p:txBody>
      </p:sp>
      <p:sp>
        <p:nvSpPr>
          <p:cNvPr id="3" name="Content Placeholder 2"/>
          <p:cNvSpPr>
            <a:spLocks noGrp="1"/>
          </p:cNvSpPr>
          <p:nvPr>
            <p:ph idx="1"/>
          </p:nvPr>
        </p:nvSpPr>
        <p:spPr>
          <a:xfrm>
            <a:off x="838200" y="1825625"/>
            <a:ext cx="10515600" cy="1780217"/>
          </a:xfrm>
        </p:spPr>
        <p:txBody>
          <a:bodyPr/>
          <a:lstStyle/>
          <a:p>
            <a:r>
              <a:rPr lang="en-US" dirty="0">
                <a:latin typeface="Helvetica" pitchFamily="2" charset="0"/>
              </a:rPr>
              <a:t>To determine the performance of a split condition, compare the impurity of the parent node (before the split) to the weighted impurity of the child nodes (after the split). The larger the gain, the better the split. </a:t>
            </a:r>
          </a:p>
        </p:txBody>
      </p:sp>
      <p:sp>
        <p:nvSpPr>
          <p:cNvPr id="8" name="TextBox 7"/>
          <p:cNvSpPr txBox="1"/>
          <p:nvPr/>
        </p:nvSpPr>
        <p:spPr>
          <a:xfrm>
            <a:off x="2263190" y="5202409"/>
            <a:ext cx="9289211" cy="1077218"/>
          </a:xfrm>
          <a:prstGeom prst="rect">
            <a:avLst/>
          </a:prstGeom>
          <a:noFill/>
        </p:spPr>
        <p:txBody>
          <a:bodyPr wrap="square" rtlCol="0">
            <a:spAutoFit/>
          </a:bodyPr>
          <a:lstStyle/>
          <a:p>
            <a:r>
              <a:rPr lang="en-US" sz="2000" dirty="0"/>
              <a:t>Where parent node </a:t>
            </a:r>
            <a:r>
              <a:rPr lang="en-US" sz="2000" i="1" dirty="0">
                <a:latin typeface="Bookman Old Style" charset="0"/>
                <a:ea typeface="Bookman Old Style" charset="0"/>
                <a:cs typeface="Bookman Old Style" charset="0"/>
              </a:rPr>
              <a:t>p</a:t>
            </a:r>
            <a:r>
              <a:rPr lang="en-US" sz="2000" dirty="0"/>
              <a:t> is split into </a:t>
            </a:r>
            <a:r>
              <a:rPr lang="en-US" sz="2000" i="1" dirty="0">
                <a:latin typeface="Bookman Old Style" charset="0"/>
                <a:ea typeface="Bookman Old Style" charset="0"/>
                <a:cs typeface="Bookman Old Style" charset="0"/>
              </a:rPr>
              <a:t>k</a:t>
            </a:r>
            <a:r>
              <a:rPr lang="en-US" sz="2000" dirty="0"/>
              <a:t> partitions;</a:t>
            </a:r>
          </a:p>
          <a:p>
            <a:r>
              <a:rPr lang="en-US" sz="2400" i="1" dirty="0" err="1">
                <a:latin typeface="Bookman Old Style" charset="0"/>
                <a:ea typeface="Bookman Old Style" charset="0"/>
                <a:cs typeface="Bookman Old Style" charset="0"/>
              </a:rPr>
              <a:t>n</a:t>
            </a:r>
            <a:r>
              <a:rPr lang="en-US" sz="2400" i="1" baseline="-25000" dirty="0" err="1">
                <a:latin typeface="Bookman Old Style" charset="0"/>
                <a:ea typeface="Bookman Old Style" charset="0"/>
                <a:cs typeface="Bookman Old Style" charset="0"/>
              </a:rPr>
              <a:t>i</a:t>
            </a:r>
            <a:r>
              <a:rPr lang="en-US" sz="2000" dirty="0"/>
              <a:t> is the number of records in partition </a:t>
            </a:r>
            <a:r>
              <a:rPr lang="en-US" sz="2000" i="1" dirty="0" err="1">
                <a:latin typeface="Bookman Old Style" charset="0"/>
                <a:ea typeface="Bookman Old Style" charset="0"/>
                <a:cs typeface="Bookman Old Style" charset="0"/>
              </a:rPr>
              <a:t>i</a:t>
            </a:r>
            <a:r>
              <a:rPr lang="en-US" sz="2000" dirty="0"/>
              <a:t>; </a:t>
            </a:r>
          </a:p>
          <a:p>
            <a:r>
              <a:rPr lang="en-US" sz="2000" dirty="0"/>
              <a:t>and </a:t>
            </a:r>
            <a:r>
              <a:rPr lang="en-US" sz="2000" i="1" dirty="0">
                <a:latin typeface="Bookman Old Style" charset="0"/>
                <a:ea typeface="Bookman Old Style" charset="0"/>
                <a:cs typeface="Bookman Old Style" charset="0"/>
              </a:rPr>
              <a:t>Impurity(node) </a:t>
            </a:r>
            <a:r>
              <a:rPr lang="en-US" sz="2000" dirty="0"/>
              <a:t>is the result of the chosen impurity measure (entropy, Gini, etc.)</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A51CFB-786E-4548-93B4-38844704C6A0}"/>
                  </a:ext>
                </a:extLst>
              </p:cNvPr>
              <p:cNvSpPr txBox="1"/>
              <p:nvPr/>
            </p:nvSpPr>
            <p:spPr>
              <a:xfrm>
                <a:off x="2128838" y="3597974"/>
                <a:ext cx="7765716" cy="13126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𝐺𝑎𝑖𝑛</m:t>
                      </m:r>
                      <m:r>
                        <a:rPr lang="en-US" sz="2800" b="0" i="1" baseline="-25000" smtClean="0">
                          <a:latin typeface="Cambria Math" panose="02040503050406030204" pitchFamily="18" charset="0"/>
                        </a:rPr>
                        <m:t>𝑠𝑝𝑙𝑖𝑡</m:t>
                      </m:r>
                      <m:r>
                        <a:rPr lang="en-US" sz="2800" b="0" i="1" smtClean="0">
                          <a:latin typeface="Cambria Math" panose="02040503050406030204" pitchFamily="18" charset="0"/>
                        </a:rPr>
                        <m:t>=</m:t>
                      </m:r>
                      <m:r>
                        <a:rPr lang="en-US" sz="2800" b="0" i="1" smtClean="0">
                          <a:latin typeface="Cambria Math" panose="02040503050406030204" pitchFamily="18" charset="0"/>
                        </a:rPr>
                        <m:t>𝐼𝑚𝑝𝑢𝑟𝑖𝑡𝑦</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𝑘</m:t>
                              </m:r>
                            </m:sup>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r>
                                    <a:rPr lang="en-US" sz="2800" b="0" i="1" baseline="-25000" smtClean="0">
                                      <a:latin typeface="Cambria Math" panose="02040503050406030204" pitchFamily="18" charset="0"/>
                                    </a:rPr>
                                    <m:t>𝑖</m:t>
                                  </m:r>
                                </m:num>
                                <m:den>
                                  <m:r>
                                    <a:rPr lang="en-US" sz="2800" b="0" i="1" smtClean="0">
                                      <a:latin typeface="Cambria Math" panose="02040503050406030204" pitchFamily="18" charset="0"/>
                                    </a:rPr>
                                    <m:t>𝑛</m:t>
                                  </m:r>
                                </m:den>
                              </m:f>
                              <m:r>
                                <a:rPr lang="en-US" sz="2800" b="0" i="1" smtClean="0">
                                  <a:latin typeface="Cambria Math" panose="02040503050406030204" pitchFamily="18" charset="0"/>
                                </a:rPr>
                                <m:t>𝐼𝑚𝑝𝑢𝑟𝑖𝑡𝑦</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e>
                          </m:nary>
                        </m:e>
                      </m:d>
                    </m:oMath>
                  </m:oMathPara>
                </a14:m>
                <a:endParaRPr lang="en-US" sz="2800" dirty="0"/>
              </a:p>
            </p:txBody>
          </p:sp>
        </mc:Choice>
        <mc:Fallback xmlns="">
          <p:sp>
            <p:nvSpPr>
              <p:cNvPr id="5" name="TextBox 4">
                <a:extLst>
                  <a:ext uri="{FF2B5EF4-FFF2-40B4-BE49-F238E27FC236}">
                    <a16:creationId xmlns:a16="http://schemas.microsoft.com/office/drawing/2014/main" id="{B7A51CFB-786E-4548-93B4-38844704C6A0}"/>
                  </a:ext>
                </a:extLst>
              </p:cNvPr>
              <p:cNvSpPr txBox="1">
                <a:spLocks noRot="1" noChangeAspect="1" noMove="1" noResize="1" noEditPoints="1" noAdjustHandles="1" noChangeArrowheads="1" noChangeShapeType="1" noTextEdit="1"/>
              </p:cNvSpPr>
              <p:nvPr/>
            </p:nvSpPr>
            <p:spPr>
              <a:xfrm>
                <a:off x="2128838" y="3597974"/>
                <a:ext cx="7765716" cy="1312603"/>
              </a:xfrm>
              <a:prstGeom prst="rect">
                <a:avLst/>
              </a:prstGeom>
              <a:blipFill>
                <a:blip r:embed="rId2"/>
                <a:stretch>
                  <a:fillRect t="-99048" b="-155238"/>
                </a:stretch>
              </a:blipFill>
            </p:spPr>
            <p:txBody>
              <a:bodyPr/>
              <a:lstStyle/>
              <a:p>
                <a:r>
                  <a:rPr lang="en-US">
                    <a:noFill/>
                  </a:rPr>
                  <a:t> </a:t>
                </a:r>
              </a:p>
            </p:txBody>
          </p:sp>
        </mc:Fallback>
      </mc:AlternateContent>
    </p:spTree>
    <p:extLst>
      <p:ext uri="{BB962C8B-B14F-4D97-AF65-F5344CB8AC3E}">
        <p14:creationId xmlns:p14="http://schemas.microsoft.com/office/powerpoint/2010/main" val="122358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extLst>
              <p:ext uri="{D42A27DB-BD31-4B8C-83A1-F6EECF244321}">
                <p14:modId xmlns:p14="http://schemas.microsoft.com/office/powerpoint/2010/main" val="1572730500"/>
              </p:ext>
            </p:extLst>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2862322"/>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33202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332362" y="166236"/>
            <a:ext cx="10515600" cy="1325563"/>
          </a:xfrm>
        </p:spPr>
        <p:txBody>
          <a:bodyPr>
            <a:normAutofit/>
          </a:bodyPr>
          <a:lstStyle/>
          <a:p>
            <a:r>
              <a:rPr lang="en-US" dirty="0"/>
              <a:t>Consider examples flowing down the tree</a:t>
            </a:r>
            <a:br>
              <a:rPr lang="en-US" dirty="0"/>
            </a:br>
            <a:endParaRPr lang="en-US" dirty="0"/>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553424" y="1655280"/>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y=‘Great taste’?</a:t>
                      </a:r>
                    </a:p>
                  </a:txBody>
                  <a:tcPr/>
                </a:tc>
                <a:tc>
                  <a:txBody>
                    <a:bodyPr/>
                    <a:lstStyle/>
                    <a:p>
                      <a:r>
                        <a:rPr lang="en-US" dirty="0">
                          <a:solidFill>
                            <a:schemeClr val="tx1"/>
                          </a:solidFill>
                        </a:rPr>
                        <a:t>Model 1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extLst>
                  <a:ext uri="{0D108BD9-81ED-4DB2-BD59-A6C34878D82A}">
                    <a16:rowId xmlns:a16="http://schemas.microsoft.com/office/drawing/2014/main" val="3693275150"/>
                  </a:ext>
                </a:extLst>
              </a:tr>
            </a:tbl>
          </a:graphicData>
        </a:graphic>
      </p:graphicFrame>
      <p:sp>
        <p:nvSpPr>
          <p:cNvPr id="7" name="Oval 6">
            <a:extLst>
              <a:ext uri="{FF2B5EF4-FFF2-40B4-BE49-F238E27FC236}">
                <a16:creationId xmlns:a16="http://schemas.microsoft.com/office/drawing/2014/main" id="{C4B065B2-3B5F-684E-B891-2B7FC0F23269}"/>
              </a:ext>
            </a:extLst>
          </p:cNvPr>
          <p:cNvSpPr/>
          <p:nvPr/>
        </p:nvSpPr>
        <p:spPr>
          <a:xfrm>
            <a:off x="6617554" y="4525397"/>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491151A-7F80-224C-8771-F539ABC5A356}"/>
              </a:ext>
            </a:extLst>
          </p:cNvPr>
          <p:cNvCxnSpPr>
            <a:cxnSpLocks/>
            <a:stCxn id="7" idx="5"/>
            <a:endCxn id="11" idx="1"/>
          </p:cNvCxnSpPr>
          <p:nvPr/>
        </p:nvCxnSpPr>
        <p:spPr>
          <a:xfrm>
            <a:off x="6923421" y="4852359"/>
            <a:ext cx="341592" cy="61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4A609D-B639-FA43-8ECC-51FDB8FFBCA9}"/>
              </a:ext>
            </a:extLst>
          </p:cNvPr>
          <p:cNvSpPr txBox="1"/>
          <p:nvPr/>
        </p:nvSpPr>
        <p:spPr>
          <a:xfrm>
            <a:off x="7014914" y="4865525"/>
            <a:ext cx="1767016" cy="369332"/>
          </a:xfrm>
          <a:prstGeom prst="rect">
            <a:avLst/>
          </a:prstGeom>
          <a:noFill/>
        </p:spPr>
        <p:txBody>
          <a:bodyPr wrap="square" rtlCol="0">
            <a:spAutoFit/>
          </a:bodyPr>
          <a:lstStyle/>
          <a:p>
            <a:r>
              <a:rPr lang="en-US" dirty="0"/>
              <a:t>S&gt;= 0.75</a:t>
            </a:r>
          </a:p>
        </p:txBody>
      </p:sp>
      <p:sp>
        <p:nvSpPr>
          <p:cNvPr id="11" name="Oval 10">
            <a:extLst>
              <a:ext uri="{FF2B5EF4-FFF2-40B4-BE49-F238E27FC236}">
                <a16:creationId xmlns:a16="http://schemas.microsoft.com/office/drawing/2014/main" id="{7184ADB5-5FAD-D341-A704-4DE88A9A9FA0}"/>
              </a:ext>
            </a:extLst>
          </p:cNvPr>
          <p:cNvSpPr/>
          <p:nvPr/>
        </p:nvSpPr>
        <p:spPr>
          <a:xfrm>
            <a:off x="7212534" y="5413221"/>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88F9C5D-F6AB-954D-817F-B1CECA8B80A3}"/>
              </a:ext>
            </a:extLst>
          </p:cNvPr>
          <p:cNvSpPr txBox="1"/>
          <p:nvPr/>
        </p:nvSpPr>
        <p:spPr>
          <a:xfrm>
            <a:off x="7212534" y="5751147"/>
            <a:ext cx="1767016" cy="369332"/>
          </a:xfrm>
          <a:prstGeom prst="rect">
            <a:avLst/>
          </a:prstGeom>
          <a:noFill/>
        </p:spPr>
        <p:txBody>
          <a:bodyPr wrap="square" rtlCol="0">
            <a:spAutoFit/>
          </a:bodyPr>
          <a:lstStyle/>
          <a:p>
            <a:r>
              <a:rPr lang="en-US" dirty="0"/>
              <a:t>Bev1,  …? </a:t>
            </a:r>
          </a:p>
        </p:txBody>
      </p:sp>
      <p:cxnSp>
        <p:nvCxnSpPr>
          <p:cNvPr id="13" name="Straight Arrow Connector 12">
            <a:extLst>
              <a:ext uri="{FF2B5EF4-FFF2-40B4-BE49-F238E27FC236}">
                <a16:creationId xmlns:a16="http://schemas.microsoft.com/office/drawing/2014/main" id="{422AED38-878E-1C4D-ADC1-1F8339C3B57E}"/>
              </a:ext>
            </a:extLst>
          </p:cNvPr>
          <p:cNvCxnSpPr>
            <a:cxnSpLocks/>
            <a:endCxn id="15" idx="7"/>
          </p:cNvCxnSpPr>
          <p:nvPr/>
        </p:nvCxnSpPr>
        <p:spPr>
          <a:xfrm flipH="1">
            <a:off x="6394109" y="4873451"/>
            <a:ext cx="283450" cy="595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EFCD4C-6CAD-1949-9D37-4A725EDD5A22}"/>
              </a:ext>
            </a:extLst>
          </p:cNvPr>
          <p:cNvSpPr/>
          <p:nvPr/>
        </p:nvSpPr>
        <p:spPr>
          <a:xfrm>
            <a:off x="6088242" y="5413004"/>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51D05EE-B9BD-EB4C-9E47-2F38CC9915FD}"/>
              </a:ext>
            </a:extLst>
          </p:cNvPr>
          <p:cNvSpPr txBox="1"/>
          <p:nvPr/>
        </p:nvSpPr>
        <p:spPr>
          <a:xfrm>
            <a:off x="6039913" y="4919638"/>
            <a:ext cx="1767016" cy="369332"/>
          </a:xfrm>
          <a:prstGeom prst="rect">
            <a:avLst/>
          </a:prstGeom>
          <a:noFill/>
        </p:spPr>
        <p:txBody>
          <a:bodyPr wrap="square" rtlCol="0">
            <a:spAutoFit/>
          </a:bodyPr>
          <a:lstStyle/>
          <a:p>
            <a:r>
              <a:rPr lang="en-US" dirty="0"/>
              <a:t>o/w</a:t>
            </a:r>
          </a:p>
        </p:txBody>
      </p:sp>
      <p:sp>
        <p:nvSpPr>
          <p:cNvPr id="18" name="TextBox 17">
            <a:extLst>
              <a:ext uri="{FF2B5EF4-FFF2-40B4-BE49-F238E27FC236}">
                <a16:creationId xmlns:a16="http://schemas.microsoft.com/office/drawing/2014/main" id="{13B3851A-2D06-EB43-A5B4-FD45A0EE7F59}"/>
              </a:ext>
            </a:extLst>
          </p:cNvPr>
          <p:cNvSpPr txBox="1"/>
          <p:nvPr/>
        </p:nvSpPr>
        <p:spPr>
          <a:xfrm>
            <a:off x="7039855" y="4386771"/>
            <a:ext cx="3018259" cy="369332"/>
          </a:xfrm>
          <a:prstGeom prst="rect">
            <a:avLst/>
          </a:prstGeom>
          <a:noFill/>
        </p:spPr>
        <p:txBody>
          <a:bodyPr wrap="square" rtlCol="0">
            <a:spAutoFit/>
          </a:bodyPr>
          <a:lstStyle/>
          <a:p>
            <a:r>
              <a:rPr lang="en-US" dirty="0"/>
              <a:t>Root: All beverages start here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DD6EDB5-59D8-194B-8617-C50D3E542729}"/>
                  </a:ext>
                </a:extLst>
              </p14:cNvPr>
              <p14:cNvContentPartPr/>
              <p14:nvPr/>
            </p14:nvContentPartPr>
            <p14:xfrm>
              <a:off x="7201682" y="5666304"/>
              <a:ext cx="1037160" cy="611280"/>
            </p14:xfrm>
          </p:contentPart>
        </mc:Choice>
        <mc:Fallback xmlns="">
          <p:pic>
            <p:nvPicPr>
              <p:cNvPr id="6" name="Ink 5">
                <a:extLst>
                  <a:ext uri="{FF2B5EF4-FFF2-40B4-BE49-F238E27FC236}">
                    <a16:creationId xmlns:a16="http://schemas.microsoft.com/office/drawing/2014/main" id="{1DD6EDB5-59D8-194B-8617-C50D3E542729}"/>
                  </a:ext>
                </a:extLst>
              </p:cNvPr>
              <p:cNvPicPr/>
              <p:nvPr/>
            </p:nvPicPr>
            <p:blipFill>
              <a:blip r:embed="rId3"/>
              <a:stretch>
                <a:fillRect/>
              </a:stretch>
            </p:blipFill>
            <p:spPr>
              <a:xfrm>
                <a:off x="7192682" y="5657664"/>
                <a:ext cx="1054800" cy="628920"/>
              </a:xfrm>
              <a:prstGeom prst="rect">
                <a:avLst/>
              </a:prstGeom>
            </p:spPr>
          </p:pic>
        </mc:Fallback>
      </mc:AlternateContent>
    </p:spTree>
    <p:extLst>
      <p:ext uri="{BB962C8B-B14F-4D97-AF65-F5344CB8AC3E}">
        <p14:creationId xmlns:p14="http://schemas.microsoft.com/office/powerpoint/2010/main" val="2354819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332362" y="166236"/>
            <a:ext cx="10515600" cy="1325563"/>
          </a:xfrm>
        </p:spPr>
        <p:txBody>
          <a:bodyPr>
            <a:normAutofit/>
          </a:bodyPr>
          <a:lstStyle/>
          <a:p>
            <a:r>
              <a:rPr lang="en-US" dirty="0"/>
              <a:t>Consider examples flowing down the tree</a:t>
            </a:r>
            <a:br>
              <a:rPr lang="en-US" dirty="0"/>
            </a:br>
            <a:endParaRPr lang="en-US" dirty="0"/>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553424" y="1655280"/>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y=‘Great taste’?</a:t>
                      </a:r>
                    </a:p>
                  </a:txBody>
                  <a:tcPr/>
                </a:tc>
                <a:tc>
                  <a:txBody>
                    <a:bodyPr/>
                    <a:lstStyle/>
                    <a:p>
                      <a:r>
                        <a:rPr lang="en-US" dirty="0">
                          <a:solidFill>
                            <a:schemeClr val="tx1"/>
                          </a:solidFill>
                        </a:rPr>
                        <a:t>Model 1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extLst>
                  <a:ext uri="{0D108BD9-81ED-4DB2-BD59-A6C34878D82A}">
                    <a16:rowId xmlns:a16="http://schemas.microsoft.com/office/drawing/2014/main" val="3693275150"/>
                  </a:ext>
                </a:extLst>
              </a:tr>
            </a:tbl>
          </a:graphicData>
        </a:graphic>
      </p:graphicFrame>
      <p:sp>
        <p:nvSpPr>
          <p:cNvPr id="7" name="Oval 6">
            <a:extLst>
              <a:ext uri="{FF2B5EF4-FFF2-40B4-BE49-F238E27FC236}">
                <a16:creationId xmlns:a16="http://schemas.microsoft.com/office/drawing/2014/main" id="{C4B065B2-3B5F-684E-B891-2B7FC0F23269}"/>
              </a:ext>
            </a:extLst>
          </p:cNvPr>
          <p:cNvSpPr/>
          <p:nvPr/>
        </p:nvSpPr>
        <p:spPr>
          <a:xfrm>
            <a:off x="6617554" y="4525397"/>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491151A-7F80-224C-8771-F539ABC5A356}"/>
              </a:ext>
            </a:extLst>
          </p:cNvPr>
          <p:cNvCxnSpPr>
            <a:cxnSpLocks/>
            <a:stCxn id="7" idx="5"/>
            <a:endCxn id="11" idx="1"/>
          </p:cNvCxnSpPr>
          <p:nvPr/>
        </p:nvCxnSpPr>
        <p:spPr>
          <a:xfrm>
            <a:off x="6923421" y="4852359"/>
            <a:ext cx="341592" cy="61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4A609D-B639-FA43-8ECC-51FDB8FFBCA9}"/>
              </a:ext>
            </a:extLst>
          </p:cNvPr>
          <p:cNvSpPr txBox="1"/>
          <p:nvPr/>
        </p:nvSpPr>
        <p:spPr>
          <a:xfrm>
            <a:off x="7014914" y="4865525"/>
            <a:ext cx="1767016" cy="369332"/>
          </a:xfrm>
          <a:prstGeom prst="rect">
            <a:avLst/>
          </a:prstGeom>
          <a:noFill/>
        </p:spPr>
        <p:txBody>
          <a:bodyPr wrap="square" rtlCol="0">
            <a:spAutoFit/>
          </a:bodyPr>
          <a:lstStyle/>
          <a:p>
            <a:r>
              <a:rPr lang="en-US" dirty="0"/>
              <a:t>S&gt;= 0.75</a:t>
            </a:r>
          </a:p>
        </p:txBody>
      </p:sp>
      <p:sp>
        <p:nvSpPr>
          <p:cNvPr id="11" name="Oval 10">
            <a:extLst>
              <a:ext uri="{FF2B5EF4-FFF2-40B4-BE49-F238E27FC236}">
                <a16:creationId xmlns:a16="http://schemas.microsoft.com/office/drawing/2014/main" id="{7184ADB5-5FAD-D341-A704-4DE88A9A9FA0}"/>
              </a:ext>
            </a:extLst>
          </p:cNvPr>
          <p:cNvSpPr/>
          <p:nvPr/>
        </p:nvSpPr>
        <p:spPr>
          <a:xfrm>
            <a:off x="7212534" y="5413221"/>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88F9C5D-F6AB-954D-817F-B1CECA8B80A3}"/>
              </a:ext>
            </a:extLst>
          </p:cNvPr>
          <p:cNvSpPr txBox="1"/>
          <p:nvPr/>
        </p:nvSpPr>
        <p:spPr>
          <a:xfrm>
            <a:off x="7212534" y="5751147"/>
            <a:ext cx="1767016" cy="646331"/>
          </a:xfrm>
          <a:prstGeom prst="rect">
            <a:avLst/>
          </a:prstGeom>
          <a:noFill/>
        </p:spPr>
        <p:txBody>
          <a:bodyPr wrap="square" rtlCol="0">
            <a:spAutoFit/>
          </a:bodyPr>
          <a:lstStyle/>
          <a:p>
            <a:r>
              <a:rPr lang="en-US" dirty="0"/>
              <a:t>Bev1, Bev3, Bev4,Bev5</a:t>
            </a:r>
          </a:p>
        </p:txBody>
      </p:sp>
      <p:cxnSp>
        <p:nvCxnSpPr>
          <p:cNvPr id="13" name="Straight Arrow Connector 12">
            <a:extLst>
              <a:ext uri="{FF2B5EF4-FFF2-40B4-BE49-F238E27FC236}">
                <a16:creationId xmlns:a16="http://schemas.microsoft.com/office/drawing/2014/main" id="{422AED38-878E-1C4D-ADC1-1F8339C3B57E}"/>
              </a:ext>
            </a:extLst>
          </p:cNvPr>
          <p:cNvCxnSpPr>
            <a:cxnSpLocks/>
            <a:endCxn id="15" idx="7"/>
          </p:cNvCxnSpPr>
          <p:nvPr/>
        </p:nvCxnSpPr>
        <p:spPr>
          <a:xfrm flipH="1">
            <a:off x="6394109" y="4873451"/>
            <a:ext cx="283450" cy="595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EFCD4C-6CAD-1949-9D37-4A725EDD5A22}"/>
              </a:ext>
            </a:extLst>
          </p:cNvPr>
          <p:cNvSpPr/>
          <p:nvPr/>
        </p:nvSpPr>
        <p:spPr>
          <a:xfrm>
            <a:off x="6088242" y="5413004"/>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51D05EE-B9BD-EB4C-9E47-2F38CC9915FD}"/>
              </a:ext>
            </a:extLst>
          </p:cNvPr>
          <p:cNvSpPr txBox="1"/>
          <p:nvPr/>
        </p:nvSpPr>
        <p:spPr>
          <a:xfrm>
            <a:off x="6039913" y="4919638"/>
            <a:ext cx="1767016" cy="369332"/>
          </a:xfrm>
          <a:prstGeom prst="rect">
            <a:avLst/>
          </a:prstGeom>
          <a:noFill/>
        </p:spPr>
        <p:txBody>
          <a:bodyPr wrap="square" rtlCol="0">
            <a:spAutoFit/>
          </a:bodyPr>
          <a:lstStyle/>
          <a:p>
            <a:r>
              <a:rPr lang="en-US" dirty="0"/>
              <a:t>o/w</a:t>
            </a:r>
          </a:p>
        </p:txBody>
      </p:sp>
      <p:sp>
        <p:nvSpPr>
          <p:cNvPr id="18" name="TextBox 17">
            <a:extLst>
              <a:ext uri="{FF2B5EF4-FFF2-40B4-BE49-F238E27FC236}">
                <a16:creationId xmlns:a16="http://schemas.microsoft.com/office/drawing/2014/main" id="{13B3851A-2D06-EB43-A5B4-FD45A0EE7F59}"/>
              </a:ext>
            </a:extLst>
          </p:cNvPr>
          <p:cNvSpPr txBox="1"/>
          <p:nvPr/>
        </p:nvSpPr>
        <p:spPr>
          <a:xfrm>
            <a:off x="7039855" y="4386771"/>
            <a:ext cx="3018259" cy="369332"/>
          </a:xfrm>
          <a:prstGeom prst="rect">
            <a:avLst/>
          </a:prstGeom>
          <a:noFill/>
        </p:spPr>
        <p:txBody>
          <a:bodyPr wrap="square" rtlCol="0">
            <a:spAutoFit/>
          </a:bodyPr>
          <a:lstStyle/>
          <a:p>
            <a:r>
              <a:rPr lang="en-US" dirty="0"/>
              <a:t>Root: All beverages start here</a:t>
            </a:r>
          </a:p>
        </p:txBody>
      </p:sp>
      <p:sp>
        <p:nvSpPr>
          <p:cNvPr id="19" name="TextBox 18">
            <a:extLst>
              <a:ext uri="{FF2B5EF4-FFF2-40B4-BE49-F238E27FC236}">
                <a16:creationId xmlns:a16="http://schemas.microsoft.com/office/drawing/2014/main" id="{47951990-7EE2-7040-ABCA-D25AC84FA53E}"/>
              </a:ext>
            </a:extLst>
          </p:cNvPr>
          <p:cNvSpPr txBox="1"/>
          <p:nvPr/>
        </p:nvSpPr>
        <p:spPr>
          <a:xfrm>
            <a:off x="5606700" y="5678707"/>
            <a:ext cx="673972" cy="369332"/>
          </a:xfrm>
          <a:prstGeom prst="rect">
            <a:avLst/>
          </a:prstGeom>
          <a:noFill/>
        </p:spPr>
        <p:txBody>
          <a:bodyPr wrap="square" rtlCol="0">
            <a:spAutoFit/>
          </a:bodyPr>
          <a:lstStyle/>
          <a:p>
            <a:r>
              <a:rPr lang="en-US" dirty="0"/>
              <a:t>Bev2</a:t>
            </a:r>
          </a:p>
        </p:txBody>
      </p:sp>
    </p:spTree>
    <p:extLst>
      <p:ext uri="{BB962C8B-B14F-4D97-AF65-F5344CB8AC3E}">
        <p14:creationId xmlns:p14="http://schemas.microsoft.com/office/powerpoint/2010/main" val="31355907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332362" y="166236"/>
            <a:ext cx="10515600" cy="1325563"/>
          </a:xfrm>
        </p:spPr>
        <p:txBody>
          <a:bodyPr>
            <a:normAutofit/>
          </a:bodyPr>
          <a:lstStyle/>
          <a:p>
            <a:r>
              <a:rPr lang="en-US" dirty="0"/>
              <a:t>Consider examples flowing down the tree</a:t>
            </a:r>
            <a:br>
              <a:rPr lang="en-US" dirty="0"/>
            </a:br>
            <a:endParaRPr lang="en-US" dirty="0"/>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553424" y="1655280"/>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y=‘Great taste’?</a:t>
                      </a:r>
                    </a:p>
                  </a:txBody>
                  <a:tcPr/>
                </a:tc>
                <a:tc>
                  <a:txBody>
                    <a:bodyPr/>
                    <a:lstStyle/>
                    <a:p>
                      <a:r>
                        <a:rPr lang="en-US" dirty="0">
                          <a:solidFill>
                            <a:schemeClr val="tx1"/>
                          </a:solidFill>
                        </a:rPr>
                        <a:t>Model 1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extLst>
                  <a:ext uri="{0D108BD9-81ED-4DB2-BD59-A6C34878D82A}">
                    <a16:rowId xmlns:a16="http://schemas.microsoft.com/office/drawing/2014/main" val="3693275150"/>
                  </a:ext>
                </a:extLst>
              </a:tr>
            </a:tbl>
          </a:graphicData>
        </a:graphic>
      </p:graphicFrame>
      <p:sp>
        <p:nvSpPr>
          <p:cNvPr id="7" name="Oval 6">
            <a:extLst>
              <a:ext uri="{FF2B5EF4-FFF2-40B4-BE49-F238E27FC236}">
                <a16:creationId xmlns:a16="http://schemas.microsoft.com/office/drawing/2014/main" id="{C4B065B2-3B5F-684E-B891-2B7FC0F23269}"/>
              </a:ext>
            </a:extLst>
          </p:cNvPr>
          <p:cNvSpPr/>
          <p:nvPr/>
        </p:nvSpPr>
        <p:spPr>
          <a:xfrm>
            <a:off x="6617554" y="4525397"/>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491151A-7F80-224C-8771-F539ABC5A356}"/>
              </a:ext>
            </a:extLst>
          </p:cNvPr>
          <p:cNvCxnSpPr>
            <a:cxnSpLocks/>
            <a:stCxn id="7" idx="5"/>
            <a:endCxn id="11" idx="1"/>
          </p:cNvCxnSpPr>
          <p:nvPr/>
        </p:nvCxnSpPr>
        <p:spPr>
          <a:xfrm>
            <a:off x="6923421" y="4852359"/>
            <a:ext cx="341592" cy="61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4A609D-B639-FA43-8ECC-51FDB8FFBCA9}"/>
              </a:ext>
            </a:extLst>
          </p:cNvPr>
          <p:cNvSpPr txBox="1"/>
          <p:nvPr/>
        </p:nvSpPr>
        <p:spPr>
          <a:xfrm>
            <a:off x="7014914" y="4865525"/>
            <a:ext cx="1767016" cy="369332"/>
          </a:xfrm>
          <a:prstGeom prst="rect">
            <a:avLst/>
          </a:prstGeom>
          <a:noFill/>
        </p:spPr>
        <p:txBody>
          <a:bodyPr wrap="square" rtlCol="0">
            <a:spAutoFit/>
          </a:bodyPr>
          <a:lstStyle/>
          <a:p>
            <a:r>
              <a:rPr lang="en-US" dirty="0"/>
              <a:t>S&gt;= 0.75</a:t>
            </a:r>
          </a:p>
        </p:txBody>
      </p:sp>
      <p:sp>
        <p:nvSpPr>
          <p:cNvPr id="11" name="Oval 10">
            <a:extLst>
              <a:ext uri="{FF2B5EF4-FFF2-40B4-BE49-F238E27FC236}">
                <a16:creationId xmlns:a16="http://schemas.microsoft.com/office/drawing/2014/main" id="{7184ADB5-5FAD-D341-A704-4DE88A9A9FA0}"/>
              </a:ext>
            </a:extLst>
          </p:cNvPr>
          <p:cNvSpPr/>
          <p:nvPr/>
        </p:nvSpPr>
        <p:spPr>
          <a:xfrm>
            <a:off x="7212534" y="5413221"/>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88F9C5D-F6AB-954D-817F-B1CECA8B80A3}"/>
              </a:ext>
            </a:extLst>
          </p:cNvPr>
          <p:cNvSpPr txBox="1"/>
          <p:nvPr/>
        </p:nvSpPr>
        <p:spPr>
          <a:xfrm>
            <a:off x="7212534" y="5751147"/>
            <a:ext cx="1767016" cy="646331"/>
          </a:xfrm>
          <a:prstGeom prst="rect">
            <a:avLst/>
          </a:prstGeom>
          <a:noFill/>
        </p:spPr>
        <p:txBody>
          <a:bodyPr wrap="square" rtlCol="0">
            <a:spAutoFit/>
          </a:bodyPr>
          <a:lstStyle/>
          <a:p>
            <a:r>
              <a:rPr lang="en-US" dirty="0"/>
              <a:t>Bev1, Bev3, Bev4,Bev5</a:t>
            </a:r>
          </a:p>
        </p:txBody>
      </p:sp>
      <p:cxnSp>
        <p:nvCxnSpPr>
          <p:cNvPr id="13" name="Straight Arrow Connector 12">
            <a:extLst>
              <a:ext uri="{FF2B5EF4-FFF2-40B4-BE49-F238E27FC236}">
                <a16:creationId xmlns:a16="http://schemas.microsoft.com/office/drawing/2014/main" id="{422AED38-878E-1C4D-ADC1-1F8339C3B57E}"/>
              </a:ext>
            </a:extLst>
          </p:cNvPr>
          <p:cNvCxnSpPr>
            <a:cxnSpLocks/>
            <a:endCxn id="15" idx="7"/>
          </p:cNvCxnSpPr>
          <p:nvPr/>
        </p:nvCxnSpPr>
        <p:spPr>
          <a:xfrm flipH="1">
            <a:off x="6394109" y="4873451"/>
            <a:ext cx="283450" cy="595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EFCD4C-6CAD-1949-9D37-4A725EDD5A22}"/>
              </a:ext>
            </a:extLst>
          </p:cNvPr>
          <p:cNvSpPr/>
          <p:nvPr/>
        </p:nvSpPr>
        <p:spPr>
          <a:xfrm>
            <a:off x="6088242" y="5413004"/>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51D05EE-B9BD-EB4C-9E47-2F38CC9915FD}"/>
              </a:ext>
            </a:extLst>
          </p:cNvPr>
          <p:cNvSpPr txBox="1"/>
          <p:nvPr/>
        </p:nvSpPr>
        <p:spPr>
          <a:xfrm>
            <a:off x="6039913" y="4919638"/>
            <a:ext cx="1767016" cy="369332"/>
          </a:xfrm>
          <a:prstGeom prst="rect">
            <a:avLst/>
          </a:prstGeom>
          <a:noFill/>
        </p:spPr>
        <p:txBody>
          <a:bodyPr wrap="square" rtlCol="0">
            <a:spAutoFit/>
          </a:bodyPr>
          <a:lstStyle/>
          <a:p>
            <a:r>
              <a:rPr lang="en-US" dirty="0"/>
              <a:t>o/w</a:t>
            </a:r>
          </a:p>
        </p:txBody>
      </p:sp>
      <p:sp>
        <p:nvSpPr>
          <p:cNvPr id="18" name="TextBox 17">
            <a:extLst>
              <a:ext uri="{FF2B5EF4-FFF2-40B4-BE49-F238E27FC236}">
                <a16:creationId xmlns:a16="http://schemas.microsoft.com/office/drawing/2014/main" id="{13B3851A-2D06-EB43-A5B4-FD45A0EE7F59}"/>
              </a:ext>
            </a:extLst>
          </p:cNvPr>
          <p:cNvSpPr txBox="1"/>
          <p:nvPr/>
        </p:nvSpPr>
        <p:spPr>
          <a:xfrm>
            <a:off x="7039855" y="4386771"/>
            <a:ext cx="3018259" cy="369332"/>
          </a:xfrm>
          <a:prstGeom prst="rect">
            <a:avLst/>
          </a:prstGeom>
          <a:noFill/>
        </p:spPr>
        <p:txBody>
          <a:bodyPr wrap="square" rtlCol="0">
            <a:spAutoFit/>
          </a:bodyPr>
          <a:lstStyle/>
          <a:p>
            <a:r>
              <a:rPr lang="en-US" dirty="0"/>
              <a:t>Root: All beverages start here</a:t>
            </a:r>
          </a:p>
        </p:txBody>
      </p:sp>
      <p:sp>
        <p:nvSpPr>
          <p:cNvPr id="19" name="TextBox 18">
            <a:extLst>
              <a:ext uri="{FF2B5EF4-FFF2-40B4-BE49-F238E27FC236}">
                <a16:creationId xmlns:a16="http://schemas.microsoft.com/office/drawing/2014/main" id="{47951990-7EE2-7040-ABCA-D25AC84FA53E}"/>
              </a:ext>
            </a:extLst>
          </p:cNvPr>
          <p:cNvSpPr txBox="1"/>
          <p:nvPr/>
        </p:nvSpPr>
        <p:spPr>
          <a:xfrm>
            <a:off x="5606700" y="5678707"/>
            <a:ext cx="673972" cy="369332"/>
          </a:xfrm>
          <a:prstGeom prst="rect">
            <a:avLst/>
          </a:prstGeom>
          <a:noFill/>
        </p:spPr>
        <p:txBody>
          <a:bodyPr wrap="square" rtlCol="0">
            <a:spAutoFit/>
          </a:bodyPr>
          <a:lstStyle/>
          <a:p>
            <a:r>
              <a:rPr lang="en-US" dirty="0"/>
              <a:t>Bev2</a:t>
            </a:r>
          </a:p>
        </p:txBody>
      </p:sp>
      <p:sp>
        <p:nvSpPr>
          <p:cNvPr id="5" name="Rectangle 4">
            <a:extLst>
              <a:ext uri="{FF2B5EF4-FFF2-40B4-BE49-F238E27FC236}">
                <a16:creationId xmlns:a16="http://schemas.microsoft.com/office/drawing/2014/main" id="{60077787-B6E2-054B-BFA5-F9C03541DA02}"/>
              </a:ext>
            </a:extLst>
          </p:cNvPr>
          <p:cNvSpPr/>
          <p:nvPr/>
        </p:nvSpPr>
        <p:spPr>
          <a:xfrm>
            <a:off x="443620" y="4149560"/>
            <a:ext cx="5163080" cy="259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Gini impurity of the root:</a:t>
            </a:r>
            <a:br>
              <a:rPr lang="en-US" dirty="0"/>
            </a:br>
            <a:r>
              <a:rPr lang="en-US" dirty="0"/>
              <a:t>2 Ones, 3 Zeros. </a:t>
            </a:r>
            <a:br>
              <a:rPr lang="en-US" dirty="0"/>
            </a:br>
            <a:r>
              <a:rPr lang="en-US" dirty="0"/>
              <a:t>p0= 2/5, p1=3/5 </a:t>
            </a:r>
          </a:p>
          <a:p>
            <a:pPr algn="ctr"/>
            <a:r>
              <a:rPr lang="en-US" dirty="0"/>
              <a:t>Gini Impurity: 1- p0</a:t>
            </a:r>
            <a:r>
              <a:rPr lang="en-US" baseline="30000" dirty="0"/>
              <a:t>2</a:t>
            </a:r>
            <a:r>
              <a:rPr lang="en-US" dirty="0"/>
              <a:t>-p1</a:t>
            </a:r>
            <a:r>
              <a:rPr lang="en-US" baseline="30000" dirty="0"/>
              <a:t>2 </a:t>
            </a:r>
          </a:p>
          <a:p>
            <a:pPr algn="ctr"/>
            <a:r>
              <a:rPr lang="en-US" dirty="0"/>
              <a:t>1-(2/5)</a:t>
            </a:r>
            <a:r>
              <a:rPr lang="en-US" baseline="30000" dirty="0"/>
              <a:t>2</a:t>
            </a:r>
            <a:r>
              <a:rPr lang="en-US" dirty="0"/>
              <a:t>-(3/5)</a:t>
            </a:r>
            <a:r>
              <a:rPr lang="en-US" baseline="30000" dirty="0"/>
              <a:t>2</a:t>
            </a:r>
            <a:r>
              <a:rPr lang="en-US" dirty="0"/>
              <a:t>= 0.48</a:t>
            </a:r>
          </a:p>
          <a:p>
            <a:pPr algn="ctr"/>
            <a:endParaRPr lang="en-US" dirty="0"/>
          </a:p>
          <a:p>
            <a:pPr algn="ctr"/>
            <a:r>
              <a:rPr lang="en-US" dirty="0"/>
              <a:t>Impurity of left leaf: (Bev2 only) 1 Zero. </a:t>
            </a:r>
            <a:br>
              <a:rPr lang="en-US" dirty="0"/>
            </a:br>
            <a:r>
              <a:rPr lang="en-US" dirty="0"/>
              <a:t>Impurity of right node (2 ones, 2 zeros)</a:t>
            </a:r>
          </a:p>
          <a:p>
            <a:pPr algn="ctr"/>
            <a:r>
              <a:rPr lang="en-US" dirty="0"/>
              <a:t> 1-(</a:t>
            </a:r>
            <a:r>
              <a:rPr lang="en-US"/>
              <a:t>2/4)</a:t>
            </a:r>
            <a:r>
              <a:rPr lang="en-US" baseline="30000"/>
              <a:t>2</a:t>
            </a:r>
            <a:r>
              <a:rPr lang="en-US"/>
              <a:t>-(2/4)</a:t>
            </a:r>
            <a:r>
              <a:rPr lang="en-US" baseline="30000"/>
              <a:t>2</a:t>
            </a:r>
            <a:r>
              <a:rPr lang="en-US" dirty="0"/>
              <a:t>= 0.5</a:t>
            </a:r>
          </a:p>
        </p:txBody>
      </p:sp>
      <p:grpSp>
        <p:nvGrpSpPr>
          <p:cNvPr id="16" name="Group 15">
            <a:extLst>
              <a:ext uri="{FF2B5EF4-FFF2-40B4-BE49-F238E27FC236}">
                <a16:creationId xmlns:a16="http://schemas.microsoft.com/office/drawing/2014/main" id="{3BB8615D-5834-694F-B3D6-69B89B364CC6}"/>
              </a:ext>
            </a:extLst>
          </p:cNvPr>
          <p:cNvGrpSpPr/>
          <p:nvPr/>
        </p:nvGrpSpPr>
        <p:grpSpPr>
          <a:xfrm>
            <a:off x="6655233" y="136004"/>
            <a:ext cx="5205064" cy="1851429"/>
            <a:chOff x="3493468" y="859037"/>
            <a:chExt cx="5205064" cy="1851429"/>
          </a:xfrm>
          <a:effectLst>
            <a:outerShdw blurRad="254000" dist="177800" dir="2580000" sx="103000" sy="103000" algn="ctr" rotWithShape="0">
              <a:schemeClr val="tx1">
                <a:alpha val="69000"/>
              </a:schemeClr>
            </a:outerShdw>
          </a:effectLst>
        </p:grpSpPr>
        <p:sp>
          <p:nvSpPr>
            <p:cNvPr id="20" name="Folded Corner 19">
              <a:extLst>
                <a:ext uri="{FF2B5EF4-FFF2-40B4-BE49-F238E27FC236}">
                  <a16:creationId xmlns:a16="http://schemas.microsoft.com/office/drawing/2014/main" id="{7E3B55C7-26AF-8148-9212-E03E4A218CC2}"/>
                </a:ext>
              </a:extLst>
            </p:cNvPr>
            <p:cNvSpPr/>
            <p:nvPr/>
          </p:nvSpPr>
          <p:spPr>
            <a:xfrm>
              <a:off x="3493468" y="859037"/>
              <a:ext cx="5205064" cy="1851429"/>
            </a:xfrm>
            <a:prstGeom prst="foldedCorner">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5EF074F-54CE-634D-B7A5-268A6E727E1E}"/>
                    </a:ext>
                  </a:extLst>
                </p:cNvPr>
                <p:cNvSpPr txBox="1"/>
                <p:nvPr/>
              </p:nvSpPr>
              <p:spPr>
                <a:xfrm>
                  <a:off x="3630350" y="859037"/>
                  <a:ext cx="5068182" cy="87690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r>
                          <a:rPr lang="en-US" b="0" i="1" baseline="-25000" smtClean="0">
                            <a:latin typeface="Cambria Math" panose="02040503050406030204" pitchFamily="18" charset="0"/>
                          </a:rPr>
                          <m:t>𝑠𝑝𝑙𝑖𝑡</m:t>
                        </m:r>
                        <m:r>
                          <a:rPr lang="en-US" b="0" i="1" smtClean="0">
                            <a:latin typeface="Cambria Math" panose="02040503050406030204" pitchFamily="18" charset="0"/>
                          </a:rPr>
                          <m:t>=</m:t>
                        </m:r>
                        <m:r>
                          <a:rPr lang="en-US" b="0" i="1" smtClean="0">
                            <a:latin typeface="Cambria Math" panose="02040503050406030204" pitchFamily="18" charset="0"/>
                          </a:rPr>
                          <m:t>𝐼𝑚𝑝𝑢𝑟𝑖𝑡𝑦</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𝑖</m:t>
                                    </m:r>
                                  </m:num>
                                  <m:den>
                                    <m:r>
                                      <a:rPr lang="en-US" b="0" i="1" smtClean="0">
                                        <a:latin typeface="Cambria Math" panose="02040503050406030204" pitchFamily="18" charset="0"/>
                                      </a:rPr>
                                      <m:t>𝑛</m:t>
                                    </m:r>
                                  </m:den>
                                </m:f>
                                <m:r>
                                  <a:rPr lang="en-US" b="0" i="1" smtClean="0">
                                    <a:latin typeface="Cambria Math" panose="02040503050406030204" pitchFamily="18" charset="0"/>
                                  </a:rPr>
                                  <m:t>𝐼𝑚𝑝𝑢𝑟𝑖𝑡𝑦</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e>
                        </m:d>
                      </m:oMath>
                    </m:oMathPara>
                  </a14:m>
                  <a:endParaRPr lang="en-US" dirty="0"/>
                </a:p>
              </p:txBody>
            </p:sp>
          </mc:Choice>
          <mc:Fallback xmlns="">
            <p:sp>
              <p:nvSpPr>
                <p:cNvPr id="21" name="TextBox 20">
                  <a:extLst>
                    <a:ext uri="{FF2B5EF4-FFF2-40B4-BE49-F238E27FC236}">
                      <a16:creationId xmlns:a16="http://schemas.microsoft.com/office/drawing/2014/main" id="{85EF074F-54CE-634D-B7A5-268A6E727E1E}"/>
                    </a:ext>
                  </a:extLst>
                </p:cNvPr>
                <p:cNvSpPr txBox="1">
                  <a:spLocks noRot="1" noChangeAspect="1" noMove="1" noResize="1" noEditPoints="1" noAdjustHandles="1" noChangeArrowheads="1" noChangeShapeType="1" noTextEdit="1"/>
                </p:cNvSpPr>
                <p:nvPr/>
              </p:nvSpPr>
              <p:spPr>
                <a:xfrm>
                  <a:off x="3630350" y="859037"/>
                  <a:ext cx="5068182" cy="876907"/>
                </a:xfrm>
                <a:prstGeom prst="rect">
                  <a:avLst/>
                </a:prstGeom>
                <a:blipFill>
                  <a:blip r:embed="rId2"/>
                  <a:stretch>
                    <a:fillRect t="-91429" b="-1471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BCBA3A-404E-EC48-96FA-25F4B6413B49}"/>
                    </a:ext>
                  </a:extLst>
                </p:cNvPr>
                <p:cNvSpPr txBox="1"/>
                <p:nvPr/>
              </p:nvSpPr>
              <p:spPr>
                <a:xfrm>
                  <a:off x="6164441" y="1777838"/>
                  <a:ext cx="2237920" cy="93262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𝐺𝑖𝑛𝑖</m:t>
                        </m:r>
                        <m:r>
                          <a:rPr lang="en-US" sz="2000" b="0" i="1" smtClean="0">
                            <a:latin typeface="Cambria Math" panose="02040503050406030204" pitchFamily="18" charset="0"/>
                          </a:rPr>
                          <m:t>=1−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𝑝</m:t>
                            </m:r>
                            <m:r>
                              <a:rPr lang="en-US" sz="2000" b="0" i="1" baseline="-25000" smtClean="0">
                                <a:latin typeface="Cambria Math" panose="02040503050406030204" pitchFamily="18" charset="0"/>
                              </a:rPr>
                              <m:t>𝑖</m:t>
                            </m:r>
                            <m:r>
                              <a:rPr lang="en-US" sz="2000" b="0" i="1" baseline="30000" smtClean="0">
                                <a:latin typeface="Cambria Math" panose="02040503050406030204" pitchFamily="18" charset="0"/>
                              </a:rPr>
                              <m:t>2</m:t>
                            </m:r>
                          </m:e>
                        </m:nary>
                      </m:oMath>
                    </m:oMathPara>
                  </a14:m>
                  <a:endParaRPr lang="en-US" sz="2000" dirty="0"/>
                </a:p>
              </p:txBody>
            </p:sp>
          </mc:Choice>
          <mc:Fallback xmlns="">
            <p:sp>
              <p:nvSpPr>
                <p:cNvPr id="22" name="TextBox 21">
                  <a:extLst>
                    <a:ext uri="{FF2B5EF4-FFF2-40B4-BE49-F238E27FC236}">
                      <a16:creationId xmlns:a16="http://schemas.microsoft.com/office/drawing/2014/main" id="{57BCBA3A-404E-EC48-96FA-25F4B6413B49}"/>
                    </a:ext>
                  </a:extLst>
                </p:cNvPr>
                <p:cNvSpPr txBox="1">
                  <a:spLocks noRot="1" noChangeAspect="1" noMove="1" noResize="1" noEditPoints="1" noAdjustHandles="1" noChangeArrowheads="1" noChangeShapeType="1" noTextEdit="1"/>
                </p:cNvSpPr>
                <p:nvPr/>
              </p:nvSpPr>
              <p:spPr>
                <a:xfrm>
                  <a:off x="6164441" y="1777838"/>
                  <a:ext cx="2237920" cy="932628"/>
                </a:xfrm>
                <a:prstGeom prst="rect">
                  <a:avLst/>
                </a:prstGeom>
                <a:blipFill>
                  <a:blip r:embed="rId3"/>
                  <a:stretch>
                    <a:fillRect t="-102703" r="-7303" b="-158108"/>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14047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332362" y="166236"/>
            <a:ext cx="10515600" cy="1325563"/>
          </a:xfrm>
        </p:spPr>
        <p:txBody>
          <a:bodyPr>
            <a:normAutofit/>
          </a:bodyPr>
          <a:lstStyle/>
          <a:p>
            <a:r>
              <a:rPr lang="en-US" dirty="0"/>
              <a:t>Consider examples flowing down the tree</a:t>
            </a:r>
            <a:br>
              <a:rPr lang="en-US" dirty="0"/>
            </a:br>
            <a:endParaRPr lang="en-US" dirty="0"/>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553424" y="1655280"/>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y=‘Great taste’?</a:t>
                      </a:r>
                    </a:p>
                  </a:txBody>
                  <a:tcPr/>
                </a:tc>
                <a:tc>
                  <a:txBody>
                    <a:bodyPr/>
                    <a:lstStyle/>
                    <a:p>
                      <a:r>
                        <a:rPr lang="en-US" dirty="0">
                          <a:solidFill>
                            <a:schemeClr val="tx1"/>
                          </a:solidFill>
                        </a:rPr>
                        <a:t>Model 1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0</a:t>
                      </a:r>
                    </a:p>
                  </a:txBody>
                  <a:tcPr/>
                </a:tc>
                <a:tc>
                  <a:txBody>
                    <a:bodyPr/>
                    <a:lstStyle/>
                    <a:p>
                      <a:r>
                        <a:rPr lang="en-US" dirty="0">
                          <a:solidFill>
                            <a:schemeClr val="tx1"/>
                          </a:solidFill>
                        </a:rPr>
                        <a:t>1</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1</a:t>
                      </a:r>
                    </a:p>
                  </a:txBody>
                  <a:tcPr/>
                </a:tc>
                <a:tc>
                  <a:txBody>
                    <a:bodyPr/>
                    <a:lstStyle/>
                    <a:p>
                      <a:r>
                        <a:rPr lang="en-US" dirty="0">
                          <a:solidFill>
                            <a:schemeClr val="tx1"/>
                          </a:solidFill>
                        </a:rPr>
                        <a:t>0</a:t>
                      </a:r>
                    </a:p>
                  </a:txBody>
                  <a:tcPr/>
                </a:tc>
                <a:extLst>
                  <a:ext uri="{0D108BD9-81ED-4DB2-BD59-A6C34878D82A}">
                    <a16:rowId xmlns:a16="http://schemas.microsoft.com/office/drawing/2014/main" val="3693275150"/>
                  </a:ext>
                </a:extLst>
              </a:tr>
            </a:tbl>
          </a:graphicData>
        </a:graphic>
      </p:graphicFrame>
      <p:sp>
        <p:nvSpPr>
          <p:cNvPr id="7" name="Oval 6">
            <a:extLst>
              <a:ext uri="{FF2B5EF4-FFF2-40B4-BE49-F238E27FC236}">
                <a16:creationId xmlns:a16="http://schemas.microsoft.com/office/drawing/2014/main" id="{C4B065B2-3B5F-684E-B891-2B7FC0F23269}"/>
              </a:ext>
            </a:extLst>
          </p:cNvPr>
          <p:cNvSpPr/>
          <p:nvPr/>
        </p:nvSpPr>
        <p:spPr>
          <a:xfrm>
            <a:off x="6617554" y="4525397"/>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491151A-7F80-224C-8771-F539ABC5A356}"/>
              </a:ext>
            </a:extLst>
          </p:cNvPr>
          <p:cNvCxnSpPr>
            <a:cxnSpLocks/>
            <a:stCxn id="7" idx="5"/>
            <a:endCxn id="11" idx="1"/>
          </p:cNvCxnSpPr>
          <p:nvPr/>
        </p:nvCxnSpPr>
        <p:spPr>
          <a:xfrm>
            <a:off x="6923421" y="4852359"/>
            <a:ext cx="341592" cy="61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4A609D-B639-FA43-8ECC-51FDB8FFBCA9}"/>
              </a:ext>
            </a:extLst>
          </p:cNvPr>
          <p:cNvSpPr txBox="1"/>
          <p:nvPr/>
        </p:nvSpPr>
        <p:spPr>
          <a:xfrm>
            <a:off x="7014914" y="4865525"/>
            <a:ext cx="1767016" cy="369332"/>
          </a:xfrm>
          <a:prstGeom prst="rect">
            <a:avLst/>
          </a:prstGeom>
          <a:noFill/>
        </p:spPr>
        <p:txBody>
          <a:bodyPr wrap="square" rtlCol="0">
            <a:spAutoFit/>
          </a:bodyPr>
          <a:lstStyle/>
          <a:p>
            <a:r>
              <a:rPr lang="en-US" dirty="0"/>
              <a:t>S&gt;= 0.75</a:t>
            </a:r>
          </a:p>
        </p:txBody>
      </p:sp>
      <p:sp>
        <p:nvSpPr>
          <p:cNvPr id="11" name="Oval 10">
            <a:extLst>
              <a:ext uri="{FF2B5EF4-FFF2-40B4-BE49-F238E27FC236}">
                <a16:creationId xmlns:a16="http://schemas.microsoft.com/office/drawing/2014/main" id="{7184ADB5-5FAD-D341-A704-4DE88A9A9FA0}"/>
              </a:ext>
            </a:extLst>
          </p:cNvPr>
          <p:cNvSpPr/>
          <p:nvPr/>
        </p:nvSpPr>
        <p:spPr>
          <a:xfrm>
            <a:off x="7212534" y="5413221"/>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88F9C5D-F6AB-954D-817F-B1CECA8B80A3}"/>
              </a:ext>
            </a:extLst>
          </p:cNvPr>
          <p:cNvSpPr txBox="1"/>
          <p:nvPr/>
        </p:nvSpPr>
        <p:spPr>
          <a:xfrm>
            <a:off x="7212534" y="5751147"/>
            <a:ext cx="1767016" cy="646331"/>
          </a:xfrm>
          <a:prstGeom prst="rect">
            <a:avLst/>
          </a:prstGeom>
          <a:noFill/>
        </p:spPr>
        <p:txBody>
          <a:bodyPr wrap="square" rtlCol="0">
            <a:spAutoFit/>
          </a:bodyPr>
          <a:lstStyle/>
          <a:p>
            <a:r>
              <a:rPr lang="en-US" dirty="0"/>
              <a:t>Bev1, Bev3, Bev4,Bev5</a:t>
            </a:r>
          </a:p>
        </p:txBody>
      </p:sp>
      <p:cxnSp>
        <p:nvCxnSpPr>
          <p:cNvPr id="13" name="Straight Arrow Connector 12">
            <a:extLst>
              <a:ext uri="{FF2B5EF4-FFF2-40B4-BE49-F238E27FC236}">
                <a16:creationId xmlns:a16="http://schemas.microsoft.com/office/drawing/2014/main" id="{422AED38-878E-1C4D-ADC1-1F8339C3B57E}"/>
              </a:ext>
            </a:extLst>
          </p:cNvPr>
          <p:cNvCxnSpPr>
            <a:cxnSpLocks/>
            <a:endCxn id="15" idx="7"/>
          </p:cNvCxnSpPr>
          <p:nvPr/>
        </p:nvCxnSpPr>
        <p:spPr>
          <a:xfrm flipH="1">
            <a:off x="6394109" y="4873451"/>
            <a:ext cx="283450" cy="595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EFCD4C-6CAD-1949-9D37-4A725EDD5A22}"/>
              </a:ext>
            </a:extLst>
          </p:cNvPr>
          <p:cNvSpPr/>
          <p:nvPr/>
        </p:nvSpPr>
        <p:spPr>
          <a:xfrm>
            <a:off x="6088242" y="5413004"/>
            <a:ext cx="358346" cy="38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51D05EE-B9BD-EB4C-9E47-2F38CC9915FD}"/>
              </a:ext>
            </a:extLst>
          </p:cNvPr>
          <p:cNvSpPr txBox="1"/>
          <p:nvPr/>
        </p:nvSpPr>
        <p:spPr>
          <a:xfrm>
            <a:off x="6039913" y="4919638"/>
            <a:ext cx="1767016" cy="369332"/>
          </a:xfrm>
          <a:prstGeom prst="rect">
            <a:avLst/>
          </a:prstGeom>
          <a:noFill/>
        </p:spPr>
        <p:txBody>
          <a:bodyPr wrap="square" rtlCol="0">
            <a:spAutoFit/>
          </a:bodyPr>
          <a:lstStyle/>
          <a:p>
            <a:r>
              <a:rPr lang="en-US" dirty="0"/>
              <a:t>o/w</a:t>
            </a:r>
          </a:p>
        </p:txBody>
      </p:sp>
      <p:sp>
        <p:nvSpPr>
          <p:cNvPr id="18" name="TextBox 17">
            <a:extLst>
              <a:ext uri="{FF2B5EF4-FFF2-40B4-BE49-F238E27FC236}">
                <a16:creationId xmlns:a16="http://schemas.microsoft.com/office/drawing/2014/main" id="{13B3851A-2D06-EB43-A5B4-FD45A0EE7F59}"/>
              </a:ext>
            </a:extLst>
          </p:cNvPr>
          <p:cNvSpPr txBox="1"/>
          <p:nvPr/>
        </p:nvSpPr>
        <p:spPr>
          <a:xfrm>
            <a:off x="7039855" y="4386771"/>
            <a:ext cx="3018259" cy="369332"/>
          </a:xfrm>
          <a:prstGeom prst="rect">
            <a:avLst/>
          </a:prstGeom>
          <a:noFill/>
        </p:spPr>
        <p:txBody>
          <a:bodyPr wrap="square" rtlCol="0">
            <a:spAutoFit/>
          </a:bodyPr>
          <a:lstStyle/>
          <a:p>
            <a:r>
              <a:rPr lang="en-US" dirty="0"/>
              <a:t>Root: All beverages start here</a:t>
            </a:r>
          </a:p>
        </p:txBody>
      </p:sp>
      <p:sp>
        <p:nvSpPr>
          <p:cNvPr id="19" name="TextBox 18">
            <a:extLst>
              <a:ext uri="{FF2B5EF4-FFF2-40B4-BE49-F238E27FC236}">
                <a16:creationId xmlns:a16="http://schemas.microsoft.com/office/drawing/2014/main" id="{47951990-7EE2-7040-ABCA-D25AC84FA53E}"/>
              </a:ext>
            </a:extLst>
          </p:cNvPr>
          <p:cNvSpPr txBox="1"/>
          <p:nvPr/>
        </p:nvSpPr>
        <p:spPr>
          <a:xfrm>
            <a:off x="5606700" y="5678707"/>
            <a:ext cx="673972" cy="369332"/>
          </a:xfrm>
          <a:prstGeom prst="rect">
            <a:avLst/>
          </a:prstGeom>
          <a:noFill/>
        </p:spPr>
        <p:txBody>
          <a:bodyPr wrap="square" rtlCol="0">
            <a:spAutoFit/>
          </a:bodyPr>
          <a:lstStyle/>
          <a:p>
            <a:r>
              <a:rPr lang="en-US" dirty="0"/>
              <a:t>Bev2</a:t>
            </a:r>
          </a:p>
        </p:txBody>
      </p:sp>
      <p:sp>
        <p:nvSpPr>
          <p:cNvPr id="5" name="Rectangle 4">
            <a:extLst>
              <a:ext uri="{FF2B5EF4-FFF2-40B4-BE49-F238E27FC236}">
                <a16:creationId xmlns:a16="http://schemas.microsoft.com/office/drawing/2014/main" id="{60077787-B6E2-054B-BFA5-F9C03541DA02}"/>
              </a:ext>
            </a:extLst>
          </p:cNvPr>
          <p:cNvSpPr/>
          <p:nvPr/>
        </p:nvSpPr>
        <p:spPr>
          <a:xfrm>
            <a:off x="443620" y="4149560"/>
            <a:ext cx="5163080" cy="259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Gini impurity of the root:</a:t>
            </a:r>
            <a:br>
              <a:rPr lang="en-US" dirty="0"/>
            </a:br>
            <a:r>
              <a:rPr lang="en-US" dirty="0"/>
              <a:t>2 Ones, 3 Zeros. </a:t>
            </a:r>
            <a:br>
              <a:rPr lang="en-US" dirty="0"/>
            </a:br>
            <a:r>
              <a:rPr lang="en-US" dirty="0"/>
              <a:t>p0= 2/5, p1=3/5 </a:t>
            </a:r>
          </a:p>
          <a:p>
            <a:pPr algn="ctr"/>
            <a:r>
              <a:rPr lang="en-US" dirty="0"/>
              <a:t>Gini Impurity: 1- p0</a:t>
            </a:r>
            <a:r>
              <a:rPr lang="en-US" baseline="30000" dirty="0"/>
              <a:t>2</a:t>
            </a:r>
            <a:r>
              <a:rPr lang="en-US" dirty="0"/>
              <a:t>-p1</a:t>
            </a:r>
            <a:r>
              <a:rPr lang="en-US" baseline="30000" dirty="0"/>
              <a:t>2 </a:t>
            </a:r>
          </a:p>
          <a:p>
            <a:pPr algn="ctr"/>
            <a:r>
              <a:rPr lang="en-US" dirty="0"/>
              <a:t>1-(2/5)</a:t>
            </a:r>
            <a:r>
              <a:rPr lang="en-US" baseline="30000" dirty="0"/>
              <a:t>2</a:t>
            </a:r>
            <a:r>
              <a:rPr lang="en-US" dirty="0"/>
              <a:t>-(3/5)</a:t>
            </a:r>
            <a:r>
              <a:rPr lang="en-US" baseline="30000" dirty="0"/>
              <a:t>2</a:t>
            </a:r>
            <a:r>
              <a:rPr lang="en-US" dirty="0"/>
              <a:t>= 0.48</a:t>
            </a:r>
          </a:p>
          <a:p>
            <a:pPr algn="ctr"/>
            <a:endParaRPr lang="en-US" dirty="0"/>
          </a:p>
          <a:p>
            <a:pPr algn="ctr"/>
            <a:r>
              <a:rPr lang="en-US" dirty="0"/>
              <a:t>Impurity of left leaf: (Bev2 only) 1 Zero. </a:t>
            </a:r>
            <a:br>
              <a:rPr lang="en-US" dirty="0"/>
            </a:br>
            <a:r>
              <a:rPr lang="en-US" dirty="0"/>
              <a:t>Impurity of right node (2 ones, 2 zeros)</a:t>
            </a:r>
          </a:p>
          <a:p>
            <a:pPr algn="ctr"/>
            <a:r>
              <a:rPr lang="en-US" dirty="0"/>
              <a:t> 1-(2/4)</a:t>
            </a:r>
            <a:r>
              <a:rPr lang="en-US" baseline="30000" dirty="0"/>
              <a:t>2</a:t>
            </a:r>
            <a:r>
              <a:rPr lang="en-US" dirty="0"/>
              <a:t>-(3/4)</a:t>
            </a:r>
            <a:r>
              <a:rPr lang="en-US" baseline="30000" dirty="0"/>
              <a:t>2</a:t>
            </a:r>
            <a:r>
              <a:rPr lang="en-US" dirty="0"/>
              <a:t>= 0.5</a:t>
            </a:r>
          </a:p>
        </p:txBody>
      </p:sp>
      <p:sp>
        <p:nvSpPr>
          <p:cNvPr id="20" name="Rectangle 19">
            <a:extLst>
              <a:ext uri="{FF2B5EF4-FFF2-40B4-BE49-F238E27FC236}">
                <a16:creationId xmlns:a16="http://schemas.microsoft.com/office/drawing/2014/main" id="{BFDE489F-C953-B947-9A7B-983785A3201C}"/>
              </a:ext>
            </a:extLst>
          </p:cNvPr>
          <p:cNvSpPr/>
          <p:nvPr/>
        </p:nvSpPr>
        <p:spPr>
          <a:xfrm>
            <a:off x="156667" y="180584"/>
            <a:ext cx="5163080" cy="1851430"/>
          </a:xfrm>
          <a:prstGeom prst="rect">
            <a:avLst/>
          </a:prstGeom>
          <a:solidFill>
            <a:schemeClr val="accent2">
              <a:lumMod val="75000"/>
            </a:schemeClr>
          </a:solidFill>
          <a:ln>
            <a:solidFill>
              <a:schemeClr val="accent5">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What is gain of the split? </a:t>
            </a:r>
          </a:p>
          <a:p>
            <a:pPr algn="ctr"/>
            <a:r>
              <a:rPr lang="en-US" dirty="0"/>
              <a:t>Gini Impurity before split 0.48</a:t>
            </a:r>
          </a:p>
          <a:p>
            <a:pPr algn="ctr"/>
            <a:r>
              <a:rPr lang="en-US" dirty="0"/>
              <a:t>Average Impurity after split = </a:t>
            </a:r>
          </a:p>
          <a:p>
            <a:pPr algn="ctr"/>
            <a:r>
              <a:rPr lang="en-US" dirty="0"/>
              <a:t>1/5*0 + 4/5*0.5 = 0.4</a:t>
            </a:r>
          </a:p>
          <a:p>
            <a:pPr algn="ctr"/>
            <a:r>
              <a:rPr lang="en-US" dirty="0"/>
              <a:t>So gain is 0.48-0.4= 0.08.</a:t>
            </a:r>
          </a:p>
        </p:txBody>
      </p:sp>
      <p:grpSp>
        <p:nvGrpSpPr>
          <p:cNvPr id="21" name="Group 20">
            <a:extLst>
              <a:ext uri="{FF2B5EF4-FFF2-40B4-BE49-F238E27FC236}">
                <a16:creationId xmlns:a16="http://schemas.microsoft.com/office/drawing/2014/main" id="{041A50C2-4F48-B04D-8EE8-C62987951790}"/>
              </a:ext>
            </a:extLst>
          </p:cNvPr>
          <p:cNvGrpSpPr/>
          <p:nvPr/>
        </p:nvGrpSpPr>
        <p:grpSpPr>
          <a:xfrm>
            <a:off x="6655233" y="136004"/>
            <a:ext cx="5205064" cy="1851429"/>
            <a:chOff x="3493468" y="859037"/>
            <a:chExt cx="5205064" cy="1851429"/>
          </a:xfrm>
          <a:effectLst>
            <a:outerShdw blurRad="254000" dist="177800" dir="2580000" sx="103000" sy="103000" algn="ctr" rotWithShape="0">
              <a:schemeClr val="tx1">
                <a:alpha val="69000"/>
              </a:schemeClr>
            </a:outerShdw>
          </a:effectLst>
        </p:grpSpPr>
        <p:sp>
          <p:nvSpPr>
            <p:cNvPr id="22" name="Folded Corner 21">
              <a:extLst>
                <a:ext uri="{FF2B5EF4-FFF2-40B4-BE49-F238E27FC236}">
                  <a16:creationId xmlns:a16="http://schemas.microsoft.com/office/drawing/2014/main" id="{9DAAE41C-70EB-6843-B36A-7AEF740726F2}"/>
                </a:ext>
              </a:extLst>
            </p:cNvPr>
            <p:cNvSpPr/>
            <p:nvPr/>
          </p:nvSpPr>
          <p:spPr>
            <a:xfrm>
              <a:off x="3493468" y="859037"/>
              <a:ext cx="5205064" cy="1851429"/>
            </a:xfrm>
            <a:prstGeom prst="foldedCorner">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6789EDA-3AAF-2546-B314-EB1C8960EBD6}"/>
                    </a:ext>
                  </a:extLst>
                </p:cNvPr>
                <p:cNvSpPr txBox="1"/>
                <p:nvPr/>
              </p:nvSpPr>
              <p:spPr>
                <a:xfrm>
                  <a:off x="3630350" y="859037"/>
                  <a:ext cx="5068182" cy="87690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r>
                          <a:rPr lang="en-US" b="0" i="1" baseline="-25000" smtClean="0">
                            <a:latin typeface="Cambria Math" panose="02040503050406030204" pitchFamily="18" charset="0"/>
                          </a:rPr>
                          <m:t>𝑠𝑝𝑙𝑖𝑡</m:t>
                        </m:r>
                        <m:r>
                          <a:rPr lang="en-US" b="0" i="1" smtClean="0">
                            <a:latin typeface="Cambria Math" panose="02040503050406030204" pitchFamily="18" charset="0"/>
                          </a:rPr>
                          <m:t>=</m:t>
                        </m:r>
                        <m:r>
                          <a:rPr lang="en-US" b="0" i="1" smtClean="0">
                            <a:latin typeface="Cambria Math" panose="02040503050406030204" pitchFamily="18" charset="0"/>
                          </a:rPr>
                          <m:t>𝐼𝑚𝑝𝑢𝑟𝑖𝑡𝑦</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𝑖</m:t>
                                    </m:r>
                                  </m:num>
                                  <m:den>
                                    <m:r>
                                      <a:rPr lang="en-US" b="0" i="1" smtClean="0">
                                        <a:latin typeface="Cambria Math" panose="02040503050406030204" pitchFamily="18" charset="0"/>
                                      </a:rPr>
                                      <m:t>𝑛</m:t>
                                    </m:r>
                                  </m:den>
                                </m:f>
                                <m:r>
                                  <a:rPr lang="en-US" b="0" i="1" smtClean="0">
                                    <a:latin typeface="Cambria Math" panose="02040503050406030204" pitchFamily="18" charset="0"/>
                                  </a:rPr>
                                  <m:t>𝐼𝑚𝑝𝑢𝑟𝑖𝑡𝑦</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e>
                        </m:d>
                      </m:oMath>
                    </m:oMathPara>
                  </a14:m>
                  <a:endParaRPr lang="en-US" dirty="0"/>
                </a:p>
              </p:txBody>
            </p:sp>
          </mc:Choice>
          <mc:Fallback xmlns="">
            <p:sp>
              <p:nvSpPr>
                <p:cNvPr id="23" name="TextBox 22">
                  <a:extLst>
                    <a:ext uri="{FF2B5EF4-FFF2-40B4-BE49-F238E27FC236}">
                      <a16:creationId xmlns:a16="http://schemas.microsoft.com/office/drawing/2014/main" id="{56789EDA-3AAF-2546-B314-EB1C8960EBD6}"/>
                    </a:ext>
                  </a:extLst>
                </p:cNvPr>
                <p:cNvSpPr txBox="1">
                  <a:spLocks noRot="1" noChangeAspect="1" noMove="1" noResize="1" noEditPoints="1" noAdjustHandles="1" noChangeArrowheads="1" noChangeShapeType="1" noTextEdit="1"/>
                </p:cNvSpPr>
                <p:nvPr/>
              </p:nvSpPr>
              <p:spPr>
                <a:xfrm>
                  <a:off x="3630350" y="859037"/>
                  <a:ext cx="5068182" cy="876907"/>
                </a:xfrm>
                <a:prstGeom prst="rect">
                  <a:avLst/>
                </a:prstGeom>
                <a:blipFill>
                  <a:blip r:embed="rId2"/>
                  <a:stretch>
                    <a:fillRect t="-91429" b="-1471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C4CBC27-3C1D-9F4D-BA31-5DD76BF4F30F}"/>
                    </a:ext>
                  </a:extLst>
                </p:cNvPr>
                <p:cNvSpPr txBox="1"/>
                <p:nvPr/>
              </p:nvSpPr>
              <p:spPr>
                <a:xfrm>
                  <a:off x="6164441" y="1777838"/>
                  <a:ext cx="2237920" cy="93262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𝐺𝑖𝑛𝑖</m:t>
                        </m:r>
                        <m:r>
                          <a:rPr lang="en-US" sz="2000" b="0" i="1" smtClean="0">
                            <a:latin typeface="Cambria Math" panose="02040503050406030204" pitchFamily="18" charset="0"/>
                          </a:rPr>
                          <m:t>=1−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𝑝</m:t>
                            </m:r>
                            <m:r>
                              <a:rPr lang="en-US" sz="2000" b="0" i="1" baseline="-25000" smtClean="0">
                                <a:latin typeface="Cambria Math" panose="02040503050406030204" pitchFamily="18" charset="0"/>
                              </a:rPr>
                              <m:t>𝑖</m:t>
                            </m:r>
                            <m:r>
                              <a:rPr lang="en-US" sz="2000" b="0" i="1" baseline="30000" smtClean="0">
                                <a:latin typeface="Cambria Math" panose="02040503050406030204" pitchFamily="18" charset="0"/>
                              </a:rPr>
                              <m:t>2</m:t>
                            </m:r>
                          </m:e>
                        </m:nary>
                      </m:oMath>
                    </m:oMathPara>
                  </a14:m>
                  <a:endParaRPr lang="en-US" sz="2000" dirty="0"/>
                </a:p>
              </p:txBody>
            </p:sp>
          </mc:Choice>
          <mc:Fallback xmlns="">
            <p:sp>
              <p:nvSpPr>
                <p:cNvPr id="24" name="TextBox 23">
                  <a:extLst>
                    <a:ext uri="{FF2B5EF4-FFF2-40B4-BE49-F238E27FC236}">
                      <a16:creationId xmlns:a16="http://schemas.microsoft.com/office/drawing/2014/main" id="{1C4CBC27-3C1D-9F4D-BA31-5DD76BF4F30F}"/>
                    </a:ext>
                  </a:extLst>
                </p:cNvPr>
                <p:cNvSpPr txBox="1">
                  <a:spLocks noRot="1" noChangeAspect="1" noMove="1" noResize="1" noEditPoints="1" noAdjustHandles="1" noChangeArrowheads="1" noChangeShapeType="1" noTextEdit="1"/>
                </p:cNvSpPr>
                <p:nvPr/>
              </p:nvSpPr>
              <p:spPr>
                <a:xfrm>
                  <a:off x="6164441" y="1777838"/>
                  <a:ext cx="2237920" cy="932628"/>
                </a:xfrm>
                <a:prstGeom prst="rect">
                  <a:avLst/>
                </a:prstGeom>
                <a:blipFill>
                  <a:blip r:embed="rId3"/>
                  <a:stretch>
                    <a:fillRect t="-102703" r="-7303" b="-158108"/>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5841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59" t="22050"/>
          <a:stretch/>
        </p:blipFill>
        <p:spPr bwMode="auto">
          <a:xfrm>
            <a:off x="3914775" y="1690688"/>
            <a:ext cx="6703329" cy="473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423861" y="365125"/>
            <a:ext cx="5862638" cy="1325563"/>
          </a:xfrm>
        </p:spPr>
        <p:txBody>
          <a:bodyPr/>
          <a:lstStyle/>
          <a:p>
            <a:r>
              <a:rPr lang="en-US" dirty="0">
                <a:latin typeface="Helvetica" pitchFamily="2" charset="0"/>
              </a:rPr>
              <a:t>Example	</a:t>
            </a:r>
          </a:p>
        </p:txBody>
      </p:sp>
      <p:sp>
        <p:nvSpPr>
          <p:cNvPr id="11" name="TextBox 10"/>
          <p:cNvSpPr txBox="1"/>
          <p:nvPr/>
        </p:nvSpPr>
        <p:spPr>
          <a:xfrm>
            <a:off x="423861" y="1878814"/>
            <a:ext cx="3690939" cy="1015663"/>
          </a:xfrm>
          <a:prstGeom prst="rect">
            <a:avLst/>
          </a:prstGeom>
          <a:noFill/>
        </p:spPr>
        <p:txBody>
          <a:bodyPr wrap="square" rtlCol="0">
            <a:spAutoFit/>
          </a:bodyPr>
          <a:lstStyle/>
          <a:p>
            <a:pPr marL="457200" indent="-457200">
              <a:buAutoNum type="arabicPeriod"/>
            </a:pPr>
            <a:r>
              <a:rPr lang="en-US" sz="2000" dirty="0"/>
              <a:t>Calculate the gain of splitting on </a:t>
            </a:r>
            <a:r>
              <a:rPr lang="en-US" sz="2000" b="1" dirty="0"/>
              <a:t>home ownership</a:t>
            </a:r>
          </a:p>
          <a:p>
            <a:endParaRPr lang="en-US" sz="2000" dirty="0"/>
          </a:p>
        </p:txBody>
      </p:sp>
      <p:grpSp>
        <p:nvGrpSpPr>
          <p:cNvPr id="4" name="Group 3">
            <a:extLst>
              <a:ext uri="{FF2B5EF4-FFF2-40B4-BE49-F238E27FC236}">
                <a16:creationId xmlns:a16="http://schemas.microsoft.com/office/drawing/2014/main" id="{2511F0FB-EC30-C94B-950F-767050D3B9FA}"/>
              </a:ext>
            </a:extLst>
          </p:cNvPr>
          <p:cNvGrpSpPr/>
          <p:nvPr/>
        </p:nvGrpSpPr>
        <p:grpSpPr>
          <a:xfrm>
            <a:off x="6986936" y="-160741"/>
            <a:ext cx="5205064" cy="1851429"/>
            <a:chOff x="3493468" y="859037"/>
            <a:chExt cx="5205064" cy="1851429"/>
          </a:xfrm>
        </p:grpSpPr>
        <p:sp>
          <p:nvSpPr>
            <p:cNvPr id="3" name="Folded Corner 2">
              <a:extLst>
                <a:ext uri="{FF2B5EF4-FFF2-40B4-BE49-F238E27FC236}">
                  <a16:creationId xmlns:a16="http://schemas.microsoft.com/office/drawing/2014/main" id="{FA4E5D5E-5BA1-DF46-8005-023ECBD0EE1D}"/>
                </a:ext>
              </a:extLst>
            </p:cNvPr>
            <p:cNvSpPr/>
            <p:nvPr/>
          </p:nvSpPr>
          <p:spPr>
            <a:xfrm>
              <a:off x="3493468" y="859037"/>
              <a:ext cx="5205064" cy="1851429"/>
            </a:xfrm>
            <a:prstGeom prst="foldedCorner">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CC168E-1E95-AE4A-8B5B-33C57286B33B}"/>
                    </a:ext>
                  </a:extLst>
                </p:cNvPr>
                <p:cNvSpPr txBox="1"/>
                <p:nvPr/>
              </p:nvSpPr>
              <p:spPr>
                <a:xfrm>
                  <a:off x="3630350" y="859037"/>
                  <a:ext cx="5068182" cy="876907"/>
                </a:xfrm>
                <a:prstGeom prst="rect">
                  <a:avLst/>
                </a:prstGeom>
                <a:noFill/>
                <a:ln>
                  <a:solidFill>
                    <a:schemeClr val="bg1">
                      <a:lumMod val="5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r>
                          <a:rPr lang="en-US" b="0" i="1" baseline="-25000" smtClean="0">
                            <a:latin typeface="Cambria Math" panose="02040503050406030204" pitchFamily="18" charset="0"/>
                          </a:rPr>
                          <m:t>𝑠𝑝𝑙𝑖𝑡</m:t>
                        </m:r>
                        <m:r>
                          <a:rPr lang="en-US" b="0" i="1" smtClean="0">
                            <a:latin typeface="Cambria Math" panose="02040503050406030204" pitchFamily="18" charset="0"/>
                          </a:rPr>
                          <m:t>=</m:t>
                        </m:r>
                        <m:r>
                          <a:rPr lang="en-US" b="0" i="1" smtClean="0">
                            <a:latin typeface="Cambria Math" panose="02040503050406030204" pitchFamily="18" charset="0"/>
                          </a:rPr>
                          <m:t>𝐼𝑚𝑝𝑢𝑟𝑖𝑡𝑦</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𝑖</m:t>
                                    </m:r>
                                  </m:num>
                                  <m:den>
                                    <m:r>
                                      <a:rPr lang="en-US" b="0" i="1" smtClean="0">
                                        <a:latin typeface="Cambria Math" panose="02040503050406030204" pitchFamily="18" charset="0"/>
                                      </a:rPr>
                                      <m:t>𝑛</m:t>
                                    </m:r>
                                  </m:den>
                                </m:f>
                                <m:r>
                                  <a:rPr lang="en-US" b="0" i="1" smtClean="0">
                                    <a:latin typeface="Cambria Math" panose="02040503050406030204" pitchFamily="18" charset="0"/>
                                  </a:rPr>
                                  <m:t>𝐼𝑚𝑝𝑢𝑟𝑖𝑡𝑦</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e>
                        </m:d>
                      </m:oMath>
                    </m:oMathPara>
                  </a14:m>
                  <a:endParaRPr lang="en-US" dirty="0"/>
                </a:p>
              </p:txBody>
            </p:sp>
          </mc:Choice>
          <mc:Fallback xmlns="">
            <p:sp>
              <p:nvSpPr>
                <p:cNvPr id="12" name="TextBox 11">
                  <a:extLst>
                    <a:ext uri="{FF2B5EF4-FFF2-40B4-BE49-F238E27FC236}">
                      <a16:creationId xmlns:a16="http://schemas.microsoft.com/office/drawing/2014/main" id="{1BCC168E-1E95-AE4A-8B5B-33C57286B33B}"/>
                    </a:ext>
                  </a:extLst>
                </p:cNvPr>
                <p:cNvSpPr txBox="1">
                  <a:spLocks noRot="1" noChangeAspect="1" noMove="1" noResize="1" noEditPoints="1" noAdjustHandles="1" noChangeArrowheads="1" noChangeShapeType="1" noTextEdit="1"/>
                </p:cNvSpPr>
                <p:nvPr/>
              </p:nvSpPr>
              <p:spPr>
                <a:xfrm>
                  <a:off x="3630350" y="859037"/>
                  <a:ext cx="5068182" cy="876907"/>
                </a:xfrm>
                <a:prstGeom prst="rect">
                  <a:avLst/>
                </a:prstGeom>
                <a:blipFill>
                  <a:blip r:embed="rId3"/>
                  <a:stretch>
                    <a:fillRect t="-92857" b="-147143"/>
                  </a:stretch>
                </a:blipFill>
                <a:ln>
                  <a:solidFill>
                    <a:schemeClr val="bg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53FC3E-FC86-FA4D-A763-417F07EAE8C9}"/>
                    </a:ext>
                  </a:extLst>
                </p:cNvPr>
                <p:cNvSpPr txBox="1"/>
                <p:nvPr/>
              </p:nvSpPr>
              <p:spPr>
                <a:xfrm>
                  <a:off x="6164441" y="1777838"/>
                  <a:ext cx="2237920" cy="932628"/>
                </a:xfrm>
                <a:prstGeom prst="rect">
                  <a:avLst/>
                </a:prstGeom>
                <a:noFill/>
                <a:ln>
                  <a:solidFill>
                    <a:schemeClr val="bg1">
                      <a:lumMod val="5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𝐺𝑖𝑛𝑖</m:t>
                        </m:r>
                        <m:r>
                          <a:rPr lang="en-US" sz="2000" b="0" i="1" smtClean="0">
                            <a:latin typeface="Cambria Math" panose="02040503050406030204" pitchFamily="18" charset="0"/>
                          </a:rPr>
                          <m:t>=1−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𝑝</m:t>
                            </m:r>
                            <m:r>
                              <a:rPr lang="en-US" sz="2000" b="0" i="1" baseline="-25000" smtClean="0">
                                <a:latin typeface="Cambria Math" panose="02040503050406030204" pitchFamily="18" charset="0"/>
                              </a:rPr>
                              <m:t>𝑖</m:t>
                            </m:r>
                            <m:r>
                              <a:rPr lang="en-US" sz="2000" b="0" i="1" baseline="30000" smtClean="0">
                                <a:latin typeface="Cambria Math" panose="02040503050406030204" pitchFamily="18" charset="0"/>
                              </a:rPr>
                              <m:t>2</m:t>
                            </m:r>
                          </m:e>
                        </m:nary>
                      </m:oMath>
                    </m:oMathPara>
                  </a14:m>
                  <a:endParaRPr lang="en-US" sz="2000" dirty="0"/>
                </a:p>
              </p:txBody>
            </p:sp>
          </mc:Choice>
          <mc:Fallback xmlns="">
            <p:sp>
              <p:nvSpPr>
                <p:cNvPr id="13" name="TextBox 12">
                  <a:extLst>
                    <a:ext uri="{FF2B5EF4-FFF2-40B4-BE49-F238E27FC236}">
                      <a16:creationId xmlns:a16="http://schemas.microsoft.com/office/drawing/2014/main" id="{3E53FC3E-FC86-FA4D-A763-417F07EAE8C9}"/>
                    </a:ext>
                  </a:extLst>
                </p:cNvPr>
                <p:cNvSpPr txBox="1">
                  <a:spLocks noRot="1" noChangeAspect="1" noMove="1" noResize="1" noEditPoints="1" noAdjustHandles="1" noChangeArrowheads="1" noChangeShapeType="1" noTextEdit="1"/>
                </p:cNvSpPr>
                <p:nvPr/>
              </p:nvSpPr>
              <p:spPr>
                <a:xfrm>
                  <a:off x="6164441" y="1777838"/>
                  <a:ext cx="2237920" cy="932628"/>
                </a:xfrm>
                <a:prstGeom prst="rect">
                  <a:avLst/>
                </a:prstGeom>
                <a:blipFill>
                  <a:blip r:embed="rId4"/>
                  <a:stretch>
                    <a:fillRect t="-102703" r="-6704" b="-155405"/>
                  </a:stretch>
                </a:blipFill>
                <a:ln>
                  <a:solidFill>
                    <a:schemeClr val="bg1">
                      <a:lumMod val="50000"/>
                    </a:schemeClr>
                  </a:solidFill>
                </a:ln>
              </p:spPr>
              <p:txBody>
                <a:bodyPr/>
                <a:lstStyle/>
                <a:p>
                  <a:r>
                    <a:rPr lang="en-US">
                      <a:noFill/>
                    </a:rPr>
                    <a:t> </a:t>
                  </a:r>
                </a:p>
              </p:txBody>
            </p:sp>
          </mc:Fallback>
        </mc:AlternateContent>
      </p:grpSp>
    </p:spTree>
    <p:extLst>
      <p:ext uri="{BB962C8B-B14F-4D97-AF65-F5344CB8AC3E}">
        <p14:creationId xmlns:p14="http://schemas.microsoft.com/office/powerpoint/2010/main" val="21620659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59" t="22050"/>
          <a:stretch/>
        </p:blipFill>
        <p:spPr bwMode="auto">
          <a:xfrm>
            <a:off x="5393594" y="1762117"/>
            <a:ext cx="6703329" cy="473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423861" y="365125"/>
            <a:ext cx="5862638" cy="1325563"/>
          </a:xfrm>
        </p:spPr>
        <p:txBody>
          <a:bodyPr/>
          <a:lstStyle/>
          <a:p>
            <a:r>
              <a:rPr lang="en-US" dirty="0">
                <a:latin typeface="Helvetica" pitchFamily="2" charset="0"/>
              </a:rPr>
              <a:t>Example	</a:t>
            </a:r>
          </a:p>
        </p:txBody>
      </p:sp>
      <p:sp>
        <p:nvSpPr>
          <p:cNvPr id="11" name="TextBox 10"/>
          <p:cNvSpPr txBox="1"/>
          <p:nvPr/>
        </p:nvSpPr>
        <p:spPr>
          <a:xfrm>
            <a:off x="423860" y="1421836"/>
            <a:ext cx="4311799" cy="5940088"/>
          </a:xfrm>
          <a:prstGeom prst="rect">
            <a:avLst/>
          </a:prstGeom>
          <a:noFill/>
        </p:spPr>
        <p:txBody>
          <a:bodyPr wrap="square" rtlCol="0">
            <a:spAutoFit/>
          </a:bodyPr>
          <a:lstStyle/>
          <a:p>
            <a:pPr marL="457200" indent="-457200">
              <a:buAutoNum type="arabicPeriod"/>
            </a:pPr>
            <a:r>
              <a:rPr lang="en-US" sz="2000" dirty="0"/>
              <a:t>Calculate the gain of splitting on </a:t>
            </a:r>
            <a:r>
              <a:rPr lang="en-US" sz="2000" b="1" dirty="0"/>
              <a:t>home ownership.</a:t>
            </a:r>
          </a:p>
          <a:p>
            <a:r>
              <a:rPr lang="en-US" sz="2000" b="1" dirty="0">
                <a:solidFill>
                  <a:schemeClr val="accent2">
                    <a:lumMod val="75000"/>
                  </a:schemeClr>
                </a:solidFill>
              </a:rPr>
              <a:t>Impurity always calculated on y</a:t>
            </a:r>
          </a:p>
          <a:p>
            <a:r>
              <a:rPr lang="en-US" sz="2000" dirty="0"/>
              <a:t>Initial impurity of root (3 yes, 7 no)</a:t>
            </a:r>
          </a:p>
          <a:p>
            <a:r>
              <a:rPr lang="en-US" sz="2000" dirty="0"/>
              <a:t>= 1- (3/10)</a:t>
            </a:r>
            <a:r>
              <a:rPr lang="en-US" sz="2000" baseline="30000" dirty="0"/>
              <a:t>2</a:t>
            </a:r>
            <a:r>
              <a:rPr lang="en-US" sz="2000" dirty="0"/>
              <a:t> – (7/10)</a:t>
            </a:r>
            <a:r>
              <a:rPr lang="en-US" sz="2000" baseline="30000" dirty="0"/>
              <a:t>2 </a:t>
            </a:r>
            <a:r>
              <a:rPr lang="en-US" sz="2000" dirty="0"/>
              <a:t>= 0.42..</a:t>
            </a:r>
          </a:p>
          <a:p>
            <a:r>
              <a:rPr lang="en-US" sz="2000" dirty="0"/>
              <a:t>After split, (yes home) leaf will have (</a:t>
            </a:r>
            <a:r>
              <a:rPr lang="en-US" sz="2000" dirty="0" err="1"/>
              <a:t>No,No,No</a:t>
            </a:r>
            <a:r>
              <a:rPr lang="en-US" sz="2000" dirty="0"/>
              <a:t>) so impurity</a:t>
            </a:r>
          </a:p>
          <a:p>
            <a:r>
              <a:rPr lang="en-US" sz="2000" dirty="0"/>
              <a:t>=1- (3/3)</a:t>
            </a:r>
            <a:r>
              <a:rPr lang="en-US" sz="2000" baseline="30000" dirty="0"/>
              <a:t> 2 </a:t>
            </a:r>
            <a:r>
              <a:rPr lang="en-US" sz="2000" dirty="0"/>
              <a:t>=0.</a:t>
            </a:r>
          </a:p>
          <a:p>
            <a:r>
              <a:rPr lang="en-US" sz="2000" dirty="0"/>
              <a:t>(no home) leaf will be (N,N,Y,N,Y,N,Y) impurity:</a:t>
            </a:r>
          </a:p>
          <a:p>
            <a:r>
              <a:rPr lang="en-US" sz="2000" dirty="0"/>
              <a:t>= 1- (3/7)</a:t>
            </a:r>
            <a:r>
              <a:rPr lang="en-US" sz="2000" baseline="30000" dirty="0"/>
              <a:t>2</a:t>
            </a:r>
            <a:r>
              <a:rPr lang="en-US" sz="2000" dirty="0"/>
              <a:t> – (4/7)</a:t>
            </a:r>
            <a:r>
              <a:rPr lang="en-US" sz="2000" baseline="30000" dirty="0"/>
              <a:t>2</a:t>
            </a:r>
            <a:r>
              <a:rPr lang="en-US" sz="2000" dirty="0"/>
              <a:t> = 0.489..</a:t>
            </a:r>
          </a:p>
          <a:p>
            <a:r>
              <a:rPr lang="en-US" sz="2000" dirty="0"/>
              <a:t>So average impurity after split is</a:t>
            </a:r>
          </a:p>
          <a:p>
            <a:r>
              <a:rPr lang="en-US" sz="2000" dirty="0"/>
              <a:t>3/10 * 0 + 7/10 * 0.489 = 0.342..</a:t>
            </a:r>
          </a:p>
          <a:p>
            <a:r>
              <a:rPr lang="en-US" sz="2000" dirty="0"/>
              <a:t>So Gain of splitting on home ownership is:</a:t>
            </a:r>
          </a:p>
          <a:p>
            <a:r>
              <a:rPr lang="en-US" sz="2000" dirty="0"/>
              <a:t>initial impurity- avg. impurity after split </a:t>
            </a:r>
          </a:p>
          <a:p>
            <a:r>
              <a:rPr lang="en-US" sz="2000" dirty="0"/>
              <a:t>= 0.42 – 0.342= 0.078.. </a:t>
            </a:r>
          </a:p>
          <a:p>
            <a:endParaRPr lang="en-US" sz="2000" dirty="0"/>
          </a:p>
          <a:p>
            <a:endParaRPr lang="en-US" sz="20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CC168E-1E95-AE4A-8B5B-33C57286B33B}"/>
                  </a:ext>
                </a:extLst>
              </p:cNvPr>
              <p:cNvSpPr txBox="1"/>
              <p:nvPr/>
            </p:nvSpPr>
            <p:spPr>
              <a:xfrm>
                <a:off x="7095243" y="102192"/>
                <a:ext cx="5068182" cy="8769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r>
                        <a:rPr lang="en-US" b="0" i="1" baseline="-25000" smtClean="0">
                          <a:latin typeface="Cambria Math" panose="02040503050406030204" pitchFamily="18" charset="0"/>
                        </a:rPr>
                        <m:t>𝑠𝑝𝑙𝑖𝑡</m:t>
                      </m:r>
                      <m:r>
                        <a:rPr lang="en-US" b="0" i="1" smtClean="0">
                          <a:latin typeface="Cambria Math" panose="02040503050406030204" pitchFamily="18" charset="0"/>
                        </a:rPr>
                        <m:t>=</m:t>
                      </m:r>
                      <m:r>
                        <a:rPr lang="en-US" b="0" i="1" smtClean="0">
                          <a:latin typeface="Cambria Math" panose="02040503050406030204" pitchFamily="18" charset="0"/>
                        </a:rPr>
                        <m:t>𝐼𝑚𝑝𝑢𝑟𝑖𝑡𝑦</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𝑖</m:t>
                                  </m:r>
                                </m:num>
                                <m:den>
                                  <m:r>
                                    <a:rPr lang="en-US" b="0" i="1" smtClean="0">
                                      <a:latin typeface="Cambria Math" panose="02040503050406030204" pitchFamily="18" charset="0"/>
                                    </a:rPr>
                                    <m:t>𝑛</m:t>
                                  </m:r>
                                </m:den>
                              </m:f>
                              <m:r>
                                <a:rPr lang="en-US" b="0" i="1" smtClean="0">
                                  <a:latin typeface="Cambria Math" panose="02040503050406030204" pitchFamily="18" charset="0"/>
                                </a:rPr>
                                <m:t>𝐼𝑚𝑝𝑢𝑟𝑖𝑡𝑦</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e>
                      </m:d>
                    </m:oMath>
                  </m:oMathPara>
                </a14:m>
                <a:endParaRPr lang="en-US" dirty="0"/>
              </a:p>
            </p:txBody>
          </p:sp>
        </mc:Choice>
        <mc:Fallback xmlns="">
          <p:sp>
            <p:nvSpPr>
              <p:cNvPr id="12" name="TextBox 11">
                <a:extLst>
                  <a:ext uri="{FF2B5EF4-FFF2-40B4-BE49-F238E27FC236}">
                    <a16:creationId xmlns:a16="http://schemas.microsoft.com/office/drawing/2014/main" id="{1BCC168E-1E95-AE4A-8B5B-33C57286B33B}"/>
                  </a:ext>
                </a:extLst>
              </p:cNvPr>
              <p:cNvSpPr txBox="1">
                <a:spLocks noRot="1" noChangeAspect="1" noMove="1" noResize="1" noEditPoints="1" noAdjustHandles="1" noChangeArrowheads="1" noChangeShapeType="1" noTextEdit="1"/>
              </p:cNvSpPr>
              <p:nvPr/>
            </p:nvSpPr>
            <p:spPr>
              <a:xfrm>
                <a:off x="7095243" y="102192"/>
                <a:ext cx="5068182" cy="876907"/>
              </a:xfrm>
              <a:prstGeom prst="rect">
                <a:avLst/>
              </a:prstGeom>
              <a:blipFill>
                <a:blip r:embed="rId3"/>
                <a:stretch>
                  <a:fillRect t="-91429" b="-14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53FC3E-FC86-FA4D-A763-417F07EAE8C9}"/>
                  </a:ext>
                </a:extLst>
              </p:cNvPr>
              <p:cNvSpPr txBox="1"/>
              <p:nvPr/>
            </p:nvSpPr>
            <p:spPr>
              <a:xfrm>
                <a:off x="9629334" y="1020993"/>
                <a:ext cx="2237920"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𝐺𝑖𝑛𝑖</m:t>
                      </m:r>
                      <m:r>
                        <a:rPr lang="en-US" sz="2000" b="0" i="1" smtClean="0">
                          <a:latin typeface="Cambria Math" panose="02040503050406030204" pitchFamily="18" charset="0"/>
                        </a:rPr>
                        <m:t>=1−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𝑝</m:t>
                          </m:r>
                          <m:r>
                            <a:rPr lang="en-US" sz="2000" b="0" i="1" baseline="-25000" smtClean="0">
                              <a:latin typeface="Cambria Math" panose="02040503050406030204" pitchFamily="18" charset="0"/>
                            </a:rPr>
                            <m:t>𝑖</m:t>
                          </m:r>
                          <m:r>
                            <a:rPr lang="en-US" sz="2000" b="0" i="1" baseline="30000" smtClean="0">
                              <a:latin typeface="Cambria Math" panose="02040503050406030204" pitchFamily="18" charset="0"/>
                            </a:rPr>
                            <m:t>2</m:t>
                          </m:r>
                        </m:e>
                      </m:nary>
                    </m:oMath>
                  </m:oMathPara>
                </a14:m>
                <a:endParaRPr lang="en-US" sz="2000" dirty="0"/>
              </a:p>
            </p:txBody>
          </p:sp>
        </mc:Choice>
        <mc:Fallback xmlns="">
          <p:sp>
            <p:nvSpPr>
              <p:cNvPr id="13" name="TextBox 12">
                <a:extLst>
                  <a:ext uri="{FF2B5EF4-FFF2-40B4-BE49-F238E27FC236}">
                    <a16:creationId xmlns:a16="http://schemas.microsoft.com/office/drawing/2014/main" id="{3E53FC3E-FC86-FA4D-A763-417F07EAE8C9}"/>
                  </a:ext>
                </a:extLst>
              </p:cNvPr>
              <p:cNvSpPr txBox="1">
                <a:spLocks noRot="1" noChangeAspect="1" noMove="1" noResize="1" noEditPoints="1" noAdjustHandles="1" noChangeArrowheads="1" noChangeShapeType="1" noTextEdit="1"/>
              </p:cNvSpPr>
              <p:nvPr/>
            </p:nvSpPr>
            <p:spPr>
              <a:xfrm>
                <a:off x="9629334" y="1020993"/>
                <a:ext cx="2237920" cy="932628"/>
              </a:xfrm>
              <a:prstGeom prst="rect">
                <a:avLst/>
              </a:prstGeom>
              <a:blipFill>
                <a:blip r:embed="rId4"/>
                <a:stretch>
                  <a:fillRect t="-101333" r="-7910" b="-154667"/>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B6042048-7DB1-AE48-80AD-794E65338E83}"/>
              </a:ext>
            </a:extLst>
          </p:cNvPr>
          <p:cNvSpPr/>
          <p:nvPr/>
        </p:nvSpPr>
        <p:spPr>
          <a:xfrm>
            <a:off x="5677592" y="2750584"/>
            <a:ext cx="5137265" cy="65284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9A3CD85-6B59-EF42-A728-3F7074344E6F}"/>
              </a:ext>
            </a:extLst>
          </p:cNvPr>
          <p:cNvSpPr/>
          <p:nvPr/>
        </p:nvSpPr>
        <p:spPr>
          <a:xfrm>
            <a:off x="5544404" y="4727488"/>
            <a:ext cx="5203891" cy="9369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F7214E4-3B98-434B-8483-8D767B75C03A}"/>
              </a:ext>
            </a:extLst>
          </p:cNvPr>
          <p:cNvSpPr/>
          <p:nvPr/>
        </p:nvSpPr>
        <p:spPr>
          <a:xfrm>
            <a:off x="5544404" y="3739036"/>
            <a:ext cx="5203828" cy="65284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73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59" t="22050"/>
          <a:stretch/>
        </p:blipFill>
        <p:spPr bwMode="auto">
          <a:xfrm>
            <a:off x="5163925" y="1828805"/>
            <a:ext cx="6703329" cy="473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423861" y="365125"/>
            <a:ext cx="5862638" cy="1325563"/>
          </a:xfrm>
        </p:spPr>
        <p:txBody>
          <a:bodyPr/>
          <a:lstStyle/>
          <a:p>
            <a:r>
              <a:rPr lang="en-US" dirty="0">
                <a:latin typeface="Helvetica" pitchFamily="2" charset="0"/>
              </a:rPr>
              <a:t>Example	</a:t>
            </a:r>
          </a:p>
        </p:txBody>
      </p:sp>
      <p:sp>
        <p:nvSpPr>
          <p:cNvPr id="11" name="TextBox 10"/>
          <p:cNvSpPr txBox="1"/>
          <p:nvPr/>
        </p:nvSpPr>
        <p:spPr>
          <a:xfrm>
            <a:off x="423860" y="1421836"/>
            <a:ext cx="5025437" cy="5016758"/>
          </a:xfrm>
          <a:prstGeom prst="rect">
            <a:avLst/>
          </a:prstGeom>
          <a:noFill/>
        </p:spPr>
        <p:txBody>
          <a:bodyPr wrap="square" rtlCol="0">
            <a:spAutoFit/>
          </a:bodyPr>
          <a:lstStyle/>
          <a:p>
            <a:pPr marL="457200" indent="-457200">
              <a:buAutoNum type="arabicPeriod"/>
            </a:pPr>
            <a:r>
              <a:rPr lang="en-US" sz="2000" dirty="0"/>
              <a:t>Calculate the gain of splitting on </a:t>
            </a:r>
            <a:r>
              <a:rPr lang="en-US" sz="2000" b="1" dirty="0"/>
              <a:t>Marital Status (3 way split)</a:t>
            </a:r>
          </a:p>
          <a:p>
            <a:r>
              <a:rPr lang="en-US" sz="2000" b="1" dirty="0">
                <a:solidFill>
                  <a:schemeClr val="accent2">
                    <a:lumMod val="75000"/>
                  </a:schemeClr>
                </a:solidFill>
              </a:rPr>
              <a:t>Impurity always calculated on y</a:t>
            </a:r>
          </a:p>
          <a:p>
            <a:r>
              <a:rPr lang="en-US" sz="2000" dirty="0"/>
              <a:t>Initial impurity of root (3 yes, 7 no)</a:t>
            </a:r>
          </a:p>
          <a:p>
            <a:r>
              <a:rPr lang="en-US" sz="2000" dirty="0"/>
              <a:t>= 1- (3/10)</a:t>
            </a:r>
            <a:r>
              <a:rPr lang="en-US" sz="2000" baseline="30000" dirty="0"/>
              <a:t>2</a:t>
            </a:r>
            <a:r>
              <a:rPr lang="en-US" sz="2000" dirty="0"/>
              <a:t> – (7/10)</a:t>
            </a:r>
            <a:r>
              <a:rPr lang="en-US" sz="2000" baseline="30000" dirty="0"/>
              <a:t>2 </a:t>
            </a:r>
            <a:r>
              <a:rPr lang="en-US" sz="2000" dirty="0"/>
              <a:t>= 0.42..</a:t>
            </a:r>
          </a:p>
          <a:p>
            <a:r>
              <a:rPr lang="en-US" sz="2000" dirty="0"/>
              <a:t>After split, (Married) leaf: 4 No, </a:t>
            </a:r>
          </a:p>
          <a:p>
            <a:r>
              <a:rPr lang="en-US" sz="2000" dirty="0"/>
              <a:t>=1- (4/4)</a:t>
            </a:r>
            <a:r>
              <a:rPr lang="en-US" sz="2000" baseline="30000" dirty="0"/>
              <a:t> 2 </a:t>
            </a:r>
            <a:r>
              <a:rPr lang="en-US" sz="2000" dirty="0"/>
              <a:t>=0.</a:t>
            </a:r>
          </a:p>
          <a:p>
            <a:r>
              <a:rPr lang="en-US" sz="2000" dirty="0"/>
              <a:t>(Single) leaf has: N,N,Y,Y</a:t>
            </a:r>
          </a:p>
          <a:p>
            <a:r>
              <a:rPr lang="en-US" sz="2000" dirty="0"/>
              <a:t>= 1- (2/4)</a:t>
            </a:r>
            <a:r>
              <a:rPr lang="en-US" sz="2000" baseline="30000" dirty="0"/>
              <a:t>2</a:t>
            </a:r>
            <a:r>
              <a:rPr lang="en-US" sz="2000" dirty="0"/>
              <a:t> – (2/4)</a:t>
            </a:r>
            <a:r>
              <a:rPr lang="en-US" sz="2000" baseline="30000" dirty="0"/>
              <a:t>2</a:t>
            </a:r>
            <a:r>
              <a:rPr lang="en-US" sz="2000" dirty="0"/>
              <a:t> = 0.5..</a:t>
            </a:r>
          </a:p>
          <a:p>
            <a:r>
              <a:rPr lang="en-US" sz="2000" dirty="0"/>
              <a:t>(Divorced) has: Y, N</a:t>
            </a:r>
          </a:p>
          <a:p>
            <a:r>
              <a:rPr lang="en-US" sz="2000" dirty="0"/>
              <a:t>Impurity 1- (1/2)</a:t>
            </a:r>
            <a:r>
              <a:rPr lang="en-US" sz="2000" baseline="30000" dirty="0"/>
              <a:t>2</a:t>
            </a:r>
            <a:r>
              <a:rPr lang="en-US" sz="2000" dirty="0"/>
              <a:t>=0.5</a:t>
            </a:r>
          </a:p>
          <a:p>
            <a:r>
              <a:rPr lang="en-US" sz="2000" dirty="0"/>
              <a:t>So avg. impurity after split is </a:t>
            </a:r>
          </a:p>
          <a:p>
            <a:r>
              <a:rPr lang="en-US" sz="2000" dirty="0"/>
              <a:t>4/10* 0 + 4/10* 0.5 + 2/10*0.5 </a:t>
            </a:r>
          </a:p>
          <a:p>
            <a:r>
              <a:rPr lang="en-US" sz="2000" dirty="0"/>
              <a:t>= 0.42 – 0.3= 0.12</a:t>
            </a:r>
          </a:p>
          <a:p>
            <a:endParaRPr lang="en-US" sz="2000" dirty="0"/>
          </a:p>
          <a:p>
            <a:r>
              <a:rPr lang="en-US" sz="2000" dirty="0"/>
              <a:t>So prefer to split on </a:t>
            </a:r>
            <a:r>
              <a:rPr lang="en-US" sz="2000"/>
              <a:t>Marital status</a:t>
            </a:r>
            <a:r>
              <a:rPr lang="en-US" sz="2000" dirty="0"/>
              <a: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CC168E-1E95-AE4A-8B5B-33C57286B33B}"/>
                  </a:ext>
                </a:extLst>
              </p:cNvPr>
              <p:cNvSpPr txBox="1"/>
              <p:nvPr/>
            </p:nvSpPr>
            <p:spPr>
              <a:xfrm>
                <a:off x="7095243" y="102192"/>
                <a:ext cx="5068182" cy="8769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r>
                        <a:rPr lang="en-US" b="0" i="1" baseline="-25000" smtClean="0">
                          <a:latin typeface="Cambria Math" panose="02040503050406030204" pitchFamily="18" charset="0"/>
                        </a:rPr>
                        <m:t>𝑠𝑝𝑙𝑖𝑡</m:t>
                      </m:r>
                      <m:r>
                        <a:rPr lang="en-US" b="0" i="1" smtClean="0">
                          <a:latin typeface="Cambria Math" panose="02040503050406030204" pitchFamily="18" charset="0"/>
                        </a:rPr>
                        <m:t>=</m:t>
                      </m:r>
                      <m:r>
                        <a:rPr lang="en-US" b="0" i="1" smtClean="0">
                          <a:latin typeface="Cambria Math" panose="02040503050406030204" pitchFamily="18" charset="0"/>
                        </a:rPr>
                        <m:t>𝐼𝑚𝑝𝑢𝑟𝑖𝑡𝑦</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𝑖</m:t>
                                  </m:r>
                                </m:num>
                                <m:den>
                                  <m:r>
                                    <a:rPr lang="en-US" b="0" i="1" smtClean="0">
                                      <a:latin typeface="Cambria Math" panose="02040503050406030204" pitchFamily="18" charset="0"/>
                                    </a:rPr>
                                    <m:t>𝑛</m:t>
                                  </m:r>
                                </m:den>
                              </m:f>
                              <m:r>
                                <a:rPr lang="en-US" b="0" i="1" smtClean="0">
                                  <a:latin typeface="Cambria Math" panose="02040503050406030204" pitchFamily="18" charset="0"/>
                                </a:rPr>
                                <m:t>𝐼𝑚𝑝𝑢𝑟𝑖𝑡𝑦</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e>
                      </m:d>
                    </m:oMath>
                  </m:oMathPara>
                </a14:m>
                <a:endParaRPr lang="en-US" dirty="0"/>
              </a:p>
            </p:txBody>
          </p:sp>
        </mc:Choice>
        <mc:Fallback xmlns="">
          <p:sp>
            <p:nvSpPr>
              <p:cNvPr id="12" name="TextBox 11">
                <a:extLst>
                  <a:ext uri="{FF2B5EF4-FFF2-40B4-BE49-F238E27FC236}">
                    <a16:creationId xmlns:a16="http://schemas.microsoft.com/office/drawing/2014/main" id="{1BCC168E-1E95-AE4A-8B5B-33C57286B33B}"/>
                  </a:ext>
                </a:extLst>
              </p:cNvPr>
              <p:cNvSpPr txBox="1">
                <a:spLocks noRot="1" noChangeAspect="1" noMove="1" noResize="1" noEditPoints="1" noAdjustHandles="1" noChangeArrowheads="1" noChangeShapeType="1" noTextEdit="1"/>
              </p:cNvSpPr>
              <p:nvPr/>
            </p:nvSpPr>
            <p:spPr>
              <a:xfrm>
                <a:off x="7095243" y="102192"/>
                <a:ext cx="5068182" cy="876907"/>
              </a:xfrm>
              <a:prstGeom prst="rect">
                <a:avLst/>
              </a:prstGeom>
              <a:blipFill>
                <a:blip r:embed="rId3"/>
                <a:stretch>
                  <a:fillRect t="-91429" b="-14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53FC3E-FC86-FA4D-A763-417F07EAE8C9}"/>
                  </a:ext>
                </a:extLst>
              </p:cNvPr>
              <p:cNvSpPr txBox="1"/>
              <p:nvPr/>
            </p:nvSpPr>
            <p:spPr>
              <a:xfrm>
                <a:off x="9629334" y="1020993"/>
                <a:ext cx="2237920"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𝐺𝑖𝑛𝑖</m:t>
                      </m:r>
                      <m:r>
                        <a:rPr lang="en-US" sz="2000" b="0" i="1" smtClean="0">
                          <a:latin typeface="Cambria Math" panose="02040503050406030204" pitchFamily="18" charset="0"/>
                        </a:rPr>
                        <m:t>=1−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𝑝</m:t>
                          </m:r>
                          <m:r>
                            <a:rPr lang="en-US" sz="2000" b="0" i="1" baseline="-25000" smtClean="0">
                              <a:latin typeface="Cambria Math" panose="02040503050406030204" pitchFamily="18" charset="0"/>
                            </a:rPr>
                            <m:t>𝑖</m:t>
                          </m:r>
                          <m:r>
                            <a:rPr lang="en-US" sz="2000" b="0" i="1" baseline="30000" smtClean="0">
                              <a:latin typeface="Cambria Math" panose="02040503050406030204" pitchFamily="18" charset="0"/>
                            </a:rPr>
                            <m:t>2</m:t>
                          </m:r>
                        </m:e>
                      </m:nary>
                    </m:oMath>
                  </m:oMathPara>
                </a14:m>
                <a:endParaRPr lang="en-US" sz="2000" dirty="0"/>
              </a:p>
            </p:txBody>
          </p:sp>
        </mc:Choice>
        <mc:Fallback xmlns="">
          <p:sp>
            <p:nvSpPr>
              <p:cNvPr id="13" name="TextBox 12">
                <a:extLst>
                  <a:ext uri="{FF2B5EF4-FFF2-40B4-BE49-F238E27FC236}">
                    <a16:creationId xmlns:a16="http://schemas.microsoft.com/office/drawing/2014/main" id="{3E53FC3E-FC86-FA4D-A763-417F07EAE8C9}"/>
                  </a:ext>
                </a:extLst>
              </p:cNvPr>
              <p:cNvSpPr txBox="1">
                <a:spLocks noRot="1" noChangeAspect="1" noMove="1" noResize="1" noEditPoints="1" noAdjustHandles="1" noChangeArrowheads="1" noChangeShapeType="1" noTextEdit="1"/>
              </p:cNvSpPr>
              <p:nvPr/>
            </p:nvSpPr>
            <p:spPr>
              <a:xfrm>
                <a:off x="9629334" y="1020993"/>
                <a:ext cx="2237920" cy="932628"/>
              </a:xfrm>
              <a:prstGeom prst="rect">
                <a:avLst/>
              </a:prstGeom>
              <a:blipFill>
                <a:blip r:embed="rId4"/>
                <a:stretch>
                  <a:fillRect t="-101333" r="-7910" b="-154667"/>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B6042048-7DB1-AE48-80AD-794E65338E83}"/>
              </a:ext>
            </a:extLst>
          </p:cNvPr>
          <p:cNvSpPr/>
          <p:nvPr/>
        </p:nvSpPr>
        <p:spPr>
          <a:xfrm>
            <a:off x="5478931" y="2842730"/>
            <a:ext cx="5137265" cy="28690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9A3CD85-6B59-EF42-A728-3F7074344E6F}"/>
              </a:ext>
            </a:extLst>
          </p:cNvPr>
          <p:cNvSpPr/>
          <p:nvPr/>
        </p:nvSpPr>
        <p:spPr>
          <a:xfrm>
            <a:off x="5533831" y="5106212"/>
            <a:ext cx="5203891" cy="28690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F7214E4-3B98-434B-8483-8D767B75C03A}"/>
              </a:ext>
            </a:extLst>
          </p:cNvPr>
          <p:cNvSpPr/>
          <p:nvPr/>
        </p:nvSpPr>
        <p:spPr>
          <a:xfrm>
            <a:off x="5449298" y="4104974"/>
            <a:ext cx="5298934" cy="28690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E96275-3F12-3540-9A7F-CCBCA1584EB8}"/>
              </a:ext>
            </a:extLst>
          </p:cNvPr>
          <p:cNvSpPr/>
          <p:nvPr/>
        </p:nvSpPr>
        <p:spPr>
          <a:xfrm>
            <a:off x="5449298" y="3485232"/>
            <a:ext cx="5137265" cy="28690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32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59" t="22050"/>
          <a:stretch/>
        </p:blipFill>
        <p:spPr bwMode="auto">
          <a:xfrm>
            <a:off x="3914775" y="1690688"/>
            <a:ext cx="6703329" cy="473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423861" y="365125"/>
            <a:ext cx="5862638" cy="1325563"/>
          </a:xfrm>
        </p:spPr>
        <p:txBody>
          <a:bodyPr/>
          <a:lstStyle/>
          <a:p>
            <a:r>
              <a:rPr lang="en-US" dirty="0">
                <a:latin typeface="Helvetica" pitchFamily="2" charset="0"/>
              </a:rPr>
              <a:t>Example	</a:t>
            </a:r>
          </a:p>
        </p:txBody>
      </p:sp>
      <p:sp>
        <p:nvSpPr>
          <p:cNvPr id="11" name="TextBox 10"/>
          <p:cNvSpPr txBox="1"/>
          <p:nvPr/>
        </p:nvSpPr>
        <p:spPr>
          <a:xfrm>
            <a:off x="423861" y="1878814"/>
            <a:ext cx="3690939" cy="1631216"/>
          </a:xfrm>
          <a:prstGeom prst="rect">
            <a:avLst/>
          </a:prstGeom>
          <a:noFill/>
        </p:spPr>
        <p:txBody>
          <a:bodyPr wrap="square" rtlCol="0">
            <a:spAutoFit/>
          </a:bodyPr>
          <a:lstStyle/>
          <a:p>
            <a:pPr marL="457200" indent="-457200">
              <a:buAutoNum type="arabicPeriod"/>
            </a:pPr>
            <a:r>
              <a:rPr lang="en-US" sz="2000" dirty="0"/>
              <a:t>Calculate the gain of splitting on </a:t>
            </a:r>
            <a:r>
              <a:rPr lang="en-US" sz="2000" b="1" dirty="0"/>
              <a:t>home ownership</a:t>
            </a:r>
          </a:p>
          <a:p>
            <a:pPr marL="457200" indent="-457200">
              <a:buAutoNum type="arabicPeriod"/>
            </a:pPr>
            <a:endParaRPr lang="en-US" sz="2000" dirty="0"/>
          </a:p>
          <a:p>
            <a:pPr marL="457200" indent="-457200">
              <a:buAutoNum type="arabicPeriod"/>
            </a:pPr>
            <a:r>
              <a:rPr lang="en-US" sz="2000" dirty="0"/>
              <a:t>Calculate the gain of splitting on </a:t>
            </a:r>
            <a:r>
              <a:rPr lang="en-US" sz="2000" b="1" dirty="0"/>
              <a:t>marital status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CC168E-1E95-AE4A-8B5B-33C57286B33B}"/>
                  </a:ext>
                </a:extLst>
              </p:cNvPr>
              <p:cNvSpPr txBox="1"/>
              <p:nvPr/>
            </p:nvSpPr>
            <p:spPr>
              <a:xfrm>
                <a:off x="7095243" y="102192"/>
                <a:ext cx="5068182" cy="8769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r>
                        <a:rPr lang="en-US" b="0" i="1" baseline="-25000" smtClean="0">
                          <a:latin typeface="Cambria Math" panose="02040503050406030204" pitchFamily="18" charset="0"/>
                        </a:rPr>
                        <m:t>𝑠𝑝𝑙𝑖𝑡</m:t>
                      </m:r>
                      <m:r>
                        <a:rPr lang="en-US" b="0" i="1" smtClean="0">
                          <a:latin typeface="Cambria Math" panose="02040503050406030204" pitchFamily="18" charset="0"/>
                        </a:rPr>
                        <m:t>=</m:t>
                      </m:r>
                      <m:r>
                        <a:rPr lang="en-US" b="0" i="1" smtClean="0">
                          <a:latin typeface="Cambria Math" panose="02040503050406030204" pitchFamily="18" charset="0"/>
                        </a:rPr>
                        <m:t>𝐼𝑚𝑝𝑢𝑟𝑖𝑡𝑦</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𝑖</m:t>
                                  </m:r>
                                </m:num>
                                <m:den>
                                  <m:r>
                                    <a:rPr lang="en-US" b="0" i="1" smtClean="0">
                                      <a:latin typeface="Cambria Math" panose="02040503050406030204" pitchFamily="18" charset="0"/>
                                    </a:rPr>
                                    <m:t>𝑛</m:t>
                                  </m:r>
                                </m:den>
                              </m:f>
                              <m:r>
                                <a:rPr lang="en-US" b="0" i="1" smtClean="0">
                                  <a:latin typeface="Cambria Math" panose="02040503050406030204" pitchFamily="18" charset="0"/>
                                </a:rPr>
                                <m:t>𝐼𝑚𝑝𝑢𝑟𝑖𝑡𝑦</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e>
                      </m:d>
                    </m:oMath>
                  </m:oMathPara>
                </a14:m>
                <a:endParaRPr lang="en-US" dirty="0"/>
              </a:p>
            </p:txBody>
          </p:sp>
        </mc:Choice>
        <mc:Fallback xmlns="">
          <p:sp>
            <p:nvSpPr>
              <p:cNvPr id="12" name="TextBox 11">
                <a:extLst>
                  <a:ext uri="{FF2B5EF4-FFF2-40B4-BE49-F238E27FC236}">
                    <a16:creationId xmlns:a16="http://schemas.microsoft.com/office/drawing/2014/main" id="{1BCC168E-1E95-AE4A-8B5B-33C57286B33B}"/>
                  </a:ext>
                </a:extLst>
              </p:cNvPr>
              <p:cNvSpPr txBox="1">
                <a:spLocks noRot="1" noChangeAspect="1" noMove="1" noResize="1" noEditPoints="1" noAdjustHandles="1" noChangeArrowheads="1" noChangeShapeType="1" noTextEdit="1"/>
              </p:cNvSpPr>
              <p:nvPr/>
            </p:nvSpPr>
            <p:spPr>
              <a:xfrm>
                <a:off x="7095243" y="102192"/>
                <a:ext cx="5068182" cy="876907"/>
              </a:xfrm>
              <a:prstGeom prst="rect">
                <a:avLst/>
              </a:prstGeom>
              <a:blipFill>
                <a:blip r:embed="rId3"/>
                <a:stretch>
                  <a:fillRect t="-91429" b="-14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53FC3E-FC86-FA4D-A763-417F07EAE8C9}"/>
                  </a:ext>
                </a:extLst>
              </p:cNvPr>
              <p:cNvSpPr txBox="1"/>
              <p:nvPr/>
            </p:nvSpPr>
            <p:spPr>
              <a:xfrm>
                <a:off x="9629334" y="1020993"/>
                <a:ext cx="2237920"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𝐺𝑖𝑛𝑖</m:t>
                      </m:r>
                      <m:r>
                        <a:rPr lang="en-US" sz="2000" b="0" i="1" smtClean="0">
                          <a:latin typeface="Cambria Math" panose="02040503050406030204" pitchFamily="18" charset="0"/>
                        </a:rPr>
                        <m:t>=1−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𝑝</m:t>
                          </m:r>
                          <m:r>
                            <a:rPr lang="en-US" sz="2000" b="0" i="1" baseline="-25000" smtClean="0">
                              <a:latin typeface="Cambria Math" panose="02040503050406030204" pitchFamily="18" charset="0"/>
                            </a:rPr>
                            <m:t>𝑖</m:t>
                          </m:r>
                          <m:r>
                            <a:rPr lang="en-US" sz="2000" b="0" i="1" baseline="30000" smtClean="0">
                              <a:latin typeface="Cambria Math" panose="02040503050406030204" pitchFamily="18" charset="0"/>
                            </a:rPr>
                            <m:t>2</m:t>
                          </m:r>
                        </m:e>
                      </m:nary>
                    </m:oMath>
                  </m:oMathPara>
                </a14:m>
                <a:endParaRPr lang="en-US" sz="2000" dirty="0"/>
              </a:p>
            </p:txBody>
          </p:sp>
        </mc:Choice>
        <mc:Fallback xmlns="">
          <p:sp>
            <p:nvSpPr>
              <p:cNvPr id="13" name="TextBox 12">
                <a:extLst>
                  <a:ext uri="{FF2B5EF4-FFF2-40B4-BE49-F238E27FC236}">
                    <a16:creationId xmlns:a16="http://schemas.microsoft.com/office/drawing/2014/main" id="{3E53FC3E-FC86-FA4D-A763-417F07EAE8C9}"/>
                  </a:ext>
                </a:extLst>
              </p:cNvPr>
              <p:cNvSpPr txBox="1">
                <a:spLocks noRot="1" noChangeAspect="1" noMove="1" noResize="1" noEditPoints="1" noAdjustHandles="1" noChangeArrowheads="1" noChangeShapeType="1" noTextEdit="1"/>
              </p:cNvSpPr>
              <p:nvPr/>
            </p:nvSpPr>
            <p:spPr>
              <a:xfrm>
                <a:off x="9629334" y="1020993"/>
                <a:ext cx="2237920" cy="932628"/>
              </a:xfrm>
              <a:prstGeom prst="rect">
                <a:avLst/>
              </a:prstGeom>
              <a:blipFill>
                <a:blip r:embed="rId4"/>
                <a:stretch>
                  <a:fillRect t="-101333" r="-7910" b="-154667"/>
                </a:stretch>
              </a:blipFill>
            </p:spPr>
            <p:txBody>
              <a:bodyPr/>
              <a:lstStyle/>
              <a:p>
                <a:r>
                  <a:rPr lang="en-US">
                    <a:noFill/>
                  </a:rPr>
                  <a:t> </a:t>
                </a:r>
              </a:p>
            </p:txBody>
          </p:sp>
        </mc:Fallback>
      </mc:AlternateContent>
    </p:spTree>
    <p:extLst>
      <p:ext uri="{BB962C8B-B14F-4D97-AF65-F5344CB8AC3E}">
        <p14:creationId xmlns:p14="http://schemas.microsoft.com/office/powerpoint/2010/main" val="14287633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59" t="22050"/>
          <a:stretch/>
        </p:blipFill>
        <p:spPr bwMode="auto">
          <a:xfrm>
            <a:off x="3914775" y="1690688"/>
            <a:ext cx="6703329" cy="473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423861" y="365125"/>
            <a:ext cx="5862638" cy="1325563"/>
          </a:xfrm>
        </p:spPr>
        <p:txBody>
          <a:bodyPr/>
          <a:lstStyle/>
          <a:p>
            <a:r>
              <a:rPr lang="en-US" dirty="0">
                <a:latin typeface="Helvetica" pitchFamily="2" charset="0"/>
              </a:rPr>
              <a:t>Example	</a:t>
            </a:r>
          </a:p>
        </p:txBody>
      </p:sp>
      <p:sp>
        <p:nvSpPr>
          <p:cNvPr id="11" name="TextBox 10"/>
          <p:cNvSpPr txBox="1"/>
          <p:nvPr/>
        </p:nvSpPr>
        <p:spPr>
          <a:xfrm>
            <a:off x="423861" y="1878814"/>
            <a:ext cx="3690939" cy="2554545"/>
          </a:xfrm>
          <a:prstGeom prst="rect">
            <a:avLst/>
          </a:prstGeom>
          <a:noFill/>
        </p:spPr>
        <p:txBody>
          <a:bodyPr wrap="square" rtlCol="0">
            <a:spAutoFit/>
          </a:bodyPr>
          <a:lstStyle/>
          <a:p>
            <a:pPr marL="457200" indent="-457200">
              <a:buAutoNum type="arabicPeriod"/>
            </a:pPr>
            <a:r>
              <a:rPr lang="en-US" sz="2000" dirty="0"/>
              <a:t>Calculate the gain of splitting on </a:t>
            </a:r>
            <a:r>
              <a:rPr lang="en-US" sz="2000" b="1" dirty="0"/>
              <a:t>home ownership</a:t>
            </a:r>
          </a:p>
          <a:p>
            <a:pPr marL="457200" indent="-457200">
              <a:buAutoNum type="arabicPeriod"/>
            </a:pPr>
            <a:endParaRPr lang="en-US" sz="2000" dirty="0"/>
          </a:p>
          <a:p>
            <a:pPr marL="457200" indent="-457200">
              <a:buAutoNum type="arabicPeriod"/>
            </a:pPr>
            <a:r>
              <a:rPr lang="en-US" sz="2000" dirty="0"/>
              <a:t>Calculate the gain of splitting on </a:t>
            </a:r>
            <a:r>
              <a:rPr lang="en-US" sz="2000" b="1" dirty="0"/>
              <a:t>marital status</a:t>
            </a:r>
          </a:p>
          <a:p>
            <a:pPr marL="457200" indent="-457200">
              <a:buAutoNum type="arabicPeriod"/>
            </a:pPr>
            <a:endParaRPr lang="en-US" sz="2000" b="1" dirty="0"/>
          </a:p>
          <a:p>
            <a:pPr marL="457200" indent="-457200">
              <a:buFontTx/>
              <a:buAutoNum type="arabicPeriod"/>
            </a:pPr>
            <a:r>
              <a:rPr lang="en-US" sz="2000" dirty="0"/>
              <a:t>Calculate the gain of splitting on </a:t>
            </a:r>
            <a:r>
              <a:rPr lang="en-US" sz="2000" b="1" dirty="0"/>
              <a:t>annual income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CC168E-1E95-AE4A-8B5B-33C57286B33B}"/>
                  </a:ext>
                </a:extLst>
              </p:cNvPr>
              <p:cNvSpPr txBox="1"/>
              <p:nvPr/>
            </p:nvSpPr>
            <p:spPr>
              <a:xfrm>
                <a:off x="7095243" y="102192"/>
                <a:ext cx="5068182" cy="8769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r>
                        <a:rPr lang="en-US" b="0" i="1" baseline="-25000" smtClean="0">
                          <a:latin typeface="Cambria Math" panose="02040503050406030204" pitchFamily="18" charset="0"/>
                        </a:rPr>
                        <m:t>𝑠𝑝𝑙𝑖𝑡</m:t>
                      </m:r>
                      <m:r>
                        <a:rPr lang="en-US" b="0" i="1" smtClean="0">
                          <a:latin typeface="Cambria Math" panose="02040503050406030204" pitchFamily="18" charset="0"/>
                        </a:rPr>
                        <m:t>=</m:t>
                      </m:r>
                      <m:r>
                        <a:rPr lang="en-US" b="0" i="1" smtClean="0">
                          <a:latin typeface="Cambria Math" panose="02040503050406030204" pitchFamily="18" charset="0"/>
                        </a:rPr>
                        <m:t>𝐼𝑚𝑝𝑢𝑟𝑖𝑡𝑦</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𝑖</m:t>
                                  </m:r>
                                </m:num>
                                <m:den>
                                  <m:r>
                                    <a:rPr lang="en-US" b="0" i="1" smtClean="0">
                                      <a:latin typeface="Cambria Math" panose="02040503050406030204" pitchFamily="18" charset="0"/>
                                    </a:rPr>
                                    <m:t>𝑛</m:t>
                                  </m:r>
                                </m:den>
                              </m:f>
                              <m:r>
                                <a:rPr lang="en-US" b="0" i="1" smtClean="0">
                                  <a:latin typeface="Cambria Math" panose="02040503050406030204" pitchFamily="18" charset="0"/>
                                </a:rPr>
                                <m:t>𝐼𝑚𝑝𝑢𝑟𝑖𝑡𝑦</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e>
                      </m:d>
                    </m:oMath>
                  </m:oMathPara>
                </a14:m>
                <a:endParaRPr lang="en-US" dirty="0"/>
              </a:p>
            </p:txBody>
          </p:sp>
        </mc:Choice>
        <mc:Fallback xmlns="">
          <p:sp>
            <p:nvSpPr>
              <p:cNvPr id="12" name="TextBox 11">
                <a:extLst>
                  <a:ext uri="{FF2B5EF4-FFF2-40B4-BE49-F238E27FC236}">
                    <a16:creationId xmlns:a16="http://schemas.microsoft.com/office/drawing/2014/main" id="{1BCC168E-1E95-AE4A-8B5B-33C57286B33B}"/>
                  </a:ext>
                </a:extLst>
              </p:cNvPr>
              <p:cNvSpPr txBox="1">
                <a:spLocks noRot="1" noChangeAspect="1" noMove="1" noResize="1" noEditPoints="1" noAdjustHandles="1" noChangeArrowheads="1" noChangeShapeType="1" noTextEdit="1"/>
              </p:cNvSpPr>
              <p:nvPr/>
            </p:nvSpPr>
            <p:spPr>
              <a:xfrm>
                <a:off x="7095243" y="102192"/>
                <a:ext cx="5068182" cy="876907"/>
              </a:xfrm>
              <a:prstGeom prst="rect">
                <a:avLst/>
              </a:prstGeom>
              <a:blipFill>
                <a:blip r:embed="rId3"/>
                <a:stretch>
                  <a:fillRect t="-91429" b="-14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53FC3E-FC86-FA4D-A763-417F07EAE8C9}"/>
                  </a:ext>
                </a:extLst>
              </p:cNvPr>
              <p:cNvSpPr txBox="1"/>
              <p:nvPr/>
            </p:nvSpPr>
            <p:spPr>
              <a:xfrm>
                <a:off x="9629334" y="1020993"/>
                <a:ext cx="2237920"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𝐺𝑖𝑛𝑖</m:t>
                      </m:r>
                      <m:r>
                        <a:rPr lang="en-US" sz="2000" b="0" i="1" smtClean="0">
                          <a:latin typeface="Cambria Math" panose="02040503050406030204" pitchFamily="18" charset="0"/>
                        </a:rPr>
                        <m:t>=1−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𝑝</m:t>
                          </m:r>
                          <m:r>
                            <a:rPr lang="en-US" sz="2000" b="0" i="1" baseline="-25000" smtClean="0">
                              <a:latin typeface="Cambria Math" panose="02040503050406030204" pitchFamily="18" charset="0"/>
                            </a:rPr>
                            <m:t>𝑖</m:t>
                          </m:r>
                          <m:r>
                            <a:rPr lang="en-US" sz="2000" b="0" i="1" baseline="30000" smtClean="0">
                              <a:latin typeface="Cambria Math" panose="02040503050406030204" pitchFamily="18" charset="0"/>
                            </a:rPr>
                            <m:t>2</m:t>
                          </m:r>
                        </m:e>
                      </m:nary>
                    </m:oMath>
                  </m:oMathPara>
                </a14:m>
                <a:endParaRPr lang="en-US" sz="2000" dirty="0"/>
              </a:p>
            </p:txBody>
          </p:sp>
        </mc:Choice>
        <mc:Fallback xmlns="">
          <p:sp>
            <p:nvSpPr>
              <p:cNvPr id="13" name="TextBox 12">
                <a:extLst>
                  <a:ext uri="{FF2B5EF4-FFF2-40B4-BE49-F238E27FC236}">
                    <a16:creationId xmlns:a16="http://schemas.microsoft.com/office/drawing/2014/main" id="{3E53FC3E-FC86-FA4D-A763-417F07EAE8C9}"/>
                  </a:ext>
                </a:extLst>
              </p:cNvPr>
              <p:cNvSpPr txBox="1">
                <a:spLocks noRot="1" noChangeAspect="1" noMove="1" noResize="1" noEditPoints="1" noAdjustHandles="1" noChangeArrowheads="1" noChangeShapeType="1" noTextEdit="1"/>
              </p:cNvSpPr>
              <p:nvPr/>
            </p:nvSpPr>
            <p:spPr>
              <a:xfrm>
                <a:off x="9629334" y="1020993"/>
                <a:ext cx="2237920" cy="932628"/>
              </a:xfrm>
              <a:prstGeom prst="rect">
                <a:avLst/>
              </a:prstGeom>
              <a:blipFill>
                <a:blip r:embed="rId4"/>
                <a:stretch>
                  <a:fillRect t="-101333" r="-7910" b="-154667"/>
                </a:stretch>
              </a:blipFill>
            </p:spPr>
            <p:txBody>
              <a:bodyPr/>
              <a:lstStyle/>
              <a:p>
                <a:r>
                  <a:rPr lang="en-US">
                    <a:noFill/>
                  </a:rPr>
                  <a:t> </a:t>
                </a:r>
              </a:p>
            </p:txBody>
          </p:sp>
        </mc:Fallback>
      </mc:AlternateContent>
    </p:spTree>
    <p:extLst>
      <p:ext uri="{BB962C8B-B14F-4D97-AF65-F5344CB8AC3E}">
        <p14:creationId xmlns:p14="http://schemas.microsoft.com/office/powerpoint/2010/main" val="15001150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7551"/>
          <a:stretch/>
        </p:blipFill>
        <p:spPr bwMode="auto">
          <a:xfrm>
            <a:off x="395615" y="4269176"/>
            <a:ext cx="10695922" cy="136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298" t="22333" r="18484" b="10668"/>
          <a:stretch/>
        </p:blipFill>
        <p:spPr bwMode="auto">
          <a:xfrm>
            <a:off x="5743576" y="207963"/>
            <a:ext cx="4568004" cy="372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 name="Title 1">
            <a:extLst>
              <a:ext uri="{FF2B5EF4-FFF2-40B4-BE49-F238E27FC236}">
                <a16:creationId xmlns:a16="http://schemas.microsoft.com/office/drawing/2014/main" id="{ABAA0E61-B10E-1F4B-B599-C4AAD9296BF8}"/>
              </a:ext>
            </a:extLst>
          </p:cNvPr>
          <p:cNvSpPr txBox="1">
            <a:spLocks/>
          </p:cNvSpPr>
          <p:nvPr/>
        </p:nvSpPr>
        <p:spPr>
          <a:xfrm>
            <a:off x="423861" y="365125"/>
            <a:ext cx="58626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elvetica" pitchFamily="2" charset="0"/>
              </a:rPr>
              <a:t>Example	</a:t>
            </a:r>
          </a:p>
        </p:txBody>
      </p:sp>
      <p:sp>
        <p:nvSpPr>
          <p:cNvPr id="15" name="TextBox 14">
            <a:extLst>
              <a:ext uri="{FF2B5EF4-FFF2-40B4-BE49-F238E27FC236}">
                <a16:creationId xmlns:a16="http://schemas.microsoft.com/office/drawing/2014/main" id="{16A30B12-E4B0-4A40-ACA1-E1075013324A}"/>
              </a:ext>
            </a:extLst>
          </p:cNvPr>
          <p:cNvSpPr txBox="1"/>
          <p:nvPr/>
        </p:nvSpPr>
        <p:spPr>
          <a:xfrm>
            <a:off x="423862" y="1378712"/>
            <a:ext cx="4919664" cy="1384995"/>
          </a:xfrm>
          <a:prstGeom prst="rect">
            <a:avLst/>
          </a:prstGeom>
          <a:noFill/>
        </p:spPr>
        <p:txBody>
          <a:bodyPr wrap="square" rtlCol="0">
            <a:spAutoFit/>
          </a:bodyPr>
          <a:lstStyle/>
          <a:p>
            <a:r>
              <a:rPr lang="en-US" sz="2800" dirty="0">
                <a:latin typeface="Helvetica" pitchFamily="2" charset="0"/>
              </a:rPr>
              <a:t>Selecting a threshold value for continuous attribute</a:t>
            </a:r>
          </a:p>
          <a:p>
            <a:r>
              <a:rPr lang="en-US" sz="2800" dirty="0">
                <a:latin typeface="Helvetica" pitchFamily="2" charset="0"/>
              </a:rPr>
              <a:t>Annual Income</a:t>
            </a:r>
          </a:p>
        </p:txBody>
      </p:sp>
    </p:spTree>
    <p:extLst>
      <p:ext uri="{BB962C8B-B14F-4D97-AF65-F5344CB8AC3E}">
        <p14:creationId xmlns:p14="http://schemas.microsoft.com/office/powerpoint/2010/main" val="113259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endParaRPr lang="en-US" baseline="30000" dirty="0"/>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2"/>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923330"/>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p:txBody>
      </p:sp>
    </p:spTree>
    <p:extLst>
      <p:ext uri="{BB962C8B-B14F-4D97-AF65-F5344CB8AC3E}">
        <p14:creationId xmlns:p14="http://schemas.microsoft.com/office/powerpoint/2010/main" val="3459374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7551"/>
          <a:stretch/>
        </p:blipFill>
        <p:spPr bwMode="auto">
          <a:xfrm>
            <a:off x="395615" y="4269176"/>
            <a:ext cx="10695922" cy="136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298" t="22333" r="18484" b="10668"/>
          <a:stretch/>
        </p:blipFill>
        <p:spPr bwMode="auto">
          <a:xfrm>
            <a:off x="5743576" y="207963"/>
            <a:ext cx="4568004" cy="372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 name="Title 1">
            <a:extLst>
              <a:ext uri="{FF2B5EF4-FFF2-40B4-BE49-F238E27FC236}">
                <a16:creationId xmlns:a16="http://schemas.microsoft.com/office/drawing/2014/main" id="{ABAA0E61-B10E-1F4B-B599-C4AAD9296BF8}"/>
              </a:ext>
            </a:extLst>
          </p:cNvPr>
          <p:cNvSpPr txBox="1">
            <a:spLocks/>
          </p:cNvSpPr>
          <p:nvPr/>
        </p:nvSpPr>
        <p:spPr>
          <a:xfrm>
            <a:off x="423861" y="365125"/>
            <a:ext cx="58626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elvetica" pitchFamily="2" charset="0"/>
              </a:rPr>
              <a:t>Example	</a:t>
            </a:r>
          </a:p>
        </p:txBody>
      </p:sp>
      <p:sp>
        <p:nvSpPr>
          <p:cNvPr id="15" name="TextBox 14">
            <a:extLst>
              <a:ext uri="{FF2B5EF4-FFF2-40B4-BE49-F238E27FC236}">
                <a16:creationId xmlns:a16="http://schemas.microsoft.com/office/drawing/2014/main" id="{16A30B12-E4B0-4A40-ACA1-E1075013324A}"/>
              </a:ext>
            </a:extLst>
          </p:cNvPr>
          <p:cNvSpPr txBox="1"/>
          <p:nvPr/>
        </p:nvSpPr>
        <p:spPr>
          <a:xfrm>
            <a:off x="423862" y="1378712"/>
            <a:ext cx="4919664" cy="1384995"/>
          </a:xfrm>
          <a:prstGeom prst="rect">
            <a:avLst/>
          </a:prstGeom>
          <a:noFill/>
        </p:spPr>
        <p:txBody>
          <a:bodyPr wrap="square" rtlCol="0">
            <a:spAutoFit/>
          </a:bodyPr>
          <a:lstStyle/>
          <a:p>
            <a:r>
              <a:rPr lang="en-US" sz="2800" dirty="0">
                <a:latin typeface="Helvetica" pitchFamily="2" charset="0"/>
              </a:rPr>
              <a:t>Selecting a threshold value for continuous attribute</a:t>
            </a:r>
          </a:p>
          <a:p>
            <a:r>
              <a:rPr lang="en-US" sz="2800" dirty="0">
                <a:latin typeface="Helvetica" pitchFamily="2" charset="0"/>
              </a:rPr>
              <a:t>Annual Income</a:t>
            </a:r>
          </a:p>
        </p:txBody>
      </p:sp>
      <p:sp>
        <p:nvSpPr>
          <p:cNvPr id="7" name="Oval 6">
            <a:extLst>
              <a:ext uri="{FF2B5EF4-FFF2-40B4-BE49-F238E27FC236}">
                <a16:creationId xmlns:a16="http://schemas.microsoft.com/office/drawing/2014/main" id="{8835E5F2-DA05-3543-A90B-D19620B507DA}"/>
              </a:ext>
            </a:extLst>
          </p:cNvPr>
          <p:cNvSpPr/>
          <p:nvPr/>
        </p:nvSpPr>
        <p:spPr>
          <a:xfrm>
            <a:off x="4071940" y="4471843"/>
            <a:ext cx="1600199" cy="1203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7698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7551"/>
          <a:stretch/>
        </p:blipFill>
        <p:spPr bwMode="auto">
          <a:xfrm>
            <a:off x="395615" y="4269176"/>
            <a:ext cx="10695922" cy="136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298" t="22333" r="18484" b="10668"/>
          <a:stretch/>
        </p:blipFill>
        <p:spPr bwMode="auto">
          <a:xfrm>
            <a:off x="5743576" y="207963"/>
            <a:ext cx="4568004" cy="372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 name="Title 1">
            <a:extLst>
              <a:ext uri="{FF2B5EF4-FFF2-40B4-BE49-F238E27FC236}">
                <a16:creationId xmlns:a16="http://schemas.microsoft.com/office/drawing/2014/main" id="{ABAA0E61-B10E-1F4B-B599-C4AAD9296BF8}"/>
              </a:ext>
            </a:extLst>
          </p:cNvPr>
          <p:cNvSpPr txBox="1">
            <a:spLocks/>
          </p:cNvSpPr>
          <p:nvPr/>
        </p:nvSpPr>
        <p:spPr>
          <a:xfrm>
            <a:off x="423861" y="365125"/>
            <a:ext cx="58626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Helvetica" pitchFamily="2" charset="0"/>
              </a:rPr>
              <a:t>Example	</a:t>
            </a:r>
          </a:p>
        </p:txBody>
      </p:sp>
      <p:sp>
        <p:nvSpPr>
          <p:cNvPr id="15" name="TextBox 14">
            <a:extLst>
              <a:ext uri="{FF2B5EF4-FFF2-40B4-BE49-F238E27FC236}">
                <a16:creationId xmlns:a16="http://schemas.microsoft.com/office/drawing/2014/main" id="{16A30B12-E4B0-4A40-ACA1-E1075013324A}"/>
              </a:ext>
            </a:extLst>
          </p:cNvPr>
          <p:cNvSpPr txBox="1"/>
          <p:nvPr/>
        </p:nvSpPr>
        <p:spPr>
          <a:xfrm>
            <a:off x="423862" y="1378712"/>
            <a:ext cx="4919664" cy="1384995"/>
          </a:xfrm>
          <a:prstGeom prst="rect">
            <a:avLst/>
          </a:prstGeom>
          <a:noFill/>
        </p:spPr>
        <p:txBody>
          <a:bodyPr wrap="square" rtlCol="0">
            <a:spAutoFit/>
          </a:bodyPr>
          <a:lstStyle/>
          <a:p>
            <a:r>
              <a:rPr lang="en-US" sz="2800" dirty="0">
                <a:latin typeface="Helvetica" pitchFamily="2" charset="0"/>
              </a:rPr>
              <a:t>Searching for the optimal threshold value, by</a:t>
            </a:r>
          </a:p>
          <a:p>
            <a:r>
              <a:rPr lang="en-US" sz="2800" dirty="0">
                <a:latin typeface="Helvetica" pitchFamily="2" charset="0"/>
              </a:rPr>
              <a:t>sorting and trying all. </a:t>
            </a:r>
          </a:p>
        </p:txBody>
      </p:sp>
      <p:sp>
        <p:nvSpPr>
          <p:cNvPr id="7" name="Oval 6">
            <a:extLst>
              <a:ext uri="{FF2B5EF4-FFF2-40B4-BE49-F238E27FC236}">
                <a16:creationId xmlns:a16="http://schemas.microsoft.com/office/drawing/2014/main" id="{8835E5F2-DA05-3543-A90B-D19620B507DA}"/>
              </a:ext>
            </a:extLst>
          </p:cNvPr>
          <p:cNvSpPr/>
          <p:nvPr/>
        </p:nvSpPr>
        <p:spPr>
          <a:xfrm>
            <a:off x="6357950" y="4471843"/>
            <a:ext cx="1600199" cy="1203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546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AB9B823-CCF4-7447-A291-DC4B44F6EC51}"/>
              </a:ext>
            </a:extLst>
          </p:cNvPr>
          <p:cNvSpPr/>
          <p:nvPr/>
        </p:nvSpPr>
        <p:spPr>
          <a:xfrm>
            <a:off x="5086350" y="285750"/>
            <a:ext cx="1543050" cy="13573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Annual Income &lt;= 97K</a:t>
            </a:r>
          </a:p>
        </p:txBody>
      </p:sp>
      <p:cxnSp>
        <p:nvCxnSpPr>
          <p:cNvPr id="7" name="Straight Arrow Connector 6">
            <a:extLst>
              <a:ext uri="{FF2B5EF4-FFF2-40B4-BE49-F238E27FC236}">
                <a16:creationId xmlns:a16="http://schemas.microsoft.com/office/drawing/2014/main" id="{68922442-656E-9F45-885A-6203AABC7890}"/>
              </a:ext>
            </a:extLst>
          </p:cNvPr>
          <p:cNvCxnSpPr>
            <a:cxnSpLocks/>
            <a:stCxn id="4" idx="4"/>
          </p:cNvCxnSpPr>
          <p:nvPr/>
        </p:nvCxnSpPr>
        <p:spPr>
          <a:xfrm flipH="1">
            <a:off x="4947415" y="1643063"/>
            <a:ext cx="910460" cy="1343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EAF5273-A864-5B47-A860-73FF18C2AEF7}"/>
              </a:ext>
            </a:extLst>
          </p:cNvPr>
          <p:cNvCxnSpPr>
            <a:cxnSpLocks/>
            <a:stCxn id="4" idx="4"/>
          </p:cNvCxnSpPr>
          <p:nvPr/>
        </p:nvCxnSpPr>
        <p:spPr>
          <a:xfrm>
            <a:off x="5857875" y="1643063"/>
            <a:ext cx="771525" cy="1343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63B99E7-8CF2-C547-864A-4CE5B853F7A5}"/>
              </a:ext>
            </a:extLst>
          </p:cNvPr>
          <p:cNvGrpSpPr/>
          <p:nvPr/>
        </p:nvGrpSpPr>
        <p:grpSpPr>
          <a:xfrm>
            <a:off x="620321" y="2986087"/>
            <a:ext cx="4568004" cy="2507614"/>
            <a:chOff x="834641" y="2986087"/>
            <a:chExt cx="4568004" cy="2507614"/>
          </a:xfrm>
        </p:grpSpPr>
        <p:pic>
          <p:nvPicPr>
            <p:cNvPr id="14" name="Picture 2">
              <a:extLst>
                <a:ext uri="{FF2B5EF4-FFF2-40B4-BE49-F238E27FC236}">
                  <a16:creationId xmlns:a16="http://schemas.microsoft.com/office/drawing/2014/main" id="{44F8C5C2-7DE5-D742-ADCE-64BFB2AB5B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98" t="22333" r="18484" b="66887"/>
            <a:stretch/>
          </p:blipFill>
          <p:spPr bwMode="auto">
            <a:xfrm>
              <a:off x="834641" y="2986087"/>
              <a:ext cx="4568004" cy="60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5" name="Picture 2">
              <a:extLst>
                <a:ext uri="{FF2B5EF4-FFF2-40B4-BE49-F238E27FC236}">
                  <a16:creationId xmlns:a16="http://schemas.microsoft.com/office/drawing/2014/main" id="{436F6751-7FD9-8D46-9573-C3A38D4FE5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98" t="44282" r="18484" b="50841"/>
            <a:stretch/>
          </p:blipFill>
          <p:spPr bwMode="auto">
            <a:xfrm>
              <a:off x="834641" y="3586163"/>
              <a:ext cx="4568004"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 name="Picture 2">
              <a:extLst>
                <a:ext uri="{FF2B5EF4-FFF2-40B4-BE49-F238E27FC236}">
                  <a16:creationId xmlns:a16="http://schemas.microsoft.com/office/drawing/2014/main" id="{5B409347-0993-4B4D-8AFF-860814CA64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98" t="54532" r="18484" b="34944"/>
            <a:stretch/>
          </p:blipFill>
          <p:spPr bwMode="auto">
            <a:xfrm>
              <a:off x="834641" y="3857626"/>
              <a:ext cx="4568004" cy="585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8" name="Picture 2">
              <a:extLst>
                <a:ext uri="{FF2B5EF4-FFF2-40B4-BE49-F238E27FC236}">
                  <a16:creationId xmlns:a16="http://schemas.microsoft.com/office/drawing/2014/main" id="{B1F018DD-B5C0-D343-BBAF-CD081EE83F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98" t="70463" r="18484" b="10668"/>
            <a:stretch/>
          </p:blipFill>
          <p:spPr bwMode="auto">
            <a:xfrm>
              <a:off x="834641" y="4443415"/>
              <a:ext cx="4568004" cy="105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pic>
        <p:nvPicPr>
          <p:cNvPr id="20" name="Picture 2">
            <a:extLst>
              <a:ext uri="{FF2B5EF4-FFF2-40B4-BE49-F238E27FC236}">
                <a16:creationId xmlns:a16="http://schemas.microsoft.com/office/drawing/2014/main" id="{693FE7D5-0FD8-A64D-A193-B41A523321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98" t="22333" r="18484" b="55849"/>
          <a:stretch/>
        </p:blipFill>
        <p:spPr bwMode="auto">
          <a:xfrm>
            <a:off x="6415089" y="3000376"/>
            <a:ext cx="4568004"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1" name="Picture 2">
            <a:extLst>
              <a:ext uri="{FF2B5EF4-FFF2-40B4-BE49-F238E27FC236}">
                <a16:creationId xmlns:a16="http://schemas.microsoft.com/office/drawing/2014/main" id="{C53B1EE6-0048-F540-9843-FED1C04D82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98" t="48628" r="18484" b="45469"/>
          <a:stretch/>
        </p:blipFill>
        <p:spPr bwMode="auto">
          <a:xfrm>
            <a:off x="6415089" y="4186238"/>
            <a:ext cx="4568004" cy="32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2" name="Picture 2">
            <a:extLst>
              <a:ext uri="{FF2B5EF4-FFF2-40B4-BE49-F238E27FC236}">
                <a16:creationId xmlns:a16="http://schemas.microsoft.com/office/drawing/2014/main" id="{05600289-F09C-6D40-85E9-2B460B8858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98" t="64542" r="18484" b="30068"/>
          <a:stretch/>
        </p:blipFill>
        <p:spPr bwMode="auto">
          <a:xfrm>
            <a:off x="6415089" y="4500560"/>
            <a:ext cx="4568004"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3" name="Picture 2">
            <a:extLst>
              <a:ext uri="{FF2B5EF4-FFF2-40B4-BE49-F238E27FC236}">
                <a16:creationId xmlns:a16="http://schemas.microsoft.com/office/drawing/2014/main" id="{304118F3-0A41-7647-84A0-24BA378DDF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98" t="85847" r="18484" b="10668"/>
          <a:stretch/>
        </p:blipFill>
        <p:spPr bwMode="auto">
          <a:xfrm>
            <a:off x="6415089" y="4800597"/>
            <a:ext cx="4568004" cy="19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6416398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736" y="0"/>
            <a:ext cx="10515600" cy="1325563"/>
          </a:xfrm>
        </p:spPr>
        <p:txBody>
          <a:bodyPr/>
          <a:lstStyle/>
          <a:p>
            <a:r>
              <a:rPr lang="en-US" dirty="0">
                <a:latin typeface="Helvetica" pitchFamily="2" charset="0"/>
              </a:rPr>
              <a:t>Recap: Training Decision Trees</a:t>
            </a:r>
          </a:p>
        </p:txBody>
      </p:sp>
      <p:sp>
        <p:nvSpPr>
          <p:cNvPr id="3" name="Content Placeholder 2"/>
          <p:cNvSpPr>
            <a:spLocks noGrp="1"/>
          </p:cNvSpPr>
          <p:nvPr>
            <p:ph idx="1"/>
          </p:nvPr>
        </p:nvSpPr>
        <p:spPr>
          <a:xfrm>
            <a:off x="838199" y="1510748"/>
            <a:ext cx="10734675" cy="5175802"/>
          </a:xfrm>
        </p:spPr>
        <p:txBody>
          <a:bodyPr>
            <a:noAutofit/>
          </a:bodyPr>
          <a:lstStyle/>
          <a:p>
            <a:r>
              <a:rPr lang="en-US" sz="2600" dirty="0">
                <a:latin typeface="Helvetica" pitchFamily="2" charset="0"/>
              </a:rPr>
              <a:t>Training time for decision trees is fast. </a:t>
            </a:r>
          </a:p>
          <a:p>
            <a:r>
              <a:rPr lang="en-US" sz="2600" dirty="0">
                <a:latin typeface="Helvetica" pitchFamily="2" charset="0"/>
              </a:rPr>
              <a:t>Inference time is is extremely fast. (Time to classify new data). </a:t>
            </a:r>
          </a:p>
          <a:p>
            <a:r>
              <a:rPr lang="en-US" sz="2600" dirty="0">
                <a:latin typeface="Helvetica" pitchFamily="2" charset="0"/>
              </a:rPr>
              <a:t>Decision trees are robust to the presence of noise and can handle outliers very well. </a:t>
            </a:r>
          </a:p>
          <a:p>
            <a:r>
              <a:rPr lang="en-US" sz="2600" dirty="0">
                <a:latin typeface="Helvetica" pitchFamily="2" charset="0"/>
              </a:rPr>
              <a:t>Presence of redundant/irrelevant attributes does not affect accuracy.</a:t>
            </a:r>
          </a:p>
          <a:p>
            <a:r>
              <a:rPr lang="en-US" sz="2600" dirty="0">
                <a:latin typeface="Helvetica" pitchFamily="2" charset="0"/>
              </a:rPr>
              <a:t>If the number of samples in each leaf is too small, this is an indication of overfitting.</a:t>
            </a:r>
          </a:p>
          <a:p>
            <a:r>
              <a:rPr lang="en-US" sz="2600" dirty="0">
                <a:latin typeface="Helvetica" pitchFamily="2" charset="0"/>
              </a:rPr>
              <a:t>We will discuss this more when we talk about overfitting vs underfitting.</a:t>
            </a:r>
          </a:p>
          <a:p>
            <a:endParaRPr lang="en-US" sz="2600" dirty="0">
              <a:latin typeface="Helvetica" pitchFamily="2" charset="0"/>
            </a:endParaRPr>
          </a:p>
        </p:txBody>
      </p:sp>
    </p:spTree>
    <p:extLst>
      <p:ext uri="{BB962C8B-B14F-4D97-AF65-F5344CB8AC3E}">
        <p14:creationId xmlns:p14="http://schemas.microsoft.com/office/powerpoint/2010/main" val="17140314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736" y="0"/>
            <a:ext cx="10515600" cy="1325563"/>
          </a:xfrm>
        </p:spPr>
        <p:txBody>
          <a:bodyPr/>
          <a:lstStyle/>
          <a:p>
            <a:r>
              <a:rPr lang="en-US" dirty="0">
                <a:latin typeface="Helvetica" pitchFamily="2" charset="0"/>
              </a:rPr>
              <a:t>Recap: Training Decision Trees</a:t>
            </a:r>
          </a:p>
        </p:txBody>
      </p:sp>
      <p:sp>
        <p:nvSpPr>
          <p:cNvPr id="3" name="Content Placeholder 2"/>
          <p:cNvSpPr>
            <a:spLocks noGrp="1"/>
          </p:cNvSpPr>
          <p:nvPr>
            <p:ph idx="1"/>
          </p:nvPr>
        </p:nvSpPr>
        <p:spPr>
          <a:xfrm>
            <a:off x="838199" y="1510748"/>
            <a:ext cx="10734675" cy="5175802"/>
          </a:xfrm>
        </p:spPr>
        <p:txBody>
          <a:bodyPr>
            <a:noAutofit/>
          </a:bodyPr>
          <a:lstStyle/>
          <a:p>
            <a:r>
              <a:rPr lang="en-US" sz="2600" dirty="0">
                <a:latin typeface="Helvetica" pitchFamily="2" charset="0"/>
              </a:rPr>
              <a:t>Training decision trees is fast. </a:t>
            </a:r>
          </a:p>
          <a:p>
            <a:r>
              <a:rPr lang="en-US" sz="2600" dirty="0">
                <a:latin typeface="Helvetica" pitchFamily="2" charset="0"/>
              </a:rPr>
              <a:t>Inference time is is extremely fast. (Time to classify new data). </a:t>
            </a:r>
          </a:p>
          <a:p>
            <a:r>
              <a:rPr lang="en-US" sz="2600" dirty="0">
                <a:latin typeface="Helvetica" pitchFamily="2" charset="0"/>
              </a:rPr>
              <a:t>Decision trees are robust to the presence of noise and can handle outliers very well. </a:t>
            </a:r>
          </a:p>
          <a:p>
            <a:r>
              <a:rPr lang="en-US" sz="2600" dirty="0">
                <a:latin typeface="Helvetica" pitchFamily="2" charset="0"/>
              </a:rPr>
              <a:t>Presence of redundant/irrelevant attributes does not affect accuracy.</a:t>
            </a:r>
          </a:p>
          <a:p>
            <a:r>
              <a:rPr lang="en-US" sz="2600" dirty="0">
                <a:latin typeface="Helvetica" pitchFamily="2" charset="0"/>
              </a:rPr>
              <a:t>If the number of samples in each leaf is too small, this is an indication of overfitting.</a:t>
            </a:r>
          </a:p>
          <a:p>
            <a:r>
              <a:rPr lang="en-US" sz="2600" dirty="0">
                <a:latin typeface="Helvetica" pitchFamily="2" charset="0"/>
              </a:rPr>
              <a:t>We will discuss this more when we talk about overfitting vs underfitting.</a:t>
            </a:r>
          </a:p>
          <a:p>
            <a:endParaRPr lang="en-US" sz="2600" dirty="0">
              <a:latin typeface="Helvetica" pitchFamily="2" charset="0"/>
            </a:endParaRPr>
          </a:p>
        </p:txBody>
      </p:sp>
      <p:sp>
        <p:nvSpPr>
          <p:cNvPr id="4" name="Rectangle 3">
            <a:extLst>
              <a:ext uri="{FF2B5EF4-FFF2-40B4-BE49-F238E27FC236}">
                <a16:creationId xmlns:a16="http://schemas.microsoft.com/office/drawing/2014/main" id="{74B3DC9F-610B-6C4A-91D8-8B6E6262D9A6}"/>
              </a:ext>
            </a:extLst>
          </p:cNvPr>
          <p:cNvSpPr/>
          <p:nvPr/>
        </p:nvSpPr>
        <p:spPr>
          <a:xfrm>
            <a:off x="531629" y="1063256"/>
            <a:ext cx="11041246" cy="42839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Punchline of underfitting vs overfitting:</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31" name="Group 30">
            <a:extLst>
              <a:ext uri="{FF2B5EF4-FFF2-40B4-BE49-F238E27FC236}">
                <a16:creationId xmlns:a16="http://schemas.microsoft.com/office/drawing/2014/main" id="{91F86501-BF3D-B547-922E-DBE0FE3E4561}"/>
              </a:ext>
            </a:extLst>
          </p:cNvPr>
          <p:cNvGrpSpPr/>
          <p:nvPr/>
        </p:nvGrpSpPr>
        <p:grpSpPr>
          <a:xfrm>
            <a:off x="838199" y="1585176"/>
            <a:ext cx="4982387" cy="3517737"/>
            <a:chOff x="3682314" y="3356838"/>
            <a:chExt cx="4982387" cy="3517737"/>
          </a:xfrm>
        </p:grpSpPr>
        <p:grpSp>
          <p:nvGrpSpPr>
            <p:cNvPr id="32" name="Group 31">
              <a:extLst>
                <a:ext uri="{FF2B5EF4-FFF2-40B4-BE49-F238E27FC236}">
                  <a16:creationId xmlns:a16="http://schemas.microsoft.com/office/drawing/2014/main" id="{A0FF34A1-7FFB-784E-9C39-C98B92792899}"/>
                </a:ext>
              </a:extLst>
            </p:cNvPr>
            <p:cNvGrpSpPr/>
            <p:nvPr/>
          </p:nvGrpSpPr>
          <p:grpSpPr>
            <a:xfrm>
              <a:off x="3682314" y="3356838"/>
              <a:ext cx="4859520" cy="3517737"/>
              <a:chOff x="3682314" y="3356838"/>
              <a:chExt cx="4859520" cy="3517737"/>
            </a:xfrm>
          </p:grpSpPr>
          <p:pic>
            <p:nvPicPr>
              <p:cNvPr id="35" name="Picture 34">
                <a:extLst>
                  <a:ext uri="{FF2B5EF4-FFF2-40B4-BE49-F238E27FC236}">
                    <a16:creationId xmlns:a16="http://schemas.microsoft.com/office/drawing/2014/main" id="{D37AB036-AAA7-1D42-BD33-6D3EED5E643A}"/>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36" name="Rectangle 35">
                <a:extLst>
                  <a:ext uri="{FF2B5EF4-FFF2-40B4-BE49-F238E27FC236}">
                    <a16:creationId xmlns:a16="http://schemas.microsoft.com/office/drawing/2014/main" id="{BA1AA442-E9CA-3045-A7F4-9F66E8331D73}"/>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5A0F444-DED0-D24A-B775-24B34771F93B}"/>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39B029EF-EFDB-A842-81F8-C46E58E7E5BB}"/>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34" name="TextBox 33">
              <a:extLst>
                <a:ext uri="{FF2B5EF4-FFF2-40B4-BE49-F238E27FC236}">
                  <a16:creationId xmlns:a16="http://schemas.microsoft.com/office/drawing/2014/main" id="{1D3F371E-F33B-874E-AB90-AE8B47668FFA}"/>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38" name="Oval 37">
            <a:extLst>
              <a:ext uri="{FF2B5EF4-FFF2-40B4-BE49-F238E27FC236}">
                <a16:creationId xmlns:a16="http://schemas.microsoft.com/office/drawing/2014/main" id="{F0D028ED-9F97-E641-B633-EED5942F2D3F}"/>
              </a:ext>
            </a:extLst>
          </p:cNvPr>
          <p:cNvSpPr/>
          <p:nvPr/>
        </p:nvSpPr>
        <p:spPr>
          <a:xfrm>
            <a:off x="3217150" y="3935023"/>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000C77C-D38C-5840-9318-98A195DF64A9}"/>
              </a:ext>
            </a:extLst>
          </p:cNvPr>
          <p:cNvSpPr/>
          <p:nvPr/>
        </p:nvSpPr>
        <p:spPr>
          <a:xfrm>
            <a:off x="3864226" y="3285958"/>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AC350E2-6052-304C-8813-2DB22630370A}"/>
              </a:ext>
            </a:extLst>
          </p:cNvPr>
          <p:cNvSpPr/>
          <p:nvPr/>
        </p:nvSpPr>
        <p:spPr>
          <a:xfrm>
            <a:off x="3469267" y="4051197"/>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7D7FAC3-66CF-FB4D-B418-613DC2BEC693}"/>
              </a:ext>
            </a:extLst>
          </p:cNvPr>
          <p:cNvSpPr/>
          <p:nvPr/>
        </p:nvSpPr>
        <p:spPr>
          <a:xfrm>
            <a:off x="3751983" y="4194435"/>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E2EF48A-C808-E44B-9DB0-02EE79CD099B}"/>
              </a:ext>
            </a:extLst>
          </p:cNvPr>
          <p:cNvSpPr/>
          <p:nvPr/>
        </p:nvSpPr>
        <p:spPr>
          <a:xfrm>
            <a:off x="3940975" y="3703191"/>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2E783E3-DBEF-E244-B027-CD5D5414D562}"/>
              </a:ext>
            </a:extLst>
          </p:cNvPr>
          <p:cNvSpPr/>
          <p:nvPr/>
        </p:nvSpPr>
        <p:spPr>
          <a:xfrm>
            <a:off x="3065345" y="2858707"/>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DC83237-ABDD-B146-BB75-A607E6E27B1A}"/>
              </a:ext>
            </a:extLst>
          </p:cNvPr>
          <p:cNvSpPr/>
          <p:nvPr/>
        </p:nvSpPr>
        <p:spPr>
          <a:xfrm>
            <a:off x="3461041" y="3114265"/>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97F3FB4-932B-1148-8E24-2CF9BBA5CD38}"/>
              </a:ext>
            </a:extLst>
          </p:cNvPr>
          <p:cNvSpPr/>
          <p:nvPr/>
        </p:nvSpPr>
        <p:spPr>
          <a:xfrm>
            <a:off x="2859157" y="3357339"/>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FEBFE2B-1816-B84C-BF9A-88463958A9F6}"/>
              </a:ext>
            </a:extLst>
          </p:cNvPr>
          <p:cNvSpPr/>
          <p:nvPr/>
        </p:nvSpPr>
        <p:spPr>
          <a:xfrm>
            <a:off x="2965033" y="3841997"/>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1F1CBD8-75CF-DA4E-B91A-AAB3A0C22315}"/>
              </a:ext>
            </a:extLst>
          </p:cNvPr>
          <p:cNvSpPr/>
          <p:nvPr/>
        </p:nvSpPr>
        <p:spPr>
          <a:xfrm>
            <a:off x="3262851" y="4238322"/>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6F5306A-D05E-2B43-AEBC-9DDEB756C642}"/>
              </a:ext>
            </a:extLst>
          </p:cNvPr>
          <p:cNvSpPr/>
          <p:nvPr/>
        </p:nvSpPr>
        <p:spPr>
          <a:xfrm>
            <a:off x="3621667" y="4319345"/>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DD7A054-2732-324D-95D1-57A6817CF1BE}"/>
              </a:ext>
            </a:extLst>
          </p:cNvPr>
          <p:cNvSpPr/>
          <p:nvPr/>
        </p:nvSpPr>
        <p:spPr>
          <a:xfrm>
            <a:off x="3136721" y="308055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5BE2BD4B-9382-2D41-AD57-F20D2AC1F43F}"/>
              </a:ext>
            </a:extLst>
          </p:cNvPr>
          <p:cNvCxnSpPr>
            <a:cxnSpLocks/>
          </p:cNvCxnSpPr>
          <p:nvPr/>
        </p:nvCxnSpPr>
        <p:spPr>
          <a:xfrm>
            <a:off x="1580147" y="3589257"/>
            <a:ext cx="3549459" cy="11794"/>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183D5D23-4981-B94A-9BED-F979828B2CC7}"/>
              </a:ext>
            </a:extLst>
          </p:cNvPr>
          <p:cNvGrpSpPr/>
          <p:nvPr/>
        </p:nvGrpSpPr>
        <p:grpSpPr>
          <a:xfrm>
            <a:off x="6522579" y="1624040"/>
            <a:ext cx="4982387" cy="3517737"/>
            <a:chOff x="3682314" y="3356838"/>
            <a:chExt cx="4982387" cy="3517737"/>
          </a:xfrm>
        </p:grpSpPr>
        <p:grpSp>
          <p:nvGrpSpPr>
            <p:cNvPr id="52" name="Group 51">
              <a:extLst>
                <a:ext uri="{FF2B5EF4-FFF2-40B4-BE49-F238E27FC236}">
                  <a16:creationId xmlns:a16="http://schemas.microsoft.com/office/drawing/2014/main" id="{A609D963-CA3A-6340-9723-887B12B59688}"/>
                </a:ext>
              </a:extLst>
            </p:cNvPr>
            <p:cNvGrpSpPr/>
            <p:nvPr/>
          </p:nvGrpSpPr>
          <p:grpSpPr>
            <a:xfrm>
              <a:off x="3682314" y="3356838"/>
              <a:ext cx="4859520" cy="3517737"/>
              <a:chOff x="3682314" y="3356838"/>
              <a:chExt cx="4859520" cy="3517737"/>
            </a:xfrm>
          </p:grpSpPr>
          <p:pic>
            <p:nvPicPr>
              <p:cNvPr id="55" name="Picture 54">
                <a:extLst>
                  <a:ext uri="{FF2B5EF4-FFF2-40B4-BE49-F238E27FC236}">
                    <a16:creationId xmlns:a16="http://schemas.microsoft.com/office/drawing/2014/main" id="{60B08A89-ADC2-8D42-9C76-C59C6D669F19}"/>
                  </a:ext>
                </a:extLst>
              </p:cNvPr>
              <p:cNvPicPr>
                <a:picLocks noChangeAspect="1"/>
              </p:cNvPicPr>
              <p:nvPr/>
            </p:nvPicPr>
            <p:blipFill>
              <a:blip r:embed="rId2"/>
              <a:stretch>
                <a:fillRect/>
              </a:stretch>
            </p:blipFill>
            <p:spPr>
              <a:xfrm>
                <a:off x="4049988" y="3429001"/>
                <a:ext cx="4491846" cy="3445574"/>
              </a:xfrm>
              <a:prstGeom prst="rect">
                <a:avLst/>
              </a:prstGeom>
            </p:spPr>
          </p:pic>
          <p:sp>
            <p:nvSpPr>
              <p:cNvPr id="56" name="Rectangle 55">
                <a:extLst>
                  <a:ext uri="{FF2B5EF4-FFF2-40B4-BE49-F238E27FC236}">
                    <a16:creationId xmlns:a16="http://schemas.microsoft.com/office/drawing/2014/main" id="{FBDCFBD6-EB88-014E-999F-2867B9DFC82F}"/>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AEEC3E8-40B8-E344-8107-7EC616D613C3}"/>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a:extLst>
                <a:ext uri="{FF2B5EF4-FFF2-40B4-BE49-F238E27FC236}">
                  <a16:creationId xmlns:a16="http://schemas.microsoft.com/office/drawing/2014/main" id="{91404688-6CEF-404B-B34F-CC76313272FE}"/>
                </a:ext>
              </a:extLst>
            </p:cNvPr>
            <p:cNvSpPr txBox="1"/>
            <p:nvPr/>
          </p:nvSpPr>
          <p:spPr>
            <a:xfrm>
              <a:off x="7656706" y="6404858"/>
              <a:ext cx="1007995" cy="369332"/>
            </a:xfrm>
            <a:prstGeom prst="rect">
              <a:avLst/>
            </a:prstGeom>
            <a:noFill/>
          </p:spPr>
          <p:txBody>
            <a:bodyPr wrap="square" rtlCol="0">
              <a:spAutoFit/>
            </a:bodyPr>
            <a:lstStyle/>
            <a:p>
              <a:r>
                <a:rPr lang="en-US" dirty="0"/>
                <a:t> Acidity </a:t>
              </a:r>
            </a:p>
          </p:txBody>
        </p:sp>
        <p:sp>
          <p:nvSpPr>
            <p:cNvPr id="54" name="TextBox 53">
              <a:extLst>
                <a:ext uri="{FF2B5EF4-FFF2-40B4-BE49-F238E27FC236}">
                  <a16:creationId xmlns:a16="http://schemas.microsoft.com/office/drawing/2014/main" id="{B8F844C8-ADA7-4248-BCF6-CDA1E17A0F66}"/>
                </a:ext>
              </a:extLst>
            </p:cNvPr>
            <p:cNvSpPr txBox="1"/>
            <p:nvPr/>
          </p:nvSpPr>
          <p:spPr>
            <a:xfrm>
              <a:off x="3943146" y="3698443"/>
              <a:ext cx="1169235" cy="369332"/>
            </a:xfrm>
            <a:prstGeom prst="rect">
              <a:avLst/>
            </a:prstGeom>
            <a:noFill/>
          </p:spPr>
          <p:txBody>
            <a:bodyPr wrap="square" rtlCol="0">
              <a:spAutoFit/>
            </a:bodyPr>
            <a:lstStyle/>
            <a:p>
              <a:r>
                <a:rPr lang="en-US" dirty="0"/>
                <a:t>Sweetness</a:t>
              </a:r>
            </a:p>
          </p:txBody>
        </p:sp>
      </p:grpSp>
      <p:sp>
        <p:nvSpPr>
          <p:cNvPr id="58" name="Oval 57">
            <a:extLst>
              <a:ext uri="{FF2B5EF4-FFF2-40B4-BE49-F238E27FC236}">
                <a16:creationId xmlns:a16="http://schemas.microsoft.com/office/drawing/2014/main" id="{7485182C-7B77-FA4B-9AB2-B5D529278693}"/>
              </a:ext>
            </a:extLst>
          </p:cNvPr>
          <p:cNvSpPr/>
          <p:nvPr/>
        </p:nvSpPr>
        <p:spPr>
          <a:xfrm>
            <a:off x="8901530" y="3973887"/>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2483A20-735C-A14D-A24E-5AF07AA59289}"/>
              </a:ext>
            </a:extLst>
          </p:cNvPr>
          <p:cNvSpPr/>
          <p:nvPr/>
        </p:nvSpPr>
        <p:spPr>
          <a:xfrm>
            <a:off x="9548606" y="3324822"/>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D71D8B7-24DA-9F4D-8C8F-C492692AAE87}"/>
              </a:ext>
            </a:extLst>
          </p:cNvPr>
          <p:cNvSpPr/>
          <p:nvPr/>
        </p:nvSpPr>
        <p:spPr>
          <a:xfrm>
            <a:off x="9153647" y="4090061"/>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FF1536B-A50E-F147-85BA-228C7C979844}"/>
              </a:ext>
            </a:extLst>
          </p:cNvPr>
          <p:cNvSpPr/>
          <p:nvPr/>
        </p:nvSpPr>
        <p:spPr>
          <a:xfrm>
            <a:off x="9436363" y="4233299"/>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4008E7B-3D19-BF47-8BE6-0D0EB8B0F3D3}"/>
              </a:ext>
            </a:extLst>
          </p:cNvPr>
          <p:cNvSpPr/>
          <p:nvPr/>
        </p:nvSpPr>
        <p:spPr>
          <a:xfrm>
            <a:off x="9625355" y="3742055"/>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BF65ECD-2E1F-5E48-86B5-6776165672BC}"/>
              </a:ext>
            </a:extLst>
          </p:cNvPr>
          <p:cNvSpPr/>
          <p:nvPr/>
        </p:nvSpPr>
        <p:spPr>
          <a:xfrm>
            <a:off x="8749725" y="2897571"/>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A72B779-1ECE-0C4D-8F30-7C06785EA9F1}"/>
              </a:ext>
            </a:extLst>
          </p:cNvPr>
          <p:cNvSpPr/>
          <p:nvPr/>
        </p:nvSpPr>
        <p:spPr>
          <a:xfrm>
            <a:off x="9145421" y="3153129"/>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98ACDDA-1EDA-D947-B60E-F2AEA99107FC}"/>
              </a:ext>
            </a:extLst>
          </p:cNvPr>
          <p:cNvSpPr/>
          <p:nvPr/>
        </p:nvSpPr>
        <p:spPr>
          <a:xfrm>
            <a:off x="8543537" y="3396203"/>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ECDC9AF-AFC8-BF48-8691-03445FC99BD6}"/>
              </a:ext>
            </a:extLst>
          </p:cNvPr>
          <p:cNvSpPr/>
          <p:nvPr/>
        </p:nvSpPr>
        <p:spPr>
          <a:xfrm>
            <a:off x="8649413" y="3880861"/>
            <a:ext cx="112243" cy="116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E65B9D3-E69E-3D49-931C-FB75725862C9}"/>
              </a:ext>
            </a:extLst>
          </p:cNvPr>
          <p:cNvSpPr/>
          <p:nvPr/>
        </p:nvSpPr>
        <p:spPr>
          <a:xfrm>
            <a:off x="8947231" y="4277186"/>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FC61A37-7448-8944-A4C9-3A860F738433}"/>
              </a:ext>
            </a:extLst>
          </p:cNvPr>
          <p:cNvSpPr/>
          <p:nvPr/>
        </p:nvSpPr>
        <p:spPr>
          <a:xfrm>
            <a:off x="9306047" y="4358209"/>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878CD60-8A59-1F48-B641-A23569979DF8}"/>
              </a:ext>
            </a:extLst>
          </p:cNvPr>
          <p:cNvSpPr/>
          <p:nvPr/>
        </p:nvSpPr>
        <p:spPr>
          <a:xfrm>
            <a:off x="8821101" y="3119420"/>
            <a:ext cx="112243" cy="116174"/>
          </a:xfrm>
          <a:prstGeom prst="ellipse">
            <a:avLst/>
          </a:prstGeom>
          <a:solidFill>
            <a:srgbClr val="0AFE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1A7428AF-724C-E542-A108-F399B8627D4B}"/>
              </a:ext>
            </a:extLst>
          </p:cNvPr>
          <p:cNvCxnSpPr>
            <a:cxnSpLocks/>
          </p:cNvCxnSpPr>
          <p:nvPr/>
        </p:nvCxnSpPr>
        <p:spPr>
          <a:xfrm>
            <a:off x="7264527" y="3628121"/>
            <a:ext cx="3549459" cy="1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71874D4-7745-0548-A350-02286DC5159E}"/>
              </a:ext>
            </a:extLst>
          </p:cNvPr>
          <p:cNvCxnSpPr>
            <a:cxnSpLocks/>
          </p:cNvCxnSpPr>
          <p:nvPr/>
        </p:nvCxnSpPr>
        <p:spPr>
          <a:xfrm>
            <a:off x="9059474" y="2334977"/>
            <a:ext cx="0" cy="130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7C95F8B-4935-5144-905D-0C692BF770AA}"/>
              </a:ext>
            </a:extLst>
          </p:cNvPr>
          <p:cNvCxnSpPr>
            <a:cxnSpLocks/>
          </p:cNvCxnSpPr>
          <p:nvPr/>
        </p:nvCxnSpPr>
        <p:spPr>
          <a:xfrm>
            <a:off x="7264527" y="3338950"/>
            <a:ext cx="1793443" cy="2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F6591C6-DAD9-224D-B477-7C0988F5E99F}"/>
              </a:ext>
            </a:extLst>
          </p:cNvPr>
          <p:cNvCxnSpPr>
            <a:cxnSpLocks/>
          </p:cNvCxnSpPr>
          <p:nvPr/>
        </p:nvCxnSpPr>
        <p:spPr>
          <a:xfrm>
            <a:off x="8843495" y="3644857"/>
            <a:ext cx="0" cy="1901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D78EC7-126F-1947-B343-8B0834B6CDE6}"/>
              </a:ext>
            </a:extLst>
          </p:cNvPr>
          <p:cNvCxnSpPr>
            <a:cxnSpLocks/>
          </p:cNvCxnSpPr>
          <p:nvPr/>
        </p:nvCxnSpPr>
        <p:spPr>
          <a:xfrm>
            <a:off x="8599658" y="3628121"/>
            <a:ext cx="0" cy="1859047"/>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5720440-AB97-0E49-9CAC-77DA84232075}"/>
              </a:ext>
            </a:extLst>
          </p:cNvPr>
          <p:cNvSpPr txBox="1"/>
          <p:nvPr/>
        </p:nvSpPr>
        <p:spPr>
          <a:xfrm>
            <a:off x="2118905" y="5554333"/>
            <a:ext cx="3266156" cy="923330"/>
          </a:xfrm>
          <a:prstGeom prst="rect">
            <a:avLst/>
          </a:prstGeom>
          <a:noFill/>
        </p:spPr>
        <p:txBody>
          <a:bodyPr wrap="square" rtlCol="0">
            <a:spAutoFit/>
          </a:bodyPr>
          <a:lstStyle/>
          <a:p>
            <a:r>
              <a:rPr lang="en-US" b="1" dirty="0"/>
              <a:t>Underfitting</a:t>
            </a:r>
            <a:r>
              <a:rPr lang="en-US" dirty="0"/>
              <a:t>:</a:t>
            </a:r>
          </a:p>
          <a:p>
            <a:r>
              <a:rPr lang="en-US" b="1" dirty="0"/>
              <a:t>Model is too simple</a:t>
            </a:r>
            <a:r>
              <a:rPr lang="en-US" dirty="0"/>
              <a:t> compared to data structure.</a:t>
            </a:r>
          </a:p>
        </p:txBody>
      </p:sp>
      <p:sp>
        <p:nvSpPr>
          <p:cNvPr id="76" name="TextBox 75">
            <a:extLst>
              <a:ext uri="{FF2B5EF4-FFF2-40B4-BE49-F238E27FC236}">
                <a16:creationId xmlns:a16="http://schemas.microsoft.com/office/drawing/2014/main" id="{1B38CCEC-52C0-9B42-8169-4F1835671A05}"/>
              </a:ext>
            </a:extLst>
          </p:cNvPr>
          <p:cNvSpPr txBox="1"/>
          <p:nvPr/>
        </p:nvSpPr>
        <p:spPr>
          <a:xfrm>
            <a:off x="7734812" y="5534377"/>
            <a:ext cx="3266156" cy="1200329"/>
          </a:xfrm>
          <a:prstGeom prst="rect">
            <a:avLst/>
          </a:prstGeom>
          <a:noFill/>
        </p:spPr>
        <p:txBody>
          <a:bodyPr wrap="square" rtlCol="0">
            <a:spAutoFit/>
          </a:bodyPr>
          <a:lstStyle/>
          <a:p>
            <a:r>
              <a:rPr lang="en-US" b="1" dirty="0"/>
              <a:t>Overfitting</a:t>
            </a:r>
            <a:r>
              <a:rPr lang="en-US" dirty="0"/>
              <a:t>:</a:t>
            </a:r>
          </a:p>
          <a:p>
            <a:r>
              <a:rPr lang="en-US" b="1" dirty="0"/>
              <a:t>Model is too complex </a:t>
            </a:r>
            <a:r>
              <a:rPr lang="en-US" dirty="0"/>
              <a:t>compared to data structure.</a:t>
            </a:r>
            <a:br>
              <a:rPr lang="en-US" dirty="0"/>
            </a:br>
            <a:r>
              <a:rPr lang="en-US" dirty="0"/>
              <a:t>Memorizes.</a:t>
            </a:r>
          </a:p>
        </p:txBody>
      </p:sp>
    </p:spTree>
    <p:extLst>
      <p:ext uri="{BB962C8B-B14F-4D97-AF65-F5344CB8AC3E}">
        <p14:creationId xmlns:p14="http://schemas.microsoft.com/office/powerpoint/2010/main" val="424836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B815-1264-7749-8991-3E7665B5AB62}"/>
              </a:ext>
            </a:extLst>
          </p:cNvPr>
          <p:cNvSpPr>
            <a:spLocks noGrp="1"/>
          </p:cNvSpPr>
          <p:nvPr>
            <p:ph type="title"/>
          </p:nvPr>
        </p:nvSpPr>
        <p:spPr>
          <a:xfrm>
            <a:off x="163194" y="-193065"/>
            <a:ext cx="10515600" cy="1325563"/>
          </a:xfrm>
        </p:spPr>
        <p:txBody>
          <a:bodyPr>
            <a:normAutofit/>
          </a:bodyPr>
          <a:lstStyle/>
          <a:p>
            <a:r>
              <a:rPr lang="en-US" dirty="0"/>
              <a:t>Linear regression</a:t>
            </a:r>
          </a:p>
        </p:txBody>
      </p:sp>
      <p:graphicFrame>
        <p:nvGraphicFramePr>
          <p:cNvPr id="4" name="Table 3">
            <a:extLst>
              <a:ext uri="{FF2B5EF4-FFF2-40B4-BE49-F238E27FC236}">
                <a16:creationId xmlns:a16="http://schemas.microsoft.com/office/drawing/2014/main" id="{F712C8C3-9F3C-2E48-9470-98F09D04607C}"/>
              </a:ext>
            </a:extLst>
          </p:cNvPr>
          <p:cNvGraphicFramePr>
            <a:graphicFrameLocks noGrp="1"/>
          </p:cNvGraphicFramePr>
          <p:nvPr/>
        </p:nvGraphicFramePr>
        <p:xfrm>
          <a:off x="233669" y="837525"/>
          <a:ext cx="8078279" cy="2494280"/>
        </p:xfrm>
        <a:graphic>
          <a:graphicData uri="http://schemas.openxmlformats.org/drawingml/2006/table">
            <a:tbl>
              <a:tblPr firstRow="1" bandRow="1">
                <a:tableStyleId>{5C22544A-7EE6-4342-B048-85BDC9FD1C3A}</a:tableStyleId>
              </a:tblPr>
              <a:tblGrid>
                <a:gridCol w="1583875">
                  <a:extLst>
                    <a:ext uri="{9D8B030D-6E8A-4147-A177-3AD203B41FA5}">
                      <a16:colId xmlns:a16="http://schemas.microsoft.com/office/drawing/2014/main" val="1968501634"/>
                    </a:ext>
                  </a:extLst>
                </a:gridCol>
                <a:gridCol w="1623601">
                  <a:extLst>
                    <a:ext uri="{9D8B030D-6E8A-4147-A177-3AD203B41FA5}">
                      <a16:colId xmlns:a16="http://schemas.microsoft.com/office/drawing/2014/main" val="1770564777"/>
                    </a:ext>
                  </a:extLst>
                </a:gridCol>
                <a:gridCol w="1623601">
                  <a:extLst>
                    <a:ext uri="{9D8B030D-6E8A-4147-A177-3AD203B41FA5}">
                      <a16:colId xmlns:a16="http://schemas.microsoft.com/office/drawing/2014/main" val="4186932786"/>
                    </a:ext>
                  </a:extLst>
                </a:gridCol>
                <a:gridCol w="1623601">
                  <a:extLst>
                    <a:ext uri="{9D8B030D-6E8A-4147-A177-3AD203B41FA5}">
                      <a16:colId xmlns:a16="http://schemas.microsoft.com/office/drawing/2014/main" val="3594343789"/>
                    </a:ext>
                  </a:extLst>
                </a:gridCol>
                <a:gridCol w="1623601">
                  <a:extLst>
                    <a:ext uri="{9D8B030D-6E8A-4147-A177-3AD203B41FA5}">
                      <a16:colId xmlns:a16="http://schemas.microsoft.com/office/drawing/2014/main" val="2871335804"/>
                    </a:ext>
                  </a:extLst>
                </a:gridCol>
              </a:tblGrid>
              <a:tr h="335155">
                <a:tc>
                  <a:txBody>
                    <a:bodyPr/>
                    <a:lstStyle/>
                    <a:p>
                      <a:endParaRPr lang="en-US" dirty="0">
                        <a:solidFill>
                          <a:schemeClr val="tx1"/>
                        </a:solidFill>
                      </a:endParaRPr>
                    </a:p>
                  </a:txBody>
                  <a:tcPr/>
                </a:tc>
                <a:tc>
                  <a:txBody>
                    <a:bodyPr/>
                    <a:lstStyle/>
                    <a:p>
                      <a:r>
                        <a:rPr lang="en-US" dirty="0">
                          <a:solidFill>
                            <a:schemeClr val="tx1"/>
                          </a:solidFill>
                        </a:rPr>
                        <a:t>Acidity(A)</a:t>
                      </a:r>
                    </a:p>
                  </a:txBody>
                  <a:tcPr/>
                </a:tc>
                <a:tc>
                  <a:txBody>
                    <a:bodyPr/>
                    <a:lstStyle/>
                    <a:p>
                      <a:r>
                        <a:rPr lang="en-US" dirty="0">
                          <a:solidFill>
                            <a:schemeClr val="tx1"/>
                          </a:solidFill>
                        </a:rPr>
                        <a:t>Sweetness (S)</a:t>
                      </a:r>
                    </a:p>
                  </a:txBody>
                  <a:tcPr/>
                </a:tc>
                <a:tc>
                  <a:txBody>
                    <a:bodyPr/>
                    <a:lstStyle/>
                    <a:p>
                      <a:r>
                        <a:rPr lang="en-US" dirty="0">
                          <a:solidFill>
                            <a:schemeClr val="tx1"/>
                          </a:solidFill>
                        </a:rPr>
                        <a:t>y=Sales</a:t>
                      </a:r>
                    </a:p>
                  </a:txBody>
                  <a:tcPr/>
                </a:tc>
                <a:tc>
                  <a:txBody>
                    <a:bodyPr/>
                    <a:lstStyle/>
                    <a:p>
                      <a:r>
                        <a:rPr lang="en-US" dirty="0">
                          <a:solidFill>
                            <a:schemeClr val="tx1"/>
                          </a:solidFill>
                        </a:rPr>
                        <a:t>Model 4 predicts</a:t>
                      </a:r>
                    </a:p>
                  </a:txBody>
                  <a:tcPr/>
                </a:tc>
                <a:extLst>
                  <a:ext uri="{0D108BD9-81ED-4DB2-BD59-A6C34878D82A}">
                    <a16:rowId xmlns:a16="http://schemas.microsoft.com/office/drawing/2014/main" val="19458815"/>
                  </a:ext>
                </a:extLst>
              </a:tr>
              <a:tr h="370840">
                <a:tc>
                  <a:txBody>
                    <a:bodyPr/>
                    <a:lstStyle/>
                    <a:p>
                      <a:r>
                        <a:rPr lang="en-US" dirty="0">
                          <a:solidFill>
                            <a:schemeClr val="tx1"/>
                          </a:solidFill>
                        </a:rPr>
                        <a:t>Bev1</a:t>
                      </a:r>
                    </a:p>
                  </a:txBody>
                  <a:tcPr/>
                </a:tc>
                <a:tc>
                  <a:txBody>
                    <a:bodyPr/>
                    <a:lstStyle/>
                    <a:p>
                      <a:r>
                        <a:rPr lang="en-US" dirty="0">
                          <a:solidFill>
                            <a:schemeClr val="tx1"/>
                          </a:solidFill>
                        </a:rPr>
                        <a:t>0.8</a:t>
                      </a:r>
                    </a:p>
                  </a:txBody>
                  <a:tcPr/>
                </a:tc>
                <a:tc>
                  <a:txBody>
                    <a:bodyPr/>
                    <a:lstStyle/>
                    <a:p>
                      <a:r>
                        <a:rPr lang="en-US" dirty="0">
                          <a:solidFill>
                            <a:schemeClr val="tx1"/>
                          </a:solidFill>
                        </a:rPr>
                        <a:t>0.8</a:t>
                      </a:r>
                    </a:p>
                  </a:txBody>
                  <a:tcPr/>
                </a:tc>
                <a:tc>
                  <a:txBody>
                    <a:bodyPr/>
                    <a:lstStyle/>
                    <a:p>
                      <a:r>
                        <a:rPr lang="en-US" dirty="0">
                          <a:solidFill>
                            <a:schemeClr val="tx1"/>
                          </a:solidFill>
                        </a:rPr>
                        <a:t>80</a:t>
                      </a:r>
                    </a:p>
                  </a:txBody>
                  <a:tcPr/>
                </a:tc>
                <a:tc>
                  <a:txBody>
                    <a:bodyPr/>
                    <a:lstStyle/>
                    <a:p>
                      <a:r>
                        <a:rPr lang="en-US" dirty="0">
                          <a:solidFill>
                            <a:schemeClr val="tx1"/>
                          </a:solidFill>
                        </a:rPr>
                        <a:t>90</a:t>
                      </a:r>
                    </a:p>
                  </a:txBody>
                  <a:tcPr/>
                </a:tc>
                <a:extLst>
                  <a:ext uri="{0D108BD9-81ED-4DB2-BD59-A6C34878D82A}">
                    <a16:rowId xmlns:a16="http://schemas.microsoft.com/office/drawing/2014/main" val="755988740"/>
                  </a:ext>
                </a:extLst>
              </a:tr>
              <a:tr h="370840">
                <a:tc>
                  <a:txBody>
                    <a:bodyPr/>
                    <a:lstStyle/>
                    <a:p>
                      <a:r>
                        <a:rPr lang="en-US" dirty="0">
                          <a:solidFill>
                            <a:schemeClr val="tx1"/>
                          </a:solidFill>
                        </a:rPr>
                        <a:t>Bev2</a:t>
                      </a:r>
                    </a:p>
                  </a:txBody>
                  <a:tcPr/>
                </a:tc>
                <a:tc>
                  <a:txBody>
                    <a:bodyPr/>
                    <a:lstStyle/>
                    <a:p>
                      <a:r>
                        <a:rPr lang="en-US" dirty="0">
                          <a:solidFill>
                            <a:schemeClr val="tx1"/>
                          </a:solidFill>
                        </a:rPr>
                        <a:t>0.3</a:t>
                      </a:r>
                    </a:p>
                  </a:txBody>
                  <a:tcPr/>
                </a:tc>
                <a:tc>
                  <a:txBody>
                    <a:bodyPr/>
                    <a:lstStyle/>
                    <a:p>
                      <a:r>
                        <a:rPr lang="en-US" dirty="0">
                          <a:solidFill>
                            <a:schemeClr val="tx1"/>
                          </a:solidFill>
                        </a:rPr>
                        <a:t>0.25</a:t>
                      </a:r>
                    </a:p>
                  </a:txBody>
                  <a:tcPr/>
                </a:tc>
                <a:tc>
                  <a:txBody>
                    <a:bodyPr/>
                    <a:lstStyle/>
                    <a:p>
                      <a:r>
                        <a:rPr lang="en-US" dirty="0">
                          <a:solidFill>
                            <a:schemeClr val="tx1"/>
                          </a:solidFill>
                        </a:rPr>
                        <a:t>20</a:t>
                      </a:r>
                    </a:p>
                  </a:txBody>
                  <a:tcPr/>
                </a:tc>
                <a:tc>
                  <a:txBody>
                    <a:bodyPr/>
                    <a:lstStyle/>
                    <a:p>
                      <a:r>
                        <a:rPr lang="en-US" dirty="0">
                          <a:solidFill>
                            <a:schemeClr val="tx1"/>
                          </a:solidFill>
                        </a:rPr>
                        <a:t>40 </a:t>
                      </a:r>
                    </a:p>
                  </a:txBody>
                  <a:tcPr/>
                </a:tc>
                <a:extLst>
                  <a:ext uri="{0D108BD9-81ED-4DB2-BD59-A6C34878D82A}">
                    <a16:rowId xmlns:a16="http://schemas.microsoft.com/office/drawing/2014/main" val="902360875"/>
                  </a:ext>
                </a:extLst>
              </a:tr>
              <a:tr h="370840">
                <a:tc>
                  <a:txBody>
                    <a:bodyPr/>
                    <a:lstStyle/>
                    <a:p>
                      <a:r>
                        <a:rPr lang="en-US" dirty="0">
                          <a:solidFill>
                            <a:schemeClr val="tx1"/>
                          </a:solidFill>
                        </a:rPr>
                        <a:t>Bev3</a:t>
                      </a:r>
                    </a:p>
                  </a:txBody>
                  <a:tcPr/>
                </a:tc>
                <a:tc>
                  <a:txBody>
                    <a:bodyPr/>
                    <a:lstStyle/>
                    <a:p>
                      <a:r>
                        <a:rPr lang="en-US" dirty="0">
                          <a:solidFill>
                            <a:schemeClr val="tx1"/>
                          </a:solidFill>
                        </a:rPr>
                        <a:t>0.2</a:t>
                      </a:r>
                    </a:p>
                  </a:txBody>
                  <a:tcPr/>
                </a:tc>
                <a:tc>
                  <a:txBody>
                    <a:bodyPr/>
                    <a:lstStyle/>
                    <a:p>
                      <a:r>
                        <a:rPr lang="en-US" dirty="0">
                          <a:solidFill>
                            <a:schemeClr val="tx1"/>
                          </a:solidFill>
                        </a:rPr>
                        <a:t>0.8</a:t>
                      </a:r>
                    </a:p>
                  </a:txBody>
                  <a:tcPr/>
                </a:tc>
                <a:tc>
                  <a:txBody>
                    <a:bodyPr/>
                    <a:lstStyle/>
                    <a:p>
                      <a:r>
                        <a:rPr lang="en-US" dirty="0">
                          <a:solidFill>
                            <a:schemeClr val="tx1"/>
                          </a:solidFill>
                        </a:rPr>
                        <a:t>30</a:t>
                      </a:r>
                    </a:p>
                  </a:txBody>
                  <a:tcPr/>
                </a:tc>
                <a:tc>
                  <a:txBody>
                    <a:bodyPr/>
                    <a:lstStyle/>
                    <a:p>
                      <a:r>
                        <a:rPr lang="en-US" dirty="0">
                          <a:solidFill>
                            <a:schemeClr val="tx1"/>
                          </a:solidFill>
                        </a:rPr>
                        <a:t>30</a:t>
                      </a:r>
                    </a:p>
                  </a:txBody>
                  <a:tcPr/>
                </a:tc>
                <a:extLst>
                  <a:ext uri="{0D108BD9-81ED-4DB2-BD59-A6C34878D82A}">
                    <a16:rowId xmlns:a16="http://schemas.microsoft.com/office/drawing/2014/main" val="3529917795"/>
                  </a:ext>
                </a:extLst>
              </a:tr>
              <a:tr h="370840">
                <a:tc>
                  <a:txBody>
                    <a:bodyPr/>
                    <a:lstStyle/>
                    <a:p>
                      <a:r>
                        <a:rPr lang="en-US" dirty="0">
                          <a:solidFill>
                            <a:schemeClr val="tx1"/>
                          </a:solidFill>
                        </a:rPr>
                        <a:t>Bev4</a:t>
                      </a:r>
                    </a:p>
                  </a:txBody>
                  <a:tcPr/>
                </a:tc>
                <a:tc>
                  <a:txBody>
                    <a:bodyPr/>
                    <a:lstStyle/>
                    <a:p>
                      <a:r>
                        <a:rPr lang="en-US" dirty="0">
                          <a:solidFill>
                            <a:schemeClr val="tx1"/>
                          </a:solidFill>
                        </a:rPr>
                        <a:t>0.3</a:t>
                      </a:r>
                    </a:p>
                  </a:txBody>
                  <a:tcPr/>
                </a:tc>
                <a:tc>
                  <a:txBody>
                    <a:bodyPr/>
                    <a:lstStyle/>
                    <a:p>
                      <a:r>
                        <a:rPr lang="en-US" dirty="0">
                          <a:solidFill>
                            <a:schemeClr val="tx1"/>
                          </a:solidFill>
                        </a:rPr>
                        <a:t>0.7</a:t>
                      </a:r>
                    </a:p>
                  </a:txBody>
                  <a:tcPr/>
                </a:tc>
                <a:tc>
                  <a:txBody>
                    <a:bodyPr/>
                    <a:lstStyle/>
                    <a:p>
                      <a:r>
                        <a:rPr lang="en-US" dirty="0">
                          <a:solidFill>
                            <a:schemeClr val="tx1"/>
                          </a:solidFill>
                        </a:rPr>
                        <a:t>10</a:t>
                      </a:r>
                    </a:p>
                  </a:txBody>
                  <a:tcPr/>
                </a:tc>
                <a:tc>
                  <a:txBody>
                    <a:bodyPr/>
                    <a:lstStyle/>
                    <a:p>
                      <a:r>
                        <a:rPr lang="en-US" dirty="0">
                          <a:solidFill>
                            <a:schemeClr val="tx1"/>
                          </a:solidFill>
                        </a:rPr>
                        <a:t>40</a:t>
                      </a:r>
                    </a:p>
                  </a:txBody>
                  <a:tcPr/>
                </a:tc>
                <a:extLst>
                  <a:ext uri="{0D108BD9-81ED-4DB2-BD59-A6C34878D82A}">
                    <a16:rowId xmlns:a16="http://schemas.microsoft.com/office/drawing/2014/main" val="4135901078"/>
                  </a:ext>
                </a:extLst>
              </a:tr>
              <a:tr h="370840">
                <a:tc>
                  <a:txBody>
                    <a:bodyPr/>
                    <a:lstStyle/>
                    <a:p>
                      <a:r>
                        <a:rPr lang="en-US" dirty="0">
                          <a:solidFill>
                            <a:schemeClr val="tx1"/>
                          </a:solidFill>
                        </a:rPr>
                        <a:t>Bev5</a:t>
                      </a:r>
                    </a:p>
                  </a:txBody>
                  <a:tcPr/>
                </a:tc>
                <a:tc>
                  <a:txBody>
                    <a:bodyPr/>
                    <a:lstStyle/>
                    <a:p>
                      <a:r>
                        <a:rPr lang="en-US" dirty="0">
                          <a:solidFill>
                            <a:schemeClr val="tx1"/>
                          </a:solidFill>
                        </a:rPr>
                        <a:t>0.9</a:t>
                      </a:r>
                    </a:p>
                  </a:txBody>
                  <a:tcPr/>
                </a:tc>
                <a:tc>
                  <a:txBody>
                    <a:bodyPr/>
                    <a:lstStyle/>
                    <a:p>
                      <a:r>
                        <a:rPr lang="en-US" dirty="0">
                          <a:solidFill>
                            <a:schemeClr val="tx1"/>
                          </a:solidFill>
                        </a:rPr>
                        <a:t>0.7</a:t>
                      </a:r>
                    </a:p>
                  </a:txBody>
                  <a:tcPr/>
                </a:tc>
                <a:tc>
                  <a:txBody>
                    <a:bodyPr/>
                    <a:lstStyle/>
                    <a:p>
                      <a:r>
                        <a:rPr lang="en-US" dirty="0">
                          <a:solidFill>
                            <a:schemeClr val="tx1"/>
                          </a:solidFill>
                        </a:rPr>
                        <a:t>70</a:t>
                      </a:r>
                    </a:p>
                  </a:txBody>
                  <a:tcPr/>
                </a:tc>
                <a:tc>
                  <a:txBody>
                    <a:bodyPr/>
                    <a:lstStyle/>
                    <a:p>
                      <a:r>
                        <a:rPr lang="en-US" dirty="0">
                          <a:solidFill>
                            <a:schemeClr val="tx1"/>
                          </a:solidFill>
                        </a:rPr>
                        <a:t>100</a:t>
                      </a:r>
                    </a:p>
                  </a:txBody>
                  <a:tcPr/>
                </a:tc>
                <a:extLst>
                  <a:ext uri="{0D108BD9-81ED-4DB2-BD59-A6C34878D82A}">
                    <a16:rowId xmlns:a16="http://schemas.microsoft.com/office/drawing/2014/main" val="3693275150"/>
                  </a:ext>
                </a:extLst>
              </a:tr>
            </a:tbl>
          </a:graphicData>
        </a:graphic>
      </p:graphicFrame>
      <p:sp>
        <p:nvSpPr>
          <p:cNvPr id="27" name="TextBox 26">
            <a:extLst>
              <a:ext uri="{FF2B5EF4-FFF2-40B4-BE49-F238E27FC236}">
                <a16:creationId xmlns:a16="http://schemas.microsoft.com/office/drawing/2014/main" id="{CD0ABA6D-E15E-E04C-A9A3-8EE62D7D9670}"/>
              </a:ext>
            </a:extLst>
          </p:cNvPr>
          <p:cNvSpPr txBox="1"/>
          <p:nvPr/>
        </p:nvSpPr>
        <p:spPr>
          <a:xfrm>
            <a:off x="163194" y="3604012"/>
            <a:ext cx="7846950" cy="3139321"/>
          </a:xfrm>
          <a:prstGeom prst="rect">
            <a:avLst/>
          </a:prstGeom>
          <a:noFill/>
        </p:spPr>
        <p:txBody>
          <a:bodyPr wrap="square" rtlCol="0">
            <a:spAutoFit/>
          </a:bodyPr>
          <a:lstStyle/>
          <a:p>
            <a:r>
              <a:rPr lang="en-US" dirty="0"/>
              <a:t>For linear regression y is continuous</a:t>
            </a:r>
          </a:p>
          <a:p>
            <a:endParaRPr lang="en-US" dirty="0"/>
          </a:p>
          <a:p>
            <a:r>
              <a:rPr lang="en-US" dirty="0"/>
              <a:t>Model predicts a linear combination of features: </a:t>
            </a:r>
          </a:p>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endParaRPr lang="en-US" dirty="0"/>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=100 , </a:t>
            </a:r>
            <a:r>
              <a:rPr lang="el-GR" dirty="0"/>
              <a:t>β</a:t>
            </a:r>
            <a:r>
              <a:rPr lang="en-US" baseline="-25000" dirty="0"/>
              <a:t>2</a:t>
            </a:r>
            <a:r>
              <a:rPr lang="en-US" dirty="0"/>
              <a:t> = 0 </a:t>
            </a:r>
          </a:p>
          <a:p>
            <a:r>
              <a:rPr lang="en-US" dirty="0"/>
              <a:t>Run the predictions of this model.</a:t>
            </a:r>
          </a:p>
          <a:p>
            <a:endParaRPr lang="en-US" dirty="0"/>
          </a:p>
          <a:p>
            <a:r>
              <a:rPr lang="en-US" dirty="0"/>
              <a:t>Q: Is this a good model? How do we measure error for regression ?</a:t>
            </a:r>
          </a:p>
          <a:p>
            <a:endParaRPr lang="en-US" dirty="0"/>
          </a:p>
          <a:p>
            <a:r>
              <a:rPr lang="en-US" dirty="0"/>
              <a:t>A: Standard loss function: mean squared error: MSE=  </a:t>
            </a:r>
          </a:p>
        </p:txBody>
      </p:sp>
      <p:grpSp>
        <p:nvGrpSpPr>
          <p:cNvPr id="29" name="Group 28">
            <a:extLst>
              <a:ext uri="{FF2B5EF4-FFF2-40B4-BE49-F238E27FC236}">
                <a16:creationId xmlns:a16="http://schemas.microsoft.com/office/drawing/2014/main" id="{2F8479C4-A0F1-5641-B2CA-83666F13B04D}"/>
              </a:ext>
            </a:extLst>
          </p:cNvPr>
          <p:cNvGrpSpPr/>
          <p:nvPr/>
        </p:nvGrpSpPr>
        <p:grpSpPr>
          <a:xfrm>
            <a:off x="5224092" y="3340263"/>
            <a:ext cx="4399005" cy="3501162"/>
            <a:chOff x="3682314" y="3356838"/>
            <a:chExt cx="4399005" cy="3501162"/>
          </a:xfrm>
        </p:grpSpPr>
        <p:sp>
          <p:nvSpPr>
            <p:cNvPr id="33" name="Rectangle 32">
              <a:extLst>
                <a:ext uri="{FF2B5EF4-FFF2-40B4-BE49-F238E27FC236}">
                  <a16:creationId xmlns:a16="http://schemas.microsoft.com/office/drawing/2014/main" id="{F8D531C6-C43D-8B40-9E93-82BCC2075BB8}"/>
                </a:ext>
              </a:extLst>
            </p:cNvPr>
            <p:cNvSpPr/>
            <p:nvPr/>
          </p:nvSpPr>
          <p:spPr>
            <a:xfrm>
              <a:off x="3682314" y="3356838"/>
              <a:ext cx="1318250" cy="565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48292A-C78F-FB43-9B54-A31B884F67C5}"/>
                </a:ext>
              </a:extLst>
            </p:cNvPr>
            <p:cNvSpPr/>
            <p:nvPr/>
          </p:nvSpPr>
          <p:spPr>
            <a:xfrm>
              <a:off x="7423259" y="6480685"/>
              <a:ext cx="658060" cy="37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8D1D47D-10D7-0B45-953C-D014E5F3D133}"/>
              </a:ext>
            </a:extLst>
          </p:cNvPr>
          <p:cNvPicPr>
            <a:picLocks noChangeAspect="1"/>
          </p:cNvPicPr>
          <p:nvPr/>
        </p:nvPicPr>
        <p:blipFill>
          <a:blip r:embed="rId2"/>
          <a:stretch>
            <a:fillRect/>
          </a:stretch>
        </p:blipFill>
        <p:spPr>
          <a:xfrm>
            <a:off x="5224092" y="6285211"/>
            <a:ext cx="1411512" cy="458122"/>
          </a:xfrm>
          <a:prstGeom prst="rect">
            <a:avLst/>
          </a:prstGeom>
        </p:spPr>
      </p:pic>
      <p:sp>
        <p:nvSpPr>
          <p:cNvPr id="9" name="TextBox 8">
            <a:extLst>
              <a:ext uri="{FF2B5EF4-FFF2-40B4-BE49-F238E27FC236}">
                <a16:creationId xmlns:a16="http://schemas.microsoft.com/office/drawing/2014/main" id="{C6D1AE00-D18D-8948-8CA2-196C6B52D228}"/>
              </a:ext>
            </a:extLst>
          </p:cNvPr>
          <p:cNvSpPr txBox="1"/>
          <p:nvPr/>
        </p:nvSpPr>
        <p:spPr>
          <a:xfrm>
            <a:off x="6635604" y="3591373"/>
            <a:ext cx="5682870" cy="2585323"/>
          </a:xfrm>
          <a:prstGeom prst="rect">
            <a:avLst/>
          </a:prstGeom>
          <a:noFill/>
        </p:spPr>
        <p:txBody>
          <a:bodyPr wrap="square" rtlCol="0">
            <a:spAutoFit/>
          </a:bodyPr>
          <a:lstStyle/>
          <a:p>
            <a:r>
              <a:rPr lang="en-US" dirty="0"/>
              <a:t>f(A,S) =</a:t>
            </a:r>
            <a:r>
              <a:rPr lang="el-GR" dirty="0"/>
              <a:t>β</a:t>
            </a:r>
            <a:r>
              <a:rPr lang="en-US" baseline="-25000" dirty="0"/>
              <a:t>0</a:t>
            </a:r>
            <a:r>
              <a:rPr lang="en-US" dirty="0"/>
              <a:t> +</a:t>
            </a:r>
            <a:r>
              <a:rPr lang="el-GR" dirty="0"/>
              <a:t> β</a:t>
            </a:r>
            <a:r>
              <a:rPr lang="en-US" baseline="-25000" dirty="0"/>
              <a:t>1</a:t>
            </a:r>
            <a:r>
              <a:rPr lang="en-US" dirty="0"/>
              <a:t> A+ </a:t>
            </a:r>
            <a:r>
              <a:rPr lang="el-GR" dirty="0"/>
              <a:t>β</a:t>
            </a:r>
            <a:r>
              <a:rPr lang="en-US" baseline="-25000" dirty="0"/>
              <a:t>2</a:t>
            </a:r>
            <a:r>
              <a:rPr lang="en-US" dirty="0"/>
              <a:t>  S</a:t>
            </a:r>
          </a:p>
          <a:p>
            <a:r>
              <a:rPr lang="en-US" dirty="0"/>
              <a:t>Example model 4: </a:t>
            </a:r>
            <a:r>
              <a:rPr lang="el-GR" dirty="0"/>
              <a:t>β</a:t>
            </a:r>
            <a:r>
              <a:rPr lang="en-US" baseline="-25000" dirty="0"/>
              <a:t>0</a:t>
            </a:r>
            <a:r>
              <a:rPr lang="en-US" dirty="0"/>
              <a:t> =10 , </a:t>
            </a:r>
            <a:r>
              <a:rPr lang="el-GR" dirty="0"/>
              <a:t>β</a:t>
            </a:r>
            <a:r>
              <a:rPr lang="en-US" baseline="-25000" dirty="0"/>
              <a:t>1</a:t>
            </a:r>
            <a:r>
              <a:rPr lang="en-US" dirty="0"/>
              <a:t> =10 , </a:t>
            </a:r>
            <a:r>
              <a:rPr lang="el-GR" dirty="0"/>
              <a:t>β</a:t>
            </a:r>
            <a:r>
              <a:rPr lang="en-US" baseline="-25000" dirty="0"/>
              <a:t>2</a:t>
            </a:r>
            <a:r>
              <a:rPr lang="en-US" dirty="0"/>
              <a:t> = 0 </a:t>
            </a:r>
          </a:p>
          <a:p>
            <a:r>
              <a:rPr lang="en-US" dirty="0"/>
              <a:t>Compute the MSE loss of this model on the training set:</a:t>
            </a:r>
          </a:p>
          <a:p>
            <a:r>
              <a:rPr lang="en-US" dirty="0"/>
              <a:t>n=5 </a:t>
            </a:r>
          </a:p>
          <a:p>
            <a:r>
              <a:rPr lang="en-US" dirty="0"/>
              <a:t>1/5 (  (80-90)</a:t>
            </a:r>
            <a:r>
              <a:rPr lang="en-US" baseline="30000" dirty="0"/>
              <a:t>2</a:t>
            </a:r>
            <a:r>
              <a:rPr lang="en-US" dirty="0"/>
              <a:t> +  </a:t>
            </a:r>
          </a:p>
          <a:p>
            <a:r>
              <a:rPr lang="en-US" dirty="0"/>
              <a:t>           (20-40)</a:t>
            </a:r>
            <a:r>
              <a:rPr lang="en-US" baseline="30000" dirty="0"/>
              <a:t> 2</a:t>
            </a:r>
            <a:r>
              <a:rPr lang="en-US" dirty="0"/>
              <a:t> +</a:t>
            </a:r>
          </a:p>
          <a:p>
            <a:r>
              <a:rPr lang="en-US" dirty="0"/>
              <a:t>           (30-30)</a:t>
            </a:r>
            <a:r>
              <a:rPr lang="en-US" baseline="30000" dirty="0"/>
              <a:t> 2</a:t>
            </a:r>
            <a:r>
              <a:rPr lang="en-US" dirty="0"/>
              <a:t> +</a:t>
            </a:r>
          </a:p>
          <a:p>
            <a:r>
              <a:rPr lang="en-US" dirty="0"/>
              <a:t>           (10-40)</a:t>
            </a:r>
            <a:r>
              <a:rPr lang="en-US" baseline="30000" dirty="0"/>
              <a:t> 2</a:t>
            </a:r>
            <a:r>
              <a:rPr lang="en-US" dirty="0"/>
              <a:t> +</a:t>
            </a:r>
          </a:p>
          <a:p>
            <a:r>
              <a:rPr lang="en-US" dirty="0"/>
              <a:t>           (70-100)</a:t>
            </a:r>
            <a:r>
              <a:rPr lang="en-US" baseline="30000" dirty="0"/>
              <a:t> 2</a:t>
            </a:r>
            <a:r>
              <a:rPr lang="en-US" dirty="0"/>
              <a:t> ) </a:t>
            </a:r>
          </a:p>
        </p:txBody>
      </p:sp>
    </p:spTree>
    <p:extLst>
      <p:ext uri="{BB962C8B-B14F-4D97-AF65-F5344CB8AC3E}">
        <p14:creationId xmlns:p14="http://schemas.microsoft.com/office/powerpoint/2010/main" val="4168427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53873</TotalTime>
  <Words>10462</Words>
  <Application>Microsoft Macintosh PowerPoint</Application>
  <PresentationFormat>Widescreen</PresentationFormat>
  <Paragraphs>1921</Paragraphs>
  <Slides>84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Bookman Old Style</vt:lpstr>
      <vt:lpstr>Calibri</vt:lpstr>
      <vt:lpstr>Calibri Light</vt:lpstr>
      <vt:lpstr>Cambria Math</vt:lpstr>
      <vt:lpstr>Helvetica</vt:lpstr>
      <vt:lpstr>Office Theme</vt:lpstr>
      <vt:lpstr>Training Models. Linear classifiers and Decision Trees</vt:lpstr>
      <vt:lpstr>Training Linear models</vt:lpstr>
      <vt:lpstr>Binary classification with a linear classifier  </vt:lpstr>
      <vt:lpstr>Binary classification with a linear classifier  </vt:lpstr>
      <vt:lpstr>Binary classification with a linear classifier  </vt:lpstr>
      <vt:lpstr>Linear regression</vt:lpstr>
      <vt:lpstr>Linear regression</vt:lpstr>
      <vt:lpstr>Linear regression</vt:lpstr>
      <vt:lpstr>Linear regression</vt:lpstr>
      <vt:lpstr>Linear regression</vt:lpstr>
      <vt:lpstr>Learning or Fitting a model </vt:lpstr>
      <vt:lpstr>Learning or Fitting a model </vt:lpstr>
      <vt:lpstr>Learning or Fitting a model </vt:lpstr>
      <vt:lpstr>Learning or Fitting a model </vt:lpstr>
      <vt:lpstr>Learning or Fitting a model </vt:lpstr>
      <vt:lpstr>Learning or Fitting a model </vt:lpstr>
      <vt:lpstr>Learning or Fitting a model </vt:lpstr>
      <vt:lpstr>Learning or Fitting a model </vt:lpstr>
      <vt:lpstr>Linear regression</vt:lpstr>
      <vt:lpstr>Linear regression</vt:lpstr>
      <vt:lpstr>Linear regression</vt:lpstr>
      <vt:lpstr>Linear regression</vt:lpstr>
      <vt:lpstr>Linear regression</vt:lpstr>
      <vt:lpstr>Linear regression</vt:lpstr>
      <vt:lpstr>Linear regression</vt:lpstr>
      <vt:lpstr>Solution no 2: Optimizing a function</vt:lpstr>
      <vt:lpstr>Solution no 2: Optimizing a function</vt:lpstr>
      <vt:lpstr>Solution no 2: Optimizing a function</vt:lpstr>
      <vt:lpstr>Solution no 2: Optimizing a function</vt:lpstr>
      <vt:lpstr>Solution no 2: Optimizing a function</vt:lpstr>
      <vt:lpstr>Learning or Fitting a model </vt:lpstr>
      <vt:lpstr>Learning or Fitting a model </vt:lpstr>
      <vt:lpstr>Learning or Fitting a model </vt:lpstr>
      <vt:lpstr>Optimizing a function</vt:lpstr>
      <vt:lpstr>Optimizing a function</vt:lpstr>
      <vt:lpstr>Lets run gradient descent</vt:lpstr>
      <vt:lpstr>Optimizing a function</vt:lpstr>
      <vt:lpstr>Optimizing a function of two variables</vt:lpstr>
      <vt:lpstr>Learning with gradient descent. </vt:lpstr>
      <vt:lpstr>Linear regression</vt:lpstr>
      <vt:lpstr>Linear regression</vt:lpstr>
      <vt:lpstr>Linear regression</vt:lpstr>
      <vt:lpstr>Linear regression</vt:lpstr>
      <vt:lpstr>All of modern deep learning:</vt:lpstr>
      <vt:lpstr>Variations of Gradient descent</vt:lpstr>
      <vt:lpstr>Quick note on regularization</vt:lpstr>
      <vt:lpstr>Regularizing linear regression to control complexity</vt:lpstr>
      <vt:lpstr>Regularizing linear regression to control complexity</vt:lpstr>
      <vt:lpstr>Regularizing linear regression to control complexity</vt:lpstr>
      <vt:lpstr>Regularizing linear regression to control complexity</vt:lpstr>
      <vt:lpstr>Training decision trees </vt:lpstr>
      <vt:lpstr>How to train a decision tree</vt:lpstr>
      <vt:lpstr>Attribute Split Conditions </vt:lpstr>
      <vt:lpstr>Decision Tree Algorithm </vt:lpstr>
      <vt:lpstr>Decision Tree Algorithm </vt:lpstr>
      <vt:lpstr>Decision Tree Algorithm </vt:lpstr>
      <vt:lpstr>Decision Tree Algorithm </vt:lpstr>
      <vt:lpstr>Decision Tree Algorithm </vt:lpstr>
      <vt:lpstr>Decision Tree Algorithm </vt:lpstr>
      <vt:lpstr>Decision Tree Algorithm </vt:lpstr>
      <vt:lpstr>Example</vt:lpstr>
      <vt:lpstr>Selecting the Best Split </vt:lpstr>
      <vt:lpstr>Gini impurity of a bucket of stuff</vt:lpstr>
      <vt:lpstr>Gini impurity of a bucket of stuff</vt:lpstr>
      <vt:lpstr>Gini impurity of a bucket of stuff</vt:lpstr>
      <vt:lpstr>Gini impurity of a bucket of stuff</vt:lpstr>
      <vt:lpstr>Examples of Impurity Measures</vt:lpstr>
      <vt:lpstr>PowerPoint Presentation</vt:lpstr>
      <vt:lpstr>Gain</vt:lpstr>
      <vt:lpstr>Consider examples flowing down the tree </vt:lpstr>
      <vt:lpstr>Consider examples flowing down the tree </vt:lpstr>
      <vt:lpstr>Consider examples flowing down the tree </vt:lpstr>
      <vt:lpstr>Consider examples flowing down the tree </vt:lpstr>
      <vt:lpstr>Example </vt:lpstr>
      <vt:lpstr>Example </vt:lpstr>
      <vt:lpstr>Example </vt:lpstr>
      <vt:lpstr>Example </vt:lpstr>
      <vt:lpstr>Example </vt:lpstr>
      <vt:lpstr>PowerPoint Presentation</vt:lpstr>
      <vt:lpstr>PowerPoint Presentation</vt:lpstr>
      <vt:lpstr>PowerPoint Presentation</vt:lpstr>
      <vt:lpstr>PowerPoint Presentation</vt:lpstr>
      <vt:lpstr>Recap: Training Decision Trees</vt:lpstr>
      <vt:lpstr>Recap: Training Decision 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Microsoft Office User</dc:creator>
  <cp:lastModifiedBy>Microsoft Office User</cp:lastModifiedBy>
  <cp:revision>291</cp:revision>
  <dcterms:created xsi:type="dcterms:W3CDTF">2017-07-20T14:59:09Z</dcterms:created>
  <dcterms:modified xsi:type="dcterms:W3CDTF">2022-09-01T20:17:46Z</dcterms:modified>
</cp:coreProperties>
</file>