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  <p:sldId id="361" r:id="rId3"/>
    <p:sldId id="349" r:id="rId4"/>
    <p:sldId id="350" r:id="rId5"/>
    <p:sldId id="362" r:id="rId6"/>
    <p:sldId id="363" r:id="rId7"/>
    <p:sldId id="280" r:id="rId8"/>
    <p:sldId id="359" r:id="rId9"/>
    <p:sldId id="360" r:id="rId10"/>
    <p:sldId id="262" r:id="rId11"/>
    <p:sldId id="282" r:id="rId12"/>
    <p:sldId id="284" r:id="rId13"/>
    <p:sldId id="283" r:id="rId14"/>
    <p:sldId id="285" r:id="rId15"/>
    <p:sldId id="351" r:id="rId16"/>
    <p:sldId id="286" r:id="rId17"/>
    <p:sldId id="287" r:id="rId18"/>
    <p:sldId id="288" r:id="rId19"/>
    <p:sldId id="352" r:id="rId20"/>
    <p:sldId id="353" r:id="rId21"/>
    <p:sldId id="290" r:id="rId22"/>
    <p:sldId id="259" r:id="rId23"/>
    <p:sldId id="291" r:id="rId24"/>
    <p:sldId id="354" r:id="rId25"/>
    <p:sldId id="257" r:id="rId26"/>
    <p:sldId id="258" r:id="rId27"/>
    <p:sldId id="355" r:id="rId28"/>
    <p:sldId id="356" r:id="rId29"/>
    <p:sldId id="341" r:id="rId30"/>
    <p:sldId id="342" r:id="rId31"/>
    <p:sldId id="34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50"/>
    <p:restoredTop sz="96405"/>
  </p:normalViewPr>
  <p:slideViewPr>
    <p:cSldViewPr snapToGrid="0" snapToObjects="1">
      <p:cViewPr varScale="1">
        <p:scale>
          <a:sx n="97" d="100"/>
          <a:sy n="97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FE24-D510-FA46-B378-F2794FC4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F1AF5-F11D-8741-9A2C-A29869CE6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4292-63DE-9D4A-942C-7416C668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756B-3B09-6643-BAA3-E60AA767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C530-A796-FF49-80FD-34BF8A93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8E26-7D70-BC4C-B806-192FA5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AF555-0CF0-1D4F-883F-47D445AF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211F-D182-7A44-B591-A46B447C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0769-6A1E-9C47-AD55-96A81087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8CF6-1306-9F44-9325-1A47CB2E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D08E-987A-8344-AAF6-852FEC18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C49F6-C4A2-A34E-893E-07D23B9C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FA73-32D6-314B-BDC7-1119CF2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83FF-5219-A440-9CB6-56480712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E7A-8762-5042-A445-B3906E1D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CF45-9635-7E45-8155-FC8EDEB0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7342-B676-8D43-9101-A6E8A6FF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435-AB55-6E4E-B3F9-9A8B6A87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825-114E-4D40-AB7E-B98C695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D8-A7A9-CA4F-AF35-6FEDF2B0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EABA-C96B-5540-AD50-110BCE67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56D6-F4B4-164B-B475-0E33092B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8866-2F7F-0A41-88F6-580A6049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A1BC-B358-494B-B1D6-7269F65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B2D0-F3CA-754E-8DB5-0285C98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F8CF-F01E-AC41-B2C8-113154B2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9B0F-6281-D742-9729-63921707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898BC-A4C3-A845-B952-A2BF4CCC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F640-7730-5544-A2FA-85A8672B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0A8C-B09A-2E48-A93B-ECC8F125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8F16-FEF9-4D42-8437-116FA8A9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DFBB-C577-E34D-AC3F-4E09053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53829-6865-9B44-A9DC-D5AA09E3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84A9-BE0E-0849-85B5-B072B3F2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3A455-42E4-3F41-8DFD-448BB1FE3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8C9C-2F2E-3E41-949D-396496145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A0AFA-50E8-314C-8600-7027385F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71254-C420-5746-8425-0A21C77D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A4398-519F-9A49-98F7-64364B5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4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DB57-10EC-F949-AAAC-C02A2036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83D22-0CD2-4846-8A7B-D0632040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C43A7-6347-1D4C-BA19-FC13EB58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344C8-68E6-7B4E-A9E2-C4CBAED0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2360D-3F97-4C43-92E7-84D1C1D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6E278-41DA-3B48-9880-E61CFBC1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0369-22BB-7B49-93A7-65E260E2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7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15B0-6D19-8C41-9490-D84FD8F1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A06A-269F-CD4E-A8A1-420E53C5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4D39-4070-8247-B880-7D470DE9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0EF4-6DD0-ED4C-8855-99092802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160D-DBEF-CC41-94A6-CCE0AC0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E89A7-2847-8B45-AFB6-E99148A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9344-C201-AB41-96CC-0A6A6291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14CC4-8A90-6C41-9309-071BFCA6B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62BF2-0F4F-7C4C-BE2C-29B6452A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A5B56-42F0-054C-A200-A1B15513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8DB2E-9DB1-9147-9ED2-83E135B6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4699-31FD-2741-87F5-EE0754A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112F-5211-374C-BF66-E45C9E1A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F9B6-DCFD-5646-8C98-80735F44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5B66-0522-1640-80ED-76FDEEB31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8FFF-B5BC-2F44-8FF0-9157DCE06BF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5C72-E9E7-E84A-A13C-E3EBF603E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1B46-1862-A14C-986E-6C0AB5803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C5CE-5173-CD46-8BD2-4578DC1C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2.math.uu.se/~thulin/mm/breiman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427" y="1000897"/>
            <a:ext cx="9144000" cy="1125109"/>
          </a:xfrm>
        </p:spPr>
        <p:txBody>
          <a:bodyPr/>
          <a:lstStyle/>
          <a:p>
            <a:r>
              <a:rPr lang="en-US" dirty="0"/>
              <a:t>Ensemble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07" y="2126006"/>
            <a:ext cx="6104239" cy="45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793" y="1630755"/>
            <a:ext cx="10515600" cy="4351338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19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m1 using this training set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3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m1 using this training set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 2: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m2 using this training set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 2: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m2 using this training set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33AF25-1F30-C64F-9E23-304510F7CB61}"/>
              </a:ext>
            </a:extLst>
          </p:cNvPr>
          <p:cNvSpPr txBox="1"/>
          <p:nvPr/>
        </p:nvSpPr>
        <p:spPr>
          <a:xfrm>
            <a:off x="3119468" y="6023436"/>
            <a:ext cx="679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 is majority voting between m1,m2, m3, .. </a:t>
            </a:r>
            <a:r>
              <a:rPr lang="en-US" dirty="0" err="1"/>
              <a:t>mk</a:t>
            </a:r>
            <a:r>
              <a:rPr lang="en-US" dirty="0"/>
              <a:t> bagged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57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of bagged decision trees</a:t>
            </a:r>
          </a:p>
          <a:p>
            <a:pPr lvl="1"/>
            <a:endParaRPr lang="en-US" dirty="0"/>
          </a:p>
          <a:p>
            <a:r>
              <a:rPr lang="en-US" dirty="0"/>
              <a:t>Randomly select a subset of the input features for candidate splits, instead of examining all available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Random Forrest</a:t>
            </a:r>
          </a:p>
          <a:p>
            <a:pPr marL="0" indent="0">
              <a:buNone/>
            </a:pPr>
            <a:r>
              <a:rPr lang="en-US" b="1" dirty="0"/>
              <a:t>Bagging but also randomly drop one column each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m1 using this training set</a:t>
            </a:r>
          </a:p>
          <a:p>
            <a:r>
              <a:rPr lang="en-US" b="1" dirty="0"/>
              <a:t>(m1 does not use feature 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0EB06838-FCE2-E44C-865A-2CBA48862A15}"/>
              </a:ext>
            </a:extLst>
          </p:cNvPr>
          <p:cNvSpPr/>
          <p:nvPr/>
        </p:nvSpPr>
        <p:spPr>
          <a:xfrm>
            <a:off x="7881730" y="2917371"/>
            <a:ext cx="500270" cy="184742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6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 2: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m2 using this training set</a:t>
            </a:r>
          </a:p>
          <a:p>
            <a:r>
              <a:rPr lang="en-US" b="1" dirty="0"/>
              <a:t>m2 does not use feature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&quot; Symbol 9">
            <a:extLst>
              <a:ext uri="{FF2B5EF4-FFF2-40B4-BE49-F238E27FC236}">
                <a16:creationId xmlns:a16="http://schemas.microsoft.com/office/drawing/2014/main" id="{861BA52E-921F-FF43-9048-1EE1D1396DBF}"/>
              </a:ext>
            </a:extLst>
          </p:cNvPr>
          <p:cNvSpPr/>
          <p:nvPr/>
        </p:nvSpPr>
        <p:spPr>
          <a:xfrm>
            <a:off x="6968035" y="2841171"/>
            <a:ext cx="500270" cy="184742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1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610" y="75891"/>
            <a:ext cx="9447390" cy="1173780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Use the bootstrap sampling method (sampling with replacement) to train base classifiers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6768548" y="939789"/>
            <a:ext cx="412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 initial training rows.</a:t>
            </a:r>
          </a:p>
          <a:p>
            <a:r>
              <a:rPr lang="en-US" b="1" dirty="0"/>
              <a:t>Sample randomly n with replacement. Create a new </a:t>
            </a:r>
            <a:r>
              <a:rPr lang="en-US" b="1" dirty="0" err="1"/>
              <a:t>bootstraped</a:t>
            </a:r>
            <a:r>
              <a:rPr lang="en-US" b="1" dirty="0"/>
              <a:t> dataset 2: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436BD2-E311-0748-AB2F-6A5617748FC2}"/>
              </a:ext>
            </a:extLst>
          </p:cNvPr>
          <p:cNvGraphicFramePr>
            <a:graphicFrameLocks noGrp="1"/>
          </p:cNvGraphicFramePr>
          <p:nvPr/>
        </p:nvGraphicFramePr>
        <p:xfrm>
          <a:off x="5989983" y="2092747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6561720" y="5416826"/>
            <a:ext cx="364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 f2 using this training set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>
            <a:off x="4888159" y="3429000"/>
            <a:ext cx="97924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33AF25-1F30-C64F-9E23-304510F7CB61}"/>
              </a:ext>
            </a:extLst>
          </p:cNvPr>
          <p:cNvSpPr txBox="1"/>
          <p:nvPr/>
        </p:nvSpPr>
        <p:spPr>
          <a:xfrm>
            <a:off x="3119467" y="6023436"/>
            <a:ext cx="723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RF model is majority voting between m1,m2, m3, .. </a:t>
            </a:r>
            <a:r>
              <a:rPr lang="en-US" dirty="0" err="1"/>
              <a:t>mk</a:t>
            </a:r>
            <a:r>
              <a:rPr lang="en-US" dirty="0"/>
              <a:t> bagged models</a:t>
            </a:r>
          </a:p>
        </p:txBody>
      </p:sp>
    </p:spTree>
    <p:extLst>
      <p:ext uri="{BB962C8B-B14F-4D97-AF65-F5344CB8AC3E}">
        <p14:creationId xmlns:p14="http://schemas.microsoft.com/office/powerpoint/2010/main" val="176698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Iteratively change the distribution of the training examples so the base classifiers will focus on hard-to-classify examples</a:t>
            </a:r>
          </a:p>
          <a:p>
            <a:r>
              <a:rPr lang="en-US" dirty="0"/>
              <a:t>Assign a weight to each example and update that weight at the end of each boosting round. </a:t>
            </a:r>
          </a:p>
          <a:p>
            <a:r>
              <a:rPr lang="en-US" dirty="0"/>
              <a:t>Use weight as a sampling distribution to draw a set of bootstrap samples.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737F-04C3-A9C4-B876-9CBC1301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 </a:t>
            </a:r>
            <a:r>
              <a:rPr lang="en-US" dirty="0" err="1"/>
              <a:t>Breiman</a:t>
            </a:r>
            <a:r>
              <a:rPr lang="en-US" dirty="0"/>
              <a:t> (1928-2005)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473C-802E-4674-3064-9B070754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690688"/>
            <a:ext cx="10515600" cy="4351338"/>
          </a:xfrm>
        </p:spPr>
        <p:txBody>
          <a:bodyPr/>
          <a:lstStyle/>
          <a:p>
            <a:r>
              <a:rPr lang="en-US" dirty="0"/>
              <a:t>Professor of Statistics at UC Berkeley </a:t>
            </a:r>
          </a:p>
          <a:p>
            <a:r>
              <a:rPr lang="en-US" dirty="0"/>
              <a:t>Invented Bagging and Random forests. </a:t>
            </a:r>
          </a:p>
          <a:p>
            <a:r>
              <a:rPr lang="en-US" dirty="0">
                <a:hlinkClick r:id="rId2"/>
              </a:rPr>
              <a:t>http://www2.math.uu.se/~thulin/mm/breiman.pdf</a:t>
            </a:r>
            <a:br>
              <a:rPr lang="en-US" dirty="0"/>
            </a:br>
            <a:r>
              <a:rPr lang="en-US" dirty="0"/>
              <a:t>Statistical Modeling: The Two Cultures</a:t>
            </a:r>
          </a:p>
          <a:p>
            <a:r>
              <a:rPr lang="en-US" dirty="0"/>
              <a:t>If anyone asks you what is the difference </a:t>
            </a:r>
          </a:p>
          <a:p>
            <a:r>
              <a:rPr lang="en-US" dirty="0"/>
              <a:t>between Statistics and Machine Learning, </a:t>
            </a:r>
          </a:p>
          <a:p>
            <a:r>
              <a:rPr lang="en-US" dirty="0"/>
              <a:t>this is the best answer, I think.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69B21-A5FA-2181-B3BA-B25C1D0F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444" y="221975"/>
            <a:ext cx="3097695" cy="41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800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383761" y="1102935"/>
            <a:ext cx="412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original dataset, train model 1.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/>
          <p:nvPr/>
        </p:nvCxnSpPr>
        <p:spPr>
          <a:xfrm>
            <a:off x="7881730" y="4994882"/>
            <a:ext cx="0" cy="42194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4942114" y="587097"/>
            <a:ext cx="392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model m2 will be trained so that the SUM m1+m2 will perform better</a:t>
            </a:r>
          </a:p>
          <a:p>
            <a:r>
              <a:rPr lang="en-US" b="1" dirty="0"/>
              <a:t>How? Add create residual y-m1  and train model 2 to predict that.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 flipV="1">
            <a:off x="3529259" y="1287601"/>
            <a:ext cx="1412855" cy="46499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9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3D83-3D48-6841-83D9-0EA12BEA9C7D}"/>
              </a:ext>
            </a:extLst>
          </p:cNvPr>
          <p:cNvGraphicFramePr>
            <a:graphicFrameLocks noGrp="1"/>
          </p:cNvGraphicFramePr>
          <p:nvPr/>
        </p:nvGraphicFramePr>
        <p:xfrm>
          <a:off x="261731" y="1862664"/>
          <a:ext cx="4368798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3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313534242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383761" y="1102935"/>
            <a:ext cx="412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original dataset, train model 1.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1A76D-6341-C84B-88C1-BC1BC6F30BA5}"/>
              </a:ext>
            </a:extLst>
          </p:cNvPr>
          <p:cNvCxnSpPr>
            <a:cxnSpLocks/>
          </p:cNvCxnSpPr>
          <p:nvPr/>
        </p:nvCxnSpPr>
        <p:spPr>
          <a:xfrm>
            <a:off x="4630529" y="3197563"/>
            <a:ext cx="131307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FB97-147F-8547-AD22-B0968F5AF150}"/>
              </a:ext>
            </a:extLst>
          </p:cNvPr>
          <p:cNvSpPr txBox="1"/>
          <p:nvPr/>
        </p:nvSpPr>
        <p:spPr>
          <a:xfrm>
            <a:off x="4942114" y="587097"/>
            <a:ext cx="392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model m2 will be trained so that the SUM m1+m2 will perform better</a:t>
            </a:r>
          </a:p>
          <a:p>
            <a:r>
              <a:rPr lang="en-US" b="1" dirty="0"/>
              <a:t>How? Add create residual y-m1  and train model 2 to predict that.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B6C48-A042-EE49-A7A7-E670E34BB847}"/>
              </a:ext>
            </a:extLst>
          </p:cNvPr>
          <p:cNvCxnSpPr>
            <a:cxnSpLocks/>
          </p:cNvCxnSpPr>
          <p:nvPr/>
        </p:nvCxnSpPr>
        <p:spPr>
          <a:xfrm flipV="1">
            <a:off x="3529259" y="1287601"/>
            <a:ext cx="1412855" cy="46499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7FD4E9-61E4-0248-BB8A-AA8B2846C4B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168440"/>
          <a:ext cx="3640665" cy="29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3">
                  <a:extLst>
                    <a:ext uri="{9D8B030D-6E8A-4147-A177-3AD203B41FA5}">
                      <a16:colId xmlns:a16="http://schemas.microsoft.com/office/drawing/2014/main" val="1010501334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356349377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4270452123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3576057913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43067409"/>
                    </a:ext>
                  </a:extLst>
                </a:gridCol>
              </a:tblGrid>
              <a:tr h="58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945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8039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94043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2088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en-US" dirty="0"/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38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BDF26C-77CF-E443-9FE8-3BA6A25B9910}"/>
              </a:ext>
            </a:extLst>
          </p:cNvPr>
          <p:cNvSpPr txBox="1"/>
          <p:nvPr/>
        </p:nvSpPr>
        <p:spPr>
          <a:xfrm>
            <a:off x="5287064" y="5356807"/>
            <a:ext cx="392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model m2 to predict Y’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04B8A-9205-1B4B-928D-5393092B5591}"/>
              </a:ext>
            </a:extLst>
          </p:cNvPr>
          <p:cNvCxnSpPr>
            <a:cxnSpLocks/>
          </p:cNvCxnSpPr>
          <p:nvPr/>
        </p:nvCxnSpPr>
        <p:spPr>
          <a:xfrm flipH="1">
            <a:off x="8280399" y="4918318"/>
            <a:ext cx="152637" cy="5245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0C0852-C93D-DB4A-9C5F-2B3B40DD604E}"/>
              </a:ext>
            </a:extLst>
          </p:cNvPr>
          <p:cNvSpPr txBox="1"/>
          <p:nvPr/>
        </p:nvSpPr>
        <p:spPr>
          <a:xfrm>
            <a:off x="261731" y="5473360"/>
            <a:ext cx="963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 by training new model to refine</a:t>
            </a:r>
          </a:p>
          <a:p>
            <a:r>
              <a:rPr lang="en-US" b="1" dirty="0"/>
              <a:t>mistakes of current sum of models</a:t>
            </a:r>
          </a:p>
          <a:p>
            <a:r>
              <a:rPr lang="en-US" b="1" dirty="0"/>
              <a:t>m1+m2+m3 ,..+ </a:t>
            </a:r>
            <a:r>
              <a:rPr lang="en-US" b="1" dirty="0" err="1"/>
              <a:t>mk</a:t>
            </a:r>
            <a:r>
              <a:rPr lang="en-US" b="1" dirty="0"/>
              <a:t> </a:t>
            </a:r>
          </a:p>
          <a:p>
            <a:r>
              <a:rPr lang="en-US" b="1" dirty="0"/>
              <a:t>Boosting is a sequential process, unlike bagging, which can be done in parallel. </a:t>
            </a:r>
          </a:p>
        </p:txBody>
      </p:sp>
    </p:spTree>
    <p:extLst>
      <p:ext uri="{BB962C8B-B14F-4D97-AF65-F5344CB8AC3E}">
        <p14:creationId xmlns:p14="http://schemas.microsoft.com/office/powerpoint/2010/main" val="44475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/>
          <a:lstStyle/>
          <a:p>
            <a:r>
              <a:rPr lang="en-US" dirty="0"/>
              <a:t>Recap: Methods of constructing 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manipulating the training set (e.g. bagging and boosting)</a:t>
            </a:r>
          </a:p>
          <a:p>
            <a:r>
              <a:rPr lang="en-US" dirty="0"/>
              <a:t>By manipulating the input features (e.g. random forests)</a:t>
            </a:r>
          </a:p>
          <a:p>
            <a:r>
              <a:rPr lang="en-US" dirty="0"/>
              <a:t>By manipulating the class labels (e.g. multi-class partitioning)</a:t>
            </a:r>
          </a:p>
          <a:p>
            <a:r>
              <a:rPr lang="en-US" dirty="0"/>
              <a:t>By manipulating the learning algorithm (e.g. randomness)</a:t>
            </a:r>
          </a:p>
          <a:p>
            <a:endParaRPr lang="en-US" dirty="0"/>
          </a:p>
          <a:p>
            <a:r>
              <a:rPr lang="en-US" dirty="0"/>
              <a:t>Can give each base classifier an equal vote, or can weight each vote based on the accuracy of the base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0"/>
            <a:ext cx="10515600" cy="1325563"/>
          </a:xfrm>
        </p:spPr>
        <p:txBody>
          <a:bodyPr/>
          <a:lstStyle/>
          <a:p>
            <a:r>
              <a:rPr lang="en-US" dirty="0"/>
              <a:t>Boosting and bagging.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8114D-0933-7B4D-96BE-972300383C32}"/>
              </a:ext>
            </a:extLst>
          </p:cNvPr>
          <p:cNvSpPr txBox="1"/>
          <p:nvPr/>
        </p:nvSpPr>
        <p:spPr>
          <a:xfrm>
            <a:off x="383760" y="1102934"/>
            <a:ext cx="8999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Bagging and specifically Random Forests are extremely useful, simple and robust classifiers</a:t>
            </a:r>
          </a:p>
          <a:p>
            <a:endParaRPr lang="en-US" dirty="0"/>
          </a:p>
          <a:p>
            <a:r>
              <a:rPr lang="en-US" dirty="0"/>
              <a:t>Boosting and especially Gradient Boosting Machines are extremely well performing and the most useful tools for tabular data, in addition to Linear models and Neural networks.</a:t>
            </a:r>
          </a:p>
          <a:p>
            <a:endParaRPr lang="en-US" dirty="0"/>
          </a:p>
          <a:p>
            <a:r>
              <a:rPr lang="en-US" dirty="0"/>
              <a:t>Tools to use </a:t>
            </a:r>
          </a:p>
          <a:p>
            <a:endParaRPr lang="en-US" dirty="0"/>
          </a:p>
          <a:p>
            <a:r>
              <a:rPr lang="en-US" dirty="0"/>
              <a:t>Random Forests: </a:t>
            </a:r>
            <a:r>
              <a:rPr lang="en-US" dirty="0" err="1"/>
              <a:t>sklearn.ensemble.RandomForestClassifier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Gradient Boosting machines: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.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64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83A3-062A-5C43-9646-8D04FC9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</a:t>
            </a:r>
            <a:br>
              <a:rPr lang="en-US"/>
            </a:br>
            <a:r>
              <a:rPr lang="en-US"/>
              <a:t>Overfitting </a:t>
            </a:r>
            <a:r>
              <a:rPr lang="en-US" dirty="0"/>
              <a:t>and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286205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79"/>
            <a:ext cx="10515600" cy="1325563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542"/>
            <a:ext cx="10515600" cy="2423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model that fits the training data too well (has a low training error) may have a higher generalization error than a model with a higher training error.</a:t>
            </a:r>
          </a:p>
          <a:p>
            <a:r>
              <a:rPr lang="en-US" dirty="0"/>
              <a:t>An over-fitted model has memorized the training data and will not generalize well to new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35"/>
          <a:stretch/>
        </p:blipFill>
        <p:spPr>
          <a:xfrm>
            <a:off x="1053193" y="3866357"/>
            <a:ext cx="10085614" cy="29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6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 and Under Fitting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47" y="1517795"/>
            <a:ext cx="5354171" cy="496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10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Decision Tree Algorithm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A77576-0067-6D4A-BB96-C57FDF6E84E2}"/>
              </a:ext>
            </a:extLst>
          </p:cNvPr>
          <p:cNvGrpSpPr/>
          <p:nvPr/>
        </p:nvGrpSpPr>
        <p:grpSpPr>
          <a:xfrm>
            <a:off x="316729" y="1514662"/>
            <a:ext cx="4982387" cy="3517737"/>
            <a:chOff x="3682314" y="3356838"/>
            <a:chExt cx="4982387" cy="35177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A368FA-82E5-FA4E-A0F4-A73A72A1CC19}"/>
                </a:ext>
              </a:extLst>
            </p:cNvPr>
            <p:cNvGrpSpPr/>
            <p:nvPr/>
          </p:nvGrpSpPr>
          <p:grpSpPr>
            <a:xfrm>
              <a:off x="3682314" y="3356838"/>
              <a:ext cx="4859520" cy="3517737"/>
              <a:chOff x="3682314" y="3356838"/>
              <a:chExt cx="4859520" cy="351773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AE17DBF-671D-DA48-9DD7-A98A63423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9988" y="3429001"/>
                <a:ext cx="4491846" cy="344557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86223-5211-C74E-95BF-43DFCA479CB0}"/>
                  </a:ext>
                </a:extLst>
              </p:cNvPr>
              <p:cNvSpPr/>
              <p:nvPr/>
            </p:nvSpPr>
            <p:spPr>
              <a:xfrm>
                <a:off x="3682314" y="3356838"/>
                <a:ext cx="1318250" cy="565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21D26F-619B-E447-8512-3DD3EE7050D5}"/>
                  </a:ext>
                </a:extLst>
              </p:cNvPr>
              <p:cNvSpPr/>
              <p:nvPr/>
            </p:nvSpPr>
            <p:spPr>
              <a:xfrm>
                <a:off x="7423259" y="6480685"/>
                <a:ext cx="658060" cy="3773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0F8F0-634A-7A44-AEBB-D24C06F8DE53}"/>
                </a:ext>
              </a:extLst>
            </p:cNvPr>
            <p:cNvSpPr txBox="1"/>
            <p:nvPr/>
          </p:nvSpPr>
          <p:spPr>
            <a:xfrm>
              <a:off x="7656706" y="6404858"/>
              <a:ext cx="10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Acidity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FC5E3-16DA-8A44-A3A9-54D2721F85E4}"/>
                </a:ext>
              </a:extLst>
            </p:cNvPr>
            <p:cNvSpPr txBox="1"/>
            <p:nvPr/>
          </p:nvSpPr>
          <p:spPr>
            <a:xfrm>
              <a:off x="3943146" y="3698443"/>
              <a:ext cx="116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Sweetness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9598AA-9C63-F24A-8508-61CA019CC2A8}"/>
              </a:ext>
            </a:extLst>
          </p:cNvPr>
          <p:cNvSpPr/>
          <p:nvPr/>
        </p:nvSpPr>
        <p:spPr>
          <a:xfrm>
            <a:off x="2695680" y="3864509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C676FD-47AC-F94B-B1FD-5D8A3510EB53}"/>
              </a:ext>
            </a:extLst>
          </p:cNvPr>
          <p:cNvSpPr/>
          <p:nvPr/>
        </p:nvSpPr>
        <p:spPr>
          <a:xfrm>
            <a:off x="3342756" y="3215444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AEA24-024F-7C4E-BA3F-570A88ACDF5B}"/>
              </a:ext>
            </a:extLst>
          </p:cNvPr>
          <p:cNvSpPr/>
          <p:nvPr/>
        </p:nvSpPr>
        <p:spPr>
          <a:xfrm>
            <a:off x="2947797" y="398068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A521DB-1E46-134F-92F7-C15BC32371CF}"/>
              </a:ext>
            </a:extLst>
          </p:cNvPr>
          <p:cNvSpPr/>
          <p:nvPr/>
        </p:nvSpPr>
        <p:spPr>
          <a:xfrm>
            <a:off x="3230513" y="4123921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A484F-7DF6-484F-9E02-566283154A4C}"/>
              </a:ext>
            </a:extLst>
          </p:cNvPr>
          <p:cNvSpPr/>
          <p:nvPr/>
        </p:nvSpPr>
        <p:spPr>
          <a:xfrm>
            <a:off x="3419505" y="3632677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331AC-ACB4-9745-9310-AF9F997BFC50}"/>
              </a:ext>
            </a:extLst>
          </p:cNvPr>
          <p:cNvSpPr/>
          <p:nvPr/>
        </p:nvSpPr>
        <p:spPr>
          <a:xfrm>
            <a:off x="2543875" y="278819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9B036D-324F-314B-BD90-1A3D7F3185B4}"/>
              </a:ext>
            </a:extLst>
          </p:cNvPr>
          <p:cNvSpPr/>
          <p:nvPr/>
        </p:nvSpPr>
        <p:spPr>
          <a:xfrm>
            <a:off x="2939571" y="3043751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565734-AE1F-1F46-8382-3033AF5501CA}"/>
              </a:ext>
            </a:extLst>
          </p:cNvPr>
          <p:cNvSpPr/>
          <p:nvPr/>
        </p:nvSpPr>
        <p:spPr>
          <a:xfrm>
            <a:off x="2337687" y="3286825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A4A0D-8556-B34E-9F1A-920C195D09F6}"/>
              </a:ext>
            </a:extLst>
          </p:cNvPr>
          <p:cNvSpPr/>
          <p:nvPr/>
        </p:nvSpPr>
        <p:spPr>
          <a:xfrm>
            <a:off x="2443563" y="3771483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953536-30CD-5145-90F3-872CFC03D179}"/>
              </a:ext>
            </a:extLst>
          </p:cNvPr>
          <p:cNvSpPr/>
          <p:nvPr/>
        </p:nvSpPr>
        <p:spPr>
          <a:xfrm>
            <a:off x="2741381" y="4167808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81FE82-7ACC-7649-99F6-671D7F51EB7F}"/>
              </a:ext>
            </a:extLst>
          </p:cNvPr>
          <p:cNvSpPr/>
          <p:nvPr/>
        </p:nvSpPr>
        <p:spPr>
          <a:xfrm>
            <a:off x="3100197" y="4248831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85AE9B-A522-EB41-B86D-F6D9C59C2768}"/>
              </a:ext>
            </a:extLst>
          </p:cNvPr>
          <p:cNvSpPr/>
          <p:nvPr/>
        </p:nvSpPr>
        <p:spPr>
          <a:xfrm>
            <a:off x="2615251" y="3010042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8A2C99-0CD3-BC46-9AB2-4B0E8F675985}"/>
              </a:ext>
            </a:extLst>
          </p:cNvPr>
          <p:cNvCxnSpPr>
            <a:cxnSpLocks/>
          </p:cNvCxnSpPr>
          <p:nvPr/>
        </p:nvCxnSpPr>
        <p:spPr>
          <a:xfrm>
            <a:off x="1058677" y="3518743"/>
            <a:ext cx="3549459" cy="1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BF18B4-5FA7-4043-B6A7-1058212BD1C1}"/>
              </a:ext>
            </a:extLst>
          </p:cNvPr>
          <p:cNvGrpSpPr/>
          <p:nvPr/>
        </p:nvGrpSpPr>
        <p:grpSpPr>
          <a:xfrm>
            <a:off x="6388056" y="1385194"/>
            <a:ext cx="4982387" cy="3517737"/>
            <a:chOff x="3682314" y="3356838"/>
            <a:chExt cx="4982387" cy="35177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8A13825-D8FF-424C-A570-C86FF879EE9F}"/>
                </a:ext>
              </a:extLst>
            </p:cNvPr>
            <p:cNvGrpSpPr/>
            <p:nvPr/>
          </p:nvGrpSpPr>
          <p:grpSpPr>
            <a:xfrm>
              <a:off x="3682314" y="3356838"/>
              <a:ext cx="4859520" cy="3517737"/>
              <a:chOff x="3682314" y="3356838"/>
              <a:chExt cx="4859520" cy="3517737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89E87C5-6959-1F48-9DB6-31046BED9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9988" y="3429001"/>
                <a:ext cx="4491846" cy="344557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A7EF2A8-B3EA-1E40-8397-8FBC179B209B}"/>
                  </a:ext>
                </a:extLst>
              </p:cNvPr>
              <p:cNvSpPr/>
              <p:nvPr/>
            </p:nvSpPr>
            <p:spPr>
              <a:xfrm>
                <a:off x="3682314" y="3356838"/>
                <a:ext cx="1318250" cy="565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8DC30C1-2026-1845-935A-49881EA5D8A5}"/>
                  </a:ext>
                </a:extLst>
              </p:cNvPr>
              <p:cNvSpPr/>
              <p:nvPr/>
            </p:nvSpPr>
            <p:spPr>
              <a:xfrm>
                <a:off x="7423259" y="6480685"/>
                <a:ext cx="658060" cy="3773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E15179-F2DC-9A40-A37A-87D80EC1BBF5}"/>
                </a:ext>
              </a:extLst>
            </p:cNvPr>
            <p:cNvSpPr txBox="1"/>
            <p:nvPr/>
          </p:nvSpPr>
          <p:spPr>
            <a:xfrm>
              <a:off x="7656706" y="6404858"/>
              <a:ext cx="10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Acidity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8272AA-DC97-CE40-A465-300A72602EF7}"/>
                </a:ext>
              </a:extLst>
            </p:cNvPr>
            <p:cNvSpPr txBox="1"/>
            <p:nvPr/>
          </p:nvSpPr>
          <p:spPr>
            <a:xfrm>
              <a:off x="3943146" y="3698443"/>
              <a:ext cx="116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Sweetness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E2939F1-678D-AF48-B43B-E9AF8DF73C93}"/>
              </a:ext>
            </a:extLst>
          </p:cNvPr>
          <p:cNvSpPr/>
          <p:nvPr/>
        </p:nvSpPr>
        <p:spPr>
          <a:xfrm>
            <a:off x="8767007" y="3735041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0F5814-8365-BD40-AAB7-81DC6FEF270E}"/>
              </a:ext>
            </a:extLst>
          </p:cNvPr>
          <p:cNvSpPr/>
          <p:nvPr/>
        </p:nvSpPr>
        <p:spPr>
          <a:xfrm>
            <a:off x="9414083" y="3085976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7792D3-FF40-1B43-9121-C4AAF37D28CB}"/>
              </a:ext>
            </a:extLst>
          </p:cNvPr>
          <p:cNvSpPr/>
          <p:nvPr/>
        </p:nvSpPr>
        <p:spPr>
          <a:xfrm>
            <a:off x="9019124" y="3851215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A9C021-04E2-474F-BF13-AC41EFE1C832}"/>
              </a:ext>
            </a:extLst>
          </p:cNvPr>
          <p:cNvSpPr/>
          <p:nvPr/>
        </p:nvSpPr>
        <p:spPr>
          <a:xfrm>
            <a:off x="9301840" y="399445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F4DF2F-E10C-D84A-AB7B-DDD67D6F6D63}"/>
              </a:ext>
            </a:extLst>
          </p:cNvPr>
          <p:cNvSpPr/>
          <p:nvPr/>
        </p:nvSpPr>
        <p:spPr>
          <a:xfrm>
            <a:off x="9490832" y="3503209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F7733C-5329-DA42-B72B-3F44040DB8FB}"/>
              </a:ext>
            </a:extLst>
          </p:cNvPr>
          <p:cNvSpPr/>
          <p:nvPr/>
        </p:nvSpPr>
        <p:spPr>
          <a:xfrm>
            <a:off x="8615202" y="2658725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82E8D8-A790-8243-B444-B73D09ED9B1E}"/>
              </a:ext>
            </a:extLst>
          </p:cNvPr>
          <p:cNvSpPr/>
          <p:nvPr/>
        </p:nvSpPr>
        <p:spPr>
          <a:xfrm>
            <a:off x="9010898" y="2914283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5E9C98-5902-7F4C-83D2-4496E61A7115}"/>
              </a:ext>
            </a:extLst>
          </p:cNvPr>
          <p:cNvSpPr/>
          <p:nvPr/>
        </p:nvSpPr>
        <p:spPr>
          <a:xfrm>
            <a:off x="8409014" y="3157357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E5CC66-52B4-7A4C-BDBF-B6CB9EF5225C}"/>
              </a:ext>
            </a:extLst>
          </p:cNvPr>
          <p:cNvSpPr/>
          <p:nvPr/>
        </p:nvSpPr>
        <p:spPr>
          <a:xfrm>
            <a:off x="8514890" y="3642015"/>
            <a:ext cx="112243" cy="116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1CE01E-4D55-A142-873C-62359CB7DABA}"/>
              </a:ext>
            </a:extLst>
          </p:cNvPr>
          <p:cNvSpPr/>
          <p:nvPr/>
        </p:nvSpPr>
        <p:spPr>
          <a:xfrm>
            <a:off x="8812708" y="4038340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4A5E31C-085C-EF4E-8C88-61A8B5DC5827}"/>
              </a:ext>
            </a:extLst>
          </p:cNvPr>
          <p:cNvSpPr/>
          <p:nvPr/>
        </p:nvSpPr>
        <p:spPr>
          <a:xfrm>
            <a:off x="9171524" y="411936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D28641-CAD2-CD47-9FAC-72AAF68AE755}"/>
              </a:ext>
            </a:extLst>
          </p:cNvPr>
          <p:cNvSpPr/>
          <p:nvPr/>
        </p:nvSpPr>
        <p:spPr>
          <a:xfrm>
            <a:off x="8686578" y="2880574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7CB64E-198F-FB49-953F-71DE4BC349DB}"/>
              </a:ext>
            </a:extLst>
          </p:cNvPr>
          <p:cNvCxnSpPr>
            <a:cxnSpLocks/>
          </p:cNvCxnSpPr>
          <p:nvPr/>
        </p:nvCxnSpPr>
        <p:spPr>
          <a:xfrm>
            <a:off x="7130004" y="3389275"/>
            <a:ext cx="3549459" cy="1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7768E7-2F55-7949-97F9-029E4804C7D1}"/>
              </a:ext>
            </a:extLst>
          </p:cNvPr>
          <p:cNvCxnSpPr>
            <a:cxnSpLocks/>
          </p:cNvCxnSpPr>
          <p:nvPr/>
        </p:nvCxnSpPr>
        <p:spPr>
          <a:xfrm>
            <a:off x="8924951" y="2096131"/>
            <a:ext cx="0" cy="130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5A476A-113A-444F-A05F-D8E567C8B7B6}"/>
              </a:ext>
            </a:extLst>
          </p:cNvPr>
          <p:cNvCxnSpPr>
            <a:cxnSpLocks/>
          </p:cNvCxnSpPr>
          <p:nvPr/>
        </p:nvCxnSpPr>
        <p:spPr>
          <a:xfrm>
            <a:off x="7130004" y="3100104"/>
            <a:ext cx="1793443" cy="2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5D07E5-A2DD-844C-BE85-6EC0932481D1}"/>
              </a:ext>
            </a:extLst>
          </p:cNvPr>
          <p:cNvCxnSpPr>
            <a:cxnSpLocks/>
          </p:cNvCxnSpPr>
          <p:nvPr/>
        </p:nvCxnSpPr>
        <p:spPr>
          <a:xfrm>
            <a:off x="8708972" y="3406011"/>
            <a:ext cx="0" cy="190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58C478-91C8-4A41-93BA-84041033D32F}"/>
              </a:ext>
            </a:extLst>
          </p:cNvPr>
          <p:cNvCxnSpPr>
            <a:cxnSpLocks/>
          </p:cNvCxnSpPr>
          <p:nvPr/>
        </p:nvCxnSpPr>
        <p:spPr>
          <a:xfrm>
            <a:off x="8465135" y="3389275"/>
            <a:ext cx="0" cy="185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CB5896A-A258-7E46-ABD4-BC0A906101F0}"/>
              </a:ext>
            </a:extLst>
          </p:cNvPr>
          <p:cNvSpPr txBox="1"/>
          <p:nvPr/>
        </p:nvSpPr>
        <p:spPr>
          <a:xfrm>
            <a:off x="1676400" y="5248322"/>
            <a:ext cx="27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training error </a:t>
            </a:r>
          </a:p>
          <a:p>
            <a:r>
              <a:rPr lang="en-US" dirty="0"/>
              <a:t>Big test error </a:t>
            </a:r>
          </a:p>
          <a:p>
            <a:r>
              <a:rPr lang="en-US" dirty="0"/>
              <a:t>Model too simple </a:t>
            </a:r>
          </a:p>
          <a:p>
            <a:r>
              <a:rPr lang="en-US" dirty="0"/>
              <a:t>Underfitting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EDF431-4F36-F74E-A5AE-6BE71C56D421}"/>
              </a:ext>
            </a:extLst>
          </p:cNvPr>
          <p:cNvSpPr txBox="1"/>
          <p:nvPr/>
        </p:nvSpPr>
        <p:spPr>
          <a:xfrm>
            <a:off x="7706306" y="5205449"/>
            <a:ext cx="27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small training error </a:t>
            </a:r>
          </a:p>
          <a:p>
            <a:r>
              <a:rPr lang="en-US" dirty="0"/>
              <a:t>Big test error </a:t>
            </a:r>
          </a:p>
          <a:p>
            <a:r>
              <a:rPr lang="en-US" dirty="0"/>
              <a:t>Model too complex</a:t>
            </a:r>
          </a:p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618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Regression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A368FA-82E5-FA4E-A0F4-A73A72A1CC19}"/>
              </a:ext>
            </a:extLst>
          </p:cNvPr>
          <p:cNvGrpSpPr/>
          <p:nvPr/>
        </p:nvGrpSpPr>
        <p:grpSpPr>
          <a:xfrm>
            <a:off x="316729" y="1514662"/>
            <a:ext cx="4399005" cy="3501162"/>
            <a:chOff x="3682314" y="3356838"/>
            <a:chExt cx="4399005" cy="3501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686223-5211-C74E-95BF-43DFCA479CB0}"/>
                </a:ext>
              </a:extLst>
            </p:cNvPr>
            <p:cNvSpPr/>
            <p:nvPr/>
          </p:nvSpPr>
          <p:spPr>
            <a:xfrm>
              <a:off x="3682314" y="3356838"/>
              <a:ext cx="1318250" cy="565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1D26F-619B-E447-8512-3DD3EE7050D5}"/>
                </a:ext>
              </a:extLst>
            </p:cNvPr>
            <p:cNvSpPr/>
            <p:nvPr/>
          </p:nvSpPr>
          <p:spPr>
            <a:xfrm>
              <a:off x="7423259" y="6480685"/>
              <a:ext cx="658060" cy="377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9598AA-9C63-F24A-8508-61CA019CC2A8}"/>
              </a:ext>
            </a:extLst>
          </p:cNvPr>
          <p:cNvSpPr/>
          <p:nvPr/>
        </p:nvSpPr>
        <p:spPr>
          <a:xfrm>
            <a:off x="3837609" y="3373955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AEA24-024F-7C4E-BA3F-570A88ACDF5B}"/>
              </a:ext>
            </a:extLst>
          </p:cNvPr>
          <p:cNvSpPr/>
          <p:nvPr/>
        </p:nvSpPr>
        <p:spPr>
          <a:xfrm>
            <a:off x="4274460" y="394557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A521DB-1E46-134F-92F7-C15BC32371CF}"/>
              </a:ext>
            </a:extLst>
          </p:cNvPr>
          <p:cNvSpPr/>
          <p:nvPr/>
        </p:nvSpPr>
        <p:spPr>
          <a:xfrm>
            <a:off x="4715734" y="4598558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331AC-ACB4-9745-9310-AF9F997BFC50}"/>
              </a:ext>
            </a:extLst>
          </p:cNvPr>
          <p:cNvSpPr/>
          <p:nvPr/>
        </p:nvSpPr>
        <p:spPr>
          <a:xfrm>
            <a:off x="3038728" y="278819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953536-30CD-5145-90F3-872CFC03D179}"/>
              </a:ext>
            </a:extLst>
          </p:cNvPr>
          <p:cNvSpPr/>
          <p:nvPr/>
        </p:nvSpPr>
        <p:spPr>
          <a:xfrm>
            <a:off x="6096000" y="4076427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81FE82-7ACC-7649-99F6-671D7F51EB7F}"/>
              </a:ext>
            </a:extLst>
          </p:cNvPr>
          <p:cNvSpPr/>
          <p:nvPr/>
        </p:nvSpPr>
        <p:spPr>
          <a:xfrm>
            <a:off x="5623560" y="4904669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85AE9B-A522-EB41-B86D-F6D9C59C2768}"/>
              </a:ext>
            </a:extLst>
          </p:cNvPr>
          <p:cNvSpPr/>
          <p:nvPr/>
        </p:nvSpPr>
        <p:spPr>
          <a:xfrm>
            <a:off x="6804924" y="394557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E4DF73-E0A0-8049-A778-F1BBC51A7E89}"/>
              </a:ext>
            </a:extLst>
          </p:cNvPr>
          <p:cNvCxnSpPr>
            <a:cxnSpLocks/>
          </p:cNvCxnSpPr>
          <p:nvPr/>
        </p:nvCxnSpPr>
        <p:spPr>
          <a:xfrm flipV="1">
            <a:off x="2334409" y="1602889"/>
            <a:ext cx="0" cy="352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03C8D8-97A5-2A47-8E8A-8E1C0B256D21}"/>
              </a:ext>
            </a:extLst>
          </p:cNvPr>
          <p:cNvCxnSpPr>
            <a:cxnSpLocks/>
          </p:cNvCxnSpPr>
          <p:nvPr/>
        </p:nvCxnSpPr>
        <p:spPr>
          <a:xfrm>
            <a:off x="1215614" y="4453666"/>
            <a:ext cx="839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78384D4-2C44-4146-B284-D3819776885E}"/>
              </a:ext>
            </a:extLst>
          </p:cNvPr>
          <p:cNvSpPr/>
          <p:nvPr/>
        </p:nvSpPr>
        <p:spPr>
          <a:xfrm>
            <a:off x="6957324" y="409797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F3735B-8BDD-974E-9B78-DDBCD885657E}"/>
              </a:ext>
            </a:extLst>
          </p:cNvPr>
          <p:cNvSpPr/>
          <p:nvPr/>
        </p:nvSpPr>
        <p:spPr>
          <a:xfrm>
            <a:off x="7324877" y="3249909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5008F-B0B3-7D45-822E-7C569E7DBD29}"/>
              </a:ext>
            </a:extLst>
          </p:cNvPr>
          <p:cNvCxnSpPr/>
          <p:nvPr/>
        </p:nvCxnSpPr>
        <p:spPr>
          <a:xfrm flipV="1">
            <a:off x="1914861" y="3490129"/>
            <a:ext cx="7691718" cy="455444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3C0FE6-227C-1E4D-9CD3-B01DC49F2430}"/>
              </a:ext>
            </a:extLst>
          </p:cNvPr>
          <p:cNvSpPr txBox="1"/>
          <p:nvPr/>
        </p:nvSpPr>
        <p:spPr>
          <a:xfrm>
            <a:off x="5941623" y="980385"/>
            <a:ext cx="27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training error </a:t>
            </a:r>
          </a:p>
          <a:p>
            <a:r>
              <a:rPr lang="en-US" dirty="0"/>
              <a:t>Big test error </a:t>
            </a:r>
          </a:p>
          <a:p>
            <a:r>
              <a:rPr lang="en-US" dirty="0"/>
              <a:t>Model too simple </a:t>
            </a:r>
          </a:p>
          <a:p>
            <a:r>
              <a:rPr lang="en-US" dirty="0"/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156176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Regression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A368FA-82E5-FA4E-A0F4-A73A72A1CC19}"/>
              </a:ext>
            </a:extLst>
          </p:cNvPr>
          <p:cNvGrpSpPr/>
          <p:nvPr/>
        </p:nvGrpSpPr>
        <p:grpSpPr>
          <a:xfrm>
            <a:off x="316729" y="1514662"/>
            <a:ext cx="4399005" cy="3501162"/>
            <a:chOff x="3682314" y="3356838"/>
            <a:chExt cx="4399005" cy="3501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686223-5211-C74E-95BF-43DFCA479CB0}"/>
                </a:ext>
              </a:extLst>
            </p:cNvPr>
            <p:cNvSpPr/>
            <p:nvPr/>
          </p:nvSpPr>
          <p:spPr>
            <a:xfrm>
              <a:off x="3682314" y="3356838"/>
              <a:ext cx="1318250" cy="565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1D26F-619B-E447-8512-3DD3EE7050D5}"/>
                </a:ext>
              </a:extLst>
            </p:cNvPr>
            <p:cNvSpPr/>
            <p:nvPr/>
          </p:nvSpPr>
          <p:spPr>
            <a:xfrm>
              <a:off x="7423259" y="6480685"/>
              <a:ext cx="658060" cy="377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9598AA-9C63-F24A-8508-61CA019CC2A8}"/>
              </a:ext>
            </a:extLst>
          </p:cNvPr>
          <p:cNvSpPr/>
          <p:nvPr/>
        </p:nvSpPr>
        <p:spPr>
          <a:xfrm>
            <a:off x="3837609" y="3373955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AEA24-024F-7C4E-BA3F-570A88ACDF5B}"/>
              </a:ext>
            </a:extLst>
          </p:cNvPr>
          <p:cNvSpPr/>
          <p:nvPr/>
        </p:nvSpPr>
        <p:spPr>
          <a:xfrm>
            <a:off x="4274460" y="394557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A521DB-1E46-134F-92F7-C15BC32371CF}"/>
              </a:ext>
            </a:extLst>
          </p:cNvPr>
          <p:cNvSpPr/>
          <p:nvPr/>
        </p:nvSpPr>
        <p:spPr>
          <a:xfrm>
            <a:off x="4715734" y="4598558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331AC-ACB4-9745-9310-AF9F997BFC50}"/>
              </a:ext>
            </a:extLst>
          </p:cNvPr>
          <p:cNvSpPr/>
          <p:nvPr/>
        </p:nvSpPr>
        <p:spPr>
          <a:xfrm>
            <a:off x="2893586" y="278819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953536-30CD-5145-90F3-872CFC03D179}"/>
              </a:ext>
            </a:extLst>
          </p:cNvPr>
          <p:cNvSpPr/>
          <p:nvPr/>
        </p:nvSpPr>
        <p:spPr>
          <a:xfrm>
            <a:off x="6096000" y="4076427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81FE82-7ACC-7649-99F6-671D7F51EB7F}"/>
              </a:ext>
            </a:extLst>
          </p:cNvPr>
          <p:cNvSpPr/>
          <p:nvPr/>
        </p:nvSpPr>
        <p:spPr>
          <a:xfrm>
            <a:off x="5623560" y="4904669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85AE9B-A522-EB41-B86D-F6D9C59C2768}"/>
              </a:ext>
            </a:extLst>
          </p:cNvPr>
          <p:cNvSpPr/>
          <p:nvPr/>
        </p:nvSpPr>
        <p:spPr>
          <a:xfrm>
            <a:off x="6804924" y="394557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E4DF73-E0A0-8049-A778-F1BBC51A7E89}"/>
              </a:ext>
            </a:extLst>
          </p:cNvPr>
          <p:cNvCxnSpPr>
            <a:cxnSpLocks/>
          </p:cNvCxnSpPr>
          <p:nvPr/>
        </p:nvCxnSpPr>
        <p:spPr>
          <a:xfrm flipV="1">
            <a:off x="2334409" y="1602889"/>
            <a:ext cx="0" cy="352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03C8D8-97A5-2A47-8E8A-8E1C0B256D21}"/>
              </a:ext>
            </a:extLst>
          </p:cNvPr>
          <p:cNvCxnSpPr>
            <a:cxnSpLocks/>
          </p:cNvCxnSpPr>
          <p:nvPr/>
        </p:nvCxnSpPr>
        <p:spPr>
          <a:xfrm>
            <a:off x="1215614" y="4453666"/>
            <a:ext cx="839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78384D4-2C44-4146-B284-D3819776885E}"/>
              </a:ext>
            </a:extLst>
          </p:cNvPr>
          <p:cNvSpPr/>
          <p:nvPr/>
        </p:nvSpPr>
        <p:spPr>
          <a:xfrm>
            <a:off x="6957324" y="4097973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F3735B-8BDD-974E-9B78-DDBCD885657E}"/>
              </a:ext>
            </a:extLst>
          </p:cNvPr>
          <p:cNvSpPr/>
          <p:nvPr/>
        </p:nvSpPr>
        <p:spPr>
          <a:xfrm>
            <a:off x="7353905" y="3249909"/>
            <a:ext cx="112243" cy="116174"/>
          </a:xfrm>
          <a:prstGeom prst="ellipse">
            <a:avLst/>
          </a:prstGeom>
          <a:solidFill>
            <a:srgbClr val="0A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769C2E-06D7-D141-A85F-019BEF897A24}"/>
              </a:ext>
            </a:extLst>
          </p:cNvPr>
          <p:cNvSpPr/>
          <p:nvPr/>
        </p:nvSpPr>
        <p:spPr>
          <a:xfrm>
            <a:off x="2585421" y="1555162"/>
            <a:ext cx="6705600" cy="3869933"/>
          </a:xfrm>
          <a:custGeom>
            <a:avLst/>
            <a:gdLst>
              <a:gd name="connsiteX0" fmla="*/ 0 w 6705600"/>
              <a:gd name="connsiteY0" fmla="*/ 1717812 h 3869933"/>
              <a:gd name="connsiteX1" fmla="*/ 943429 w 6705600"/>
              <a:gd name="connsiteY1" fmla="*/ 934040 h 3869933"/>
              <a:gd name="connsiteX2" fmla="*/ 1582057 w 6705600"/>
              <a:gd name="connsiteY2" fmla="*/ 2980554 h 3869933"/>
              <a:gd name="connsiteX3" fmla="*/ 1843314 w 6705600"/>
              <a:gd name="connsiteY3" fmla="*/ 2124212 h 3869933"/>
              <a:gd name="connsiteX4" fmla="*/ 2293257 w 6705600"/>
              <a:gd name="connsiteY4" fmla="*/ 3299869 h 3869933"/>
              <a:gd name="connsiteX5" fmla="*/ 2583543 w 6705600"/>
              <a:gd name="connsiteY5" fmla="*/ 3865926 h 3869933"/>
              <a:gd name="connsiteX6" fmla="*/ 3439886 w 6705600"/>
              <a:gd name="connsiteY6" fmla="*/ 3038612 h 3869933"/>
              <a:gd name="connsiteX7" fmla="*/ 3715657 w 6705600"/>
              <a:gd name="connsiteY7" fmla="*/ 1877469 h 3869933"/>
              <a:gd name="connsiteX8" fmla="*/ 4049486 w 6705600"/>
              <a:gd name="connsiteY8" fmla="*/ 2283869 h 3869933"/>
              <a:gd name="connsiteX9" fmla="*/ 4470400 w 6705600"/>
              <a:gd name="connsiteY9" fmla="*/ 2530612 h 3869933"/>
              <a:gd name="connsiteX10" fmla="*/ 4601029 w 6705600"/>
              <a:gd name="connsiteY10" fmla="*/ 3024097 h 3869933"/>
              <a:gd name="connsiteX11" fmla="*/ 4905829 w 6705600"/>
              <a:gd name="connsiteY11" fmla="*/ 1340440 h 3869933"/>
              <a:gd name="connsiteX12" fmla="*/ 5065486 w 6705600"/>
              <a:gd name="connsiteY12" fmla="*/ 1006612 h 3869933"/>
              <a:gd name="connsiteX13" fmla="*/ 5428343 w 6705600"/>
              <a:gd name="connsiteY13" fmla="*/ 1354954 h 3869933"/>
              <a:gd name="connsiteX14" fmla="*/ 6226629 w 6705600"/>
              <a:gd name="connsiteY14" fmla="*/ 106726 h 3869933"/>
              <a:gd name="connsiteX15" fmla="*/ 6705600 w 6705600"/>
              <a:gd name="connsiteY15" fmla="*/ 150269 h 386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3869933">
                <a:moveTo>
                  <a:pt x="0" y="1717812"/>
                </a:moveTo>
                <a:cubicBezTo>
                  <a:pt x="339876" y="1220697"/>
                  <a:pt x="679753" y="723583"/>
                  <a:pt x="943429" y="934040"/>
                </a:cubicBezTo>
                <a:cubicBezTo>
                  <a:pt x="1207105" y="1144497"/>
                  <a:pt x="1432076" y="2782192"/>
                  <a:pt x="1582057" y="2980554"/>
                </a:cubicBezTo>
                <a:cubicBezTo>
                  <a:pt x="1732038" y="3178916"/>
                  <a:pt x="1724781" y="2070993"/>
                  <a:pt x="1843314" y="2124212"/>
                </a:cubicBezTo>
                <a:cubicBezTo>
                  <a:pt x="1961847" y="2177431"/>
                  <a:pt x="2169886" y="3009583"/>
                  <a:pt x="2293257" y="3299869"/>
                </a:cubicBezTo>
                <a:cubicBezTo>
                  <a:pt x="2416628" y="3590155"/>
                  <a:pt x="2392438" y="3909469"/>
                  <a:pt x="2583543" y="3865926"/>
                </a:cubicBezTo>
                <a:cubicBezTo>
                  <a:pt x="2774648" y="3822383"/>
                  <a:pt x="3251200" y="3370022"/>
                  <a:pt x="3439886" y="3038612"/>
                </a:cubicBezTo>
                <a:cubicBezTo>
                  <a:pt x="3628572" y="2707202"/>
                  <a:pt x="3614057" y="2003260"/>
                  <a:pt x="3715657" y="1877469"/>
                </a:cubicBezTo>
                <a:cubicBezTo>
                  <a:pt x="3817257" y="1751679"/>
                  <a:pt x="3923696" y="2175012"/>
                  <a:pt x="4049486" y="2283869"/>
                </a:cubicBezTo>
                <a:cubicBezTo>
                  <a:pt x="4175276" y="2392726"/>
                  <a:pt x="4378476" y="2407241"/>
                  <a:pt x="4470400" y="2530612"/>
                </a:cubicBezTo>
                <a:cubicBezTo>
                  <a:pt x="4562324" y="2653983"/>
                  <a:pt x="4528458" y="3222459"/>
                  <a:pt x="4601029" y="3024097"/>
                </a:cubicBezTo>
                <a:cubicBezTo>
                  <a:pt x="4673600" y="2825735"/>
                  <a:pt x="4828420" y="1676687"/>
                  <a:pt x="4905829" y="1340440"/>
                </a:cubicBezTo>
                <a:cubicBezTo>
                  <a:pt x="4983239" y="1004192"/>
                  <a:pt x="4978400" y="1004193"/>
                  <a:pt x="5065486" y="1006612"/>
                </a:cubicBezTo>
                <a:cubicBezTo>
                  <a:pt x="5152572" y="1009031"/>
                  <a:pt x="5234819" y="1504935"/>
                  <a:pt x="5428343" y="1354954"/>
                </a:cubicBezTo>
                <a:cubicBezTo>
                  <a:pt x="5621867" y="1204973"/>
                  <a:pt x="6013753" y="307507"/>
                  <a:pt x="6226629" y="106726"/>
                </a:cubicBezTo>
                <a:cubicBezTo>
                  <a:pt x="6439505" y="-94055"/>
                  <a:pt x="6572552" y="28107"/>
                  <a:pt x="6705600" y="1502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A8FAA-EB93-8144-9B0D-820071C1D8F7}"/>
              </a:ext>
            </a:extLst>
          </p:cNvPr>
          <p:cNvSpPr txBox="1"/>
          <p:nvPr/>
        </p:nvSpPr>
        <p:spPr>
          <a:xfrm>
            <a:off x="5533913" y="1153719"/>
            <a:ext cx="27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small training error </a:t>
            </a:r>
          </a:p>
          <a:p>
            <a:r>
              <a:rPr lang="en-US" dirty="0"/>
              <a:t>Big test error </a:t>
            </a:r>
          </a:p>
          <a:p>
            <a:r>
              <a:rPr lang="en-US" dirty="0"/>
              <a:t>Model too complex</a:t>
            </a:r>
          </a:p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6625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Improve classification accuracy by aggregating the predictions of multiple classifiers</a:t>
            </a:r>
          </a:p>
          <a:p>
            <a:r>
              <a:rPr lang="en-US" sz="2400" dirty="0"/>
              <a:t>Construct a set of base classifiers from training data and perform classification by taking a vote on the predictions made by each classifier.</a:t>
            </a:r>
          </a:p>
          <a:p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Consider an ensemble of 20 base models.</a:t>
            </a:r>
            <a:endParaRPr lang="en-US" altLang="en-US" dirty="0"/>
          </a:p>
          <a:p>
            <a:r>
              <a:rPr lang="en-US" sz="2400" dirty="0"/>
              <a:t>The ensemble will make a wrong prediction only if more than half  of the base classifiers predict incorrectly.</a:t>
            </a:r>
          </a:p>
          <a:p>
            <a:r>
              <a:rPr lang="en-US" sz="2400" dirty="0"/>
              <a:t>If the models make independent mistakes.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99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93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Measures of complexity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A8FAA-EB93-8144-9B0D-820071C1D8F7}"/>
              </a:ext>
            </a:extLst>
          </p:cNvPr>
          <p:cNvSpPr txBox="1"/>
          <p:nvPr/>
        </p:nvSpPr>
        <p:spPr>
          <a:xfrm>
            <a:off x="856343" y="1792347"/>
            <a:ext cx="457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of complexity:</a:t>
            </a:r>
          </a:p>
          <a:p>
            <a:r>
              <a:rPr lang="en-US" dirty="0"/>
              <a:t>For trees: Depth </a:t>
            </a:r>
          </a:p>
          <a:p>
            <a:r>
              <a:rPr lang="en-US" dirty="0"/>
              <a:t>Number of splits </a:t>
            </a:r>
          </a:p>
          <a:p>
            <a:r>
              <a:rPr lang="en-US" dirty="0"/>
              <a:t>Number of leaves</a:t>
            </a:r>
          </a:p>
          <a:p>
            <a:endParaRPr lang="en-US" dirty="0"/>
          </a:p>
          <a:p>
            <a:r>
              <a:rPr lang="en-US" dirty="0"/>
              <a:t>For ensembles also: Number of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2C529-ED50-FA4D-9A5E-44E693AB68B3}"/>
              </a:ext>
            </a:extLst>
          </p:cNvPr>
          <p:cNvSpPr txBox="1"/>
          <p:nvPr/>
        </p:nvSpPr>
        <p:spPr>
          <a:xfrm>
            <a:off x="6306457" y="1792347"/>
            <a:ext cx="4570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of complexity:</a:t>
            </a:r>
          </a:p>
          <a:p>
            <a:r>
              <a:rPr lang="en-US" dirty="0"/>
              <a:t>For Linear Regression</a:t>
            </a:r>
          </a:p>
          <a:p>
            <a:r>
              <a:rPr lang="en-US" dirty="0"/>
              <a:t>Number of nonzero coefficients</a:t>
            </a:r>
          </a:p>
          <a:p>
            <a:r>
              <a:rPr lang="en-US" dirty="0"/>
              <a:t>Magnitude of coefficients. </a:t>
            </a:r>
          </a:p>
          <a:p>
            <a:endParaRPr lang="en-US" dirty="0"/>
          </a:p>
          <a:p>
            <a:r>
              <a:rPr lang="en-US" dirty="0"/>
              <a:t>Can be controlled with regularization. </a:t>
            </a:r>
            <a:br>
              <a:rPr lang="en-US" dirty="0"/>
            </a:br>
            <a:r>
              <a:rPr lang="en-US" dirty="0"/>
              <a:t>Either l1 norm or l2 norm. </a:t>
            </a:r>
          </a:p>
          <a:p>
            <a:endParaRPr lang="en-US" dirty="0"/>
          </a:p>
          <a:p>
            <a:r>
              <a:rPr lang="en-US" dirty="0"/>
              <a:t>L2 norms makes all coefficients smaller </a:t>
            </a:r>
          </a:p>
          <a:p>
            <a:r>
              <a:rPr lang="en-US" dirty="0"/>
              <a:t>Called Ridge Regression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L1 norm promotes sparsity in the coefficients</a:t>
            </a:r>
          </a:p>
          <a:p>
            <a:r>
              <a:rPr lang="en-US" dirty="0"/>
              <a:t>Called Lasso or L1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230307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93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Measures of complexity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A8FAA-EB93-8144-9B0D-820071C1D8F7}"/>
              </a:ext>
            </a:extLst>
          </p:cNvPr>
          <p:cNvSpPr txBox="1"/>
          <p:nvPr/>
        </p:nvSpPr>
        <p:spPr>
          <a:xfrm>
            <a:off x="856343" y="1792347"/>
            <a:ext cx="457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of complexity:</a:t>
            </a:r>
          </a:p>
          <a:p>
            <a:r>
              <a:rPr lang="en-US" dirty="0"/>
              <a:t>For trees: Depth </a:t>
            </a:r>
          </a:p>
          <a:p>
            <a:r>
              <a:rPr lang="en-US" dirty="0"/>
              <a:t>Number of splits </a:t>
            </a:r>
          </a:p>
          <a:p>
            <a:r>
              <a:rPr lang="en-US" dirty="0"/>
              <a:t>Number of leaves</a:t>
            </a:r>
          </a:p>
          <a:p>
            <a:endParaRPr lang="en-US" dirty="0"/>
          </a:p>
          <a:p>
            <a:r>
              <a:rPr lang="en-US" dirty="0"/>
              <a:t>For ensembles also: Number of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2C529-ED50-FA4D-9A5E-44E693AB68B3}"/>
              </a:ext>
            </a:extLst>
          </p:cNvPr>
          <p:cNvSpPr txBox="1"/>
          <p:nvPr/>
        </p:nvSpPr>
        <p:spPr>
          <a:xfrm>
            <a:off x="6306457" y="1792347"/>
            <a:ext cx="4570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of complexity:</a:t>
            </a:r>
          </a:p>
          <a:p>
            <a:r>
              <a:rPr lang="en-US" dirty="0"/>
              <a:t>For Linear Regression</a:t>
            </a:r>
          </a:p>
          <a:p>
            <a:r>
              <a:rPr lang="en-US" dirty="0"/>
              <a:t>Number of nonzero coefficients</a:t>
            </a:r>
          </a:p>
          <a:p>
            <a:r>
              <a:rPr lang="en-US" dirty="0"/>
              <a:t>Magnitude of coefficients. </a:t>
            </a:r>
          </a:p>
          <a:p>
            <a:endParaRPr lang="en-US" dirty="0"/>
          </a:p>
          <a:p>
            <a:r>
              <a:rPr lang="en-US" dirty="0"/>
              <a:t>Can be controlled with regularization. </a:t>
            </a:r>
            <a:br>
              <a:rPr lang="en-US" dirty="0"/>
            </a:br>
            <a:r>
              <a:rPr lang="en-US" dirty="0"/>
              <a:t>Either l1 norm or l2 norm. </a:t>
            </a:r>
          </a:p>
          <a:p>
            <a:endParaRPr lang="en-US" dirty="0"/>
          </a:p>
          <a:p>
            <a:r>
              <a:rPr lang="en-US" dirty="0"/>
              <a:t>L2 norms makes all coefficients smaller </a:t>
            </a:r>
          </a:p>
          <a:p>
            <a:r>
              <a:rPr lang="en-US" dirty="0"/>
              <a:t>Called Ridge Regression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L1 norm promotes sparsity in the coefficients</a:t>
            </a:r>
          </a:p>
          <a:p>
            <a:r>
              <a:rPr lang="en-US" dirty="0"/>
              <a:t>Called Lasso or L1 regularization.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B5CC3-5D86-4344-8A32-BC42CC22064C}"/>
              </a:ext>
            </a:extLst>
          </p:cNvPr>
          <p:cNvSpPr/>
          <p:nvPr/>
        </p:nvSpPr>
        <p:spPr>
          <a:xfrm>
            <a:off x="2024742" y="1095335"/>
            <a:ext cx="8563429" cy="2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 idea:</a:t>
            </a:r>
          </a:p>
          <a:p>
            <a:pPr algn="ctr"/>
            <a:r>
              <a:rPr lang="en-US" sz="2400" dirty="0"/>
              <a:t>Don’t only find a model that predicts well on the training set </a:t>
            </a:r>
          </a:p>
          <a:p>
            <a:pPr algn="ctr"/>
            <a:r>
              <a:rPr lang="en-US" sz="2400" dirty="0"/>
              <a:t>but find a model that is BOTH simple AND predicts well the training set. </a:t>
            </a:r>
          </a:p>
          <a:p>
            <a:pPr algn="ctr"/>
            <a:r>
              <a:rPr lang="en-US" sz="2400" dirty="0"/>
              <a:t>Minimize:  Training Loss + </a:t>
            </a:r>
            <a:r>
              <a:rPr lang="el-GR" sz="2400" dirty="0"/>
              <a:t>λ </a:t>
            </a:r>
            <a:r>
              <a:rPr lang="en-US" sz="2400" dirty="0"/>
              <a:t>Complexity Measure</a:t>
            </a:r>
          </a:p>
          <a:p>
            <a:pPr algn="ctr"/>
            <a:r>
              <a:rPr lang="el-GR" sz="2400" dirty="0"/>
              <a:t>λ</a:t>
            </a:r>
            <a:r>
              <a:rPr lang="en-US" sz="2400" dirty="0"/>
              <a:t> is a hyperparameter that controls this tradeoff</a:t>
            </a:r>
          </a:p>
        </p:txBody>
      </p:sp>
    </p:spTree>
    <p:extLst>
      <p:ext uri="{BB962C8B-B14F-4D97-AF65-F5344CB8AC3E}">
        <p14:creationId xmlns:p14="http://schemas.microsoft.com/office/powerpoint/2010/main" val="28841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r="-1703"/>
          <a:stretch/>
        </p:blipFill>
        <p:spPr bwMode="auto">
          <a:xfrm>
            <a:off x="90311" y="1927010"/>
            <a:ext cx="7665156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9508" y="1690688"/>
            <a:ext cx="4374292" cy="4351338"/>
          </a:xfrm>
        </p:spPr>
        <p:txBody>
          <a:bodyPr/>
          <a:lstStyle/>
          <a:p>
            <a:r>
              <a:rPr lang="en-US" dirty="0"/>
              <a:t>Easy sufficient condition for an ensemble to perform better than each  classifier:</a:t>
            </a:r>
          </a:p>
          <a:p>
            <a:pPr lvl="1"/>
            <a:r>
              <a:rPr lang="en-US" dirty="0"/>
              <a:t>All base classifiers must perform better than 50% (i.e. better than random guessing)</a:t>
            </a:r>
          </a:p>
          <a:p>
            <a:pPr lvl="1"/>
            <a:r>
              <a:rPr lang="en-US" dirty="0"/>
              <a:t>All base classifiers must be independent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27D96-F169-4B46-99B2-EF1E500819F8}"/>
              </a:ext>
            </a:extLst>
          </p:cNvPr>
          <p:cNvSpPr txBox="1"/>
          <p:nvPr/>
        </p:nvSpPr>
        <p:spPr>
          <a:xfrm>
            <a:off x="8094133" y="5215466"/>
            <a:ext cx="2557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Accurate &amp; Diverse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5A45B16-F0E7-AF42-9CAE-B622D6C1AD39}"/>
              </a:ext>
            </a:extLst>
          </p:cNvPr>
          <p:cNvSpPr/>
          <p:nvPr/>
        </p:nvSpPr>
        <p:spPr>
          <a:xfrm>
            <a:off x="7621759" y="5316477"/>
            <a:ext cx="472374" cy="2596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F3B-2097-1766-8AE3-42E7D9D7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0"/>
            <a:ext cx="10515600" cy="1325563"/>
          </a:xfrm>
        </p:spPr>
        <p:txBody>
          <a:bodyPr/>
          <a:lstStyle/>
          <a:p>
            <a:r>
              <a:rPr lang="en-US" dirty="0"/>
              <a:t>Independent Ensembles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11B1-B9A4-3063-F86F-E391C35C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1253331"/>
            <a:ext cx="10515600" cy="4351338"/>
          </a:xfrm>
        </p:spPr>
        <p:txBody>
          <a:bodyPr/>
          <a:lstStyle/>
          <a:p>
            <a:r>
              <a:rPr lang="en-US" dirty="0"/>
              <a:t>Would you rather have 1 classifier with 90% accuracy </a:t>
            </a:r>
          </a:p>
          <a:p>
            <a:r>
              <a:rPr lang="en-US" dirty="0"/>
              <a:t>or 30 classifiers with 60% each that are independent?  </a:t>
            </a:r>
          </a:p>
        </p:txBody>
      </p:sp>
    </p:spTree>
    <p:extLst>
      <p:ext uri="{BB962C8B-B14F-4D97-AF65-F5344CB8AC3E}">
        <p14:creationId xmlns:p14="http://schemas.microsoft.com/office/powerpoint/2010/main" val="17637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F3B-2097-1766-8AE3-42E7D9D7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0"/>
            <a:ext cx="10515600" cy="1325563"/>
          </a:xfrm>
        </p:spPr>
        <p:txBody>
          <a:bodyPr/>
          <a:lstStyle/>
          <a:p>
            <a:r>
              <a:rPr lang="en-US" dirty="0"/>
              <a:t>Independent Ensembles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11B1-B9A4-3063-F86F-E391C35C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1253331"/>
            <a:ext cx="10515600" cy="4351338"/>
          </a:xfrm>
        </p:spPr>
        <p:txBody>
          <a:bodyPr/>
          <a:lstStyle/>
          <a:p>
            <a:r>
              <a:rPr lang="en-US" dirty="0"/>
              <a:t>Would you rather have 1 classifier with 90% accuracy </a:t>
            </a:r>
          </a:p>
          <a:p>
            <a:r>
              <a:rPr lang="en-US" dirty="0"/>
              <a:t>or 30 classifiers with 60% each that are independent?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 Light" panose="02000403000000020004" pitchFamily="2" charset="0"/>
              </a:rPr>
              <a:t>30*0.1/1.54=1.94 standard deviations so?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3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B629-BC21-3748-A25F-76D520B1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3EB1-1100-194B-A38D-F652836E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– All base classifiers are of the same type</a:t>
            </a:r>
          </a:p>
          <a:p>
            <a:pPr lvl="1"/>
            <a:r>
              <a:rPr lang="en-US" dirty="0"/>
              <a:t>Typically these are called “</a:t>
            </a:r>
            <a:r>
              <a:rPr lang="en-US" b="1" dirty="0"/>
              <a:t>ensemble classifiers</a:t>
            </a:r>
            <a:r>
              <a:rPr lang="en-US" dirty="0"/>
              <a:t>”</a:t>
            </a:r>
          </a:p>
          <a:p>
            <a:r>
              <a:rPr lang="en-US" dirty="0"/>
              <a:t>Heterogeneous – Multiple types of base classifiers</a:t>
            </a:r>
          </a:p>
          <a:p>
            <a:pPr lvl="1"/>
            <a:r>
              <a:rPr lang="en-US" dirty="0"/>
              <a:t>Typically these are called “</a:t>
            </a:r>
            <a:r>
              <a:rPr lang="en-US" b="1" dirty="0"/>
              <a:t>voting classifiers</a:t>
            </a:r>
            <a:r>
              <a:rPr lang="en-US" dirty="0"/>
              <a:t>” or “</a:t>
            </a:r>
            <a:r>
              <a:rPr lang="en-US" b="1" dirty="0"/>
              <a:t>multiple classifier systems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The ensemble itself is a supervised learner</a:t>
            </a:r>
          </a:p>
          <a:p>
            <a:pPr lvl="1"/>
            <a:r>
              <a:rPr lang="en-US" dirty="0"/>
              <a:t>It is trained then used to make a classification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B815-1264-7749-8991-3E7665B5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11" y="-39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Voting using confidence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12C8C3-9F3C-2E48-9470-98F09D046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9164"/>
              </p:ext>
            </p:extLst>
          </p:nvPr>
        </p:nvGraphicFramePr>
        <p:xfrm>
          <a:off x="298849" y="1523764"/>
          <a:ext cx="487021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72">
                  <a:extLst>
                    <a:ext uri="{9D8B030D-6E8A-4147-A177-3AD203B41FA5}">
                      <a16:colId xmlns:a16="http://schemas.microsoft.com/office/drawing/2014/main" val="1968501634"/>
                    </a:ext>
                  </a:extLst>
                </a:gridCol>
                <a:gridCol w="1225047">
                  <a:extLst>
                    <a:ext uri="{9D8B030D-6E8A-4147-A177-3AD203B41FA5}">
                      <a16:colId xmlns:a16="http://schemas.microsoft.com/office/drawing/2014/main" val="1770564777"/>
                    </a:ext>
                  </a:extLst>
                </a:gridCol>
                <a:gridCol w="1225047">
                  <a:extLst>
                    <a:ext uri="{9D8B030D-6E8A-4147-A177-3AD203B41FA5}">
                      <a16:colId xmlns:a16="http://schemas.microsoft.com/office/drawing/2014/main" val="4186932786"/>
                    </a:ext>
                  </a:extLst>
                </a:gridCol>
                <a:gridCol w="1225047">
                  <a:extLst>
                    <a:ext uri="{9D8B030D-6E8A-4147-A177-3AD203B41FA5}">
                      <a16:colId xmlns:a16="http://schemas.microsoft.com/office/drawing/2014/main" val="3594343789"/>
                    </a:ext>
                  </a:extLst>
                </a:gridCol>
              </a:tblGrid>
              <a:tr h="33515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Acidity(A)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Sweetness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y=‘Great taste’?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6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1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7515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4B065B2-3B5F-684E-B891-2B7FC0F23269}"/>
              </a:ext>
            </a:extLst>
          </p:cNvPr>
          <p:cNvSpPr/>
          <p:nvPr/>
        </p:nvSpPr>
        <p:spPr>
          <a:xfrm>
            <a:off x="1554666" y="4612024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91151A-7F80-224C-8771-F539ABC5A35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860533" y="4938986"/>
            <a:ext cx="341592" cy="61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4A609D-B639-FA43-8ECC-51FDB8FFBCA9}"/>
              </a:ext>
            </a:extLst>
          </p:cNvPr>
          <p:cNvSpPr txBox="1"/>
          <p:nvPr/>
        </p:nvSpPr>
        <p:spPr>
          <a:xfrm>
            <a:off x="1952026" y="4952152"/>
            <a:ext cx="176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S&gt;= 0.75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84ADB5-5FAD-D341-A704-4DE88A9A9FA0}"/>
              </a:ext>
            </a:extLst>
          </p:cNvPr>
          <p:cNvSpPr/>
          <p:nvPr/>
        </p:nvSpPr>
        <p:spPr>
          <a:xfrm>
            <a:off x="2149646" y="5499848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AED38-878E-1C4D-ADC1-1F8339C3B57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331221" y="4960078"/>
            <a:ext cx="283450" cy="5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EFCD4C-6CAD-1949-9D37-4A725EDD5A22}"/>
              </a:ext>
            </a:extLst>
          </p:cNvPr>
          <p:cNvSpPr/>
          <p:nvPr/>
        </p:nvSpPr>
        <p:spPr>
          <a:xfrm>
            <a:off x="1025354" y="5499631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D05EE-B9BD-EB4C-9E47-2F38CC9915FD}"/>
              </a:ext>
            </a:extLst>
          </p:cNvPr>
          <p:cNvSpPr txBox="1"/>
          <p:nvPr/>
        </p:nvSpPr>
        <p:spPr>
          <a:xfrm>
            <a:off x="977025" y="5006265"/>
            <a:ext cx="66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3851A-2D06-EB43-A5B4-FD45A0EE7F59}"/>
              </a:ext>
            </a:extLst>
          </p:cNvPr>
          <p:cNvSpPr txBox="1"/>
          <p:nvPr/>
        </p:nvSpPr>
        <p:spPr>
          <a:xfrm>
            <a:off x="1499953" y="4281302"/>
            <a:ext cx="5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B360E-4897-8E41-872A-3AAFE6A91C9E}"/>
              </a:ext>
            </a:extLst>
          </p:cNvPr>
          <p:cNvSpPr txBox="1"/>
          <p:nvPr/>
        </p:nvSpPr>
        <p:spPr>
          <a:xfrm>
            <a:off x="6872438" y="837398"/>
            <a:ext cx="4417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you have 2 trees: m1 and m2. </a:t>
            </a:r>
          </a:p>
          <a:p>
            <a:r>
              <a:rPr lang="en-US" dirty="0"/>
              <a:t>Say for some example </a:t>
            </a:r>
            <a:r>
              <a:rPr lang="en-US" b="1" dirty="0"/>
              <a:t>x</a:t>
            </a:r>
            <a:r>
              <a:rPr lang="en-US" dirty="0"/>
              <a:t> </a:t>
            </a:r>
          </a:p>
          <a:p>
            <a:r>
              <a:rPr lang="en-US" dirty="0"/>
              <a:t>m1(</a:t>
            </a:r>
            <a:r>
              <a:rPr lang="en-US" b="1" dirty="0"/>
              <a:t>x</a:t>
            </a:r>
            <a:r>
              <a:rPr lang="en-US" dirty="0"/>
              <a:t>) = 1 and m2(</a:t>
            </a:r>
            <a:r>
              <a:rPr lang="en-US" b="1" dirty="0"/>
              <a:t>x</a:t>
            </a:r>
            <a:r>
              <a:rPr lang="en-US" dirty="0"/>
              <a:t>) = 0</a:t>
            </a:r>
          </a:p>
          <a:p>
            <a:r>
              <a:rPr lang="en-US" dirty="0"/>
              <a:t>Can you weight the two votes with different confidence?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general performance of m1,m2 on train or test error.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 confidence of m1 and m2 particular to sample </a:t>
            </a:r>
            <a:r>
              <a:rPr lang="en-US" b="1" dirty="0"/>
              <a:t>x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/>
              <a:t>Example: </a:t>
            </a:r>
            <a:r>
              <a:rPr lang="en-US" b="1" dirty="0"/>
              <a:t>x</a:t>
            </a:r>
            <a:r>
              <a:rPr lang="en-US" dirty="0"/>
              <a:t>= [A:0.3, S: 0.7] </a:t>
            </a:r>
          </a:p>
          <a:p>
            <a:pPr marL="342900" indent="-342900">
              <a:buAutoNum type="arabicPeriod"/>
            </a:pPr>
            <a:r>
              <a:rPr lang="en-US" dirty="0"/>
              <a:t>m1[</a:t>
            </a:r>
            <a:r>
              <a:rPr lang="en-US" b="1" dirty="0"/>
              <a:t>x</a:t>
            </a:r>
            <a:r>
              <a:rPr lang="en-US" dirty="0"/>
              <a:t>]= 0    , m2[</a:t>
            </a:r>
            <a:r>
              <a:rPr lang="en-US" b="1" dirty="0"/>
              <a:t>x</a:t>
            </a:r>
            <a:r>
              <a:rPr lang="en-US" dirty="0"/>
              <a:t>]=1 </a:t>
            </a:r>
          </a:p>
          <a:p>
            <a:pPr marL="342900" indent="-342900">
              <a:buAutoNum type="arabicPeriod"/>
            </a:pPr>
            <a:r>
              <a:rPr lang="en-US" dirty="0"/>
              <a:t>which model do you trust more?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3D112-2D36-1E4D-9C87-48F8E27EE20E}"/>
              </a:ext>
            </a:extLst>
          </p:cNvPr>
          <p:cNvSpPr/>
          <p:nvPr/>
        </p:nvSpPr>
        <p:spPr>
          <a:xfrm>
            <a:off x="5374291" y="4481471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75993C-1EBD-7D47-AF31-6BA6A68FC483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5680158" y="4808433"/>
            <a:ext cx="341592" cy="61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3B8AC3-D2A9-7C4F-9210-ED5C58A531A4}"/>
              </a:ext>
            </a:extLst>
          </p:cNvPr>
          <p:cNvSpPr txBox="1"/>
          <p:nvPr/>
        </p:nvSpPr>
        <p:spPr>
          <a:xfrm>
            <a:off x="5771651" y="4821599"/>
            <a:ext cx="176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A&lt;= 0.5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853E7-4A9A-7E4E-9A46-D93EE71DC439}"/>
              </a:ext>
            </a:extLst>
          </p:cNvPr>
          <p:cNvSpPr/>
          <p:nvPr/>
        </p:nvSpPr>
        <p:spPr>
          <a:xfrm>
            <a:off x="5969271" y="5369295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08A56A-6A6F-0C4F-B226-DA264D16C9B1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5150846" y="4829525"/>
            <a:ext cx="283450" cy="5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D1D014E-E25F-DF45-8EE5-CD394BF303AB}"/>
              </a:ext>
            </a:extLst>
          </p:cNvPr>
          <p:cNvSpPr/>
          <p:nvPr/>
        </p:nvSpPr>
        <p:spPr>
          <a:xfrm>
            <a:off x="4844979" y="5369078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E6705-F15D-4043-80CE-B399734D2FC5}"/>
              </a:ext>
            </a:extLst>
          </p:cNvPr>
          <p:cNvSpPr txBox="1"/>
          <p:nvPr/>
        </p:nvSpPr>
        <p:spPr>
          <a:xfrm>
            <a:off x="4796650" y="4875712"/>
            <a:ext cx="6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o/w</a:t>
            </a:r>
          </a:p>
        </p:txBody>
      </p:sp>
    </p:spTree>
    <p:extLst>
      <p:ext uri="{BB962C8B-B14F-4D97-AF65-F5344CB8AC3E}">
        <p14:creationId xmlns:p14="http://schemas.microsoft.com/office/powerpoint/2010/main" val="382346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B815-1264-7749-8991-3E7665B5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11" y="-39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Voting using confidence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12C8C3-9F3C-2E48-9470-98F09D04607C}"/>
              </a:ext>
            </a:extLst>
          </p:cNvPr>
          <p:cNvGraphicFramePr>
            <a:graphicFrameLocks noGrp="1"/>
          </p:cNvGraphicFramePr>
          <p:nvPr/>
        </p:nvGraphicFramePr>
        <p:xfrm>
          <a:off x="298849" y="1523764"/>
          <a:ext cx="487021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72">
                  <a:extLst>
                    <a:ext uri="{9D8B030D-6E8A-4147-A177-3AD203B41FA5}">
                      <a16:colId xmlns:a16="http://schemas.microsoft.com/office/drawing/2014/main" val="1968501634"/>
                    </a:ext>
                  </a:extLst>
                </a:gridCol>
                <a:gridCol w="1225047">
                  <a:extLst>
                    <a:ext uri="{9D8B030D-6E8A-4147-A177-3AD203B41FA5}">
                      <a16:colId xmlns:a16="http://schemas.microsoft.com/office/drawing/2014/main" val="1770564777"/>
                    </a:ext>
                  </a:extLst>
                </a:gridCol>
                <a:gridCol w="1225047">
                  <a:extLst>
                    <a:ext uri="{9D8B030D-6E8A-4147-A177-3AD203B41FA5}">
                      <a16:colId xmlns:a16="http://schemas.microsoft.com/office/drawing/2014/main" val="4186932786"/>
                    </a:ext>
                  </a:extLst>
                </a:gridCol>
                <a:gridCol w="1225047">
                  <a:extLst>
                    <a:ext uri="{9D8B030D-6E8A-4147-A177-3AD203B41FA5}">
                      <a16:colId xmlns:a16="http://schemas.microsoft.com/office/drawing/2014/main" val="3594343789"/>
                    </a:ext>
                  </a:extLst>
                </a:gridCol>
              </a:tblGrid>
              <a:tr h="33515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Acidity(A)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Sweetness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y=‘Great taste’?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6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1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7515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4B065B2-3B5F-684E-B891-2B7FC0F23269}"/>
              </a:ext>
            </a:extLst>
          </p:cNvPr>
          <p:cNvSpPr/>
          <p:nvPr/>
        </p:nvSpPr>
        <p:spPr>
          <a:xfrm>
            <a:off x="1554666" y="4612024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91151A-7F80-224C-8771-F539ABC5A35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860533" y="4938986"/>
            <a:ext cx="341592" cy="61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4A609D-B639-FA43-8ECC-51FDB8FFBCA9}"/>
              </a:ext>
            </a:extLst>
          </p:cNvPr>
          <p:cNvSpPr txBox="1"/>
          <p:nvPr/>
        </p:nvSpPr>
        <p:spPr>
          <a:xfrm>
            <a:off x="1952026" y="4952152"/>
            <a:ext cx="176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S&gt;= 0.75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84ADB5-5FAD-D341-A704-4DE88A9A9FA0}"/>
              </a:ext>
            </a:extLst>
          </p:cNvPr>
          <p:cNvSpPr/>
          <p:nvPr/>
        </p:nvSpPr>
        <p:spPr>
          <a:xfrm>
            <a:off x="2149646" y="5499848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F9C5D-F6AB-954D-817F-B1CECA8B80A3}"/>
              </a:ext>
            </a:extLst>
          </p:cNvPr>
          <p:cNvSpPr txBox="1"/>
          <p:nvPr/>
        </p:nvSpPr>
        <p:spPr>
          <a:xfrm>
            <a:off x="2149646" y="5837774"/>
            <a:ext cx="176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Bev1, Bev3, Bev4,Bev5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AED38-878E-1C4D-ADC1-1F8339C3B57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331221" y="4960078"/>
            <a:ext cx="283450" cy="5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EFCD4C-6CAD-1949-9D37-4A725EDD5A22}"/>
              </a:ext>
            </a:extLst>
          </p:cNvPr>
          <p:cNvSpPr/>
          <p:nvPr/>
        </p:nvSpPr>
        <p:spPr>
          <a:xfrm>
            <a:off x="1025354" y="5499631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D05EE-B9BD-EB4C-9E47-2F38CC9915FD}"/>
              </a:ext>
            </a:extLst>
          </p:cNvPr>
          <p:cNvSpPr txBox="1"/>
          <p:nvPr/>
        </p:nvSpPr>
        <p:spPr>
          <a:xfrm>
            <a:off x="977025" y="5006265"/>
            <a:ext cx="66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3851A-2D06-EB43-A5B4-FD45A0EE7F59}"/>
              </a:ext>
            </a:extLst>
          </p:cNvPr>
          <p:cNvSpPr txBox="1"/>
          <p:nvPr/>
        </p:nvSpPr>
        <p:spPr>
          <a:xfrm>
            <a:off x="1499953" y="4281302"/>
            <a:ext cx="5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51990-7EE2-7040-ABCA-D25AC84FA53E}"/>
              </a:ext>
            </a:extLst>
          </p:cNvPr>
          <p:cNvSpPr txBox="1"/>
          <p:nvPr/>
        </p:nvSpPr>
        <p:spPr>
          <a:xfrm>
            <a:off x="543812" y="5765334"/>
            <a:ext cx="67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B360E-4897-8E41-872A-3AAFE6A91C9E}"/>
              </a:ext>
            </a:extLst>
          </p:cNvPr>
          <p:cNvSpPr txBox="1"/>
          <p:nvPr/>
        </p:nvSpPr>
        <p:spPr>
          <a:xfrm>
            <a:off x="6872438" y="837398"/>
            <a:ext cx="4417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you have 2 trees: m1 and m2. </a:t>
            </a:r>
          </a:p>
          <a:p>
            <a:r>
              <a:rPr lang="en-US" dirty="0"/>
              <a:t>Say for some example </a:t>
            </a:r>
            <a:r>
              <a:rPr lang="en-US" b="1" dirty="0"/>
              <a:t>x</a:t>
            </a:r>
            <a:r>
              <a:rPr lang="en-US" dirty="0"/>
              <a:t> </a:t>
            </a:r>
          </a:p>
          <a:p>
            <a:r>
              <a:rPr lang="en-US" dirty="0"/>
              <a:t>m1(</a:t>
            </a:r>
            <a:r>
              <a:rPr lang="en-US" b="1" dirty="0"/>
              <a:t>x</a:t>
            </a:r>
            <a:r>
              <a:rPr lang="en-US" dirty="0"/>
              <a:t>) = 1 and m2(</a:t>
            </a:r>
            <a:r>
              <a:rPr lang="en-US" b="1" dirty="0"/>
              <a:t>x</a:t>
            </a:r>
            <a:r>
              <a:rPr lang="en-US" dirty="0"/>
              <a:t>) = 0</a:t>
            </a:r>
          </a:p>
          <a:p>
            <a:r>
              <a:rPr lang="en-US" dirty="0"/>
              <a:t>Can you weight the two votes with different confidence?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general performance of m1,m2 on train or test error.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 confidence of m1 and m2 particular to sample </a:t>
            </a:r>
            <a:r>
              <a:rPr lang="en-US" b="1" dirty="0"/>
              <a:t>x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/>
              <a:t>Example: x= [A:0.3, S: 0.7] </a:t>
            </a:r>
          </a:p>
          <a:p>
            <a:pPr marL="342900" indent="-342900">
              <a:buAutoNum type="arabicPeriod"/>
            </a:pPr>
            <a:r>
              <a:rPr lang="en-US" dirty="0"/>
              <a:t>m1[x]= 0    , m2[x]=1 </a:t>
            </a:r>
          </a:p>
          <a:p>
            <a:pPr marL="342900" indent="-342900">
              <a:buAutoNum type="arabicPeriod"/>
            </a:pPr>
            <a:r>
              <a:rPr lang="en-US" dirty="0"/>
              <a:t>which model do you trust more?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3D112-2D36-1E4D-9C87-48F8E27EE20E}"/>
              </a:ext>
            </a:extLst>
          </p:cNvPr>
          <p:cNvSpPr/>
          <p:nvPr/>
        </p:nvSpPr>
        <p:spPr>
          <a:xfrm>
            <a:off x="5374291" y="4481471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75993C-1EBD-7D47-AF31-6BA6A68FC483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5680158" y="4808433"/>
            <a:ext cx="341592" cy="61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3B8AC3-D2A9-7C4F-9210-ED5C58A531A4}"/>
              </a:ext>
            </a:extLst>
          </p:cNvPr>
          <p:cNvSpPr txBox="1"/>
          <p:nvPr/>
        </p:nvSpPr>
        <p:spPr>
          <a:xfrm>
            <a:off x="5771651" y="4821599"/>
            <a:ext cx="176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A&lt;= 0.5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853E7-4A9A-7E4E-9A46-D93EE71DC439}"/>
              </a:ext>
            </a:extLst>
          </p:cNvPr>
          <p:cNvSpPr/>
          <p:nvPr/>
        </p:nvSpPr>
        <p:spPr>
          <a:xfrm>
            <a:off x="5969271" y="5369295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DF229-E0FA-2844-BEC2-6F5DDDE3FE5A}"/>
              </a:ext>
            </a:extLst>
          </p:cNvPr>
          <p:cNvSpPr txBox="1"/>
          <p:nvPr/>
        </p:nvSpPr>
        <p:spPr>
          <a:xfrm>
            <a:off x="5969271" y="5707221"/>
            <a:ext cx="156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Bev2, Bev3, Bev4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08A56A-6A6F-0C4F-B226-DA264D16C9B1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5150846" y="4829525"/>
            <a:ext cx="283450" cy="5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D1D014E-E25F-DF45-8EE5-CD394BF303AB}"/>
              </a:ext>
            </a:extLst>
          </p:cNvPr>
          <p:cNvSpPr/>
          <p:nvPr/>
        </p:nvSpPr>
        <p:spPr>
          <a:xfrm>
            <a:off x="4844979" y="5369078"/>
            <a:ext cx="358346" cy="38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E6705-F15D-4043-80CE-B399734D2FC5}"/>
              </a:ext>
            </a:extLst>
          </p:cNvPr>
          <p:cNvSpPr txBox="1"/>
          <p:nvPr/>
        </p:nvSpPr>
        <p:spPr>
          <a:xfrm>
            <a:off x="4796650" y="4875712"/>
            <a:ext cx="6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E5749-21D2-D34F-848A-7BA0EBA19E74}"/>
              </a:ext>
            </a:extLst>
          </p:cNvPr>
          <p:cNvSpPr txBox="1"/>
          <p:nvPr/>
        </p:nvSpPr>
        <p:spPr>
          <a:xfrm>
            <a:off x="4363437" y="5634781"/>
            <a:ext cx="67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Bev1</a:t>
            </a:r>
            <a:br>
              <a:rPr lang="en-US" dirty="0"/>
            </a:br>
            <a:r>
              <a:rPr lang="en-US" dirty="0"/>
              <a:t>Bev5</a:t>
            </a:r>
          </a:p>
        </p:txBody>
      </p:sp>
    </p:spTree>
    <p:extLst>
      <p:ext uri="{BB962C8B-B14F-4D97-AF65-F5344CB8AC3E}">
        <p14:creationId xmlns:p14="http://schemas.microsoft.com/office/powerpoint/2010/main" val="303888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1945</Words>
  <Application>Microsoft Macintosh PowerPoint</Application>
  <PresentationFormat>Widescreen</PresentationFormat>
  <Paragraphs>611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Helvetica Neue Light</vt:lpstr>
      <vt:lpstr>Office Theme</vt:lpstr>
      <vt:lpstr>Ensemble Methods</vt:lpstr>
      <vt:lpstr>Leo Breiman (1928-2005)</vt:lpstr>
      <vt:lpstr>Ensemble Methods</vt:lpstr>
      <vt:lpstr>Ensemble Classifiers</vt:lpstr>
      <vt:lpstr>Independent Ensembles </vt:lpstr>
      <vt:lpstr>Independent Ensembles </vt:lpstr>
      <vt:lpstr>Types of Ensembles</vt:lpstr>
      <vt:lpstr>Voting using confidence </vt:lpstr>
      <vt:lpstr>Voting using confidence </vt:lpstr>
      <vt:lpstr>Bagging</vt:lpstr>
      <vt:lpstr>Bagging</vt:lpstr>
      <vt:lpstr>Bagging</vt:lpstr>
      <vt:lpstr>Bagging</vt:lpstr>
      <vt:lpstr>Bagging</vt:lpstr>
      <vt:lpstr>Random Forests</vt:lpstr>
      <vt:lpstr>Bagging</vt:lpstr>
      <vt:lpstr>Bagging</vt:lpstr>
      <vt:lpstr>Bagging</vt:lpstr>
      <vt:lpstr>Boosting</vt:lpstr>
      <vt:lpstr>Boosting</vt:lpstr>
      <vt:lpstr>Boosting</vt:lpstr>
      <vt:lpstr>Recap: Methods of constructing ensembles</vt:lpstr>
      <vt:lpstr>Boosting and bagging.</vt:lpstr>
      <vt:lpstr>Understanding  Overfitting and model complexity</vt:lpstr>
      <vt:lpstr>Overfitting</vt:lpstr>
      <vt:lpstr>Over and Under Fitting</vt:lpstr>
      <vt:lpstr>Decision Tree Algorithm </vt:lpstr>
      <vt:lpstr>Regression</vt:lpstr>
      <vt:lpstr>Regression</vt:lpstr>
      <vt:lpstr>Measures of complexity</vt:lpstr>
      <vt:lpstr>Measures of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</dc:title>
  <dc:creator>Microsoft Office User</dc:creator>
  <cp:lastModifiedBy>Microsoft Office User</cp:lastModifiedBy>
  <cp:revision>26</cp:revision>
  <dcterms:created xsi:type="dcterms:W3CDTF">2020-09-29T08:36:15Z</dcterms:created>
  <dcterms:modified xsi:type="dcterms:W3CDTF">2022-09-29T17:31:26Z</dcterms:modified>
</cp:coreProperties>
</file>