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30" r:id="rId3"/>
    <p:sldId id="331" r:id="rId4"/>
    <p:sldId id="259" r:id="rId5"/>
    <p:sldId id="282" r:id="rId6"/>
    <p:sldId id="337" r:id="rId7"/>
    <p:sldId id="338" r:id="rId8"/>
    <p:sldId id="339" r:id="rId9"/>
    <p:sldId id="283" r:id="rId10"/>
    <p:sldId id="257" r:id="rId11"/>
    <p:sldId id="286" r:id="rId12"/>
    <p:sldId id="285" r:id="rId13"/>
    <p:sldId id="284" r:id="rId14"/>
    <p:sldId id="287" r:id="rId15"/>
    <p:sldId id="264" r:id="rId16"/>
    <p:sldId id="335" r:id="rId17"/>
    <p:sldId id="336" r:id="rId18"/>
    <p:sldId id="262" r:id="rId19"/>
    <p:sldId id="288" r:id="rId20"/>
    <p:sldId id="292" r:id="rId21"/>
    <p:sldId id="290" r:id="rId22"/>
    <p:sldId id="291" r:id="rId23"/>
    <p:sldId id="289" r:id="rId24"/>
    <p:sldId id="293" r:id="rId25"/>
    <p:sldId id="294" r:id="rId26"/>
    <p:sldId id="295" r:id="rId27"/>
    <p:sldId id="334" r:id="rId28"/>
    <p:sldId id="302" r:id="rId29"/>
    <p:sldId id="296" r:id="rId30"/>
    <p:sldId id="297" r:id="rId31"/>
    <p:sldId id="298" r:id="rId32"/>
    <p:sldId id="307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29" r:id="rId41"/>
    <p:sldId id="333" r:id="rId42"/>
    <p:sldId id="332" r:id="rId43"/>
    <p:sldId id="303" r:id="rId44"/>
    <p:sldId id="304" r:id="rId45"/>
    <p:sldId id="305" r:id="rId46"/>
    <p:sldId id="32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07E"/>
    <a:srgbClr val="A54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88149"/>
  </p:normalViewPr>
  <p:slideViewPr>
    <p:cSldViewPr snapToGrid="0" snapToObjects="1">
      <p:cViewPr varScale="1">
        <p:scale>
          <a:sx n="115" d="100"/>
          <a:sy n="115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0 350 24575,'79'-40'0,"-1"0"0,-2 1 0,-3 4 0,-23 11 0,-2 3 0,6 0 0,-2 1 0,26-9 0,12 3 0,-24 9 0,0 3 0,-2 4 0,6 4 0,19 2 0,3 0 0,5 4 0,-12 0 0,-11 0 0,-15 3 0,8 1 0,-1 6 0,8-3 0,-5 3 0,13 1 0,-14 0 0,7 3 0,-21-2 0,-22-3 0,0-1 0,-9 2 0,8 5 0,-1-1 0,-3 0 0,-10-7 0,-5-5 0,-7 0 0,1 0 0,5 3 0,4 0 0,7 6 0,-2-2 0,-2-1 0,-7-3 0,-3-2 0,-2 1 0,2-2 0,-3 2 0,-1-2 0,-4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24575,'-6'39'0,"0"4"0,3 25 0,-4 6 0,3 7 0,-3-11 0,1-11 0,2-24 0,-1-6 0,5-14 0,-2-2 0,2-7 0,0 0 0,-2-2 0,2 0 0,-2-1 0,2 1 0,0 2 0,0-2 0,0 2 0,0-4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24575,'-6'47'0,"-5"9"0,-8 29 0,-7 7 0,3-5 0,1-8 0,5-20 0,8-16 0,-1-12 0,4-12 0,0-8 0,3-3 0,1-2 0,2-2 0,0-2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10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24575,'40'0'0,"11"0"0,18 4 0,7 0 0,-1 0 0,-25-1 0,-22-1 0,-17 0 0,-11 6 0,2 1 0,-2 7 0,-3 1 0,1 2 0,-5 1 0,-6-3 0,-5-4 0,-20 0 0,-7-6 0,1-1 0,4-1 0,10-2 0,6 0 0,4 0 0,8-3 0,8 1 0,1 0 0,-2 1 0,1-2 0,-6 2 0,5-2 0,-3 2 0,4-2 0,0 0 0,0 0 0,2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28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24575,'-4'55'0,"4"-6"0,0 0 0,5-12 0,-4-3 0,4-8 0,-5-7 0,2-5 0,-2-5 0,0-3 0,0-4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31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24575,'35'8'0,"6"5"0,38 2 0,18 3 0,-40-12 0,3 0 0,11 5 0,0-1 0,-7-3 0,-2 0 0,-7 2 0,-3-1 0,26 0 0,-24-3 0,13-4 0,4 5 0,9-5 0,4 5 0,-10-5 0,14 6 0,5-7 0,5 7 0,-47-6 0,-1-1 0,35 3 0,-5-3 0,-12-3 0,0 3 0,5-3 0,8 3 0,0 0 0,-8-3 0,-18-1 0,-6-4 0,-8-2 0,0-4 0,0 4 0,-7-3 0,-1 7 0,-13-3 0,2 3 0,-8-1 0,0 5 0,-3-2 0,-5 3 0,-2-2 0,-2 0 0,-1 1 0,0-1 0,1 1 0,-2-1 0,0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3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24575,'0'48'0,"0"-6"0,0-16 0,0-4 0,0 0 0,0-4 0,1-9 0,7-19 0,-4 3 0,3-8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3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24575,'3'29'0,"-1"-7"0,-2 9 0,0-4 0,-2 3 0,1 3 0,-1 0 0,2-9 0,0-4 0,0-11 0,0-5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3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24575,'-3'81'0,"2"-5"0,-6 11 0,6-10 0,-5-13 0,6 0 0,-6-5 0,5-16 0,-2-6 0,3-19 0,0-4 0,0-10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3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24575,'0'23'0,"-3"11"0,2 9 0,-4 10 0,4-3 0,-5 0 0,6 8 0,-6-8 0,5 0 0,-2-9 0,1-10 0,2-6 0,-2-8 0,0-3 0,1-3 0,-1-5 0,2 2 0,0-4 0,0 0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36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24575,'16'-4'0,"25"-10"0,20-4 0,-9 4 0,4 1 0,40-7 0,-37 11 0,0 1 0,33-6 0,-15 6 0,-17-5 0,-28 9 0,-10-3 0,-11 7 0,5-2 0,1-1 0,4 3 0,-6-3 0,-4 3 0,-8 0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2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0 515 24575,'30'-38'0,"14"-17"0,15-9 0,-22 27 0,0-1 0,-1-2 0,0 2 0,31-24 0,-13 6 0,-19 21 0,-10 9 0,-13 12 0,-5 6 0,-3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3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24575,'15'0'0,"19"0"0,12-3 0,33-1 0,8-4 0,-33 6 0,-1 0 0,32-5 0,-6 7 0,-29-3 0,-15 3 0,-6 0 0,-12 0 0,-3-2 0,-6 1 0,0-1 0,-2 2 0,3-1 0,-1 0 0,0-1 0,1 2 0,-5-2 0,0 2 0,-4-2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24575,'-2'19'0,"-6"10"0,7 13 0,-7 12 0,4 1 0,-3-1 0,4-14 0,0-1 0,3-18 0,-2 5 0,1-7 0,-3-7 0,4-1 0,-2-7 0,2 0 0,0 1 0,0 2 0,0-1 0,0 2 0,-2-4 0,2 4 0,-2 0 0,2 4 0,0 4 0,0 1 0,0 2 0,0-4 0,0-2 0,0-7 0,0 0 0,0-2 0,0-1 0,0 1 0,0 2 0,0-4 0,0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4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24575,'19'0'0,"19"0"0,10 0 0,24 0 0,-19 0 0,5 0 0,-27 0 0,-4 0 0,1 0 0,-9 0 0,8 0 0,-16 0 0,-2 0 0,-7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50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24575,'17'2'0,"6"3"0,19-2 0,7 3 0,-2 0 0,6 0 0,-15 0 0,-6-3 0,-12 2 0,-13-5 0,-4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51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24575,'-3'17'0,"3"15"0,-3 8 0,1 10 0,-2-1 0,-2-4 0,0 9 0,-1 0 0,-2 5 0,2-8 0,-2-9 0,3-9 0,3-10 0,1-8 0,2-4 0,-2-8 0,2 3 0,-2 0 0,2 3 0,0-3 0,0 0 0,0-2 0,0-1 0,-2 3 0,2-2 0,-2 2 0,2-8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52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 24575,'6'-2'0,"4"0"0,5 2 0,12 0 0,7 3 0,4-3 0,-5 3 0,-4-1 0,-6-1 0,-3 3 0,-8-2 0,-4 2 0,-5 0 0,1-2 0,-2 2 0,0-2 0,-2 1 0,0 3 0,0 3 0,0 2 0,0 2 0,0 1 0,-2-5 0,0 6 0,-3-7 0,1 5 0,0-7 0,0 0 0,-5-2 0,-3 3 0,-4 0 0,-1 0 0,0 0 0,6-3 0,-2 1 0,2-3 0,-1 2 0,-4-2 0,4 1 0,-2 1 0,1-4 0,6 4 0,-1-4 0,2 2 0,0-2 0,-1 0 0,-1 0 0,2 2 0,-3-2 0,3 2 0,0 0 0,2-2 0,0 0 0,2 0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6:0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24575,'2'3'0,"0"3"0,3 12 0,11 16 0,10 8 0,4 6 0,3-11 0,-4-5 0,1-3 0,-2-6 0,2-1 0,-8-11 0,6-1 0,2-2 0,4-4 0,7 1 0,0-5 0,0 0 0,0 0 0,-4 0 0,-3 0 0,-5-5 0,-6 2 0,-1-4 0,-2 4 0,-1-1 0,-2 3 0,-1-1 0,-5 2 0,2 0 0,-4-2 0,4 2 0,-4-4 0,2 3 0,-5-1 0,0 2 0,-4-1 0,3 0 0,0-3 0,3 4 0,0-4 0,1 4 0,1-4 0,-1 1 0,2 1 0,2-5 0,-5 5 0,2-5 0,-4 5 0,-3-1 0,4 0 0,0-3 0,0 3 0,3-3 0,-5 2 0,0-1 0,-1-1 0,0 4 0,0-1 0,2 0 0,0-1 0,2 2 0,-1-2 0,-2 4 0,-1-4 0,0 2 0,0 0 0,-1-2 0,1 4 0,0-2 0,0 1 0,-1 0 0,1-1 0,0 1 0,-1 0 0,1-4 0,0 2 0,0-3 0,0 2 0,0 0 0,1 0 0,-2 0 0,4 2 0,-4-1 0,3 0 0,-3 0 0,3-2 0,-1 2 0,2 0 0,5-1 0,5 4 0,3-5 0,2 5 0,1-5 0,-3 5 0,2-3 0,-3 1 0,-2 2 0,5-3 0,-5 1 0,9 2 0,-6-2 0,-1 0 0,-2 1 0,-4-1 0,1 2 0,-5 0 0,-1 0 0,-2 0 0,5 0 0,3 0 0,3 0 0,5-2 0,-5 1 0,1-1 0,-5 0 0,-7 1 0,0-1 0,-2 1 0,-1 0 0,5-3 0,2 2 0,9-5 0,1-1 0,3-2 0,-3 2 0,-6 1 0,-4 3 0,-3-1 0,0 1 0,-2 2 0,2-2 0,-4 2 0,2 0 0,-1-2 0,1 3 0,1-2 0,-1 2 0,0-2 0,0 1 0,-3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6:0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24575,'5'26'0,"-1"2"0,6 10 0,5 3 0,-5-10 0,8-2 0,-12-8 0,3-6 0,-2 4 0,-2-2 0,2-5 0,-5-1 0,0-8 0,-1 1 0,0 2 0,2-2 0,2 6 0,1-3 0,3 4 0,-1-3 0,-2 1 0,0-3 0,-2 0 0,0-1 0,2 0 0,-1 3 0,0-6 0,-2 4 0,0-6 0,-3 4 0,4-4 0,-2 2 0,0-1 0,0 0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6:0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24575,'39'3'0,"13"-2"0,46 2 0,-39-3 0,2 0 0,8-2 0,-1 0 0,-4 1 0,-4 1 0,33-4 0,-38 4 0,-21 0 0,-22 0 0,-5 0 0,-6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6:03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24575,'-10'75'0,"-2"8"0,3-17 0,1 2 0,-5 29 0,5-36 0,1-5 0,0-4 0,0-11 0,3-20 0,4-7 0,1-9 0,23-18 0,-14 9 0,13-10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3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1 447 24575,'27'-33'0,"-5"6"0,24-23 0,-4 8 0,9-2 0,0-3 0,-6 4 0,-7 6 0,-5 4 0,-13 11 0,0 1 0,-10 9 0,-3 1 0,-2 4 0,-3 2 0,2 2 0,-2 0 0,0 1 0,-2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6:0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24575,'-6'26'0,"2"10"0,-10 7 0,0 18 0,-5-9 0,-1 15 0,0-7 0,4-8 0,1-11 0,9-20 0,1-7 0,5-9 0,0-4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6:0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24575,'19'0'0,"-1"0"0,-9 2 0,-1-2 0,-4 2 0,-2 0 0,0 0 0,-2 6 0,0 7 0,0-1 0,0 1 0,0-7 0,0-4 0,0 0 0,-2-1 0,-2 3 0,-10-1 0,1 3 0,-4-2 0,8-2 0,3-2 0,4 0 0,-5-2 0,2 0 0,-5-3 0,3 1 0,-1 0 0,5 2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9:57:5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24575,'9'0'0,"-3"0"0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9:58:0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0 830 24575,'7'-15'0,"2"-1"0,8-11 0,4-20 0,-2 13 0,4-22 0,-5 26 0,13-11 0,-11 11 0,10-9 0,-14 21 0,-5-9 0,14-1 0,-13 10 0,26-21 0,-26 21 0,25-11 0,-32 13 0,32-4 0,-26 4 0,16-2 0,-11 10 0,1-18 0,-1 22 0,14-15 0,-19 0 0,26 15 0,-25-15 0,8 0 0,5 15 0,-13-15 0,15 12 0,-12 6 0,0-13 0,7 6 0,-5-1 0,5 3 0,-7-1 0,0 5 0,1-5 0,-1 1 0,12 4 0,-9-12 0,9 13 0,-12-6 0,0 7 0,-6-7 0,4 6 0,-4-6 0,18 7 0,-9 0 0,9 0 0,-12 0 0,0 0 0,1 0 0,-1 0 0,-7 7 0,6-6 0,-6 13 0,7-6 0,1 7 0,-1-7 0,0 6 0,0-6 0,0 7 0,1 0 0,-8 0 0,5 0 0,-11 12 0,12-9 0,-13 9 0,15 0 0,-6-9 0,7 9 0,-8-12 0,-3 12 0,1-16 0,-5 14 0,5-16 0,-1 6 0,-4 0 0,5 0 0,-7 0 0,7-7 0,-6 17 0,13-13 0,-13 15 0,6-12 0,-7 11 0,0-8 0,0 9 0,7-18 0,-5 16 0,4-2 0,-6 7 0,0-3 0,10 0 0,-8-9 0,7 9 0,-9-12 0,7 0 0,-5 0 0,5 0 0,-1-7 0,-4 5 0,5-4 0,-1-1 0,-4-1 0,5-7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9:58:0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24575,'7'9'0,"2"-2"0,6-7 0,0 0 0,-7 6 0,6 3 0,-6-1 0,1 5 0,4-11 0,-11 11 0,12-11 0,-6 5 0,0-1 0,6-4 0,-6 5 0,1-1 0,4-4 0,-11 11 0,11-11 0,-4 11 0,-1-4 0,6-1 0,-12-8 0,11-2 0,-4-11 0,8-7 0,-1 8 0,2-13 0,-10 16 0,6-6 0,-6 0 0,7 7 0,3-18 0,-9 15 0,7-16 0,-14 12 0,11 6 0,-11-4 0,12 11 0,-13-23 0,13 20 0,-12-20 0,4 16 0,-6 1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9:58:0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1758 24575,'0'-15'0,"0"0"0,0 0 0,0 0 0,0-1 0,0 1 0,0 0 0,0 0 0,0 0 0,7-1 0,-6 1 0,6 0 0,0 7 0,-6-6 0,6 6 0,-7-8 0,19 8 0,-15-5 0,15 4 0,-12-6 0,-6 0 0,13 0 0,-6-1 0,10-11 0,-9 9 0,1-9 0,8 0 0,5-3 0,1 0 0,-6 3 0,-8 0 0,-1 16 0,2-27 0,2 27 0,-4-16 0,6 12 0,-7-1 0,-1 1 0,0 0 0,-6-12 0,13 16 0,-12-15 0,11 25 0,-11-13 0,11 6 0,-4-8 0,-1 1 0,6 0 0,-3-12 0,16 6 0,-13-6 0,14-3 0,-19 19 0,2-27 0,15 34 0,-22-33 0,22 25 0,-18-15 0,7 19 0,0-6 0,3-6 0,-9 2 0,19-12 0,-23 14 0,32-4 0,-32 4 0,32 5 0,-26-2 0,19-8 0,-14 3 0,13-11 0,-11 20 0,10-7 0,-11-5 0,2-9 0,-1 7 0,12 4 0,-10 1 0,1 6 0,-5-8 0,5 13 0,-10-11 0,14 13 0,-16-14 0,6 13 0,0 4 0,0-11 0,1 4 0,28-11 0,-22 3 0,22-3 0,-29 12 0,0 1 0,0 0 0,1 5 0,-1-11 0,0 4 0,12 1 0,-9-5 0,21 11 0,-9-14 0,0 13 0,-3-6 0,-12 2 0,12 6 0,-8-13 0,8 13 0,-12-13 0,0 12 0,12-4 0,-9-1 0,9 5 0,-12-5 0,1 1 0,6 4 0,-6-5 0,6 7 0,-6 0 0,-1 0 0,0 0 0,0 0 0,0 0 0,0 0 0,13 9 0,-10-6 0,9 6 0,-19 9 0,18-13 0,-15 14 0,16-19 0,-12 6 0,0-4 0,1 11 0,-1-11 0,0 11 0,0-4 0,0-1 0,-6 5 0,4-4 0,-4-1 0,-1 6 0,18-13 0,-22 13 0,22-13 0,-18 13 0,0-6 0,6 0 0,-12 6 0,11-6 0,-11 7 0,23 12 0,-20-9 0,20 9 0,-16-12 0,-1 12 0,6-9 0,-6 2 0,0-7 0,-1-4 0,0 6 0,1-7 0,1 17 0,7-1 0,-7 5 0,21 10 0,-19-21 0,26 12 0,-32-3 0,32 5 0,-32-2 0,23 9 0,-17-9 0,19 12 0,-9-13 0,-1 10 0,-6-21 0,-3 21 0,-2-21 0,10 21 0,-17-21 0,17 20 0,-17-20 0,14 9 0,-5 0 0,5-9 0,-5 21 0,5-9 0,-7 0 0,2-3 0,-4-12 0,-1 0 0,-4 0 0,12 0 0,-13 0 0,6 0 0,0 0 0,-6 0 0,6 0 0,-7 0 0,7 0 0,-5 0 0,11 0 0,-11 12 0,5-9 0,-7 9 0,0-12 0,6 0 0,-4 0 0,11 0 0,-11 0 0,5 0 0,-7 0 0,0 0 0,0 0 0,0 0 0,0-6 0,0-3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9:58:09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24575,'16'8'0,"-1"-1"0,0-1 0,0 3 0,0 6 0,1-7 0,-8 5 0,-1-4 0,0-1 0,1-1 0,0-1 0,6-4 0,-12 11 0,11-4 0,-11 6 0,11-7 0,-11 6 0,12-6 0,-6 0 0,0 18 0,-1-15 0,0 16 0,-5-12 0,4 0 0,1-7 0,-5-8 0,11-8 0,-11-8 0,5 1 0,-7 0 0,6 0 0,5-12 0,-1 9 0,8-21 0,-16 21 0,15-9 0,-16 11 0,13 8 0,-13-6 0,15-6 0,-6 9 0,1-26 0,2 32 0,-2-32 0,-2 25 0,7-15 0,-14 12 0,11 7 0,-11-6 0,5 6 0,0-1 0,-6 2 0,6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9:58:2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1617 1327 24575,'8'-15'0,"-1"-1"0,-7-11 0,0-3 0,0 0 0,0 3 0,0 12 0,0 0 0,0 0 0,0 0 0,0-1 0,0 1 0,0 0 0,0 0 0,0 0 0,0-1 0,0 1 0,0 0 0,0 0 0,0 0 0,0-1 0,0 1 0,0 0 0,0 0 0,0 0 0,0 0 0,0-1 0,0 1 0,0 0 0,0 0 0,0 0 0,0-1 0,0 1 0,0 0 0,0 0 0,0 0 0,0-1 0,0 1 0,0 0 0,-6 7 0,4-6 0,-5 6 0,1-1 0,4-4 0,-5 4 0,0 1 0,6-6 0,-6 6 0,7-7 0,-7 6 0,6-4 0,-6 4 0,0-6 0,-1 0 0,0 0 0,1 0 0,0-1 0,6 1 0,-13 0 0,6 6 0,0-4 0,1 5 0,0-1 0,-1-4 0,-7 4 0,6-6 0,3 0 0,-13-12 0,8 9 0,-16-9 0,19 11 0,-6 8 0,13-6 0,-13 6 0,13-7 0,-13 0 0,3-12 0,-4 15 0,4 12 0,-3 11 0,13 3 0,-6-16 0,7-13 0,-7 6 0,-1-4 0,0 4 0,-18 1 0,15-5 0,-16 11 0,19-12 0,-6 13 0,6-6 0,0 0 0,1-1 0,-11-1 0,6-4 0,-15 11 0,12-11 0,0 11 0,0-5 0,7 0 0,-17 6 0,13-6 0,-15 7 0,12-7 0,0 6 0,0-6 0,0 7 0,0 6 0,0-4 0,7 11 0,-17-11 0,13 12 0,-26-4 0,20-1 0,-3 7 0,8-14 0,5 11 0,-7-4 0,0-1 0,0-1 0,6-1 0,-4 3 0,5-1 0,-8 6 0,1-6 0,0 0 0,0 6 0,0-6 0,0 7 0,0-7 0,0 6 0,0-13 0,7 13 0,-6-6 0,6 0 0,0 6 0,-17-3 0,20 4 0,-32 6 0,32-6 0,-32-4 0,32 2 0,-20-4 0,24 6 0,-13 0 0,6 0 0,-7 0 0,6 0 0,-4 0 0,5-7 0,-1 6 0,3-6 0,-1 0 0,5 6 0,-11-6 0,11 7 0,-11 0 0,11 0 0,-11 0 0,11 12 0,-23-15 0,20 13 0,-13-17 0,18 7 0,-7-6 0,6 4 0,-13-5 0,12 7 0,-4 12 0,6-9 0,-7 2 0,5 6 0,-4-15 0,-1 9 0,5-7 0,-4-4 0,6 6 0,-7 0 0,5 0 0,-4 0 0,6 0 0,-7-7 0,5 6 0,-4-6 0,-1 7 0,5 0 0,-4 0 0,-1 0 0,5 0 0,-4 0 0,-1 0 0,5 0 0,-14 12 0,14-9 0,-7 9 0,9-12 0,-7-6 0,5 4 0,-4-5 0,6 1 0,0-3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4T09:58:3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24575,'6'8'0,"-4"5"0,5-4 0,-7 6 0,0 0 0,6 0 0,-4 0 0,5 0 0,0 0 0,-6 0 0,6 0 0,-7 0 0,0 0 0,0 0 0,0 0 0,7 0 0,-5 0 0,4 0 0,-6 0 0,0 0 0,7-6 0,-5 4 0,5-5 0,-1 1 0,3-3 0,6-6 0,0 0 0,0 0 0,0-6 0,1 4 0,-8-11 0,17 2 0,-13-5 0,15-2 0,-12 10 0,0 1 0,0 0 0,-6-1 0,4-1 0,-4 2 0,-1 1 0,6 4 0,-6-12 0,7 13 0,1-6 0,-8 0 0,-1-1 0,-7-1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4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24575,'38'-5'0,"10"-1"0,32-5 0,16-1 0,-42 2 0,1 0 0,4 3 0,-2 1 0,39-10 0,-20 9 0,-34 4 0,-18 0 0,-2 3 0,-5 0 0,6 0 0,3 0 0,-6 0 0,2 0 0,-5 0 0,8 0 0,-4-2 0,2 1 0,-11-1 0,-6 2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4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5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24575,'2'25'0,"-1"26"0,-1 17 0,2-18 0,0 1 0,-1 37 0,2 7 0,-3-21 0,0-13 0,0-14 0,0-25 0,0-8 0,0-14 0,0 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24575,'0'41'0,"3"-2"0,-2 27 0,2-9 0,-3-2 0,-3 3 0,-1 5 0,0-14 0,1-4 0,3-21 0,0-7 0,0-7 0,0-1 0,0-3 0,-2 2 0,2-6 0,-2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24575,'53'0'0,"8"-3"0,9-1 0,-2-3 0,-5 4 0,-15-5 0,-4 6 0,-14-2 0,-6 2 0,7 1 0,-6-1 0,12 2 0,-13 0 0,-4 2 0,-11-2 0,-4 2 0,1-2 0,-2 0 0,1 0 0,-4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6:15:0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24575,'97'-4'0,"-2"-3"0,-44 7 0,0-1 0,0-2 0,-1-1 0,41 3 0,5-2 0,-32 3 0,-18 0 0,-31-2 0,-13 2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AACDB-E6A1-3148-8E5C-3AA02017F64F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1DA2B-088B-9846-99C3-39DCF919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negative rate (TNR), or </a:t>
            </a:r>
            <a:r>
              <a:rPr lang="en-US" b="1" dirty="0"/>
              <a:t>specificity</a:t>
            </a:r>
            <a:r>
              <a:rPr lang="en-US" dirty="0"/>
              <a:t>: fraction of negative examples correctly predicted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TNR = 989 / 990 = 0.999 = 99.9%</a:t>
            </a:r>
          </a:p>
          <a:p>
            <a:r>
              <a:rPr lang="en-US" dirty="0"/>
              <a:t>FPR =1 – Specificity. </a:t>
            </a:r>
          </a:p>
          <a:p>
            <a:endParaRPr lang="en-US" dirty="0"/>
          </a:p>
          <a:p>
            <a:r>
              <a:rPr lang="en-US" dirty="0"/>
              <a:t>False negative rate (FNR): fraction of positive examples predicted as negative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FNR = 8 / 10 = 0.8 = 80%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1DA2B-088B-9846-99C3-39DCF91965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negative rate (TNR), or </a:t>
            </a:r>
            <a:r>
              <a:rPr lang="en-US" b="1" dirty="0"/>
              <a:t>specificity</a:t>
            </a:r>
            <a:r>
              <a:rPr lang="en-US" dirty="0"/>
              <a:t>: fraction of negative examples correctly predicted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TNR = 989 / 990 = 0.999 = 99.9%</a:t>
            </a:r>
          </a:p>
          <a:p>
            <a:r>
              <a:rPr lang="en-US" dirty="0"/>
              <a:t>FPR =1 – Specificity. </a:t>
            </a:r>
          </a:p>
          <a:p>
            <a:endParaRPr lang="en-US" dirty="0"/>
          </a:p>
          <a:p>
            <a:r>
              <a:rPr lang="en-US" dirty="0"/>
              <a:t>False negative rate (FNR): fraction of positive examples predicted as negative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FNR = 8 / 10 = 0.8 = 80%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1DA2B-088B-9846-99C3-39DCF91965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PPV= \frac{ \text{Sensitivity}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\text{Prevalence}} { \text{Sensitivity}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\text{Prevalence}+ (1-\text{Sensitivity})(1-\text{Prevalence})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1DA2B-088B-9846-99C3-39DCF91965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PPV= \frac{ \text{Sensitivity}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\text{Prevalence}} { \text{Sensitivity}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\text{Prevalence}+ (1-\text{Sensitivity})(1-\text{Prevalence}) 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1DA2B-088B-9846-99C3-39DCF91965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F-measure:</a:t>
            </a:r>
            <a:r>
              <a:rPr lang="en-US" baseline="0" dirty="0"/>
              <a:t> a combo of both precision and recall that measures the extent to which a group contains *only* objects of a particular class, and *all* objects of that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1DA2B-088B-9846-99C3-39DCF91965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73CA7-E62D-2C4C-B67C-02C1C60031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9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6EC0-1A2E-F947-AC31-98F1FD8A210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3348-2141-924D-8B47-9CF60FD9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2.xml"/><Relationship Id="rId50" Type="http://schemas.openxmlformats.org/officeDocument/2006/relationships/image" Target="../media/image25.png"/><Relationship Id="rId55" Type="http://schemas.openxmlformats.org/officeDocument/2006/relationships/customXml" Target="../ink/ink26.xml"/><Relationship Id="rId63" Type="http://schemas.openxmlformats.org/officeDocument/2006/relationships/customXml" Target="../ink/ink30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40" Type="http://schemas.openxmlformats.org/officeDocument/2006/relationships/image" Target="../media/image20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8" Type="http://schemas.openxmlformats.org/officeDocument/2006/relationships/image" Target="../media/image4.png"/><Relationship Id="rId51" Type="http://schemas.openxmlformats.org/officeDocument/2006/relationships/customXml" Target="../ink/ink24.xml"/><Relationship Id="rId3" Type="http://schemas.openxmlformats.org/officeDocument/2006/relationships/image" Target="../media/image3.jpg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8.xml"/><Relationship Id="rId20" Type="http://schemas.openxmlformats.org/officeDocument/2006/relationships/image" Target="../media/image10.png"/><Relationship Id="rId41" Type="http://schemas.openxmlformats.org/officeDocument/2006/relationships/customXml" Target="../ink/ink19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5.png"/><Relationship Id="rId31" Type="http://schemas.openxmlformats.org/officeDocument/2006/relationships/customXml" Target="../ink/ink14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1.xml"/><Relationship Id="rId4" Type="http://schemas.openxmlformats.org/officeDocument/2006/relationships/image" Target="../media/image4.emf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39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XaUTvHJ_-x17F0dGwQSQwbG9Sul75FNroVXoOWRS4g/edit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customXml" Target="../ink/ink37.xml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60.png"/><Relationship Id="rId5" Type="http://schemas.openxmlformats.org/officeDocument/2006/relationships/image" Target="../media/image34.png"/><Relationship Id="rId15" Type="http://schemas.openxmlformats.org/officeDocument/2006/relationships/image" Target="../media/image80.png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51.png"/><Relationship Id="rId14" Type="http://schemas.openxmlformats.org/officeDocument/2006/relationships/customXml" Target="../ink/ink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io9.gizmodo.com/i-fooled-millions-into-thinking-chocolate-helps-weight-170725180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075682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Classifiers</a:t>
            </a:r>
            <a:br>
              <a:rPr lang="en-US" dirty="0"/>
            </a:br>
            <a:r>
              <a:rPr lang="en-US" dirty="0"/>
              <a:t>Performance Metrics</a:t>
            </a:r>
            <a:br>
              <a:rPr lang="en-US" dirty="0"/>
            </a:br>
            <a:r>
              <a:rPr lang="en-US" dirty="0"/>
              <a:t>Pitfalls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6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(Binary Classification)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494357"/>
              </p:ext>
            </p:extLst>
          </p:nvPr>
        </p:nvGraphicFramePr>
        <p:xfrm>
          <a:off x="838200" y="1690688"/>
          <a:ext cx="4178644" cy="1744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123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Predicts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2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(Binary Classification)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4178644" cy="1744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123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Predicts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ea typeface="Book Antiqua" charset="0"/>
                          <a:cs typeface="Book Antiqua" charset="0"/>
                        </a:rPr>
                        <a:t>FN</a:t>
                      </a:r>
                      <a:endParaRPr lang="en-US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ea typeface="Book Antiqua" charset="0"/>
                          <a:cs typeface="Book Antiqua" charset="0"/>
                        </a:rPr>
                        <a:t>TN</a:t>
                      </a:r>
                      <a:endParaRPr lang="en-US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053" y="3595111"/>
            <a:ext cx="9502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Recall/ Sensitivity/True positive rate (TPR) = TP/ (All Events) =&gt;   </a:t>
            </a:r>
          </a:p>
          <a:p>
            <a:r>
              <a:rPr lang="en-US" i="1" dirty="0">
                <a:ea typeface="Book Antiqua" charset="0"/>
                <a:cs typeface="Book Antiqua" charset="0"/>
              </a:rPr>
              <a:t>TPR = TP / (TP + FN)</a:t>
            </a:r>
          </a:p>
          <a:p>
            <a:endParaRPr lang="en-US" i="1" dirty="0">
              <a:ea typeface="Book Antiqua" charset="0"/>
              <a:cs typeface="Book Antiqua" charset="0"/>
            </a:endParaRPr>
          </a:p>
          <a:p>
            <a:r>
              <a:rPr lang="en-US" dirty="0">
                <a:ea typeface="Book Antiqua" charset="0"/>
                <a:cs typeface="Book Antiqua" charset="0"/>
              </a:rPr>
              <a:t>Precision / Positive Predictive Value (PPV) = TP/ (TP+FP) = </a:t>
            </a:r>
          </a:p>
          <a:p>
            <a:r>
              <a:rPr lang="en-US" dirty="0">
                <a:ea typeface="Book Antiqua" charset="0"/>
                <a:cs typeface="Book Antiqua" charset="0"/>
              </a:rPr>
              <a:t>TP/ (Predicted events) </a:t>
            </a:r>
          </a:p>
          <a:p>
            <a:endParaRPr lang="en-US" dirty="0"/>
          </a:p>
          <a:p>
            <a:r>
              <a:rPr lang="en-US" i="1" dirty="0">
                <a:ea typeface="Book Antiqua" charset="0"/>
                <a:cs typeface="Book Antiqua" charset="0"/>
              </a:rPr>
              <a:t>Which one is which ?</a:t>
            </a:r>
          </a:p>
          <a:p>
            <a:r>
              <a:rPr lang="en-US" dirty="0" err="1">
                <a:ea typeface="Book Antiqua" charset="0"/>
                <a:cs typeface="Book Antiqua" charset="0"/>
              </a:rPr>
              <a:t>Pr</a:t>
            </a:r>
            <a:r>
              <a:rPr lang="en-US" dirty="0">
                <a:ea typeface="Book Antiqua" charset="0"/>
                <a:cs typeface="Book Antiqua" charset="0"/>
              </a:rPr>
              <a:t>( True event/ Model predicts event)           </a:t>
            </a:r>
          </a:p>
          <a:p>
            <a:endParaRPr lang="en-US" dirty="0">
              <a:ea typeface="Book Antiqua" charset="0"/>
              <a:cs typeface="Book Antiqua" charset="0"/>
            </a:endParaRPr>
          </a:p>
          <a:p>
            <a:endParaRPr lang="en-US" dirty="0">
              <a:ea typeface="Book Antiqua" charset="0"/>
              <a:cs typeface="Book Antiqua" charset="0"/>
            </a:endParaRPr>
          </a:p>
          <a:p>
            <a:r>
              <a:rPr lang="en-US" dirty="0" err="1">
                <a:ea typeface="Book Antiqua" charset="0"/>
                <a:cs typeface="Book Antiqua" charset="0"/>
              </a:rPr>
              <a:t>Pr</a:t>
            </a:r>
            <a:r>
              <a:rPr lang="en-US" dirty="0">
                <a:ea typeface="Book Antiqua" charset="0"/>
                <a:cs typeface="Book Antiqua" charset="0"/>
              </a:rPr>
              <a:t> ( Model predicts event / True event) </a:t>
            </a:r>
          </a:p>
          <a:p>
            <a:endParaRPr lang="en-US" i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5382" y="1690688"/>
            <a:ext cx="418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rate: fraction of mistakes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Error rate = (FP + FN) / n</a:t>
            </a:r>
          </a:p>
          <a:p>
            <a:endParaRPr lang="en-US" dirty="0"/>
          </a:p>
          <a:p>
            <a:r>
              <a:rPr lang="en-US" dirty="0"/>
              <a:t>Accuracy: fraction of correct predictions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Accuracy = (TP + TN) / n</a:t>
            </a:r>
          </a:p>
        </p:txBody>
      </p:sp>
    </p:spTree>
    <p:extLst>
      <p:ext uri="{BB962C8B-B14F-4D97-AF65-F5344CB8AC3E}">
        <p14:creationId xmlns:p14="http://schemas.microsoft.com/office/powerpoint/2010/main" val="265977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(Binary Classification)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4178644" cy="1744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123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Predicts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ea typeface="Book Antiqua" charset="0"/>
                          <a:cs typeface="Book Antiqua" charset="0"/>
                        </a:rPr>
                        <a:t>FN</a:t>
                      </a:r>
                      <a:endParaRPr lang="en-US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ea typeface="Book Antiqua" charset="0"/>
                          <a:cs typeface="Book Antiqua" charset="0"/>
                        </a:rPr>
                        <a:t>TN</a:t>
                      </a:r>
                      <a:endParaRPr lang="en-US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053" y="3595111"/>
            <a:ext cx="9502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Recall/ True positive rate (TPR)/ sensitivity= TP/ (All Events) =&gt;   </a:t>
            </a:r>
            <a:r>
              <a:rPr lang="en-US" i="1" dirty="0">
                <a:ea typeface="Book Antiqua" charset="0"/>
                <a:cs typeface="Book Antiqua" charset="0"/>
              </a:rPr>
              <a:t>TPR = TP / (TP + FN)</a:t>
            </a:r>
          </a:p>
          <a:p>
            <a:endParaRPr lang="en-US" i="1" dirty="0">
              <a:ea typeface="Book Antiqua" charset="0"/>
              <a:cs typeface="Book Antiqua" charset="0"/>
            </a:endParaRPr>
          </a:p>
          <a:p>
            <a:r>
              <a:rPr lang="en-US" dirty="0">
                <a:ea typeface="Book Antiqua" charset="0"/>
                <a:cs typeface="Book Antiqua" charset="0"/>
              </a:rPr>
              <a:t>Precision / Positive Predictive Value (PPV) = TP/ (TP+FP) = TP/ (Predicted events) </a:t>
            </a:r>
          </a:p>
          <a:p>
            <a:endParaRPr lang="en-US" dirty="0"/>
          </a:p>
          <a:p>
            <a:r>
              <a:rPr lang="en-US" i="1" dirty="0">
                <a:ea typeface="Book Antiqua" charset="0"/>
                <a:cs typeface="Book Antiqua" charset="0"/>
              </a:rPr>
              <a:t>Which one is which ?</a:t>
            </a:r>
          </a:p>
          <a:p>
            <a:r>
              <a:rPr lang="en-US" dirty="0" err="1">
                <a:ea typeface="Book Antiqua" charset="0"/>
                <a:cs typeface="Book Antiqua" charset="0"/>
              </a:rPr>
              <a:t>Pr</a:t>
            </a:r>
            <a:r>
              <a:rPr lang="en-US" dirty="0">
                <a:ea typeface="Book Antiqua" charset="0"/>
                <a:cs typeface="Book Antiqua" charset="0"/>
              </a:rPr>
              <a:t>( True event/ Model predicts event) =Precision   </a:t>
            </a:r>
          </a:p>
          <a:p>
            <a:endParaRPr lang="en-US" dirty="0">
              <a:ea typeface="Book Antiqua" charset="0"/>
              <a:cs typeface="Book Antiqua" charset="0"/>
            </a:endParaRPr>
          </a:p>
          <a:p>
            <a:r>
              <a:rPr lang="en-US" dirty="0" err="1">
                <a:ea typeface="Book Antiqua" charset="0"/>
                <a:cs typeface="Book Antiqua" charset="0"/>
              </a:rPr>
              <a:t>Pr</a:t>
            </a:r>
            <a:r>
              <a:rPr lang="en-US" dirty="0">
                <a:ea typeface="Book Antiqua" charset="0"/>
                <a:cs typeface="Book Antiqua" charset="0"/>
              </a:rPr>
              <a:t> ( Model predicts event / True event) = Recall </a:t>
            </a:r>
          </a:p>
          <a:p>
            <a:r>
              <a:rPr lang="en-US" dirty="0">
                <a:ea typeface="Book Antiqua" charset="0"/>
                <a:cs typeface="Book Antiqua" charset="0"/>
              </a:rPr>
              <a:t>If you go to get tested for Coronavirus. Model says positive.  </a:t>
            </a:r>
            <a:br>
              <a:rPr lang="en-US" dirty="0">
                <a:ea typeface="Book Antiqua" charset="0"/>
                <a:cs typeface="Book Antiqua" charset="0"/>
              </a:rPr>
            </a:br>
            <a:r>
              <a:rPr lang="en-US" dirty="0">
                <a:ea typeface="Book Antiqua" charset="0"/>
                <a:cs typeface="Book Antiqua" charset="0"/>
              </a:rPr>
              <a:t>Which metric Precision (PPV) or recall do you care about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5382" y="1690688"/>
            <a:ext cx="418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rate: fraction of mistakes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Error rate = (FP + FN) / n</a:t>
            </a:r>
          </a:p>
          <a:p>
            <a:endParaRPr lang="en-US" dirty="0"/>
          </a:p>
          <a:p>
            <a:r>
              <a:rPr lang="en-US" dirty="0"/>
              <a:t>Accuracy: fraction of correct predictions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Accuracy = (TP + TN) / n</a:t>
            </a:r>
          </a:p>
        </p:txBody>
      </p:sp>
    </p:spTree>
    <p:extLst>
      <p:ext uri="{BB962C8B-B14F-4D97-AF65-F5344CB8AC3E}">
        <p14:creationId xmlns:p14="http://schemas.microsoft.com/office/powerpoint/2010/main" val="195453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(Binary Classification)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4178644" cy="1744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123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Predicts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ea typeface="Book Antiqua" charset="0"/>
                          <a:cs typeface="Book Antiqua" charset="0"/>
                        </a:rPr>
                        <a:t>FN</a:t>
                      </a:r>
                      <a:endParaRPr lang="en-US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  <a:ea typeface="Book Antiqua" charset="0"/>
                          <a:cs typeface="Book Antiqua" charset="0"/>
                        </a:rPr>
                        <a:t>TN</a:t>
                      </a:r>
                      <a:endParaRPr lang="en-US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052" y="3595111"/>
            <a:ext cx="11071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Recall/ True positive rate (TPR)/ sensitivity= TP/ (All Events) =&gt;   </a:t>
            </a:r>
            <a:r>
              <a:rPr lang="en-US" i="1" dirty="0">
                <a:ea typeface="Book Antiqua" charset="0"/>
                <a:cs typeface="Book Antiqua" charset="0"/>
              </a:rPr>
              <a:t>TPR = TP / (TP + FN)=</a:t>
            </a:r>
            <a:r>
              <a:rPr lang="en-US" dirty="0">
                <a:ea typeface="Book Antiqua" charset="0"/>
                <a:cs typeface="Book Antiqua" charset="0"/>
              </a:rPr>
              <a:t> </a:t>
            </a:r>
            <a:br>
              <a:rPr lang="en-US" dirty="0">
                <a:ea typeface="Book Antiqua" charset="0"/>
                <a:cs typeface="Book Antiqua" charset="0"/>
              </a:rPr>
            </a:br>
            <a:r>
              <a:rPr lang="en-US" dirty="0">
                <a:ea typeface="Book Antiqua" charset="0"/>
                <a:cs typeface="Book Antiqua" charset="0"/>
              </a:rPr>
              <a:t>=</a:t>
            </a:r>
            <a:r>
              <a:rPr lang="en-US" dirty="0" err="1">
                <a:ea typeface="Book Antiqua" charset="0"/>
                <a:cs typeface="Book Antiqua" charset="0"/>
              </a:rPr>
              <a:t>Pr</a:t>
            </a:r>
            <a:r>
              <a:rPr lang="en-US" dirty="0">
                <a:ea typeface="Book Antiqua" charset="0"/>
                <a:cs typeface="Book Antiqua" charset="0"/>
              </a:rPr>
              <a:t> (MP event / True event) </a:t>
            </a:r>
            <a:endParaRPr lang="en-US" i="1" dirty="0">
              <a:ea typeface="Book Antiqua" charset="0"/>
              <a:cs typeface="Book Antiqua" charset="0"/>
            </a:endParaRPr>
          </a:p>
          <a:p>
            <a:endParaRPr lang="en-US" i="1" dirty="0">
              <a:ea typeface="Book Antiqua" charset="0"/>
              <a:cs typeface="Book Antiqua" charset="0"/>
            </a:endParaRPr>
          </a:p>
          <a:p>
            <a:r>
              <a:rPr lang="en-US" dirty="0">
                <a:ea typeface="Book Antiqua" charset="0"/>
                <a:cs typeface="Book Antiqua" charset="0"/>
              </a:rPr>
              <a:t>Precision / Positive Predictive Value (PPV) = TP/ (TP+FP) = TP/ (Predicted events) </a:t>
            </a:r>
            <a:br>
              <a:rPr lang="en-US" dirty="0">
                <a:ea typeface="Book Antiqua" charset="0"/>
                <a:cs typeface="Book Antiqua" charset="0"/>
              </a:rPr>
            </a:br>
            <a:r>
              <a:rPr lang="en-US" dirty="0">
                <a:ea typeface="Book Antiqua" charset="0"/>
                <a:cs typeface="Book Antiqua" charset="0"/>
              </a:rPr>
              <a:t>=</a:t>
            </a:r>
            <a:r>
              <a:rPr lang="en-US" dirty="0" err="1">
                <a:ea typeface="Book Antiqua" charset="0"/>
                <a:cs typeface="Book Antiqua" charset="0"/>
              </a:rPr>
              <a:t>Pr</a:t>
            </a:r>
            <a:r>
              <a:rPr lang="en-US" dirty="0">
                <a:ea typeface="Book Antiqua" charset="0"/>
                <a:cs typeface="Book Antiqua" charset="0"/>
              </a:rPr>
              <a:t>(True Event/ MP event). </a:t>
            </a:r>
          </a:p>
          <a:p>
            <a:endParaRPr lang="en-US" dirty="0"/>
          </a:p>
          <a:p>
            <a:r>
              <a:rPr lang="en-US" dirty="0"/>
              <a:t>False positive rate (FPR): fraction of negative examples predicted as positive= FP/ (Non events)</a:t>
            </a:r>
          </a:p>
          <a:p>
            <a:r>
              <a:rPr lang="en-US" i="1" dirty="0">
                <a:ea typeface="Book Antiqua" charset="0"/>
                <a:cs typeface="Book Antiqua" charset="0"/>
              </a:rPr>
              <a:t>FPR = FP / (FP + TN)  = Probability of false alarm. </a:t>
            </a:r>
          </a:p>
          <a:p>
            <a:r>
              <a:rPr lang="en-US" i="1" dirty="0">
                <a:ea typeface="Book Antiqua" charset="0"/>
                <a:cs typeface="Book Antiqua" charset="0"/>
              </a:rPr>
              <a:t>1-FPR = Specificity/TNR = </a:t>
            </a:r>
            <a:r>
              <a:rPr lang="en-US" dirty="0"/>
              <a:t>fraction of negative examples correctly predicted</a:t>
            </a:r>
            <a:endParaRPr lang="en-US" i="1" dirty="0">
              <a:ea typeface="Book Antiqua" charset="0"/>
              <a:cs typeface="Book Antiqua" charset="0"/>
            </a:endParaRPr>
          </a:p>
          <a:p>
            <a:endParaRPr lang="en-US" i="1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5382" y="1690688"/>
            <a:ext cx="418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rate: fraction of mistakes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Error rate = (FP + FN) / n</a:t>
            </a:r>
          </a:p>
          <a:p>
            <a:endParaRPr lang="en-US" dirty="0"/>
          </a:p>
          <a:p>
            <a:r>
              <a:rPr lang="en-US" dirty="0"/>
              <a:t>Accuracy: fraction of correct predictions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Accuracy = (TP + TN) / n</a:t>
            </a:r>
          </a:p>
        </p:txBody>
      </p:sp>
    </p:spTree>
    <p:extLst>
      <p:ext uri="{BB962C8B-B14F-4D97-AF65-F5344CB8AC3E}">
        <p14:creationId xmlns:p14="http://schemas.microsoft.com/office/powerpoint/2010/main" val="22185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4178644" cy="1744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123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Predicts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Book Antiqua" charset="0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Book Antiqua" charset="0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053" y="3595111"/>
            <a:ext cx="9502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Recall/ True positive rate (TPR)/sensitivity/ </a:t>
            </a:r>
            <a:r>
              <a:rPr lang="en-US" dirty="0" err="1"/>
              <a:t>Pr</a:t>
            </a:r>
            <a:r>
              <a:rPr lang="en-US" dirty="0"/>
              <a:t>(MP/ E) = </a:t>
            </a:r>
            <a:r>
              <a:rPr lang="en-US" i="1" dirty="0">
                <a:ea typeface="Book Antiqua" charset="0"/>
                <a:cs typeface="Book Antiqua" charset="0"/>
              </a:rPr>
              <a:t>TPR = TP / (TP + FN)=</a:t>
            </a:r>
            <a:r>
              <a:rPr lang="en-US" dirty="0">
                <a:ea typeface="Book Antiqua" charset="0"/>
                <a:cs typeface="Book Antiqua" charset="0"/>
              </a:rPr>
              <a:t> ?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Precision /PPV/ </a:t>
            </a:r>
            <a:r>
              <a:rPr lang="en-US" dirty="0" err="1"/>
              <a:t>Pr</a:t>
            </a:r>
            <a:r>
              <a:rPr lang="en-US" dirty="0"/>
              <a:t>(E/MP) = ?</a:t>
            </a:r>
          </a:p>
          <a:p>
            <a:endParaRPr lang="en-US" dirty="0"/>
          </a:p>
          <a:p>
            <a:r>
              <a:rPr lang="en-US" dirty="0"/>
              <a:t>FPR = FP/ (TN+FP) = ?</a:t>
            </a:r>
          </a:p>
          <a:p>
            <a:endParaRPr lang="en-US" dirty="0"/>
          </a:p>
          <a:p>
            <a:r>
              <a:rPr lang="en-US" dirty="0"/>
              <a:t>True negative rate (TNR), or </a:t>
            </a:r>
            <a:r>
              <a:rPr lang="en-US" b="1" dirty="0"/>
              <a:t>specificity</a:t>
            </a:r>
            <a:r>
              <a:rPr lang="en-US" dirty="0"/>
              <a:t>: fraction of negative examples correctly predicted</a:t>
            </a:r>
          </a:p>
          <a:p>
            <a:r>
              <a:rPr lang="en-US" i="1" dirty="0">
                <a:ea typeface="Book Antiqua" charset="0"/>
                <a:cs typeface="Book Antiqua" charset="0"/>
              </a:rPr>
              <a:t>=?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5382" y="1690688"/>
            <a:ext cx="451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rate: fraction of mistakes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Error rate = (1 + 8) / 1000 = 0.009 = 0.9%</a:t>
            </a:r>
          </a:p>
          <a:p>
            <a:endParaRPr lang="en-US" dirty="0"/>
          </a:p>
          <a:p>
            <a:r>
              <a:rPr lang="en-US" dirty="0"/>
              <a:t>Accuracy: fraction of correct predictions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Accuracy = (2 + 989) / 1000 = 0.991 = 99.1%</a:t>
            </a:r>
          </a:p>
        </p:txBody>
      </p:sp>
    </p:spTree>
    <p:extLst>
      <p:ext uri="{BB962C8B-B14F-4D97-AF65-F5344CB8AC3E}">
        <p14:creationId xmlns:p14="http://schemas.microsoft.com/office/powerpoint/2010/main" val="222799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269551"/>
              </p:ext>
            </p:extLst>
          </p:nvPr>
        </p:nvGraphicFramePr>
        <p:xfrm>
          <a:off x="838200" y="1690688"/>
          <a:ext cx="4178644" cy="1744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123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Predicts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Book Antiqua" charset="0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Book Antiqua" charset="0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latin typeface="Book Antiqua" charset="0"/>
                          <a:ea typeface="Book Antiqua" charset="0"/>
                          <a:cs typeface="Book Antiqua" charset="0"/>
                        </a:rPr>
                        <a:t>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053" y="3595111"/>
            <a:ext cx="95023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Recall/ True positive rate (TPR)/sensitivity/ </a:t>
            </a:r>
            <a:r>
              <a:rPr lang="en-US" dirty="0" err="1"/>
              <a:t>Pr</a:t>
            </a:r>
            <a:r>
              <a:rPr lang="en-US" dirty="0"/>
              <a:t>(MP/ E) = </a:t>
            </a:r>
            <a:r>
              <a:rPr lang="en-US" i="1" dirty="0">
                <a:ea typeface="Book Antiqua" charset="0"/>
                <a:cs typeface="Book Antiqua" charset="0"/>
              </a:rPr>
              <a:t>TPR = TP / (TP + FN)=</a:t>
            </a:r>
            <a:r>
              <a:rPr lang="en-US" dirty="0">
                <a:ea typeface="Book Antiqua" charset="0"/>
                <a:cs typeface="Book Antiqua" charset="0"/>
              </a:rPr>
              <a:t> </a:t>
            </a:r>
            <a:endParaRPr lang="en-US" dirty="0"/>
          </a:p>
          <a:p>
            <a:r>
              <a:rPr lang="en-US" i="1" dirty="0">
                <a:ea typeface="Book Antiqua" charset="0"/>
                <a:cs typeface="Book Antiqua" charset="0"/>
              </a:rPr>
              <a:t>TPR = 2 / 10 = 0.2 = 20%</a:t>
            </a:r>
          </a:p>
          <a:p>
            <a:endParaRPr lang="en-US" dirty="0"/>
          </a:p>
          <a:p>
            <a:r>
              <a:rPr lang="en-US" dirty="0"/>
              <a:t>Precision /PPV/ </a:t>
            </a:r>
            <a:r>
              <a:rPr lang="en-US" dirty="0" err="1"/>
              <a:t>Pr</a:t>
            </a:r>
            <a:r>
              <a:rPr lang="en-US" dirty="0"/>
              <a:t>(E/MP) = 2/3 </a:t>
            </a:r>
          </a:p>
          <a:p>
            <a:endParaRPr lang="en-US" dirty="0"/>
          </a:p>
          <a:p>
            <a:r>
              <a:rPr lang="en-US" dirty="0"/>
              <a:t>FPR = FP/ (TN+FP) = 1/ 990.</a:t>
            </a:r>
          </a:p>
          <a:p>
            <a:endParaRPr lang="en-US" dirty="0"/>
          </a:p>
          <a:p>
            <a:r>
              <a:rPr lang="en-US" dirty="0"/>
              <a:t>True negative rate (TNR), or </a:t>
            </a:r>
            <a:r>
              <a:rPr lang="en-US" b="1" dirty="0"/>
              <a:t>specificity</a:t>
            </a:r>
            <a:r>
              <a:rPr lang="en-US" dirty="0"/>
              <a:t>: fraction of negative examples correctly predicted</a:t>
            </a:r>
          </a:p>
          <a:p>
            <a:r>
              <a:rPr lang="en-US" i="1" dirty="0">
                <a:ea typeface="Book Antiqua" charset="0"/>
                <a:cs typeface="Book Antiqua" charset="0"/>
              </a:rPr>
              <a:t>=1-FPR = TNR = 989 / 990 = 0.999 = 99.9%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5382" y="1690688"/>
            <a:ext cx="451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rate: fraction of mistakes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Error rate = (1 + 8) / 1000 = 0.009 = 0.9%</a:t>
            </a:r>
          </a:p>
          <a:p>
            <a:endParaRPr lang="en-US" dirty="0"/>
          </a:p>
          <a:p>
            <a:r>
              <a:rPr lang="en-US" dirty="0"/>
              <a:t>Accuracy: fraction of correct predictions</a:t>
            </a:r>
          </a:p>
          <a:p>
            <a:r>
              <a:rPr lang="en-US" i="1" dirty="0">
                <a:latin typeface="Book Antiqua" charset="0"/>
                <a:ea typeface="Book Antiqua" charset="0"/>
                <a:cs typeface="Book Antiqua" charset="0"/>
              </a:rPr>
              <a:t>Accuracy = (2 + 989) / 1000 = 0.991 = 99.1%</a:t>
            </a:r>
          </a:p>
        </p:txBody>
      </p:sp>
    </p:spTree>
    <p:extLst>
      <p:ext uri="{BB962C8B-B14F-4D97-AF65-F5344CB8AC3E}">
        <p14:creationId xmlns:p14="http://schemas.microsoft.com/office/powerpoint/2010/main" val="147812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B4DC-D5F6-5D4D-BF91-3AC0FB7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44827"/>
            <a:ext cx="7505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You rapid test is positive, </a:t>
            </a:r>
            <a:br>
              <a:rPr lang="en-US" dirty="0"/>
            </a:br>
            <a:r>
              <a:rPr lang="en-US" dirty="0"/>
              <a:t>what’s the probability </a:t>
            </a:r>
            <a:br>
              <a:rPr lang="en-US" dirty="0"/>
            </a:br>
            <a:r>
              <a:rPr lang="en-US" dirty="0"/>
              <a:t>you have COVID?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C0362-A569-4642-BCBD-A6D829296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9349" y="144827"/>
            <a:ext cx="3595951" cy="23979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12DF8F-E1FD-2849-B276-AAD2EEC7E921}"/>
              </a:ext>
            </a:extLst>
          </p:cNvPr>
          <p:cNvSpPr txBox="1"/>
          <p:nvPr/>
        </p:nvSpPr>
        <p:spPr>
          <a:xfrm>
            <a:off x="266700" y="2014537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measures you can find:</a:t>
            </a:r>
          </a:p>
          <a:p>
            <a:endParaRPr lang="en-US" dirty="0"/>
          </a:p>
          <a:p>
            <a:r>
              <a:rPr lang="en-US" dirty="0"/>
              <a:t>Sensitivity = Number of True positives/ Number of Infected  =</a:t>
            </a:r>
          </a:p>
          <a:p>
            <a:r>
              <a:rPr lang="en-US" dirty="0" err="1"/>
              <a:t>Pr</a:t>
            </a:r>
            <a:r>
              <a:rPr lang="en-US" dirty="0"/>
              <a:t> (</a:t>
            </a:r>
            <a:r>
              <a:rPr lang="en-US" dirty="0" err="1"/>
              <a:t>MP|positive</a:t>
            </a:r>
            <a:r>
              <a:rPr lang="en-US" dirty="0"/>
              <a:t>)  (How good is the test for infected people)</a:t>
            </a:r>
          </a:p>
          <a:p>
            <a:endParaRPr lang="en-US" dirty="0"/>
          </a:p>
          <a:p>
            <a:r>
              <a:rPr lang="en-US" dirty="0"/>
              <a:t>Specificity = Number of True Negatives / Number of Uninfected =</a:t>
            </a:r>
          </a:p>
          <a:p>
            <a:r>
              <a:rPr lang="en-US" dirty="0" err="1"/>
              <a:t>Pr</a:t>
            </a:r>
            <a:r>
              <a:rPr lang="en-US" dirty="0"/>
              <a:t>(Model Negative/ Uninfected ) (How good is the test for uninfected)</a:t>
            </a:r>
          </a:p>
          <a:p>
            <a:endParaRPr lang="en-US" dirty="0"/>
          </a:p>
          <a:p>
            <a:r>
              <a:rPr lang="en-US" dirty="0"/>
              <a:t>You also need</a:t>
            </a:r>
          </a:p>
          <a:p>
            <a:r>
              <a:rPr lang="en-US" dirty="0"/>
              <a:t>Prevalence= Infected / (Total Population)</a:t>
            </a:r>
          </a:p>
          <a:p>
            <a:endParaRPr lang="en-US" dirty="0"/>
          </a:p>
          <a:p>
            <a:r>
              <a:rPr lang="en-US" dirty="0"/>
              <a:t>Show that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810F0E-0432-D74D-A113-1799C1B0B27A}"/>
              </a:ext>
            </a:extLst>
          </p:cNvPr>
          <p:cNvSpPr/>
          <p:nvPr/>
        </p:nvSpPr>
        <p:spPr>
          <a:xfrm>
            <a:off x="7615030" y="3043237"/>
            <a:ext cx="2286000" cy="366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F1AF1-E0DB-6F43-9B3C-2F652CA191CE}"/>
              </a:ext>
            </a:extLst>
          </p:cNvPr>
          <p:cNvSpPr/>
          <p:nvPr/>
        </p:nvSpPr>
        <p:spPr>
          <a:xfrm>
            <a:off x="9901029" y="3058378"/>
            <a:ext cx="2286000" cy="3654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17CFC-70D7-2D42-87B5-7E9DE4A7E144}"/>
              </a:ext>
            </a:extLst>
          </p:cNvPr>
          <p:cNvSpPr txBox="1"/>
          <p:nvPr/>
        </p:nvSpPr>
        <p:spPr>
          <a:xfrm>
            <a:off x="7957929" y="3086955"/>
            <a:ext cx="16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885E8E-BCA5-AD49-A873-7FBC41785A36}"/>
              </a:ext>
            </a:extLst>
          </p:cNvPr>
          <p:cNvSpPr txBox="1"/>
          <p:nvPr/>
        </p:nvSpPr>
        <p:spPr>
          <a:xfrm>
            <a:off x="10222498" y="3086955"/>
            <a:ext cx="16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0E431-4B6E-B849-9354-173675D0CA76}"/>
              </a:ext>
            </a:extLst>
          </p:cNvPr>
          <p:cNvSpPr/>
          <p:nvPr/>
        </p:nvSpPr>
        <p:spPr>
          <a:xfrm>
            <a:off x="8758030" y="3643306"/>
            <a:ext cx="1142999" cy="1800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411768-09B5-1D4B-9BDE-0AEDE4E8D22E}"/>
              </a:ext>
            </a:extLst>
          </p:cNvPr>
          <p:cNvSpPr/>
          <p:nvPr/>
        </p:nvSpPr>
        <p:spPr>
          <a:xfrm>
            <a:off x="9901030" y="3636588"/>
            <a:ext cx="1142999" cy="180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FCAB45-CA35-AA41-A70B-E301E6BD0F93}"/>
              </a:ext>
            </a:extLst>
          </p:cNvPr>
          <p:cNvSpPr/>
          <p:nvPr/>
        </p:nvSpPr>
        <p:spPr>
          <a:xfrm>
            <a:off x="8790174" y="5665676"/>
            <a:ext cx="289323" cy="316179"/>
          </a:xfrm>
          <a:prstGeom prst="ellipse">
            <a:avLst/>
          </a:prstGeom>
          <a:solidFill>
            <a:srgbClr val="C00000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718AC6-1838-FE4F-A510-F0C0C48A984D}"/>
              </a:ext>
            </a:extLst>
          </p:cNvPr>
          <p:cNvSpPr/>
          <p:nvPr/>
        </p:nvSpPr>
        <p:spPr>
          <a:xfrm>
            <a:off x="8995558" y="4312609"/>
            <a:ext cx="289323" cy="316179"/>
          </a:xfrm>
          <a:prstGeom prst="ellipse">
            <a:avLst/>
          </a:prstGeom>
          <a:solidFill>
            <a:srgbClr val="C0607E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DC1FFA-42E6-D449-AD15-5F03B1462F69}"/>
              </a:ext>
            </a:extLst>
          </p:cNvPr>
          <p:cNvSpPr/>
          <p:nvPr/>
        </p:nvSpPr>
        <p:spPr>
          <a:xfrm>
            <a:off x="7813267" y="5680892"/>
            <a:ext cx="289323" cy="316179"/>
          </a:xfrm>
          <a:prstGeom prst="ellipse">
            <a:avLst/>
          </a:prstGeom>
          <a:solidFill>
            <a:srgbClr val="C00000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9830AC-ED40-BF43-B4EF-0828C0987011}"/>
              </a:ext>
            </a:extLst>
          </p:cNvPr>
          <p:cNvSpPr/>
          <p:nvPr/>
        </p:nvSpPr>
        <p:spPr>
          <a:xfrm>
            <a:off x="8297255" y="5680892"/>
            <a:ext cx="289323" cy="316179"/>
          </a:xfrm>
          <a:prstGeom prst="ellipse">
            <a:avLst/>
          </a:prstGeom>
          <a:solidFill>
            <a:srgbClr val="C00000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87B592-E8EE-B643-87E3-7A5893E500EF}"/>
              </a:ext>
            </a:extLst>
          </p:cNvPr>
          <p:cNvCxnSpPr>
            <a:cxnSpLocks/>
          </p:cNvCxnSpPr>
          <p:nvPr/>
        </p:nvCxnSpPr>
        <p:spPr>
          <a:xfrm flipV="1">
            <a:off x="7615029" y="3567086"/>
            <a:ext cx="2285999" cy="29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9555D57-D32F-D647-B09F-A1B27E5A288C}"/>
              </a:ext>
            </a:extLst>
          </p:cNvPr>
          <p:cNvSpPr/>
          <p:nvPr/>
        </p:nvSpPr>
        <p:spPr>
          <a:xfrm>
            <a:off x="11238088" y="5713985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B3CD2C-D750-AE45-9284-8D0C241835BB}"/>
              </a:ext>
            </a:extLst>
          </p:cNvPr>
          <p:cNvSpPr/>
          <p:nvPr/>
        </p:nvSpPr>
        <p:spPr>
          <a:xfrm>
            <a:off x="10261181" y="5729201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47B8EB-B5CE-0F46-B7B0-1F9C1770A830}"/>
              </a:ext>
            </a:extLst>
          </p:cNvPr>
          <p:cNvSpPr/>
          <p:nvPr/>
        </p:nvSpPr>
        <p:spPr>
          <a:xfrm>
            <a:off x="10745169" y="5729201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324708-8C01-3D4D-8F94-445A019C8354}"/>
              </a:ext>
            </a:extLst>
          </p:cNvPr>
          <p:cNvSpPr/>
          <p:nvPr/>
        </p:nvSpPr>
        <p:spPr>
          <a:xfrm>
            <a:off x="11222130" y="6198362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F5D0F0-0128-C747-B8A9-471E459162E4}"/>
              </a:ext>
            </a:extLst>
          </p:cNvPr>
          <p:cNvSpPr/>
          <p:nvPr/>
        </p:nvSpPr>
        <p:spPr>
          <a:xfrm>
            <a:off x="10261181" y="6213578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A41A7-02BF-1141-B7D3-3C0D4E1FAD8D}"/>
              </a:ext>
            </a:extLst>
          </p:cNvPr>
          <p:cNvSpPr/>
          <p:nvPr/>
        </p:nvSpPr>
        <p:spPr>
          <a:xfrm>
            <a:off x="10745169" y="6213578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6D0D14-8B35-C14E-BE6C-7E1C84332CFD}"/>
              </a:ext>
            </a:extLst>
          </p:cNvPr>
          <p:cNvSpPr/>
          <p:nvPr/>
        </p:nvSpPr>
        <p:spPr>
          <a:xfrm>
            <a:off x="9272623" y="5669460"/>
            <a:ext cx="289323" cy="316179"/>
          </a:xfrm>
          <a:prstGeom prst="ellipse">
            <a:avLst/>
          </a:prstGeom>
          <a:solidFill>
            <a:srgbClr val="C00000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679308-241E-2B4E-80AD-A403F832694F}"/>
              </a:ext>
            </a:extLst>
          </p:cNvPr>
          <p:cNvSpPr/>
          <p:nvPr/>
        </p:nvSpPr>
        <p:spPr>
          <a:xfrm>
            <a:off x="11704579" y="5713985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FFF39A-83A8-794A-BDF0-651D3F307503}"/>
              </a:ext>
            </a:extLst>
          </p:cNvPr>
          <p:cNvSpPr/>
          <p:nvPr/>
        </p:nvSpPr>
        <p:spPr>
          <a:xfrm>
            <a:off x="11704579" y="6198362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E61DAA-432F-6F42-977A-0D98FBFE5541}"/>
              </a:ext>
            </a:extLst>
          </p:cNvPr>
          <p:cNvSpPr/>
          <p:nvPr/>
        </p:nvSpPr>
        <p:spPr>
          <a:xfrm>
            <a:off x="10175043" y="4185323"/>
            <a:ext cx="289323" cy="3161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675741-0A9C-9742-8473-E3256B566C2E}"/>
              </a:ext>
            </a:extLst>
          </p:cNvPr>
          <p:cNvSpPr/>
          <p:nvPr/>
        </p:nvSpPr>
        <p:spPr>
          <a:xfrm>
            <a:off x="10175043" y="4669700"/>
            <a:ext cx="289323" cy="3161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C1606A-0C12-2242-B5F2-551B93408237}"/>
              </a:ext>
            </a:extLst>
          </p:cNvPr>
          <p:cNvSpPr txBox="1"/>
          <p:nvPr/>
        </p:nvSpPr>
        <p:spPr>
          <a:xfrm>
            <a:off x="8749866" y="3643306"/>
            <a:ext cx="114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 Positives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108527-C175-FD43-8F2E-E55C1B76556D}"/>
              </a:ext>
            </a:extLst>
          </p:cNvPr>
          <p:cNvSpPr txBox="1"/>
          <p:nvPr/>
        </p:nvSpPr>
        <p:spPr>
          <a:xfrm>
            <a:off x="9935710" y="3636587"/>
            <a:ext cx="114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 Positives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A6B886-3420-484B-8F05-9E40B58A2E0C}"/>
              </a:ext>
            </a:extLst>
          </p:cNvPr>
          <p:cNvSpPr txBox="1"/>
          <p:nvPr/>
        </p:nvSpPr>
        <p:spPr>
          <a:xfrm>
            <a:off x="11052559" y="5129209"/>
            <a:ext cx="114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 Negatives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75AC67-D2B6-D44A-8BC1-5E9CAEFACA6E}"/>
              </a:ext>
            </a:extLst>
          </p:cNvPr>
          <p:cNvSpPr txBox="1"/>
          <p:nvPr/>
        </p:nvSpPr>
        <p:spPr>
          <a:xfrm>
            <a:off x="7629446" y="5123074"/>
            <a:ext cx="114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 Negatives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8174F8F-CE9B-6A40-AD5F-AB56C0A6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2" y="5564841"/>
            <a:ext cx="7274858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1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B4DC-D5F6-5D4D-BF91-3AC0FB7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44827"/>
            <a:ext cx="7505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You rapid test is positive, </a:t>
            </a:r>
            <a:br>
              <a:rPr lang="en-US" dirty="0"/>
            </a:br>
            <a:r>
              <a:rPr lang="en-US" dirty="0"/>
              <a:t>what’s the probability </a:t>
            </a:r>
            <a:br>
              <a:rPr lang="en-US" dirty="0"/>
            </a:br>
            <a:r>
              <a:rPr lang="en-US" dirty="0"/>
              <a:t>you have COVID?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C0362-A569-4642-BCBD-A6D829296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9349" y="144827"/>
            <a:ext cx="3595951" cy="23979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12DF8F-E1FD-2849-B276-AAD2EEC7E921}"/>
              </a:ext>
            </a:extLst>
          </p:cNvPr>
          <p:cNvSpPr txBox="1"/>
          <p:nvPr/>
        </p:nvSpPr>
        <p:spPr>
          <a:xfrm>
            <a:off x="266700" y="2014537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measures you can find:</a:t>
            </a:r>
          </a:p>
          <a:p>
            <a:endParaRPr lang="en-US" dirty="0"/>
          </a:p>
          <a:p>
            <a:r>
              <a:rPr lang="en-US" dirty="0"/>
              <a:t>Sensitivity = Number of True positives/ Number of Infected  =</a:t>
            </a:r>
          </a:p>
          <a:p>
            <a:r>
              <a:rPr lang="en-US" dirty="0" err="1"/>
              <a:t>Pr</a:t>
            </a:r>
            <a:r>
              <a:rPr lang="en-US" dirty="0"/>
              <a:t> (</a:t>
            </a:r>
            <a:r>
              <a:rPr lang="en-US" dirty="0" err="1"/>
              <a:t>MP|positive</a:t>
            </a:r>
            <a:r>
              <a:rPr lang="en-US" dirty="0"/>
              <a:t>)  (How good is the test for infected)</a:t>
            </a:r>
          </a:p>
          <a:p>
            <a:endParaRPr lang="en-US" dirty="0"/>
          </a:p>
          <a:p>
            <a:r>
              <a:rPr lang="en-US" dirty="0"/>
              <a:t>Specificity = Number of True Negatives / Number of Uninfected =</a:t>
            </a:r>
          </a:p>
          <a:p>
            <a:r>
              <a:rPr lang="en-US" dirty="0" err="1"/>
              <a:t>Pr</a:t>
            </a:r>
            <a:r>
              <a:rPr lang="en-US" dirty="0"/>
              <a:t>(Model Negative/ Uninfected ) (How good is the test </a:t>
            </a:r>
            <a:r>
              <a:rPr lang="en-US"/>
              <a:t>for uninfected)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also need</a:t>
            </a:r>
          </a:p>
          <a:p>
            <a:r>
              <a:rPr lang="en-US" dirty="0"/>
              <a:t>Prevalence= Infected / (Total Population)</a:t>
            </a:r>
          </a:p>
          <a:p>
            <a:endParaRPr lang="en-US" dirty="0"/>
          </a:p>
          <a:p>
            <a:r>
              <a:rPr lang="en-US" dirty="0"/>
              <a:t>Show that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810F0E-0432-D74D-A113-1799C1B0B27A}"/>
              </a:ext>
            </a:extLst>
          </p:cNvPr>
          <p:cNvSpPr/>
          <p:nvPr/>
        </p:nvSpPr>
        <p:spPr>
          <a:xfrm>
            <a:off x="7615030" y="3043237"/>
            <a:ext cx="2286000" cy="366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F1AF1-E0DB-6F43-9B3C-2F652CA191CE}"/>
              </a:ext>
            </a:extLst>
          </p:cNvPr>
          <p:cNvSpPr/>
          <p:nvPr/>
        </p:nvSpPr>
        <p:spPr>
          <a:xfrm>
            <a:off x="9901029" y="3058378"/>
            <a:ext cx="2286000" cy="3654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17CFC-70D7-2D42-87B5-7E9DE4A7E144}"/>
              </a:ext>
            </a:extLst>
          </p:cNvPr>
          <p:cNvSpPr txBox="1"/>
          <p:nvPr/>
        </p:nvSpPr>
        <p:spPr>
          <a:xfrm>
            <a:off x="7957929" y="3086955"/>
            <a:ext cx="16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885E8E-BCA5-AD49-A873-7FBC41785A36}"/>
              </a:ext>
            </a:extLst>
          </p:cNvPr>
          <p:cNvSpPr txBox="1"/>
          <p:nvPr/>
        </p:nvSpPr>
        <p:spPr>
          <a:xfrm>
            <a:off x="10222498" y="3086955"/>
            <a:ext cx="16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0E431-4B6E-B849-9354-173675D0CA76}"/>
              </a:ext>
            </a:extLst>
          </p:cNvPr>
          <p:cNvSpPr/>
          <p:nvPr/>
        </p:nvSpPr>
        <p:spPr>
          <a:xfrm>
            <a:off x="8758030" y="3643306"/>
            <a:ext cx="1142999" cy="1800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411768-09B5-1D4B-9BDE-0AEDE4E8D22E}"/>
              </a:ext>
            </a:extLst>
          </p:cNvPr>
          <p:cNvSpPr/>
          <p:nvPr/>
        </p:nvSpPr>
        <p:spPr>
          <a:xfrm>
            <a:off x="9901030" y="3636588"/>
            <a:ext cx="1142999" cy="180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FCAB45-CA35-AA41-A70B-E301E6BD0F93}"/>
              </a:ext>
            </a:extLst>
          </p:cNvPr>
          <p:cNvSpPr/>
          <p:nvPr/>
        </p:nvSpPr>
        <p:spPr>
          <a:xfrm>
            <a:off x="8790174" y="5665676"/>
            <a:ext cx="289323" cy="316179"/>
          </a:xfrm>
          <a:prstGeom prst="ellipse">
            <a:avLst/>
          </a:prstGeom>
          <a:solidFill>
            <a:srgbClr val="C00000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718AC6-1838-FE4F-A510-F0C0C48A984D}"/>
              </a:ext>
            </a:extLst>
          </p:cNvPr>
          <p:cNvSpPr/>
          <p:nvPr/>
        </p:nvSpPr>
        <p:spPr>
          <a:xfrm>
            <a:off x="8995558" y="4312609"/>
            <a:ext cx="289323" cy="316179"/>
          </a:xfrm>
          <a:prstGeom prst="ellipse">
            <a:avLst/>
          </a:prstGeom>
          <a:solidFill>
            <a:srgbClr val="C0607E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DC1FFA-42E6-D449-AD15-5F03B1462F69}"/>
              </a:ext>
            </a:extLst>
          </p:cNvPr>
          <p:cNvSpPr/>
          <p:nvPr/>
        </p:nvSpPr>
        <p:spPr>
          <a:xfrm>
            <a:off x="7813267" y="5680892"/>
            <a:ext cx="289323" cy="316179"/>
          </a:xfrm>
          <a:prstGeom prst="ellipse">
            <a:avLst/>
          </a:prstGeom>
          <a:solidFill>
            <a:srgbClr val="C00000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9830AC-ED40-BF43-B4EF-0828C0987011}"/>
              </a:ext>
            </a:extLst>
          </p:cNvPr>
          <p:cNvSpPr/>
          <p:nvPr/>
        </p:nvSpPr>
        <p:spPr>
          <a:xfrm>
            <a:off x="8297255" y="5680892"/>
            <a:ext cx="289323" cy="316179"/>
          </a:xfrm>
          <a:prstGeom prst="ellipse">
            <a:avLst/>
          </a:prstGeom>
          <a:solidFill>
            <a:srgbClr val="C00000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87B592-E8EE-B643-87E3-7A5893E500EF}"/>
              </a:ext>
            </a:extLst>
          </p:cNvPr>
          <p:cNvCxnSpPr>
            <a:cxnSpLocks/>
          </p:cNvCxnSpPr>
          <p:nvPr/>
        </p:nvCxnSpPr>
        <p:spPr>
          <a:xfrm flipV="1">
            <a:off x="7615029" y="3567086"/>
            <a:ext cx="2285999" cy="29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9555D57-D32F-D647-B09F-A1B27E5A288C}"/>
              </a:ext>
            </a:extLst>
          </p:cNvPr>
          <p:cNvSpPr/>
          <p:nvPr/>
        </p:nvSpPr>
        <p:spPr>
          <a:xfrm>
            <a:off x="11238088" y="5713985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B3CD2C-D750-AE45-9284-8D0C241835BB}"/>
              </a:ext>
            </a:extLst>
          </p:cNvPr>
          <p:cNvSpPr/>
          <p:nvPr/>
        </p:nvSpPr>
        <p:spPr>
          <a:xfrm>
            <a:off x="10261181" y="5729201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47B8EB-B5CE-0F46-B7B0-1F9C1770A830}"/>
              </a:ext>
            </a:extLst>
          </p:cNvPr>
          <p:cNvSpPr/>
          <p:nvPr/>
        </p:nvSpPr>
        <p:spPr>
          <a:xfrm>
            <a:off x="10745169" y="5729201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324708-8C01-3D4D-8F94-445A019C8354}"/>
              </a:ext>
            </a:extLst>
          </p:cNvPr>
          <p:cNvSpPr/>
          <p:nvPr/>
        </p:nvSpPr>
        <p:spPr>
          <a:xfrm>
            <a:off x="11222130" y="6198362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F5D0F0-0128-C747-B8A9-471E459162E4}"/>
              </a:ext>
            </a:extLst>
          </p:cNvPr>
          <p:cNvSpPr/>
          <p:nvPr/>
        </p:nvSpPr>
        <p:spPr>
          <a:xfrm>
            <a:off x="10261181" y="6213578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4A41A7-02BF-1141-B7D3-3C0D4E1FAD8D}"/>
              </a:ext>
            </a:extLst>
          </p:cNvPr>
          <p:cNvSpPr/>
          <p:nvPr/>
        </p:nvSpPr>
        <p:spPr>
          <a:xfrm>
            <a:off x="10745169" y="6213578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6D0D14-8B35-C14E-BE6C-7E1C84332CFD}"/>
              </a:ext>
            </a:extLst>
          </p:cNvPr>
          <p:cNvSpPr/>
          <p:nvPr/>
        </p:nvSpPr>
        <p:spPr>
          <a:xfrm>
            <a:off x="9272623" y="5669460"/>
            <a:ext cx="289323" cy="316179"/>
          </a:xfrm>
          <a:prstGeom prst="ellipse">
            <a:avLst/>
          </a:prstGeom>
          <a:solidFill>
            <a:srgbClr val="C00000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679308-241E-2B4E-80AD-A403F832694F}"/>
              </a:ext>
            </a:extLst>
          </p:cNvPr>
          <p:cNvSpPr/>
          <p:nvPr/>
        </p:nvSpPr>
        <p:spPr>
          <a:xfrm>
            <a:off x="11704579" y="5713985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FFF39A-83A8-794A-BDF0-651D3F307503}"/>
              </a:ext>
            </a:extLst>
          </p:cNvPr>
          <p:cNvSpPr/>
          <p:nvPr/>
        </p:nvSpPr>
        <p:spPr>
          <a:xfrm>
            <a:off x="11704579" y="6198362"/>
            <a:ext cx="289323" cy="316179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E61DAA-432F-6F42-977A-0D98FBFE5541}"/>
              </a:ext>
            </a:extLst>
          </p:cNvPr>
          <p:cNvSpPr/>
          <p:nvPr/>
        </p:nvSpPr>
        <p:spPr>
          <a:xfrm>
            <a:off x="10175043" y="4185323"/>
            <a:ext cx="289323" cy="3161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675741-0A9C-9742-8473-E3256B566C2E}"/>
              </a:ext>
            </a:extLst>
          </p:cNvPr>
          <p:cNvSpPr/>
          <p:nvPr/>
        </p:nvSpPr>
        <p:spPr>
          <a:xfrm>
            <a:off x="10175043" y="4669700"/>
            <a:ext cx="289323" cy="3161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22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C1606A-0C12-2242-B5F2-551B93408237}"/>
              </a:ext>
            </a:extLst>
          </p:cNvPr>
          <p:cNvSpPr txBox="1"/>
          <p:nvPr/>
        </p:nvSpPr>
        <p:spPr>
          <a:xfrm>
            <a:off x="8749866" y="3643306"/>
            <a:ext cx="114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 Positives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108527-C175-FD43-8F2E-E55C1B76556D}"/>
              </a:ext>
            </a:extLst>
          </p:cNvPr>
          <p:cNvSpPr txBox="1"/>
          <p:nvPr/>
        </p:nvSpPr>
        <p:spPr>
          <a:xfrm>
            <a:off x="9935710" y="3636587"/>
            <a:ext cx="114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 Positives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A6B886-3420-484B-8F05-9E40B58A2E0C}"/>
              </a:ext>
            </a:extLst>
          </p:cNvPr>
          <p:cNvSpPr txBox="1"/>
          <p:nvPr/>
        </p:nvSpPr>
        <p:spPr>
          <a:xfrm>
            <a:off x="11052559" y="5129209"/>
            <a:ext cx="114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 Negatives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75AC67-D2B6-D44A-8BC1-5E9CAEFACA6E}"/>
              </a:ext>
            </a:extLst>
          </p:cNvPr>
          <p:cNvSpPr txBox="1"/>
          <p:nvPr/>
        </p:nvSpPr>
        <p:spPr>
          <a:xfrm>
            <a:off x="7629446" y="5123074"/>
            <a:ext cx="114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 Negatives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8174F8F-CE9B-6A40-AD5F-AB56C0A6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2" y="5564841"/>
            <a:ext cx="7274858" cy="58477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8A079-0738-A349-B216-6AFD41873DC3}"/>
              </a:ext>
            </a:extLst>
          </p:cNvPr>
          <p:cNvGrpSpPr/>
          <p:nvPr/>
        </p:nvGrpSpPr>
        <p:grpSpPr>
          <a:xfrm>
            <a:off x="3715748" y="5204363"/>
            <a:ext cx="1042920" cy="322920"/>
            <a:chOff x="3715748" y="5204363"/>
            <a:chExt cx="104292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36F0034-1068-6B48-A32C-AF3A8521B8B2}"/>
                    </a:ext>
                  </a:extLst>
                </p14:cNvPr>
                <p14:cNvContentPartPr/>
                <p14:nvPr/>
              </p14:nvContentPartPr>
              <p14:xfrm>
                <a:off x="3715748" y="5401283"/>
                <a:ext cx="841680" cy="126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36F0034-1068-6B48-A32C-AF3A8521B8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06748" y="5392283"/>
                  <a:ext cx="859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3D4633C-6203-FD45-A800-6E465A10AB42}"/>
                    </a:ext>
                  </a:extLst>
                </p14:cNvPr>
                <p14:cNvContentPartPr/>
                <p14:nvPr/>
              </p14:nvContentPartPr>
              <p14:xfrm>
                <a:off x="4478948" y="5204363"/>
                <a:ext cx="174240" cy="18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3D4633C-6203-FD45-A800-6E465A10AB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69948" y="5195363"/>
                  <a:ext cx="19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ABE1FB-5E16-ED41-891B-4C5EA1AE9CBC}"/>
                    </a:ext>
                  </a:extLst>
                </p14:cNvPr>
                <p14:cNvContentPartPr/>
                <p14:nvPr/>
              </p14:nvContentPartPr>
              <p14:xfrm>
                <a:off x="4604588" y="5218403"/>
                <a:ext cx="154080" cy="160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ABE1FB-5E16-ED41-891B-4C5EA1AE9C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95948" y="5209763"/>
                  <a:ext cx="1717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62BD3E-5CE4-474B-A9C1-FA24175D6C33}"/>
              </a:ext>
            </a:extLst>
          </p:cNvPr>
          <p:cNvGrpSpPr/>
          <p:nvPr/>
        </p:nvGrpSpPr>
        <p:grpSpPr>
          <a:xfrm>
            <a:off x="4791788" y="4844363"/>
            <a:ext cx="954720" cy="245520"/>
            <a:chOff x="4791788" y="4844363"/>
            <a:chExt cx="9547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B11FF1-1660-E542-B049-A55B7DC03C49}"/>
                    </a:ext>
                  </a:extLst>
                </p14:cNvPr>
                <p14:cNvContentPartPr/>
                <p14:nvPr/>
              </p14:nvContentPartPr>
              <p14:xfrm>
                <a:off x="4791788" y="4940843"/>
                <a:ext cx="346320" cy="36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B11FF1-1660-E542-B049-A55B7DC03C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83148" y="4931843"/>
                  <a:ext cx="363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0EC945-A867-244C-9597-8DF6854FCFFD}"/>
                    </a:ext>
                  </a:extLst>
                </p14:cNvPr>
                <p14:cNvContentPartPr/>
                <p14:nvPr/>
              </p14:nvContentPartPr>
              <p14:xfrm>
                <a:off x="4982948" y="4955603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0EC945-A867-244C-9597-8DF6854FCF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74308" y="49469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325FB3-0699-4B4A-96F3-72EEC0DBFE44}"/>
                    </a:ext>
                  </a:extLst>
                </p14:cNvPr>
                <p14:cNvContentPartPr/>
                <p14:nvPr/>
              </p14:nvContentPartPr>
              <p14:xfrm>
                <a:off x="4893308" y="4853003"/>
                <a:ext cx="4680" cy="233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325FB3-0699-4B4A-96F3-72EEC0DBFE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84668" y="4844363"/>
                  <a:ext cx="22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D6FEF3-DE3F-8B49-B934-8A8FD9065440}"/>
                    </a:ext>
                  </a:extLst>
                </p14:cNvPr>
                <p14:cNvContentPartPr/>
                <p14:nvPr/>
              </p14:nvContentPartPr>
              <p14:xfrm>
                <a:off x="4967468" y="4869203"/>
                <a:ext cx="6840" cy="199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D6FEF3-DE3F-8B49-B934-8A8FD90654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8828" y="4860203"/>
                  <a:ext cx="24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63026E-564F-D74F-8B4E-9BF72C6BAD6F}"/>
                    </a:ext>
                  </a:extLst>
                </p14:cNvPr>
                <p14:cNvContentPartPr/>
                <p14:nvPr/>
              </p14:nvContentPartPr>
              <p14:xfrm>
                <a:off x="4824908" y="5042723"/>
                <a:ext cx="226440" cy="13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63026E-564F-D74F-8B4E-9BF72C6BAD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16268" y="5034083"/>
                  <a:ext cx="244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ED468A-1CFE-B747-9485-D631085BE8DF}"/>
                    </a:ext>
                  </a:extLst>
                </p14:cNvPr>
                <p14:cNvContentPartPr/>
                <p14:nvPr/>
              </p14:nvContentPartPr>
              <p14:xfrm>
                <a:off x="5232428" y="4874603"/>
                <a:ext cx="255600" cy="10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ED468A-1CFE-B747-9485-D631085BE8D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23788" y="4865963"/>
                  <a:ext cx="273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167781-2832-BF47-BD6E-1ECD49709FE7}"/>
                    </a:ext>
                  </a:extLst>
                </p14:cNvPr>
                <p14:cNvContentPartPr/>
                <p14:nvPr/>
              </p14:nvContentPartPr>
              <p14:xfrm>
                <a:off x="5401628" y="4880003"/>
                <a:ext cx="19800" cy="20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167781-2832-BF47-BD6E-1ECD49709FE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92988" y="4871003"/>
                  <a:ext cx="37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AA9AA8-F2B9-6348-8479-DC796588D9ED}"/>
                    </a:ext>
                  </a:extLst>
                </p14:cNvPr>
                <p14:cNvContentPartPr/>
                <p14:nvPr/>
              </p14:nvContentPartPr>
              <p14:xfrm>
                <a:off x="5523308" y="4862723"/>
                <a:ext cx="57960" cy="22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AA9AA8-F2B9-6348-8479-DC796588D9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14308" y="4853723"/>
                  <a:ext cx="75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269170-6E6B-B44B-86F7-2197F9E8070B}"/>
                    </a:ext>
                  </a:extLst>
                </p14:cNvPr>
                <p14:cNvContentPartPr/>
                <p14:nvPr/>
              </p14:nvContentPartPr>
              <p14:xfrm>
                <a:off x="5601428" y="4844363"/>
                <a:ext cx="145080" cy="67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269170-6E6B-B44B-86F7-2197F9E807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92788" y="4835363"/>
                  <a:ext cx="16272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F50A91-4EEC-BE42-8F55-5B83C019797C}"/>
                  </a:ext>
                </a:extLst>
              </p14:cNvPr>
              <p14:cNvContentPartPr/>
              <p14:nvPr/>
            </p14:nvContentPartPr>
            <p14:xfrm>
              <a:off x="2322188" y="6176723"/>
              <a:ext cx="5040" cy="109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F50A91-4EEC-BE42-8F55-5B83C01979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13548" y="6168083"/>
                <a:ext cx="2268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062E634-029B-CA48-ADB6-A783F604B883}"/>
              </a:ext>
            </a:extLst>
          </p:cNvPr>
          <p:cNvGrpSpPr/>
          <p:nvPr/>
        </p:nvGrpSpPr>
        <p:grpSpPr>
          <a:xfrm>
            <a:off x="5008148" y="6210203"/>
            <a:ext cx="1000800" cy="543600"/>
            <a:chOff x="5008148" y="6210203"/>
            <a:chExt cx="100080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8E2767-C15E-F74E-AB0E-198F9F5A4FD2}"/>
                    </a:ext>
                  </a:extLst>
                </p14:cNvPr>
                <p14:cNvContentPartPr/>
                <p14:nvPr/>
              </p14:nvContentPartPr>
              <p14:xfrm>
                <a:off x="5008148" y="6210203"/>
                <a:ext cx="947880" cy="5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8E2767-C15E-F74E-AB0E-198F9F5A4FD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99508" y="6201563"/>
                  <a:ext cx="965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0CFB73-B53C-B142-B0C8-1BF790102089}"/>
                    </a:ext>
                  </a:extLst>
                </p14:cNvPr>
                <p14:cNvContentPartPr/>
                <p14:nvPr/>
              </p14:nvContentPartPr>
              <p14:xfrm>
                <a:off x="5560388" y="6350243"/>
                <a:ext cx="7920" cy="6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0CFB73-B53C-B142-B0C8-1BF7901020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51748" y="6341603"/>
                  <a:ext cx="25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9B4838-50B8-6B4A-A80E-91BBEB94C99C}"/>
                    </a:ext>
                  </a:extLst>
                </p14:cNvPr>
                <p14:cNvContentPartPr/>
                <p14:nvPr/>
              </p14:nvContentPartPr>
              <p14:xfrm>
                <a:off x="5662268" y="6340163"/>
                <a:ext cx="2520" cy="9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9B4838-50B8-6B4A-A80E-91BBEB94C99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53628" y="6331523"/>
                  <a:ext cx="20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2BD030B-E482-9A44-9740-7C7BD5021A34}"/>
                    </a:ext>
                  </a:extLst>
                </p14:cNvPr>
                <p14:cNvContentPartPr/>
                <p14:nvPr/>
              </p14:nvContentPartPr>
              <p14:xfrm>
                <a:off x="5356268" y="6483443"/>
                <a:ext cx="10440" cy="225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2BD030B-E482-9A44-9740-7C7BD5021A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47268" y="6474443"/>
                  <a:ext cx="28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108153-80C8-A649-9A1B-C4A0F541EE71}"/>
                    </a:ext>
                  </a:extLst>
                </p14:cNvPr>
                <p14:cNvContentPartPr/>
                <p14:nvPr/>
              </p14:nvContentPartPr>
              <p14:xfrm>
                <a:off x="5463188" y="6477323"/>
                <a:ext cx="12960" cy="207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108153-80C8-A649-9A1B-C4A0F541EE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54188" y="6468323"/>
                  <a:ext cx="30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F7BB9E-FC2A-3143-999F-1CEF298358E3}"/>
                    </a:ext>
                  </a:extLst>
                </p14:cNvPr>
                <p14:cNvContentPartPr/>
                <p14:nvPr/>
              </p14:nvContentPartPr>
              <p14:xfrm>
                <a:off x="5276708" y="6540323"/>
                <a:ext cx="295920" cy="55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F7BB9E-FC2A-3143-999F-1CEF298358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68068" y="6531323"/>
                  <a:ext cx="313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880B40-840A-544B-B6DC-9650E65FBF72}"/>
                    </a:ext>
                  </a:extLst>
                </p14:cNvPr>
                <p14:cNvContentPartPr/>
                <p14:nvPr/>
              </p14:nvContentPartPr>
              <p14:xfrm>
                <a:off x="5300828" y="6636083"/>
                <a:ext cx="267120" cy="1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880B40-840A-544B-B6DC-9650E65FBF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91828" y="6627083"/>
                  <a:ext cx="284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F8C66F-E93D-BD40-9F7A-79D17A3948EC}"/>
                    </a:ext>
                  </a:extLst>
                </p14:cNvPr>
                <p14:cNvContentPartPr/>
                <p14:nvPr/>
              </p14:nvContentPartPr>
              <p14:xfrm>
                <a:off x="5642828" y="6499283"/>
                <a:ext cx="18000" cy="217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F8C66F-E93D-BD40-9F7A-79D17A3948E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33828" y="6490643"/>
                  <a:ext cx="35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233CAD-2369-974D-AC6E-E71D4756A16A}"/>
                    </a:ext>
                  </a:extLst>
                </p14:cNvPr>
                <p14:cNvContentPartPr/>
                <p14:nvPr/>
              </p14:nvContentPartPr>
              <p14:xfrm>
                <a:off x="5662988" y="6518363"/>
                <a:ext cx="15984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233CAD-2369-974D-AC6E-E71D4756A16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53988" y="6509363"/>
                  <a:ext cx="17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1A240E-5D4D-5A41-9338-CBD1E0B9D08B}"/>
                    </a:ext>
                  </a:extLst>
                </p14:cNvPr>
                <p14:cNvContentPartPr/>
                <p14:nvPr/>
              </p14:nvContentPartPr>
              <p14:xfrm>
                <a:off x="5679548" y="6580643"/>
                <a:ext cx="11952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1A240E-5D4D-5A41-9338-CBD1E0B9D08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70548" y="6571643"/>
                  <a:ext cx="137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88C4A2-8762-4347-A5F1-8AE32D11969C}"/>
                    </a:ext>
                  </a:extLst>
                </p14:cNvPr>
                <p14:cNvContentPartPr/>
                <p14:nvPr/>
              </p14:nvContentPartPr>
              <p14:xfrm>
                <a:off x="5878268" y="6525203"/>
                <a:ext cx="27360" cy="228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88C4A2-8762-4347-A5F1-8AE32D11969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69628" y="6516203"/>
                  <a:ext cx="45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F1D975-D90F-904E-B292-46A853E9A645}"/>
                    </a:ext>
                  </a:extLst>
                </p14:cNvPr>
                <p14:cNvContentPartPr/>
                <p14:nvPr/>
              </p14:nvContentPartPr>
              <p14:xfrm>
                <a:off x="5909588" y="6532763"/>
                <a:ext cx="99360" cy="7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F1D975-D90F-904E-B292-46A853E9A6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00588" y="6523763"/>
                  <a:ext cx="117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2CAB01-1BCA-5F42-BC70-C73F7394CDB8}"/>
              </a:ext>
            </a:extLst>
          </p:cNvPr>
          <p:cNvGrpSpPr/>
          <p:nvPr/>
        </p:nvGrpSpPr>
        <p:grpSpPr>
          <a:xfrm>
            <a:off x="1974788" y="6181403"/>
            <a:ext cx="945000" cy="472680"/>
            <a:chOff x="1974788" y="6181403"/>
            <a:chExt cx="9450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534D5F2-0ABD-5F40-A656-C43C0741626E}"/>
                    </a:ext>
                  </a:extLst>
                </p14:cNvPr>
                <p14:cNvContentPartPr/>
                <p14:nvPr/>
              </p14:nvContentPartPr>
              <p14:xfrm>
                <a:off x="1974788" y="6181403"/>
                <a:ext cx="636840" cy="11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534D5F2-0ABD-5F40-A656-C43C0741626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65788" y="6172763"/>
                  <a:ext cx="654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B6028D-F6C8-114A-9802-798601BB0016}"/>
                    </a:ext>
                  </a:extLst>
                </p14:cNvPr>
                <p14:cNvContentPartPr/>
                <p14:nvPr/>
              </p14:nvContentPartPr>
              <p14:xfrm>
                <a:off x="2332268" y="6224243"/>
                <a:ext cx="66960" cy="143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B6028D-F6C8-114A-9802-798601BB001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23628" y="6215603"/>
                  <a:ext cx="84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6B312B-C508-6B44-A533-3B92D19D7F30}"/>
                    </a:ext>
                  </a:extLst>
                </p14:cNvPr>
                <p14:cNvContentPartPr/>
                <p14:nvPr/>
              </p14:nvContentPartPr>
              <p14:xfrm>
                <a:off x="2487428" y="6416843"/>
                <a:ext cx="278280" cy="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6B312B-C508-6B44-A533-3B92D19D7F3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78428" y="6407843"/>
                  <a:ext cx="295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4E0B083-7BAC-EC41-B155-D6E73494CBA0}"/>
                    </a:ext>
                  </a:extLst>
                </p14:cNvPr>
                <p14:cNvContentPartPr/>
                <p14:nvPr/>
              </p14:nvContentPartPr>
              <p14:xfrm>
                <a:off x="2619908" y="6423683"/>
                <a:ext cx="30960" cy="230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4E0B083-7BAC-EC41-B155-D6E73494CBA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11268" y="6415043"/>
                  <a:ext cx="48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2A3E63-1D7D-D248-9CD7-8E88326024A3}"/>
                    </a:ext>
                  </a:extLst>
                </p14:cNvPr>
                <p14:cNvContentPartPr/>
                <p14:nvPr/>
              </p14:nvContentPartPr>
              <p14:xfrm>
                <a:off x="2802788" y="6443843"/>
                <a:ext cx="50040" cy="172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2A3E63-1D7D-D248-9CD7-8E88326024A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93788" y="6435203"/>
                  <a:ext cx="6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0597522-D5F9-D648-8630-BFED79F42674}"/>
                    </a:ext>
                  </a:extLst>
                </p14:cNvPr>
                <p14:cNvContentPartPr/>
                <p14:nvPr/>
              </p14:nvContentPartPr>
              <p14:xfrm>
                <a:off x="2879828" y="6439163"/>
                <a:ext cx="39960" cy="40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0597522-D5F9-D648-8630-BFED79F4267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71188" y="6430163"/>
                  <a:ext cx="5760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656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9"/>
                <a:ext cx="6069227" cy="29925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F-measure summarizes both precision and recall into one metric</a:t>
                </a:r>
              </a:p>
              <a:p>
                <a:endParaRPr lang="en-US" sz="900" dirty="0"/>
              </a:p>
              <a:p>
                <a:pPr marL="0" indent="0">
                  <a:buNone/>
                </a:pPr>
                <a:r>
                  <a:rPr lang="en-US" i="1" dirty="0">
                    <a:latin typeface="Book Antiqua" charset="0"/>
                    <a:ea typeface="Book Antiqua" charset="0"/>
                    <a:cs typeface="Book Antiqua" charset="0"/>
                  </a:rPr>
                  <a:t>	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×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9"/>
                <a:ext cx="6069227" cy="2992522"/>
              </a:xfrm>
              <a:blipFill rotWithShape="0">
                <a:blip r:embed="rId3"/>
                <a:stretch>
                  <a:fillRect l="-1809" t="-3259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199" y="4242897"/>
            <a:ext cx="60692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The overall F-measure of the classifier is the mean of the class-specific F-measures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Or you could consider the F-measure of only the positive class</a:t>
            </a:r>
          </a:p>
        </p:txBody>
      </p:sp>
    </p:spTree>
    <p:extLst>
      <p:ext uri="{BB962C8B-B14F-4D97-AF65-F5344CB8AC3E}">
        <p14:creationId xmlns:p14="http://schemas.microsoft.com/office/powerpoint/2010/main" val="194112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1" y="1487742"/>
            <a:ext cx="66623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endParaRPr lang="en-US" sz="2400" dirty="0"/>
          </a:p>
          <a:p>
            <a:r>
              <a:rPr lang="en-US" sz="2400" dirty="0"/>
              <a:t>Recall/Sensitivity/TPR=#correct ones/(# total 1s)</a:t>
            </a:r>
          </a:p>
          <a:p>
            <a:r>
              <a:rPr lang="en-US" sz="2400" dirty="0"/>
              <a:t>FPR= FP/ (# of true 0s)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9C57-7408-A84A-AFDA-D9E3F62C50D8}"/>
              </a:ext>
            </a:extLst>
          </p:cNvPr>
          <p:cNvSpPr txBox="1"/>
          <p:nvPr/>
        </p:nvSpPr>
        <p:spPr>
          <a:xfrm>
            <a:off x="8056606" y="1005614"/>
            <a:ext cx="364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vary the decision threshold </a:t>
            </a:r>
            <a:r>
              <a:rPr lang="el-GR" dirty="0"/>
              <a:t>θ</a:t>
            </a:r>
            <a:r>
              <a:rPr lang="en-US" dirty="0"/>
              <a:t> and see what TPR/FPR we get.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FC9430-BD56-CB4C-BE4B-39FCA5125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27299"/>
              </p:ext>
            </p:extLst>
          </p:nvPr>
        </p:nvGraphicFramePr>
        <p:xfrm>
          <a:off x="6425514" y="2214833"/>
          <a:ext cx="5436975" cy="39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25">
                  <a:extLst>
                    <a:ext uri="{9D8B030D-6E8A-4147-A177-3AD203B41FA5}">
                      <a16:colId xmlns:a16="http://schemas.microsoft.com/office/drawing/2014/main" val="2773625280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3169365595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1636421709"/>
                    </a:ext>
                  </a:extLst>
                </a:gridCol>
              </a:tblGrid>
              <a:tr h="56269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6335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ysClr val="windowText" lastClr="000000"/>
                          </a:solidFill>
                        </a:rPr>
                        <a:t>θ=0.1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14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65737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4229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2879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068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9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80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ED60-E2BC-E14D-9E55-DB9D5EF9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37CF-7D25-B844-828B-B469B8E0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Done by one person at a time- no collaboration or communication. Public communication with everyone </a:t>
            </a:r>
            <a:r>
              <a:rPr lang="en-US"/>
              <a:t>on canvas discussions </a:t>
            </a:r>
            <a:r>
              <a:rPr lang="en-US" dirty="0"/>
              <a:t>is fine but you can keep it limited. </a:t>
            </a:r>
          </a:p>
          <a:p>
            <a:r>
              <a:rPr lang="en-US" dirty="0"/>
              <a:t>Counts for 20% of the grade.</a:t>
            </a:r>
          </a:p>
          <a:p>
            <a:r>
              <a:rPr lang="en-US" dirty="0"/>
              <a:t>It will be binary classification with categorical data. No external data.  </a:t>
            </a:r>
          </a:p>
          <a:p>
            <a:r>
              <a:rPr lang="en-US" dirty="0"/>
              <a:t>Like a regular Kaggle competition you will have 5 submissions per day (observe Kaggle </a:t>
            </a:r>
            <a:r>
              <a:rPr lang="en-US" dirty="0" err="1"/>
              <a:t>timezone</a:t>
            </a:r>
            <a:r>
              <a:rPr lang="en-US" dirty="0"/>
              <a:t> on when they reboot. You observe your public LB score. </a:t>
            </a:r>
          </a:p>
          <a:p>
            <a:r>
              <a:rPr lang="en-US" dirty="0"/>
              <a:t>I want you to try many things: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Random forests, logistic regression. Anything in python is fair game. Feature engineering, feature exploration, data preparation.  </a:t>
            </a:r>
          </a:p>
          <a:p>
            <a:r>
              <a:rPr lang="en-US" dirty="0"/>
              <a:t>You will submit a pdf report were you describe your approach. What worked what did not work, what you found etc. Your report must include: Your name, your Kaggle name, a Kaggle screenshot from public and private LBs and also your findings. Full code is not needed in report but you can include it in homework submission as a separate file.   </a:t>
            </a:r>
          </a:p>
          <a:p>
            <a:r>
              <a:rPr lang="en-US" dirty="0"/>
              <a:t>You will be graded on: 1. Private LB score. ALSO we will give bonus on creativity and also a bonus on quality of your data science report.  </a:t>
            </a:r>
          </a:p>
        </p:txBody>
      </p:sp>
    </p:spTree>
    <p:extLst>
      <p:ext uri="{BB962C8B-B14F-4D97-AF65-F5344CB8AC3E}">
        <p14:creationId xmlns:p14="http://schemas.microsoft.com/office/powerpoint/2010/main" val="39659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1" y="1487742"/>
            <a:ext cx="66623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endParaRPr lang="en-US" sz="2400" dirty="0"/>
          </a:p>
          <a:p>
            <a:r>
              <a:rPr lang="en-US" sz="2400" dirty="0"/>
              <a:t>Recall/Sensitivity/TPR=#correct ones/(# total 1s)</a:t>
            </a:r>
          </a:p>
          <a:p>
            <a:r>
              <a:rPr lang="en-US" sz="2400" dirty="0"/>
              <a:t>FPR= FP/ (# of true 0s)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9C57-7408-A84A-AFDA-D9E3F62C50D8}"/>
              </a:ext>
            </a:extLst>
          </p:cNvPr>
          <p:cNvSpPr txBox="1"/>
          <p:nvPr/>
        </p:nvSpPr>
        <p:spPr>
          <a:xfrm>
            <a:off x="8056606" y="1005614"/>
            <a:ext cx="364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vary the decision threshold </a:t>
            </a:r>
            <a:r>
              <a:rPr lang="el-GR" dirty="0"/>
              <a:t>θ</a:t>
            </a:r>
            <a:r>
              <a:rPr lang="en-US" dirty="0"/>
              <a:t> and see what TPR/FPR we get.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FC9430-BD56-CB4C-BE4B-39FCA512561F}"/>
              </a:ext>
            </a:extLst>
          </p:cNvPr>
          <p:cNvGraphicFramePr>
            <a:graphicFrameLocks noGrp="1"/>
          </p:cNvGraphicFramePr>
          <p:nvPr/>
        </p:nvGraphicFramePr>
        <p:xfrm>
          <a:off x="6425514" y="2214833"/>
          <a:ext cx="5436975" cy="39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25">
                  <a:extLst>
                    <a:ext uri="{9D8B030D-6E8A-4147-A177-3AD203B41FA5}">
                      <a16:colId xmlns:a16="http://schemas.microsoft.com/office/drawing/2014/main" val="2773625280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3169365595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1636421709"/>
                    </a:ext>
                  </a:extLst>
                </a:gridCol>
              </a:tblGrid>
              <a:tr h="56269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6335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ysClr val="windowText" lastClr="000000"/>
                          </a:solidFill>
                        </a:rPr>
                        <a:t>θ=0.1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14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65737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4229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2879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068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9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27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1" y="1487742"/>
            <a:ext cx="66623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endParaRPr lang="en-US" sz="2400" dirty="0"/>
          </a:p>
          <a:p>
            <a:r>
              <a:rPr lang="en-US" sz="2400" dirty="0"/>
              <a:t>Recall/TPR=#correct ones/(# total 1s)</a:t>
            </a:r>
          </a:p>
          <a:p>
            <a:r>
              <a:rPr lang="en-US" sz="2400" dirty="0"/>
              <a:t>FPR= FP/ (# of true 0s)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9C57-7408-A84A-AFDA-D9E3F62C50D8}"/>
              </a:ext>
            </a:extLst>
          </p:cNvPr>
          <p:cNvSpPr txBox="1"/>
          <p:nvPr/>
        </p:nvSpPr>
        <p:spPr>
          <a:xfrm>
            <a:off x="8056606" y="1005614"/>
            <a:ext cx="364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vary the decision threshold </a:t>
            </a:r>
            <a:r>
              <a:rPr lang="el-GR" dirty="0"/>
              <a:t>θ</a:t>
            </a:r>
            <a:r>
              <a:rPr lang="en-US" dirty="0"/>
              <a:t> and see what TPR/FPR we get.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FC9430-BD56-CB4C-BE4B-39FCA512561F}"/>
              </a:ext>
            </a:extLst>
          </p:cNvPr>
          <p:cNvGraphicFramePr>
            <a:graphicFrameLocks noGrp="1"/>
          </p:cNvGraphicFramePr>
          <p:nvPr/>
        </p:nvGraphicFramePr>
        <p:xfrm>
          <a:off x="6425514" y="2214833"/>
          <a:ext cx="5436975" cy="39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25">
                  <a:extLst>
                    <a:ext uri="{9D8B030D-6E8A-4147-A177-3AD203B41FA5}">
                      <a16:colId xmlns:a16="http://schemas.microsoft.com/office/drawing/2014/main" val="2773625280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3169365595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1636421709"/>
                    </a:ext>
                  </a:extLst>
                </a:gridCol>
              </a:tblGrid>
              <a:tr h="56269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6335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ysClr val="windowText" lastClr="000000"/>
                          </a:solidFill>
                        </a:rPr>
                        <a:t>θ=0.1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14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(0, 0.3)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65737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(0.3, 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4229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(0.6, 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2879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(0.8, 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068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(0.9,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9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15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1" y="1487742"/>
            <a:ext cx="66623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endParaRPr lang="en-US" sz="2400" dirty="0"/>
          </a:p>
          <a:p>
            <a:r>
              <a:rPr lang="en-US" sz="2400" dirty="0"/>
              <a:t>Recall/TPR=#correct ones/(# total 1s)</a:t>
            </a:r>
          </a:p>
          <a:p>
            <a:r>
              <a:rPr lang="en-US" sz="2400" dirty="0"/>
              <a:t>FPR= FP/ (# of true 0s)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9C57-7408-A84A-AFDA-D9E3F62C50D8}"/>
              </a:ext>
            </a:extLst>
          </p:cNvPr>
          <p:cNvSpPr txBox="1"/>
          <p:nvPr/>
        </p:nvSpPr>
        <p:spPr>
          <a:xfrm>
            <a:off x="8056606" y="1005614"/>
            <a:ext cx="364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vary the decision threshold </a:t>
            </a:r>
            <a:r>
              <a:rPr lang="el-GR" dirty="0"/>
              <a:t>θ</a:t>
            </a:r>
            <a:r>
              <a:rPr lang="en-US" dirty="0"/>
              <a:t> and see what TPR/FPR we get.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FC9430-BD56-CB4C-BE4B-39FCA512561F}"/>
              </a:ext>
            </a:extLst>
          </p:cNvPr>
          <p:cNvGraphicFramePr>
            <a:graphicFrameLocks noGrp="1"/>
          </p:cNvGraphicFramePr>
          <p:nvPr/>
        </p:nvGraphicFramePr>
        <p:xfrm>
          <a:off x="6425514" y="2214833"/>
          <a:ext cx="5436975" cy="39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25">
                  <a:extLst>
                    <a:ext uri="{9D8B030D-6E8A-4147-A177-3AD203B41FA5}">
                      <a16:colId xmlns:a16="http://schemas.microsoft.com/office/drawing/2014/main" val="2773625280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3169365595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1636421709"/>
                    </a:ext>
                  </a:extLst>
                </a:gridCol>
              </a:tblGrid>
              <a:tr h="56269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6335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ysClr val="windowText" lastClr="000000"/>
                          </a:solidFill>
                        </a:rPr>
                        <a:t>θ=0.1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14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(0, 0.3)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65737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(0.3, 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4229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(0.6, 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2879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(0.8, 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068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(0.9,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9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03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8" y="1467279"/>
            <a:ext cx="66623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endParaRPr lang="en-US" sz="2400" dirty="0"/>
          </a:p>
          <a:p>
            <a:r>
              <a:rPr lang="en-US" sz="2400" dirty="0"/>
              <a:t>Recall/TPR=#correct ones/(# total 1s)</a:t>
            </a:r>
          </a:p>
          <a:p>
            <a:r>
              <a:rPr lang="en-US" sz="2400" dirty="0"/>
              <a:t>FPR= FP/ (# of true 0s)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9C57-7408-A84A-AFDA-D9E3F62C50D8}"/>
              </a:ext>
            </a:extLst>
          </p:cNvPr>
          <p:cNvSpPr txBox="1"/>
          <p:nvPr/>
        </p:nvSpPr>
        <p:spPr>
          <a:xfrm>
            <a:off x="8056606" y="1005614"/>
            <a:ext cx="364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vary the decision threshold </a:t>
            </a:r>
            <a:r>
              <a:rPr lang="el-GR" dirty="0"/>
              <a:t>θ</a:t>
            </a:r>
            <a:r>
              <a:rPr lang="en-US" dirty="0"/>
              <a:t> and see what TPR/FPR we get.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FC9430-BD56-CB4C-BE4B-39FCA512561F}"/>
              </a:ext>
            </a:extLst>
          </p:cNvPr>
          <p:cNvGraphicFramePr>
            <a:graphicFrameLocks noGrp="1"/>
          </p:cNvGraphicFramePr>
          <p:nvPr/>
        </p:nvGraphicFramePr>
        <p:xfrm>
          <a:off x="6425514" y="2214833"/>
          <a:ext cx="5436975" cy="39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25">
                  <a:extLst>
                    <a:ext uri="{9D8B030D-6E8A-4147-A177-3AD203B41FA5}">
                      <a16:colId xmlns:a16="http://schemas.microsoft.com/office/drawing/2014/main" val="2773625280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3169365595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1636421709"/>
                    </a:ext>
                  </a:extLst>
                </a:gridCol>
              </a:tblGrid>
              <a:tr h="56269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6335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ysClr val="windowText" lastClr="000000"/>
                          </a:solidFill>
                        </a:rPr>
                        <a:t>θ=0.1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14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(0, 0.3)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65737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(0.3, 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4229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(0.6, 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2879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(0.8, 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068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(0.9,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9852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2A15BC1-2DE1-4C42-9074-20FD061CA577}"/>
              </a:ext>
            </a:extLst>
          </p:cNvPr>
          <p:cNvSpPr/>
          <p:nvPr/>
        </p:nvSpPr>
        <p:spPr>
          <a:xfrm>
            <a:off x="329511" y="3307890"/>
            <a:ext cx="5918887" cy="3484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4EBCFF-FA48-E84F-83A4-A56CB7D0FDF1}"/>
              </a:ext>
            </a:extLst>
          </p:cNvPr>
          <p:cNvCxnSpPr/>
          <p:nvPr/>
        </p:nvCxnSpPr>
        <p:spPr>
          <a:xfrm>
            <a:off x="963827" y="6413157"/>
            <a:ext cx="42260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8C9E9-8B0B-7A48-9AD9-FB649B59E674}"/>
              </a:ext>
            </a:extLst>
          </p:cNvPr>
          <p:cNvCxnSpPr>
            <a:cxnSpLocks/>
          </p:cNvCxnSpPr>
          <p:nvPr/>
        </p:nvCxnSpPr>
        <p:spPr>
          <a:xfrm flipV="1">
            <a:off x="1116227" y="3429000"/>
            <a:ext cx="0" cy="3136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C11059-7DE7-3646-903D-759F707459C8}"/>
              </a:ext>
            </a:extLst>
          </p:cNvPr>
          <p:cNvSpPr txBox="1"/>
          <p:nvPr/>
        </p:nvSpPr>
        <p:spPr>
          <a:xfrm>
            <a:off x="691977" y="3682404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0DE0B-DFF9-1340-B785-3BAD552081A2}"/>
              </a:ext>
            </a:extLst>
          </p:cNvPr>
          <p:cNvSpPr txBox="1"/>
          <p:nvPr/>
        </p:nvSpPr>
        <p:spPr>
          <a:xfrm>
            <a:off x="543697" y="4590513"/>
            <a:ext cx="5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CB324-E8E6-1F44-8844-899AFCE83E3D}"/>
              </a:ext>
            </a:extLst>
          </p:cNvPr>
          <p:cNvSpPr txBox="1"/>
          <p:nvPr/>
        </p:nvSpPr>
        <p:spPr>
          <a:xfrm>
            <a:off x="543697" y="5493530"/>
            <a:ext cx="5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851430-6EAB-2E4F-A9B9-F5AB97D998E8}"/>
              </a:ext>
            </a:extLst>
          </p:cNvPr>
          <p:cNvCxnSpPr/>
          <p:nvPr/>
        </p:nvCxnSpPr>
        <p:spPr>
          <a:xfrm>
            <a:off x="963827" y="3842265"/>
            <a:ext cx="28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34DDEF-F7DF-874C-A8E9-A22851B9DF02}"/>
              </a:ext>
            </a:extLst>
          </p:cNvPr>
          <p:cNvCxnSpPr/>
          <p:nvPr/>
        </p:nvCxnSpPr>
        <p:spPr>
          <a:xfrm>
            <a:off x="963827" y="4618661"/>
            <a:ext cx="28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6C83BA-8BB3-A84B-B9AB-B096E89F3574}"/>
              </a:ext>
            </a:extLst>
          </p:cNvPr>
          <p:cNvCxnSpPr/>
          <p:nvPr/>
        </p:nvCxnSpPr>
        <p:spPr>
          <a:xfrm>
            <a:off x="974124" y="5507240"/>
            <a:ext cx="28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1E8264-42CA-6044-B95C-CC89B2320A8B}"/>
              </a:ext>
            </a:extLst>
          </p:cNvPr>
          <p:cNvSpPr txBox="1"/>
          <p:nvPr/>
        </p:nvSpPr>
        <p:spPr>
          <a:xfrm>
            <a:off x="3827504" y="6461894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CF9CEB-9783-B34F-8DC9-62D2191F810C}"/>
              </a:ext>
            </a:extLst>
          </p:cNvPr>
          <p:cNvCxnSpPr>
            <a:cxnSpLocks/>
          </p:cNvCxnSpPr>
          <p:nvPr/>
        </p:nvCxnSpPr>
        <p:spPr>
          <a:xfrm>
            <a:off x="3886198" y="6266229"/>
            <a:ext cx="0" cy="27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87A26F-2EEB-724A-8F2C-680EFA67E7D8}"/>
              </a:ext>
            </a:extLst>
          </p:cNvPr>
          <p:cNvSpPr txBox="1"/>
          <p:nvPr/>
        </p:nvSpPr>
        <p:spPr>
          <a:xfrm>
            <a:off x="329511" y="3351887"/>
            <a:ext cx="70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1EA71-A7ED-FF43-87BA-E2D70AF3FF5A}"/>
              </a:ext>
            </a:extLst>
          </p:cNvPr>
          <p:cNvSpPr txBox="1"/>
          <p:nvPr/>
        </p:nvSpPr>
        <p:spPr>
          <a:xfrm>
            <a:off x="4777942" y="6429116"/>
            <a:ext cx="70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59C348-639D-D644-B904-58D5F7277A03}"/>
              </a:ext>
            </a:extLst>
          </p:cNvPr>
          <p:cNvCxnSpPr/>
          <p:nvPr/>
        </p:nvCxnSpPr>
        <p:spPr>
          <a:xfrm>
            <a:off x="1258329" y="3842265"/>
            <a:ext cx="262786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97301D-197B-774A-BF67-9D79541D2929}"/>
              </a:ext>
            </a:extLst>
          </p:cNvPr>
          <p:cNvCxnSpPr>
            <a:cxnSpLocks/>
          </p:cNvCxnSpPr>
          <p:nvPr/>
        </p:nvCxnSpPr>
        <p:spPr>
          <a:xfrm flipV="1">
            <a:off x="3886198" y="3842265"/>
            <a:ext cx="0" cy="25708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8" y="1467279"/>
            <a:ext cx="66623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endParaRPr lang="en-US" sz="2400" dirty="0"/>
          </a:p>
          <a:p>
            <a:r>
              <a:rPr lang="en-US" sz="2400" dirty="0"/>
              <a:t>Recall/TPR=#correct ones/(# total 1s)</a:t>
            </a:r>
          </a:p>
          <a:p>
            <a:r>
              <a:rPr lang="en-US" sz="2400" dirty="0"/>
              <a:t>FPR= FP/ (# of true 0s)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9C57-7408-A84A-AFDA-D9E3F62C50D8}"/>
              </a:ext>
            </a:extLst>
          </p:cNvPr>
          <p:cNvSpPr txBox="1"/>
          <p:nvPr/>
        </p:nvSpPr>
        <p:spPr>
          <a:xfrm>
            <a:off x="8056606" y="1005614"/>
            <a:ext cx="364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vary the decision threshold </a:t>
            </a:r>
            <a:r>
              <a:rPr lang="el-GR" dirty="0"/>
              <a:t>θ</a:t>
            </a:r>
            <a:r>
              <a:rPr lang="en-US" dirty="0"/>
              <a:t> and see what TPR/FPR we get.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FC9430-BD56-CB4C-BE4B-39FCA512561F}"/>
              </a:ext>
            </a:extLst>
          </p:cNvPr>
          <p:cNvGraphicFramePr>
            <a:graphicFrameLocks noGrp="1"/>
          </p:cNvGraphicFramePr>
          <p:nvPr/>
        </p:nvGraphicFramePr>
        <p:xfrm>
          <a:off x="6425514" y="2214833"/>
          <a:ext cx="5436975" cy="39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25">
                  <a:extLst>
                    <a:ext uri="{9D8B030D-6E8A-4147-A177-3AD203B41FA5}">
                      <a16:colId xmlns:a16="http://schemas.microsoft.com/office/drawing/2014/main" val="2773625280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3169365595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1636421709"/>
                    </a:ext>
                  </a:extLst>
                </a:gridCol>
              </a:tblGrid>
              <a:tr h="56269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6335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ysClr val="windowText" lastClr="000000"/>
                          </a:solidFill>
                        </a:rPr>
                        <a:t>θ=0.1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14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(0, 0.3)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65737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(0.3, 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4229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(0.6, 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2879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(0.8, 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068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(0.9,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9852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2A15BC1-2DE1-4C42-9074-20FD061CA577}"/>
              </a:ext>
            </a:extLst>
          </p:cNvPr>
          <p:cNvSpPr/>
          <p:nvPr/>
        </p:nvSpPr>
        <p:spPr>
          <a:xfrm>
            <a:off x="329511" y="3307890"/>
            <a:ext cx="5918887" cy="3484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4EBCFF-FA48-E84F-83A4-A56CB7D0FDF1}"/>
              </a:ext>
            </a:extLst>
          </p:cNvPr>
          <p:cNvCxnSpPr/>
          <p:nvPr/>
        </p:nvCxnSpPr>
        <p:spPr>
          <a:xfrm>
            <a:off x="963827" y="6413157"/>
            <a:ext cx="42260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8C9E9-8B0B-7A48-9AD9-FB649B59E674}"/>
              </a:ext>
            </a:extLst>
          </p:cNvPr>
          <p:cNvCxnSpPr>
            <a:cxnSpLocks/>
          </p:cNvCxnSpPr>
          <p:nvPr/>
        </p:nvCxnSpPr>
        <p:spPr>
          <a:xfrm flipV="1">
            <a:off x="1116227" y="3429000"/>
            <a:ext cx="0" cy="3136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C11059-7DE7-3646-903D-759F707459C8}"/>
              </a:ext>
            </a:extLst>
          </p:cNvPr>
          <p:cNvSpPr txBox="1"/>
          <p:nvPr/>
        </p:nvSpPr>
        <p:spPr>
          <a:xfrm>
            <a:off x="691977" y="3682404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0DE0B-DFF9-1340-B785-3BAD552081A2}"/>
              </a:ext>
            </a:extLst>
          </p:cNvPr>
          <p:cNvSpPr txBox="1"/>
          <p:nvPr/>
        </p:nvSpPr>
        <p:spPr>
          <a:xfrm>
            <a:off x="543697" y="4590513"/>
            <a:ext cx="5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CB324-E8E6-1F44-8844-899AFCE83E3D}"/>
              </a:ext>
            </a:extLst>
          </p:cNvPr>
          <p:cNvSpPr txBox="1"/>
          <p:nvPr/>
        </p:nvSpPr>
        <p:spPr>
          <a:xfrm>
            <a:off x="543697" y="5493530"/>
            <a:ext cx="5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851430-6EAB-2E4F-A9B9-F5AB97D998E8}"/>
              </a:ext>
            </a:extLst>
          </p:cNvPr>
          <p:cNvCxnSpPr/>
          <p:nvPr/>
        </p:nvCxnSpPr>
        <p:spPr>
          <a:xfrm>
            <a:off x="963827" y="3842265"/>
            <a:ext cx="28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34DDEF-F7DF-874C-A8E9-A22851B9DF02}"/>
              </a:ext>
            </a:extLst>
          </p:cNvPr>
          <p:cNvCxnSpPr/>
          <p:nvPr/>
        </p:nvCxnSpPr>
        <p:spPr>
          <a:xfrm>
            <a:off x="963827" y="4618661"/>
            <a:ext cx="28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6C83BA-8BB3-A84B-B9AB-B096E89F3574}"/>
              </a:ext>
            </a:extLst>
          </p:cNvPr>
          <p:cNvCxnSpPr/>
          <p:nvPr/>
        </p:nvCxnSpPr>
        <p:spPr>
          <a:xfrm>
            <a:off x="974124" y="5507240"/>
            <a:ext cx="28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1E8264-42CA-6044-B95C-CC89B2320A8B}"/>
              </a:ext>
            </a:extLst>
          </p:cNvPr>
          <p:cNvSpPr txBox="1"/>
          <p:nvPr/>
        </p:nvSpPr>
        <p:spPr>
          <a:xfrm>
            <a:off x="3827504" y="6461894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CF9CEB-9783-B34F-8DC9-62D2191F810C}"/>
              </a:ext>
            </a:extLst>
          </p:cNvPr>
          <p:cNvCxnSpPr>
            <a:cxnSpLocks/>
          </p:cNvCxnSpPr>
          <p:nvPr/>
        </p:nvCxnSpPr>
        <p:spPr>
          <a:xfrm>
            <a:off x="3886198" y="6266229"/>
            <a:ext cx="0" cy="27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A268B96-7361-B342-93A2-C26B4B8D4524}"/>
              </a:ext>
            </a:extLst>
          </p:cNvPr>
          <p:cNvSpPr/>
          <p:nvPr/>
        </p:nvSpPr>
        <p:spPr>
          <a:xfrm>
            <a:off x="3767779" y="3847413"/>
            <a:ext cx="236838" cy="25617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103201-6C2B-B84F-A61A-07E71A91ECBF}"/>
              </a:ext>
            </a:extLst>
          </p:cNvPr>
          <p:cNvSpPr/>
          <p:nvPr/>
        </p:nvSpPr>
        <p:spPr>
          <a:xfrm>
            <a:off x="3767779" y="4562179"/>
            <a:ext cx="236838" cy="2561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45B9AB-8A5B-7E47-928C-E098B4DA75AC}"/>
              </a:ext>
            </a:extLst>
          </p:cNvPr>
          <p:cNvSpPr/>
          <p:nvPr/>
        </p:nvSpPr>
        <p:spPr>
          <a:xfrm>
            <a:off x="1001927" y="4519007"/>
            <a:ext cx="236838" cy="256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12573B-968E-8B40-AC1D-3A5FB80C7440}"/>
              </a:ext>
            </a:extLst>
          </p:cNvPr>
          <p:cNvSpPr/>
          <p:nvPr/>
        </p:nvSpPr>
        <p:spPr>
          <a:xfrm>
            <a:off x="981333" y="5386603"/>
            <a:ext cx="236838" cy="2561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4FA18F-4611-2A4D-A7EC-40E40B30D53F}"/>
              </a:ext>
            </a:extLst>
          </p:cNvPr>
          <p:cNvSpPr/>
          <p:nvPr/>
        </p:nvSpPr>
        <p:spPr>
          <a:xfrm>
            <a:off x="981333" y="6239302"/>
            <a:ext cx="236838" cy="2561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21793F-3EC4-C94A-B112-D1036213CBC0}"/>
              </a:ext>
            </a:extLst>
          </p:cNvPr>
          <p:cNvCxnSpPr>
            <a:cxnSpLocks/>
          </p:cNvCxnSpPr>
          <p:nvPr/>
        </p:nvCxnSpPr>
        <p:spPr>
          <a:xfrm>
            <a:off x="3886198" y="4117736"/>
            <a:ext cx="0" cy="425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511624-09D6-8548-B1B8-99444C349A34}"/>
              </a:ext>
            </a:extLst>
          </p:cNvPr>
          <p:cNvCxnSpPr>
            <a:cxnSpLocks/>
          </p:cNvCxnSpPr>
          <p:nvPr/>
        </p:nvCxnSpPr>
        <p:spPr>
          <a:xfrm flipH="1">
            <a:off x="1248032" y="4645624"/>
            <a:ext cx="2505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ECF1AF-A0BE-CB4F-8F46-D7D8278DB151}"/>
              </a:ext>
            </a:extLst>
          </p:cNvPr>
          <p:cNvCxnSpPr>
            <a:cxnSpLocks/>
          </p:cNvCxnSpPr>
          <p:nvPr/>
        </p:nvCxnSpPr>
        <p:spPr>
          <a:xfrm>
            <a:off x="1101809" y="4818351"/>
            <a:ext cx="0" cy="425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4B97D7-98E1-3440-B700-01D81600D13E}"/>
              </a:ext>
            </a:extLst>
          </p:cNvPr>
          <p:cNvCxnSpPr>
            <a:cxnSpLocks/>
          </p:cNvCxnSpPr>
          <p:nvPr/>
        </p:nvCxnSpPr>
        <p:spPr>
          <a:xfrm>
            <a:off x="1116227" y="5728062"/>
            <a:ext cx="0" cy="425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87A26F-2EEB-724A-8F2C-680EFA67E7D8}"/>
              </a:ext>
            </a:extLst>
          </p:cNvPr>
          <p:cNvSpPr txBox="1"/>
          <p:nvPr/>
        </p:nvSpPr>
        <p:spPr>
          <a:xfrm>
            <a:off x="329511" y="3351887"/>
            <a:ext cx="70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1EA71-A7ED-FF43-87BA-E2D70AF3FF5A}"/>
              </a:ext>
            </a:extLst>
          </p:cNvPr>
          <p:cNvSpPr txBox="1"/>
          <p:nvPr/>
        </p:nvSpPr>
        <p:spPr>
          <a:xfrm>
            <a:off x="4777942" y="6429116"/>
            <a:ext cx="70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</p:spTree>
    <p:extLst>
      <p:ext uri="{BB962C8B-B14F-4D97-AF65-F5344CB8AC3E}">
        <p14:creationId xmlns:p14="http://schemas.microsoft.com/office/powerpoint/2010/main" val="1605190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78" y="1467279"/>
            <a:ext cx="66623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endParaRPr lang="en-US" sz="2400" dirty="0"/>
          </a:p>
          <a:p>
            <a:r>
              <a:rPr lang="en-US" sz="2400" dirty="0"/>
              <a:t>Recall/TPR=#correct ones/(# total 1s)</a:t>
            </a:r>
          </a:p>
          <a:p>
            <a:r>
              <a:rPr lang="en-US" sz="2400" dirty="0"/>
              <a:t>FPR= FP/ (# of true 0s)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9C57-7408-A84A-AFDA-D9E3F62C50D8}"/>
              </a:ext>
            </a:extLst>
          </p:cNvPr>
          <p:cNvSpPr txBox="1"/>
          <p:nvPr/>
        </p:nvSpPr>
        <p:spPr>
          <a:xfrm>
            <a:off x="8056606" y="1005614"/>
            <a:ext cx="364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vary the decision threshold </a:t>
            </a:r>
            <a:r>
              <a:rPr lang="el-GR" dirty="0"/>
              <a:t>θ</a:t>
            </a:r>
            <a:r>
              <a:rPr lang="en-US" dirty="0"/>
              <a:t> and see what TPR/FPR we get.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FC9430-BD56-CB4C-BE4B-39FCA512561F}"/>
              </a:ext>
            </a:extLst>
          </p:cNvPr>
          <p:cNvGraphicFramePr>
            <a:graphicFrameLocks noGrp="1"/>
          </p:cNvGraphicFramePr>
          <p:nvPr/>
        </p:nvGraphicFramePr>
        <p:xfrm>
          <a:off x="6425514" y="2214833"/>
          <a:ext cx="5436975" cy="39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25">
                  <a:extLst>
                    <a:ext uri="{9D8B030D-6E8A-4147-A177-3AD203B41FA5}">
                      <a16:colId xmlns:a16="http://schemas.microsoft.com/office/drawing/2014/main" val="2773625280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3169365595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1636421709"/>
                    </a:ext>
                  </a:extLst>
                </a:gridCol>
              </a:tblGrid>
              <a:tr h="56269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6335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ysClr val="windowText" lastClr="000000"/>
                          </a:solidFill>
                        </a:rPr>
                        <a:t>θ=0.1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14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(0, 0.3)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65737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(0.3, 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4229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(0.6, 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2879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(0.8, 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068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ysClr val="windowText" lastClr="000000"/>
                          </a:solidFill>
                        </a:rPr>
                        <a:t>θ</a:t>
                      </a:r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in (0.9,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9852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2A15BC1-2DE1-4C42-9074-20FD061CA577}"/>
              </a:ext>
            </a:extLst>
          </p:cNvPr>
          <p:cNvSpPr/>
          <p:nvPr/>
        </p:nvSpPr>
        <p:spPr>
          <a:xfrm>
            <a:off x="329511" y="3307890"/>
            <a:ext cx="5918887" cy="3484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4EBCFF-FA48-E84F-83A4-A56CB7D0FDF1}"/>
              </a:ext>
            </a:extLst>
          </p:cNvPr>
          <p:cNvCxnSpPr/>
          <p:nvPr/>
        </p:nvCxnSpPr>
        <p:spPr>
          <a:xfrm>
            <a:off x="963827" y="6413157"/>
            <a:ext cx="42260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8C9E9-8B0B-7A48-9AD9-FB649B59E674}"/>
              </a:ext>
            </a:extLst>
          </p:cNvPr>
          <p:cNvCxnSpPr>
            <a:cxnSpLocks/>
          </p:cNvCxnSpPr>
          <p:nvPr/>
        </p:nvCxnSpPr>
        <p:spPr>
          <a:xfrm flipV="1">
            <a:off x="1116227" y="3429000"/>
            <a:ext cx="0" cy="3136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C11059-7DE7-3646-903D-759F707459C8}"/>
              </a:ext>
            </a:extLst>
          </p:cNvPr>
          <p:cNvSpPr txBox="1"/>
          <p:nvPr/>
        </p:nvSpPr>
        <p:spPr>
          <a:xfrm>
            <a:off x="691977" y="3682404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0DE0B-DFF9-1340-B785-3BAD552081A2}"/>
              </a:ext>
            </a:extLst>
          </p:cNvPr>
          <p:cNvSpPr txBox="1"/>
          <p:nvPr/>
        </p:nvSpPr>
        <p:spPr>
          <a:xfrm>
            <a:off x="543697" y="4590513"/>
            <a:ext cx="5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CB324-E8E6-1F44-8844-899AFCE83E3D}"/>
              </a:ext>
            </a:extLst>
          </p:cNvPr>
          <p:cNvSpPr txBox="1"/>
          <p:nvPr/>
        </p:nvSpPr>
        <p:spPr>
          <a:xfrm>
            <a:off x="543697" y="5493530"/>
            <a:ext cx="5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851430-6EAB-2E4F-A9B9-F5AB97D998E8}"/>
              </a:ext>
            </a:extLst>
          </p:cNvPr>
          <p:cNvCxnSpPr/>
          <p:nvPr/>
        </p:nvCxnSpPr>
        <p:spPr>
          <a:xfrm>
            <a:off x="963827" y="3842265"/>
            <a:ext cx="28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34DDEF-F7DF-874C-A8E9-A22851B9DF02}"/>
              </a:ext>
            </a:extLst>
          </p:cNvPr>
          <p:cNvCxnSpPr/>
          <p:nvPr/>
        </p:nvCxnSpPr>
        <p:spPr>
          <a:xfrm>
            <a:off x="963827" y="4618661"/>
            <a:ext cx="28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6C83BA-8BB3-A84B-B9AB-B096E89F3574}"/>
              </a:ext>
            </a:extLst>
          </p:cNvPr>
          <p:cNvCxnSpPr/>
          <p:nvPr/>
        </p:nvCxnSpPr>
        <p:spPr>
          <a:xfrm>
            <a:off x="974124" y="5507240"/>
            <a:ext cx="28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1E8264-42CA-6044-B95C-CC89B2320A8B}"/>
              </a:ext>
            </a:extLst>
          </p:cNvPr>
          <p:cNvSpPr txBox="1"/>
          <p:nvPr/>
        </p:nvSpPr>
        <p:spPr>
          <a:xfrm>
            <a:off x="3827504" y="6461894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CF9CEB-9783-B34F-8DC9-62D2191F810C}"/>
              </a:ext>
            </a:extLst>
          </p:cNvPr>
          <p:cNvCxnSpPr>
            <a:cxnSpLocks/>
          </p:cNvCxnSpPr>
          <p:nvPr/>
        </p:nvCxnSpPr>
        <p:spPr>
          <a:xfrm>
            <a:off x="3886198" y="6266229"/>
            <a:ext cx="0" cy="27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A268B96-7361-B342-93A2-C26B4B8D4524}"/>
              </a:ext>
            </a:extLst>
          </p:cNvPr>
          <p:cNvSpPr/>
          <p:nvPr/>
        </p:nvSpPr>
        <p:spPr>
          <a:xfrm>
            <a:off x="3767779" y="3847413"/>
            <a:ext cx="236838" cy="25617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103201-6C2B-B84F-A61A-07E71A91ECBF}"/>
              </a:ext>
            </a:extLst>
          </p:cNvPr>
          <p:cNvSpPr/>
          <p:nvPr/>
        </p:nvSpPr>
        <p:spPr>
          <a:xfrm>
            <a:off x="3767779" y="4562179"/>
            <a:ext cx="236838" cy="25617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45B9AB-8A5B-7E47-928C-E098B4DA75AC}"/>
              </a:ext>
            </a:extLst>
          </p:cNvPr>
          <p:cNvSpPr/>
          <p:nvPr/>
        </p:nvSpPr>
        <p:spPr>
          <a:xfrm>
            <a:off x="1001927" y="4519007"/>
            <a:ext cx="236838" cy="256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12573B-968E-8B40-AC1D-3A5FB80C7440}"/>
              </a:ext>
            </a:extLst>
          </p:cNvPr>
          <p:cNvSpPr/>
          <p:nvPr/>
        </p:nvSpPr>
        <p:spPr>
          <a:xfrm>
            <a:off x="981333" y="5386603"/>
            <a:ext cx="236838" cy="2561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4FA18F-4611-2A4D-A7EC-40E40B30D53F}"/>
              </a:ext>
            </a:extLst>
          </p:cNvPr>
          <p:cNvSpPr/>
          <p:nvPr/>
        </p:nvSpPr>
        <p:spPr>
          <a:xfrm>
            <a:off x="981333" y="6239302"/>
            <a:ext cx="236838" cy="2561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21793F-3EC4-C94A-B112-D1036213CBC0}"/>
              </a:ext>
            </a:extLst>
          </p:cNvPr>
          <p:cNvCxnSpPr>
            <a:cxnSpLocks/>
          </p:cNvCxnSpPr>
          <p:nvPr/>
        </p:nvCxnSpPr>
        <p:spPr>
          <a:xfrm>
            <a:off x="3886198" y="4117736"/>
            <a:ext cx="0" cy="425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511624-09D6-8548-B1B8-99444C349A34}"/>
              </a:ext>
            </a:extLst>
          </p:cNvPr>
          <p:cNvCxnSpPr>
            <a:cxnSpLocks/>
          </p:cNvCxnSpPr>
          <p:nvPr/>
        </p:nvCxnSpPr>
        <p:spPr>
          <a:xfrm flipH="1">
            <a:off x="1248032" y="4645624"/>
            <a:ext cx="2505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ECF1AF-A0BE-CB4F-8F46-D7D8278DB151}"/>
              </a:ext>
            </a:extLst>
          </p:cNvPr>
          <p:cNvCxnSpPr>
            <a:cxnSpLocks/>
          </p:cNvCxnSpPr>
          <p:nvPr/>
        </p:nvCxnSpPr>
        <p:spPr>
          <a:xfrm>
            <a:off x="1101809" y="4818351"/>
            <a:ext cx="0" cy="425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4B97D7-98E1-3440-B700-01D81600D13E}"/>
              </a:ext>
            </a:extLst>
          </p:cNvPr>
          <p:cNvCxnSpPr>
            <a:cxnSpLocks/>
          </p:cNvCxnSpPr>
          <p:nvPr/>
        </p:nvCxnSpPr>
        <p:spPr>
          <a:xfrm>
            <a:off x="1116227" y="5728062"/>
            <a:ext cx="0" cy="425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87A26F-2EEB-724A-8F2C-680EFA67E7D8}"/>
              </a:ext>
            </a:extLst>
          </p:cNvPr>
          <p:cNvSpPr txBox="1"/>
          <p:nvPr/>
        </p:nvSpPr>
        <p:spPr>
          <a:xfrm>
            <a:off x="329511" y="3351887"/>
            <a:ext cx="70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1EA71-A7ED-FF43-87BA-E2D70AF3FF5A}"/>
              </a:ext>
            </a:extLst>
          </p:cNvPr>
          <p:cNvSpPr txBox="1"/>
          <p:nvPr/>
        </p:nvSpPr>
        <p:spPr>
          <a:xfrm>
            <a:off x="4777942" y="6429116"/>
            <a:ext cx="70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2105D-204E-DA41-9082-FD5AF7664183}"/>
              </a:ext>
            </a:extLst>
          </p:cNvPr>
          <p:cNvSpPr/>
          <p:nvPr/>
        </p:nvSpPr>
        <p:spPr>
          <a:xfrm>
            <a:off x="1165653" y="4645624"/>
            <a:ext cx="2720545" cy="1767533"/>
          </a:xfrm>
          <a:prstGeom prst="rect">
            <a:avLst/>
          </a:prstGeom>
          <a:pattFill prst="wdDnDiag">
            <a:fgClr>
              <a:schemeClr val="bg1">
                <a:lumMod val="65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AUC= 2/3</a:t>
            </a:r>
          </a:p>
        </p:txBody>
      </p:sp>
    </p:spTree>
    <p:extLst>
      <p:ext uri="{BB962C8B-B14F-4D97-AF65-F5344CB8AC3E}">
        <p14:creationId xmlns:p14="http://schemas.microsoft.com/office/powerpoint/2010/main" val="907523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1" y="1487742"/>
            <a:ext cx="66623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endParaRPr lang="en-US" sz="2400" dirty="0"/>
          </a:p>
          <a:p>
            <a:r>
              <a:rPr lang="en-US" sz="2400" dirty="0"/>
              <a:t>Recall/TPR=#correct ones/(# total 1s)</a:t>
            </a:r>
          </a:p>
          <a:p>
            <a:r>
              <a:rPr lang="en-US" sz="2400" dirty="0"/>
              <a:t>FPR= FP/ (# of true 0s)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9C57-7408-A84A-AFDA-D9E3F62C50D8}"/>
              </a:ext>
            </a:extLst>
          </p:cNvPr>
          <p:cNvSpPr txBox="1"/>
          <p:nvPr/>
        </p:nvSpPr>
        <p:spPr>
          <a:xfrm>
            <a:off x="6800850" y="1005614"/>
            <a:ext cx="4900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vary the decision threshold </a:t>
            </a:r>
            <a:r>
              <a:rPr lang="el-GR" dirty="0"/>
              <a:t>θ</a:t>
            </a:r>
            <a:r>
              <a:rPr lang="en-US" dirty="0"/>
              <a:t> and see what TPR/FPR we get.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Observations:  AUC can be one </a:t>
            </a:r>
            <a:r>
              <a:rPr lang="en-US" dirty="0" err="1"/>
              <a:t>iff</a:t>
            </a:r>
            <a:r>
              <a:rPr lang="en-US" dirty="0"/>
              <a:t> there is a perfect threshold </a:t>
            </a:r>
            <a:r>
              <a:rPr lang="el-GR" b="1" dirty="0"/>
              <a:t>θ*</a:t>
            </a:r>
            <a:r>
              <a:rPr lang="en-US" dirty="0"/>
              <a:t> </a:t>
            </a:r>
          </a:p>
          <a:p>
            <a:r>
              <a:rPr lang="en-US" dirty="0"/>
              <a:t>A perfect threshold is one such that scores of all 0s have scores below </a:t>
            </a:r>
            <a:r>
              <a:rPr lang="el-GR" b="1" dirty="0"/>
              <a:t>θ* </a:t>
            </a:r>
            <a:r>
              <a:rPr lang="en-US" dirty="0"/>
              <a:t>and all 1s score above </a:t>
            </a:r>
            <a:r>
              <a:rPr lang="el-GR" b="1" dirty="0"/>
              <a:t>θ*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 err="1"/>
              <a:t>Ytrue</a:t>
            </a:r>
            <a:r>
              <a:rPr lang="en-US" dirty="0"/>
              <a:t>= [    1 ,     0,     1,      1 ,        0]   </a:t>
            </a:r>
          </a:p>
          <a:p>
            <a:r>
              <a:rPr lang="en-US" dirty="0"/>
              <a:t>MP  =  [  0.9,  0.6, 0.95,   0.73,    0.7]</a:t>
            </a:r>
          </a:p>
          <a:p>
            <a:r>
              <a:rPr lang="en-US" b="1" dirty="0"/>
              <a:t>is there a perfect threshold </a:t>
            </a:r>
            <a:r>
              <a:rPr lang="el-GR" b="1" dirty="0"/>
              <a:t>θ*</a:t>
            </a:r>
            <a:r>
              <a:rPr lang="en-US" b="1" dirty="0"/>
              <a:t> here?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0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1" y="1487742"/>
            <a:ext cx="66623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endParaRPr lang="en-US" sz="2400" dirty="0"/>
          </a:p>
          <a:p>
            <a:r>
              <a:rPr lang="en-US" sz="2400" dirty="0"/>
              <a:t>Recall/TPR=#correct ones/(# total 1s)</a:t>
            </a:r>
          </a:p>
          <a:p>
            <a:r>
              <a:rPr lang="en-US" sz="2400" dirty="0"/>
              <a:t>FPR= FP/ (# of true 0s)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9C57-7408-A84A-AFDA-D9E3F62C50D8}"/>
              </a:ext>
            </a:extLst>
          </p:cNvPr>
          <p:cNvSpPr txBox="1"/>
          <p:nvPr/>
        </p:nvSpPr>
        <p:spPr>
          <a:xfrm>
            <a:off x="6800850" y="1005614"/>
            <a:ext cx="4900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vary the decision threshold </a:t>
            </a:r>
            <a:r>
              <a:rPr lang="el-GR" dirty="0"/>
              <a:t>θ</a:t>
            </a:r>
            <a:r>
              <a:rPr lang="en-US" dirty="0"/>
              <a:t> and see what TPR/FPR we get.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Observations:  AUC can be one </a:t>
            </a:r>
            <a:r>
              <a:rPr lang="en-US" dirty="0" err="1"/>
              <a:t>iff</a:t>
            </a:r>
            <a:r>
              <a:rPr lang="en-US" dirty="0"/>
              <a:t> there is a perfect threshold </a:t>
            </a:r>
            <a:r>
              <a:rPr lang="el-GR" b="1" dirty="0"/>
              <a:t>θ*</a:t>
            </a:r>
            <a:r>
              <a:rPr lang="en-US" dirty="0"/>
              <a:t> </a:t>
            </a:r>
          </a:p>
          <a:p>
            <a:r>
              <a:rPr lang="en-US" dirty="0"/>
              <a:t>A perfect threshold is one such that scores of all 0s have scores below </a:t>
            </a:r>
            <a:r>
              <a:rPr lang="el-GR" b="1" dirty="0"/>
              <a:t>θ* </a:t>
            </a:r>
            <a:r>
              <a:rPr lang="en-US" dirty="0"/>
              <a:t>and all 1s score above </a:t>
            </a:r>
            <a:r>
              <a:rPr lang="el-GR" b="1" dirty="0"/>
              <a:t>θ*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 err="1"/>
              <a:t>Ytrue</a:t>
            </a:r>
            <a:r>
              <a:rPr lang="en-US" dirty="0"/>
              <a:t>= [    1 ,     0,     1,      1 ,        0]   </a:t>
            </a:r>
          </a:p>
          <a:p>
            <a:r>
              <a:rPr lang="en-US" dirty="0"/>
              <a:t>MP  =  [  0.9,  0.6, 0.95,   0.73,    0.7]</a:t>
            </a:r>
          </a:p>
          <a:p>
            <a:r>
              <a:rPr lang="el-GR" b="1" dirty="0"/>
              <a:t>θ*</a:t>
            </a:r>
            <a:r>
              <a:rPr lang="en-US" b="1" dirty="0"/>
              <a:t>=0.71 works here.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7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821D-194F-7748-948C-99AB5C68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5E44-78E8-8345-A72A-E3A84BE0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https://docs.google.com/spreadsheets/d/1zXaUTvHJ_-x17F0dGwQSQwbG9Sul75FNroVXoOWRS4g/edit?usp=sharing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https://</a:t>
            </a:r>
            <a:r>
              <a:rPr lang="en-US" b="1" dirty="0" err="1"/>
              <a:t>tinyurl.com</a:t>
            </a:r>
            <a:r>
              <a:rPr lang="en-US" b="1" dirty="0"/>
              <a:t>/y54kgvk8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Performance metrics.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2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1" y="1487742"/>
            <a:ext cx="66623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endParaRPr lang="en-US" sz="2400" dirty="0"/>
          </a:p>
          <a:p>
            <a:r>
              <a:rPr lang="en-US" sz="2400" dirty="0"/>
              <a:t>Recall/TPR=#correct ones/(# total 1s)</a:t>
            </a:r>
          </a:p>
          <a:p>
            <a:r>
              <a:rPr lang="en-US" sz="2400" dirty="0"/>
              <a:t>FPR= FP/ (# of true 0s)</a:t>
            </a:r>
            <a:br>
              <a:rPr lang="en-US" sz="2400" dirty="0"/>
            </a:br>
            <a:r>
              <a:rPr lang="en-US" sz="2400" dirty="0"/>
              <a:t>=Probability of false alarm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9C57-7408-A84A-AFDA-D9E3F62C50D8}"/>
              </a:ext>
            </a:extLst>
          </p:cNvPr>
          <p:cNvSpPr txBox="1"/>
          <p:nvPr/>
        </p:nvSpPr>
        <p:spPr>
          <a:xfrm>
            <a:off x="6800850" y="1005614"/>
            <a:ext cx="49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vary the decision threshold </a:t>
            </a:r>
            <a:r>
              <a:rPr lang="el-GR" dirty="0"/>
              <a:t>θ</a:t>
            </a:r>
            <a:r>
              <a:rPr lang="en-US" dirty="0"/>
              <a:t> and see what TPR/FPR we get.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Observation: I can get (FPR, TPR )=(1/2, 1/2) without looking at the data. </a:t>
            </a:r>
          </a:p>
          <a:p>
            <a:endParaRPr lang="en-US" dirty="0"/>
          </a:p>
          <a:p>
            <a:r>
              <a:rPr lang="en-US" dirty="0"/>
              <a:t>I can actually get any point (</a:t>
            </a:r>
            <a:r>
              <a:rPr lang="en-US" dirty="0" err="1"/>
              <a:t>p,p</a:t>
            </a:r>
            <a:r>
              <a:rPr lang="en-US" dirty="0"/>
              <a:t>) for p=[0,1]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FF3933-587A-9D4A-B7CE-59FD77017F9E}"/>
              </a:ext>
            </a:extLst>
          </p:cNvPr>
          <p:cNvSpPr/>
          <p:nvPr/>
        </p:nvSpPr>
        <p:spPr>
          <a:xfrm>
            <a:off x="5943602" y="3316409"/>
            <a:ext cx="5918887" cy="3484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FA2D8E-ADFC-3544-BA5D-2B0610390A5A}"/>
              </a:ext>
            </a:extLst>
          </p:cNvPr>
          <p:cNvCxnSpPr/>
          <p:nvPr/>
        </p:nvCxnSpPr>
        <p:spPr>
          <a:xfrm>
            <a:off x="6577918" y="6421676"/>
            <a:ext cx="42260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C3B29D-8C37-2F47-A85F-22DE93E9FF19}"/>
              </a:ext>
            </a:extLst>
          </p:cNvPr>
          <p:cNvCxnSpPr>
            <a:cxnSpLocks/>
          </p:cNvCxnSpPr>
          <p:nvPr/>
        </p:nvCxnSpPr>
        <p:spPr>
          <a:xfrm flipV="1">
            <a:off x="6730318" y="3437519"/>
            <a:ext cx="0" cy="3136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67150D-9436-DF41-AB65-450FE6AEB690}"/>
              </a:ext>
            </a:extLst>
          </p:cNvPr>
          <p:cNvSpPr txBox="1"/>
          <p:nvPr/>
        </p:nvSpPr>
        <p:spPr>
          <a:xfrm>
            <a:off x="6306068" y="3690923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2144D-1B90-B74F-BCCB-1576981C7AC9}"/>
              </a:ext>
            </a:extLst>
          </p:cNvPr>
          <p:cNvSpPr txBox="1"/>
          <p:nvPr/>
        </p:nvSpPr>
        <p:spPr>
          <a:xfrm>
            <a:off x="6157788" y="4599032"/>
            <a:ext cx="5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B73-DB3D-2E4B-ABAA-3C14439F0462}"/>
              </a:ext>
            </a:extLst>
          </p:cNvPr>
          <p:cNvSpPr txBox="1"/>
          <p:nvPr/>
        </p:nvSpPr>
        <p:spPr>
          <a:xfrm>
            <a:off x="6157788" y="5502049"/>
            <a:ext cx="5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57242B-492F-2740-BCBC-29808798AFED}"/>
              </a:ext>
            </a:extLst>
          </p:cNvPr>
          <p:cNvCxnSpPr/>
          <p:nvPr/>
        </p:nvCxnSpPr>
        <p:spPr>
          <a:xfrm>
            <a:off x="6577918" y="3850784"/>
            <a:ext cx="284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885070-B036-E843-8ACB-8F51A9BC027B}"/>
              </a:ext>
            </a:extLst>
          </p:cNvPr>
          <p:cNvSpPr txBox="1"/>
          <p:nvPr/>
        </p:nvSpPr>
        <p:spPr>
          <a:xfrm>
            <a:off x="9441595" y="6470413"/>
            <a:ext cx="4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A59CDE-9B58-1A46-B2AB-79D53C93DAE5}"/>
              </a:ext>
            </a:extLst>
          </p:cNvPr>
          <p:cNvSpPr txBox="1"/>
          <p:nvPr/>
        </p:nvSpPr>
        <p:spPr>
          <a:xfrm>
            <a:off x="5943602" y="3360406"/>
            <a:ext cx="70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8DFC7C-9C51-3445-ADE2-D5C3699DCD44}"/>
              </a:ext>
            </a:extLst>
          </p:cNvPr>
          <p:cNvSpPr txBox="1"/>
          <p:nvPr/>
        </p:nvSpPr>
        <p:spPr>
          <a:xfrm>
            <a:off x="10392033" y="6437635"/>
            <a:ext cx="70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0E4E96-54C4-A747-96C9-2757E52226FD}"/>
              </a:ext>
            </a:extLst>
          </p:cNvPr>
          <p:cNvCxnSpPr/>
          <p:nvPr/>
        </p:nvCxnSpPr>
        <p:spPr>
          <a:xfrm>
            <a:off x="6872420" y="3850784"/>
            <a:ext cx="262786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31CD4C-E9DE-B741-B0B3-11F0310C60AF}"/>
              </a:ext>
            </a:extLst>
          </p:cNvPr>
          <p:cNvCxnSpPr>
            <a:cxnSpLocks/>
          </p:cNvCxnSpPr>
          <p:nvPr/>
        </p:nvCxnSpPr>
        <p:spPr>
          <a:xfrm flipV="1">
            <a:off x="9500289" y="3850784"/>
            <a:ext cx="0" cy="257089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4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ED60-E2BC-E14D-9E55-DB9D5EF9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18255"/>
            <a:ext cx="10515600" cy="1325563"/>
          </a:xfrm>
        </p:spPr>
        <p:txBody>
          <a:bodyPr/>
          <a:lstStyle/>
          <a:p>
            <a:r>
              <a:rPr lang="en-US" dirty="0"/>
              <a:t>Data engineering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37CF-7D25-B844-828B-B469B8E0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9" y="160570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Good version control and good software practices. </a:t>
            </a:r>
          </a:p>
          <a:p>
            <a:r>
              <a:rPr lang="en-US" dirty="0"/>
              <a:t>Random seed=42 (Reproducibility) </a:t>
            </a:r>
          </a:p>
          <a:p>
            <a:r>
              <a:rPr lang="en-US" dirty="0"/>
              <a:t>Data is immutable.</a:t>
            </a:r>
          </a:p>
          <a:p>
            <a:r>
              <a:rPr lang="en-US" dirty="0"/>
              <a:t>Make scripts you have pre-used.  </a:t>
            </a:r>
          </a:p>
          <a:p>
            <a:r>
              <a:rPr lang="en-US" dirty="0"/>
              <a:t>Using other code from Kaggle forums is fine as long as you share your sources. </a:t>
            </a:r>
          </a:p>
          <a:p>
            <a:r>
              <a:rPr lang="en-US" dirty="0"/>
              <a:t>Hyperparameter tuning is 80% of the game here. </a:t>
            </a:r>
          </a:p>
          <a:p>
            <a:r>
              <a:rPr lang="en-US" dirty="0"/>
              <a:t>Also try to discuss interpretability and other findings. </a:t>
            </a:r>
          </a:p>
          <a:p>
            <a:r>
              <a:rPr lang="en-US" dirty="0"/>
              <a:t>Ex: A feature is either NAN or is perfectly equal to the label y.   </a:t>
            </a:r>
          </a:p>
        </p:txBody>
      </p:sp>
    </p:spTree>
    <p:extLst>
      <p:ext uri="{BB962C8B-B14F-4D97-AF65-F5344CB8AC3E}">
        <p14:creationId xmlns:p14="http://schemas.microsoft.com/office/powerpoint/2010/main" val="189432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FF8-28F9-8440-B31F-8AC02445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8255"/>
            <a:ext cx="10515600" cy="1325563"/>
          </a:xfrm>
        </p:spPr>
        <p:txBody>
          <a:bodyPr/>
          <a:lstStyle/>
          <a:p>
            <a:r>
              <a:rPr lang="en-US" dirty="0"/>
              <a:t>Area under the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4BE-D5DB-F644-9FA0-40BA4B0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1" y="1487742"/>
            <a:ext cx="108718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There is a tradeoff between TPR and FPR. </a:t>
            </a:r>
          </a:p>
          <a:p>
            <a:r>
              <a:rPr lang="en-US" sz="2400" dirty="0"/>
              <a:t>Assume your model gives soft information: </a:t>
            </a:r>
          </a:p>
          <a:p>
            <a:r>
              <a:rPr lang="en-US" sz="2400" dirty="0" err="1"/>
              <a:t>Ytrue</a:t>
            </a:r>
            <a:r>
              <a:rPr lang="en-US" sz="2400" dirty="0"/>
              <a:t>= [    1 ,     0,     1,      1]   </a:t>
            </a:r>
          </a:p>
          <a:p>
            <a:r>
              <a:rPr lang="en-US" sz="2400" dirty="0"/>
              <a:t>MP  =  [  0.3,  0.6, 0.8,   0.9]</a:t>
            </a:r>
          </a:p>
          <a:p>
            <a:pPr marL="0" indent="0">
              <a:buNone/>
            </a:pPr>
            <a:r>
              <a:rPr lang="en-US" sz="2400" dirty="0"/>
              <a:t>My favorite interpretation of AUC: </a:t>
            </a:r>
          </a:p>
          <a:p>
            <a:pPr marL="0" indent="0">
              <a:buNone/>
            </a:pPr>
            <a:r>
              <a:rPr lang="en-US" sz="2400" dirty="0"/>
              <a:t>Pick randomly a zero out of the true zeros</a:t>
            </a:r>
          </a:p>
          <a:p>
            <a:pPr marL="0" indent="0">
              <a:buNone/>
            </a:pPr>
            <a:r>
              <a:rPr lang="en-US" sz="2400" dirty="0"/>
              <a:t>Pick randomly a one out of true ones. </a:t>
            </a:r>
          </a:p>
          <a:p>
            <a:pPr marL="0" indent="0">
              <a:buNone/>
            </a:pPr>
            <a:r>
              <a:rPr lang="en-US" sz="2400" dirty="0"/>
              <a:t>AUC= Probability (Random 1 has higher score compared to random 0).</a:t>
            </a:r>
          </a:p>
          <a:p>
            <a:pPr marL="0" indent="0">
              <a:buNone/>
            </a:pPr>
            <a:r>
              <a:rPr lang="en-US" sz="2400" dirty="0"/>
              <a:t>equivalent: Add a directed edge from every 0 to every 1. </a:t>
            </a:r>
          </a:p>
          <a:p>
            <a:pPr marL="0" indent="0">
              <a:buNone/>
            </a:pPr>
            <a:r>
              <a:rPr lang="en-US" sz="2400" dirty="0"/>
              <a:t>An edge is `happy’ if the score of its end is higher than the score of its start. </a:t>
            </a:r>
          </a:p>
          <a:p>
            <a:pPr marL="0" indent="0">
              <a:buNone/>
            </a:pPr>
            <a:r>
              <a:rPr lang="en-US" sz="2400" dirty="0"/>
              <a:t>AUC = # happy edges / total edges.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B9CABC-A32F-F04A-B226-EF4D5D83F9C8}"/>
                  </a:ext>
                </a:extLst>
              </p14:cNvPr>
              <p14:cNvContentPartPr/>
              <p14:nvPr/>
            </p14:nvContentPartPr>
            <p14:xfrm>
              <a:off x="1549012" y="2113357"/>
              <a:ext cx="57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B9CABC-A32F-F04A-B226-EF4D5D83F9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0012" y="2104717"/>
                <a:ext cx="23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8A02FE-11F8-C64C-85DD-C433B7F1CC25}"/>
                  </a:ext>
                </a:extLst>
              </p14:cNvPr>
              <p14:cNvContentPartPr/>
              <p14:nvPr/>
            </p14:nvContentPartPr>
            <p14:xfrm>
              <a:off x="2493652" y="1947757"/>
              <a:ext cx="519840" cy="315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8A02FE-11F8-C64C-85DD-C433B7F1C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4652" y="1939117"/>
                <a:ext cx="5374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E9B76A0-2641-8C40-A64C-297F58526AB8}"/>
                  </a:ext>
                </a:extLst>
              </p14:cNvPr>
              <p14:cNvContentPartPr/>
              <p14:nvPr/>
            </p14:nvContentPartPr>
            <p14:xfrm>
              <a:off x="2913772" y="2167717"/>
              <a:ext cx="157680" cy="108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E9B76A0-2641-8C40-A64C-297F58526A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4772" y="2159077"/>
                <a:ext cx="1753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16DA7E-B3AB-2C4A-824D-C29DC29497D8}"/>
                  </a:ext>
                </a:extLst>
              </p14:cNvPr>
              <p14:cNvContentPartPr/>
              <p14:nvPr/>
            </p14:nvContentPartPr>
            <p14:xfrm>
              <a:off x="2488972" y="1625917"/>
              <a:ext cx="1054800" cy="63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16DA7E-B3AB-2C4A-824D-C29DC29497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0332" y="1616917"/>
                <a:ext cx="107244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BFFA5A-24EE-6A4F-AE3D-570698FA50B0}"/>
                  </a:ext>
                </a:extLst>
              </p14:cNvPr>
              <p14:cNvContentPartPr/>
              <p14:nvPr/>
            </p14:nvContentPartPr>
            <p14:xfrm>
              <a:off x="3444412" y="2156917"/>
              <a:ext cx="167400" cy="160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BFFA5A-24EE-6A4F-AE3D-570698FA50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5412" y="2147917"/>
                <a:ext cx="18504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EF1E28A-5C19-D04E-965F-AA657CF53AC2}"/>
              </a:ext>
            </a:extLst>
          </p:cNvPr>
          <p:cNvGrpSpPr/>
          <p:nvPr/>
        </p:nvGrpSpPr>
        <p:grpSpPr>
          <a:xfrm>
            <a:off x="1852492" y="1782877"/>
            <a:ext cx="631800" cy="487800"/>
            <a:chOff x="1852492" y="1782877"/>
            <a:chExt cx="63180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9920AC-9989-E74D-B5C5-09D484DE0643}"/>
                    </a:ext>
                  </a:extLst>
                </p14:cNvPr>
                <p14:cNvContentPartPr/>
                <p14:nvPr/>
              </p14:nvContentPartPr>
              <p14:xfrm>
                <a:off x="1896412" y="1782877"/>
                <a:ext cx="587880" cy="477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9920AC-9989-E74D-B5C5-09D484DE06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7772" y="1774237"/>
                  <a:ext cx="6055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F59B6C-0623-164C-83CE-3B3F32271FD9}"/>
                    </a:ext>
                  </a:extLst>
                </p14:cNvPr>
                <p14:cNvContentPartPr/>
                <p14:nvPr/>
              </p14:nvContentPartPr>
              <p14:xfrm>
                <a:off x="1852492" y="2151157"/>
                <a:ext cx="141120" cy="119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F59B6C-0623-164C-83CE-3B3F32271F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3852" y="2142517"/>
                  <a:ext cx="158760" cy="13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7556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D102-C1E8-9041-B700-1760E44B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things about AUC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E0E3-8297-3C4A-BE4B-61980630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guessing always gives you AUC=0.5 even for imbalanced problems. </a:t>
            </a:r>
          </a:p>
          <a:p>
            <a:r>
              <a:rPr lang="en-US" dirty="0"/>
              <a:t>If you get AUC less than 0.5 your classifier is worse than guessing</a:t>
            </a:r>
          </a:p>
          <a:p>
            <a:endParaRPr lang="en-US" dirty="0"/>
          </a:p>
          <a:p>
            <a:r>
              <a:rPr lang="en-US" dirty="0"/>
              <a:t>It’s a good way to summarize precision and recall in a single number- used widely in Kaggle competitions and as a quick way to estimate performance for binary classifiers.</a:t>
            </a:r>
          </a:p>
        </p:txBody>
      </p:sp>
    </p:spTree>
    <p:extLst>
      <p:ext uri="{BB962C8B-B14F-4D97-AF65-F5344CB8AC3E}">
        <p14:creationId xmlns:p14="http://schemas.microsoft.com/office/powerpoint/2010/main" val="401279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773D-1852-5946-A8D2-FE330D56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D4D0-37BE-6749-B0EF-91217989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Story: Ronald Fisher made tea </a:t>
            </a:r>
          </a:p>
          <a:p>
            <a:r>
              <a:rPr lang="en-US" dirty="0"/>
              <a:t>Muriel Bristol claimed </a:t>
            </a:r>
          </a:p>
          <a:p>
            <a:r>
              <a:rPr lang="en-US" dirty="0"/>
              <a:t>she could tell if tea or milk was first added in the cup. </a:t>
            </a:r>
          </a:p>
          <a:p>
            <a:r>
              <a:rPr lang="en-US" dirty="0"/>
              <a:t>How to know indeed there is a difference ? </a:t>
            </a:r>
          </a:p>
          <a:p>
            <a:r>
              <a:rPr lang="en-US" dirty="0"/>
              <a:t>Randomized experiment!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CA1F4-D10A-3949-8C1E-C0653C4C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152" y="152400"/>
            <a:ext cx="2813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773D-1852-5946-A8D2-FE330D56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 and the tea testing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D4D0-37BE-6749-B0EF-91217989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09" y="1690688"/>
            <a:ext cx="550959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n=5 trials, correct 3 out of 5</a:t>
            </a:r>
          </a:p>
          <a:p>
            <a:r>
              <a:rPr lang="en-US" dirty="0"/>
              <a:t>Can she tell/ does treatment have an effect ?</a:t>
            </a:r>
          </a:p>
          <a:p>
            <a:r>
              <a:rPr lang="en-US" dirty="0"/>
              <a:t>Null Hypothesis H0: </a:t>
            </a:r>
          </a:p>
          <a:p>
            <a:r>
              <a:rPr lang="en-US" dirty="0"/>
              <a:t>Cannot tell/ No effect. </a:t>
            </a:r>
          </a:p>
          <a:p>
            <a:r>
              <a:rPr lang="en-US" dirty="0"/>
              <a:t>In frequentist statistics we compute the p-value: Probability under the Null to observe the data or something more extreme </a:t>
            </a:r>
          </a:p>
          <a:p>
            <a:r>
              <a:rPr lang="en-US" dirty="0"/>
              <a:t>(i.e. something supporting rejection of the null even more).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5F28BF-CFDA-F942-965B-E5D33F4CE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57289"/>
              </p:ext>
            </p:extLst>
          </p:nvPr>
        </p:nvGraphicFramePr>
        <p:xfrm>
          <a:off x="609600" y="1835702"/>
          <a:ext cx="4732819" cy="3346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69">
                  <a:extLst>
                    <a:ext uri="{9D8B030D-6E8A-4147-A177-3AD203B41FA5}">
                      <a16:colId xmlns:a16="http://schemas.microsoft.com/office/drawing/2014/main" val="2773625280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3169365595"/>
                    </a:ext>
                  </a:extLst>
                </a:gridCol>
                <a:gridCol w="1812325">
                  <a:extLst>
                    <a:ext uri="{9D8B030D-6E8A-4147-A177-3AD203B41FA5}">
                      <a16:colId xmlns:a16="http://schemas.microsoft.com/office/drawing/2014/main" val="1636421709"/>
                    </a:ext>
                  </a:extLst>
                </a:gridCol>
              </a:tblGrid>
              <a:tr h="532873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Milk before 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MPrediction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6335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Sample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1403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Sample 2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65737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Sample 3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4229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Sample 4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28790"/>
                  </a:ext>
                </a:extLst>
              </a:tr>
              <a:tr h="562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Sample 5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0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0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773D-1852-5946-A8D2-FE330D56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 and the tea testing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D4D0-37BE-6749-B0EF-91217989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690688"/>
            <a:ext cx="1063818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Warmup: n=5 trials, correct 5 out of 5</a:t>
            </a:r>
          </a:p>
          <a:p>
            <a:r>
              <a:rPr lang="en-US" dirty="0"/>
              <a:t>Null Hypothesis H</a:t>
            </a:r>
            <a:r>
              <a:rPr lang="en-US" baseline="-25000" dirty="0"/>
              <a:t>0</a:t>
            </a:r>
            <a:r>
              <a:rPr lang="en-US" dirty="0"/>
              <a:t>:  Cannot tell/ No effect. </a:t>
            </a:r>
          </a:p>
          <a:p>
            <a:r>
              <a:rPr lang="en-US" b="1" dirty="0"/>
              <a:t>p-value: Probability under the Null to observe the data or something more extreme (i.e. something supporting rejection of the null even more). </a:t>
            </a:r>
          </a:p>
          <a:p>
            <a:r>
              <a:rPr lang="en-US" dirty="0"/>
              <a:t>Under the null she would be randomly guessing. So probability to get 5 out of 5 correct is </a:t>
            </a:r>
          </a:p>
          <a:p>
            <a:r>
              <a:rPr lang="en-US" dirty="0"/>
              <a:t>p-value: (1/2)^5 = 1/32=0.031.  How to decide how small to set this threshold?</a:t>
            </a:r>
          </a:p>
          <a:p>
            <a:r>
              <a:rPr lang="en-US" dirty="0"/>
              <a:t>Frequently scientists consider p-values below </a:t>
            </a:r>
            <a:r>
              <a:rPr lang="en-US" b="1" dirty="0"/>
              <a:t>0.05</a:t>
            </a:r>
            <a:r>
              <a:rPr lang="en-US" dirty="0"/>
              <a:t> significant </a:t>
            </a:r>
          </a:p>
          <a:p>
            <a:r>
              <a:rPr lang="en-US" dirty="0"/>
              <a:t>p-value is NOT the probability that the Null hypothesis is true</a:t>
            </a:r>
          </a:p>
          <a:p>
            <a:r>
              <a:rPr lang="en-US" b="1" dirty="0"/>
              <a:t>p-value is NOT the probability this drug cures cancer. </a:t>
            </a:r>
          </a:p>
          <a:p>
            <a:r>
              <a:rPr lang="en-US" b="1" dirty="0"/>
              <a:t>p-value: probability that a placebo matches or outperforms this drug’s performance.</a:t>
            </a:r>
          </a:p>
          <a:p>
            <a:r>
              <a:rPr lang="en-US" dirty="0"/>
              <a:t>i.e. someone randomly guessing would present equal or stronger evidence of discovery with  p-value probability. </a:t>
            </a:r>
          </a:p>
          <a:p>
            <a:r>
              <a:rPr lang="en-US" dirty="0"/>
              <a:t>I.e. willing to accept 1 in 20 discoveries to be false by chance.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773D-1852-5946-A8D2-FE330D56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 and the tea testing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D4D0-37BE-6749-B0EF-91217989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690688"/>
            <a:ext cx="1063818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Warmup: n=5 trials, correct </a:t>
            </a:r>
            <a:r>
              <a:rPr lang="en-US" b="1" dirty="0">
                <a:solidFill>
                  <a:srgbClr val="C00000"/>
                </a:solidFill>
              </a:rPr>
              <a:t>3 out of 5</a:t>
            </a:r>
          </a:p>
          <a:p>
            <a:r>
              <a:rPr lang="en-US" dirty="0"/>
              <a:t>Null Hypothesis H</a:t>
            </a:r>
            <a:r>
              <a:rPr lang="en-US" baseline="-25000" dirty="0"/>
              <a:t>0</a:t>
            </a:r>
            <a:r>
              <a:rPr lang="en-US" dirty="0"/>
              <a:t>:  Cannot tell/ No effect. </a:t>
            </a:r>
          </a:p>
          <a:p>
            <a:r>
              <a:rPr lang="en-US" dirty="0"/>
              <a:t>p-value: Probability under the Null to observe the data or something more extreme (i.e. something supporting rejection of the null even more). </a:t>
            </a:r>
          </a:p>
          <a:p>
            <a:r>
              <a:rPr lang="en-US" dirty="0"/>
              <a:t>Under the null she would be randomly guessing. So probability to get 3 out of 5 correct is 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A binomial random variable Z with n trials and probability of success p has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223B5-75E4-3F4D-B7B9-C80FDCE6C02A}"/>
              </a:ext>
            </a:extLst>
          </p:cNvPr>
          <p:cNvSpPr txBox="1"/>
          <p:nvPr/>
        </p:nvSpPr>
        <p:spPr>
          <a:xfrm>
            <a:off x="477078" y="5287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773D-1852-5946-A8D2-FE330D56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 and the tea testing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D4D0-37BE-6749-B0EF-91217989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690688"/>
            <a:ext cx="1063818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Warmup: n=5 trials, correct </a:t>
            </a:r>
            <a:r>
              <a:rPr lang="en-US" b="1" dirty="0">
                <a:solidFill>
                  <a:srgbClr val="C00000"/>
                </a:solidFill>
              </a:rPr>
              <a:t>3 out of 5</a:t>
            </a:r>
          </a:p>
          <a:p>
            <a:r>
              <a:rPr lang="en-US" dirty="0"/>
              <a:t>Null Hypothesis H</a:t>
            </a:r>
            <a:r>
              <a:rPr lang="en-US" baseline="-25000" dirty="0"/>
              <a:t>0</a:t>
            </a:r>
            <a:r>
              <a:rPr lang="en-US" dirty="0"/>
              <a:t>:  Cannot tell/ No effect. </a:t>
            </a:r>
          </a:p>
          <a:p>
            <a:r>
              <a:rPr lang="en-US" dirty="0"/>
              <a:t>p-value: Probability under the Null to observe the data or something more extreme (i.e. something supporting rejection of the null even more). </a:t>
            </a:r>
            <a:endParaRPr lang="el-GR" dirty="0"/>
          </a:p>
          <a:p>
            <a:r>
              <a:rPr lang="en-US" dirty="0"/>
              <a:t>p-value= </a:t>
            </a:r>
            <a:r>
              <a:rPr lang="en-US" dirty="0" err="1"/>
              <a:t>Pr</a:t>
            </a:r>
            <a:r>
              <a:rPr lang="en-US" dirty="0"/>
              <a:t>(3 out of 5 correct) + </a:t>
            </a:r>
            <a:r>
              <a:rPr lang="en-US" dirty="0" err="1"/>
              <a:t>Pr</a:t>
            </a:r>
            <a:r>
              <a:rPr lang="en-US" dirty="0"/>
              <a:t>(4 out of 5 correct)+ </a:t>
            </a:r>
            <a:r>
              <a:rPr lang="en-US" dirty="0" err="1"/>
              <a:t>Pr</a:t>
            </a:r>
            <a:r>
              <a:rPr lang="en-US" dirty="0"/>
              <a:t>(5 out of 5 correct)  </a:t>
            </a:r>
          </a:p>
          <a:p>
            <a:r>
              <a:rPr lang="en-US" dirty="0"/>
              <a:t>Under the null she would be randomly guessing. So probability to get 3 out of 5 correct is  5*4*3/3! = 10  1/32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A binomial random variable Z with n trials and probability of success p has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223B5-75E4-3F4D-B7B9-C80FDCE6C02A}"/>
              </a:ext>
            </a:extLst>
          </p:cNvPr>
          <p:cNvSpPr txBox="1"/>
          <p:nvPr/>
        </p:nvSpPr>
        <p:spPr>
          <a:xfrm>
            <a:off x="477078" y="5287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FE107-6B3D-4649-8386-23DAEEEA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17" y="4445157"/>
            <a:ext cx="1575776" cy="678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119F7-11BB-6A44-ADCF-CBF777961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17" y="5786614"/>
            <a:ext cx="4353169" cy="776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ADD83-7AAC-CF4E-9676-04C2448A6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79" y="5773052"/>
            <a:ext cx="2250481" cy="7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57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773D-1852-5946-A8D2-FE330D56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P-values and the tea testing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D4D0-37BE-6749-B0EF-91217989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32" y="1435276"/>
            <a:ext cx="106381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Warmup: n=5 trials, correct </a:t>
            </a:r>
            <a:r>
              <a:rPr lang="en-US" b="1" dirty="0">
                <a:solidFill>
                  <a:srgbClr val="C00000"/>
                </a:solidFill>
              </a:rPr>
              <a:t>3 out of 5</a:t>
            </a:r>
          </a:p>
          <a:p>
            <a:r>
              <a:rPr lang="en-US" dirty="0"/>
              <a:t>Null Hypothesis H</a:t>
            </a:r>
            <a:r>
              <a:rPr lang="en-US" baseline="-25000" dirty="0"/>
              <a:t>0</a:t>
            </a:r>
            <a:r>
              <a:rPr lang="en-US" dirty="0"/>
              <a:t>:  Cannot tell/ No effect. </a:t>
            </a:r>
          </a:p>
          <a:p>
            <a:r>
              <a:rPr lang="en-US" dirty="0"/>
              <a:t>p-value: Probability under the Null to observe the data or something more extreme (i.e. something supporting rejection of the null even more). </a:t>
            </a:r>
          </a:p>
          <a:p>
            <a:r>
              <a:rPr lang="en-US" dirty="0"/>
              <a:t>p-value= </a:t>
            </a:r>
            <a:r>
              <a:rPr lang="en-US" dirty="0" err="1"/>
              <a:t>Pr</a:t>
            </a:r>
            <a:r>
              <a:rPr lang="en-US" dirty="0"/>
              <a:t>(3 out of 5 correct) + </a:t>
            </a:r>
            <a:r>
              <a:rPr lang="en-US" dirty="0" err="1"/>
              <a:t>Pr</a:t>
            </a:r>
            <a:r>
              <a:rPr lang="en-US" dirty="0"/>
              <a:t>(4 out of 5 correct)+ </a:t>
            </a:r>
            <a:r>
              <a:rPr lang="en-US" dirty="0" err="1"/>
              <a:t>Pr</a:t>
            </a:r>
            <a:r>
              <a:rPr lang="en-US" dirty="0"/>
              <a:t>(5 out of 5 correct)  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1/16 *(10+ 5+ 1) = 16/32 = ½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223B5-75E4-3F4D-B7B9-C80FDCE6C02A}"/>
              </a:ext>
            </a:extLst>
          </p:cNvPr>
          <p:cNvSpPr txBox="1"/>
          <p:nvPr/>
        </p:nvSpPr>
        <p:spPr>
          <a:xfrm>
            <a:off x="477078" y="5287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0787E-AE97-2A49-9414-3D543F2C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96" y="4314109"/>
            <a:ext cx="5347677" cy="6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7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773D-1852-5946-A8D2-FE330D56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P-values and the tea testing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D4D0-37BE-6749-B0EF-91217989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32" y="1435276"/>
            <a:ext cx="10638183" cy="253055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Warmup: n=5 trials, correct </a:t>
            </a:r>
            <a:r>
              <a:rPr lang="en-US" b="1" dirty="0">
                <a:solidFill>
                  <a:srgbClr val="C00000"/>
                </a:solidFill>
              </a:rPr>
              <a:t>3 out of 5</a:t>
            </a:r>
          </a:p>
          <a:p>
            <a:r>
              <a:rPr lang="en-US" dirty="0"/>
              <a:t>Null Hypothesis H</a:t>
            </a:r>
            <a:r>
              <a:rPr lang="en-US" baseline="-25000" dirty="0"/>
              <a:t>0</a:t>
            </a:r>
            <a:r>
              <a:rPr lang="en-US" dirty="0"/>
              <a:t>:  Cannot tell/ No effect. </a:t>
            </a:r>
          </a:p>
          <a:p>
            <a:r>
              <a:rPr lang="en-US" dirty="0"/>
              <a:t>p-value: Probability under the Null to observe the data or something more extreme (i.e. something supporting rejection of the null even more). </a:t>
            </a:r>
          </a:p>
          <a:p>
            <a:r>
              <a:rPr lang="en-US" dirty="0"/>
              <a:t>p-value= </a:t>
            </a:r>
            <a:r>
              <a:rPr lang="en-US" dirty="0" err="1"/>
              <a:t>Pr</a:t>
            </a:r>
            <a:r>
              <a:rPr lang="en-US" dirty="0"/>
              <a:t>(3 out of 5 correct) + </a:t>
            </a:r>
            <a:r>
              <a:rPr lang="en-US" dirty="0" err="1"/>
              <a:t>Pr</a:t>
            </a:r>
            <a:r>
              <a:rPr lang="en-US" dirty="0"/>
              <a:t>(4 out of 5 correct)+ </a:t>
            </a:r>
            <a:r>
              <a:rPr lang="en-US" dirty="0" err="1"/>
              <a:t>Pr</a:t>
            </a:r>
            <a:r>
              <a:rPr lang="en-US" dirty="0"/>
              <a:t>(5 out of 5 correct)  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1/32 *(10+ 5+ 1) = 16/32 = ½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223B5-75E4-3F4D-B7B9-C80FDCE6C02A}"/>
              </a:ext>
            </a:extLst>
          </p:cNvPr>
          <p:cNvSpPr txBox="1"/>
          <p:nvPr/>
        </p:nvSpPr>
        <p:spPr>
          <a:xfrm>
            <a:off x="477078" y="5287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0787E-AE97-2A49-9414-3D543F2C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96" y="4314109"/>
            <a:ext cx="5347677" cy="6089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433FB2-EF37-9C40-B60B-269741F6F897}"/>
              </a:ext>
            </a:extLst>
          </p:cNvPr>
          <p:cNvCxnSpPr>
            <a:cxnSpLocks/>
          </p:cNvCxnSpPr>
          <p:nvPr/>
        </p:nvCxnSpPr>
        <p:spPr>
          <a:xfrm flipV="1">
            <a:off x="6975231" y="4044160"/>
            <a:ext cx="0" cy="246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EF2084-82B1-CC42-8685-CE795DED6280}"/>
              </a:ext>
            </a:extLst>
          </p:cNvPr>
          <p:cNvCxnSpPr>
            <a:cxnSpLocks/>
          </p:cNvCxnSpPr>
          <p:nvPr/>
        </p:nvCxnSpPr>
        <p:spPr>
          <a:xfrm flipV="1">
            <a:off x="6893169" y="6330158"/>
            <a:ext cx="3387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EAB94B-04ED-FE4C-9FF6-9D821FEE0DF6}"/>
              </a:ext>
            </a:extLst>
          </p:cNvPr>
          <p:cNvSpPr/>
          <p:nvPr/>
        </p:nvSpPr>
        <p:spPr>
          <a:xfrm>
            <a:off x="7080738" y="6146309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AAF496-DC96-4A4B-81DC-AB35FB511906}"/>
              </a:ext>
            </a:extLst>
          </p:cNvPr>
          <p:cNvSpPr/>
          <p:nvPr/>
        </p:nvSpPr>
        <p:spPr>
          <a:xfrm>
            <a:off x="7466136" y="6146308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02D32-61F0-004A-9F37-7FD42AD83BCA}"/>
              </a:ext>
            </a:extLst>
          </p:cNvPr>
          <p:cNvSpPr/>
          <p:nvPr/>
        </p:nvSpPr>
        <p:spPr>
          <a:xfrm>
            <a:off x="7466135" y="5962457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F2DF83-70AB-BE43-B91A-EFB194755F39}"/>
              </a:ext>
            </a:extLst>
          </p:cNvPr>
          <p:cNvSpPr/>
          <p:nvPr/>
        </p:nvSpPr>
        <p:spPr>
          <a:xfrm>
            <a:off x="7466135" y="5794031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13C21-0414-8A4D-89EE-33E19182A37C}"/>
              </a:ext>
            </a:extLst>
          </p:cNvPr>
          <p:cNvSpPr/>
          <p:nvPr/>
        </p:nvSpPr>
        <p:spPr>
          <a:xfrm>
            <a:off x="7466134" y="5610180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B51C34-BE0E-F84F-80CF-917CF0BB7E01}"/>
              </a:ext>
            </a:extLst>
          </p:cNvPr>
          <p:cNvSpPr/>
          <p:nvPr/>
        </p:nvSpPr>
        <p:spPr>
          <a:xfrm>
            <a:off x="7466133" y="5441754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F4B35-F749-8344-8C7E-36715E9BA4EF}"/>
              </a:ext>
            </a:extLst>
          </p:cNvPr>
          <p:cNvSpPr/>
          <p:nvPr/>
        </p:nvSpPr>
        <p:spPr>
          <a:xfrm>
            <a:off x="7957034" y="6141869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D2E2D-D586-7849-83F2-D76276ABA007}"/>
              </a:ext>
            </a:extLst>
          </p:cNvPr>
          <p:cNvSpPr/>
          <p:nvPr/>
        </p:nvSpPr>
        <p:spPr>
          <a:xfrm>
            <a:off x="7957034" y="5973443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672B2A-C126-E147-8BE1-395AA1939E15}"/>
              </a:ext>
            </a:extLst>
          </p:cNvPr>
          <p:cNvSpPr/>
          <p:nvPr/>
        </p:nvSpPr>
        <p:spPr>
          <a:xfrm>
            <a:off x="7957033" y="5789592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EBE615-F4F7-8B4E-8B98-48167EAC0BDE}"/>
              </a:ext>
            </a:extLst>
          </p:cNvPr>
          <p:cNvSpPr/>
          <p:nvPr/>
        </p:nvSpPr>
        <p:spPr>
          <a:xfrm>
            <a:off x="7957032" y="5621166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088ED-7836-A140-B58A-37365F2D5A9E}"/>
              </a:ext>
            </a:extLst>
          </p:cNvPr>
          <p:cNvSpPr/>
          <p:nvPr/>
        </p:nvSpPr>
        <p:spPr>
          <a:xfrm>
            <a:off x="7957032" y="5441317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C0BFC1-F339-214C-9159-109FF6CB27AE}"/>
              </a:ext>
            </a:extLst>
          </p:cNvPr>
          <p:cNvSpPr/>
          <p:nvPr/>
        </p:nvSpPr>
        <p:spPr>
          <a:xfrm>
            <a:off x="7957035" y="5250920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8FA055-07DE-1142-BA6E-B1C1046AC589}"/>
              </a:ext>
            </a:extLst>
          </p:cNvPr>
          <p:cNvSpPr/>
          <p:nvPr/>
        </p:nvSpPr>
        <p:spPr>
          <a:xfrm>
            <a:off x="7957035" y="5082494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8F352-AB07-9048-BF69-FBD5F75A212A}"/>
              </a:ext>
            </a:extLst>
          </p:cNvPr>
          <p:cNvSpPr/>
          <p:nvPr/>
        </p:nvSpPr>
        <p:spPr>
          <a:xfrm>
            <a:off x="7957034" y="4898643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9E699C-29BF-4744-B73F-31A614F062FF}"/>
              </a:ext>
            </a:extLst>
          </p:cNvPr>
          <p:cNvSpPr/>
          <p:nvPr/>
        </p:nvSpPr>
        <p:spPr>
          <a:xfrm>
            <a:off x="7957033" y="4730217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D8D969-D6C9-C548-9E30-1E05E57C0D2A}"/>
              </a:ext>
            </a:extLst>
          </p:cNvPr>
          <p:cNvSpPr/>
          <p:nvPr/>
        </p:nvSpPr>
        <p:spPr>
          <a:xfrm>
            <a:off x="7957033" y="4550368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8EA684-8535-6943-9CEB-B7FD975B4AE7}"/>
              </a:ext>
            </a:extLst>
          </p:cNvPr>
          <p:cNvSpPr/>
          <p:nvPr/>
        </p:nvSpPr>
        <p:spPr>
          <a:xfrm>
            <a:off x="8938819" y="6141736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0BC607-F046-1E4D-A0EE-C7DF76739EBD}"/>
              </a:ext>
            </a:extLst>
          </p:cNvPr>
          <p:cNvSpPr/>
          <p:nvPr/>
        </p:nvSpPr>
        <p:spPr>
          <a:xfrm>
            <a:off x="8938819" y="5973310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F7F679-E1D8-7F41-A940-1857977CE2BC}"/>
              </a:ext>
            </a:extLst>
          </p:cNvPr>
          <p:cNvSpPr/>
          <p:nvPr/>
        </p:nvSpPr>
        <p:spPr>
          <a:xfrm>
            <a:off x="8938818" y="5789459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A28AE-8EBD-1947-BAE5-ADDBCD575A6B}"/>
              </a:ext>
            </a:extLst>
          </p:cNvPr>
          <p:cNvSpPr/>
          <p:nvPr/>
        </p:nvSpPr>
        <p:spPr>
          <a:xfrm>
            <a:off x="8938817" y="5621033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2F39C-2E9E-D248-B6FD-7158217F9B23}"/>
              </a:ext>
            </a:extLst>
          </p:cNvPr>
          <p:cNvSpPr/>
          <p:nvPr/>
        </p:nvSpPr>
        <p:spPr>
          <a:xfrm>
            <a:off x="8938817" y="5441184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8568A-4E2A-2742-83B1-515403DC9381}"/>
              </a:ext>
            </a:extLst>
          </p:cNvPr>
          <p:cNvSpPr/>
          <p:nvPr/>
        </p:nvSpPr>
        <p:spPr>
          <a:xfrm>
            <a:off x="8447928" y="6141869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F988A-94CD-BD4C-A651-2FCBFC755F2A}"/>
              </a:ext>
            </a:extLst>
          </p:cNvPr>
          <p:cNvSpPr/>
          <p:nvPr/>
        </p:nvSpPr>
        <p:spPr>
          <a:xfrm>
            <a:off x="8447928" y="5973443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259BF3-40E6-4B42-8765-C8373D4611E3}"/>
              </a:ext>
            </a:extLst>
          </p:cNvPr>
          <p:cNvSpPr/>
          <p:nvPr/>
        </p:nvSpPr>
        <p:spPr>
          <a:xfrm>
            <a:off x="8447927" y="5789592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81E47F-48A3-644C-A777-5571E462111B}"/>
              </a:ext>
            </a:extLst>
          </p:cNvPr>
          <p:cNvSpPr/>
          <p:nvPr/>
        </p:nvSpPr>
        <p:spPr>
          <a:xfrm>
            <a:off x="8447926" y="5621166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D32897-510E-BD40-8ECE-C5EA65285AC6}"/>
              </a:ext>
            </a:extLst>
          </p:cNvPr>
          <p:cNvSpPr/>
          <p:nvPr/>
        </p:nvSpPr>
        <p:spPr>
          <a:xfrm>
            <a:off x="8447926" y="5441317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78A9E8-5C18-6246-9413-21406FE9DC81}"/>
              </a:ext>
            </a:extLst>
          </p:cNvPr>
          <p:cNvSpPr/>
          <p:nvPr/>
        </p:nvSpPr>
        <p:spPr>
          <a:xfrm>
            <a:off x="8447929" y="5250920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D071C7-6E90-6541-B97B-D585F94EF6B6}"/>
              </a:ext>
            </a:extLst>
          </p:cNvPr>
          <p:cNvSpPr/>
          <p:nvPr/>
        </p:nvSpPr>
        <p:spPr>
          <a:xfrm>
            <a:off x="8447929" y="5082494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EC8608-8518-DF42-8AC5-37B97D948471}"/>
              </a:ext>
            </a:extLst>
          </p:cNvPr>
          <p:cNvSpPr/>
          <p:nvPr/>
        </p:nvSpPr>
        <p:spPr>
          <a:xfrm>
            <a:off x="8447928" y="4898643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0CA3DF-1885-4443-86A0-3B46FA840123}"/>
              </a:ext>
            </a:extLst>
          </p:cNvPr>
          <p:cNvSpPr/>
          <p:nvPr/>
        </p:nvSpPr>
        <p:spPr>
          <a:xfrm>
            <a:off x="8447927" y="4730217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123E60-E42A-204C-9C8B-11FEC9FEE374}"/>
              </a:ext>
            </a:extLst>
          </p:cNvPr>
          <p:cNvSpPr/>
          <p:nvPr/>
        </p:nvSpPr>
        <p:spPr>
          <a:xfrm>
            <a:off x="8447927" y="4550368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E6DA40-8DAE-DA47-BC5E-B8FC28F82823}"/>
              </a:ext>
            </a:extLst>
          </p:cNvPr>
          <p:cNvSpPr/>
          <p:nvPr/>
        </p:nvSpPr>
        <p:spPr>
          <a:xfrm>
            <a:off x="9305865" y="6161446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E3AFA7-DB1E-A047-9AFD-7ACE1D63436D}"/>
              </a:ext>
            </a:extLst>
          </p:cNvPr>
          <p:cNvSpPr txBox="1"/>
          <p:nvPr/>
        </p:nvSpPr>
        <p:spPr>
          <a:xfrm>
            <a:off x="7057294" y="6314165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5F9104-C5B9-0B4B-8406-585676CAA3C1}"/>
              </a:ext>
            </a:extLst>
          </p:cNvPr>
          <p:cNvSpPr txBox="1"/>
          <p:nvPr/>
        </p:nvSpPr>
        <p:spPr>
          <a:xfrm>
            <a:off x="7452947" y="6321339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3B5453-6273-4344-BE8A-A4CC5345C828}"/>
              </a:ext>
            </a:extLst>
          </p:cNvPr>
          <p:cNvSpPr txBox="1"/>
          <p:nvPr/>
        </p:nvSpPr>
        <p:spPr>
          <a:xfrm>
            <a:off x="7946779" y="6314165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144B6-FA00-A442-A027-DEC532524BA2}"/>
              </a:ext>
            </a:extLst>
          </p:cNvPr>
          <p:cNvSpPr txBox="1"/>
          <p:nvPr/>
        </p:nvSpPr>
        <p:spPr>
          <a:xfrm>
            <a:off x="8342432" y="6321339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4EF817-D3F7-EF40-B6F7-DDA24F3C43B5}"/>
              </a:ext>
            </a:extLst>
          </p:cNvPr>
          <p:cNvSpPr txBox="1"/>
          <p:nvPr/>
        </p:nvSpPr>
        <p:spPr>
          <a:xfrm>
            <a:off x="8870655" y="6306991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C3014A-DEE1-9F4A-B003-F34A41C99B58}"/>
              </a:ext>
            </a:extLst>
          </p:cNvPr>
          <p:cNvSpPr txBox="1"/>
          <p:nvPr/>
        </p:nvSpPr>
        <p:spPr>
          <a:xfrm>
            <a:off x="9266308" y="6314165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39920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773D-1852-5946-A8D2-FE330D56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D4D0-37BE-6749-B0EF-91217989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690688"/>
            <a:ext cx="1063818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Warmup: n=100 trials, correct </a:t>
            </a:r>
            <a:r>
              <a:rPr lang="en-US" sz="2000" b="1" dirty="0">
                <a:solidFill>
                  <a:srgbClr val="C00000"/>
                </a:solidFill>
              </a:rPr>
              <a:t>75 out of 100. </a:t>
            </a:r>
          </a:p>
          <a:p>
            <a:r>
              <a:rPr lang="en-US" sz="2000" dirty="0"/>
              <a:t>Baseline: each patient survives with p=0.5. In treatment group 75 survived. Should we administer this medication?   What is the p-value ? </a:t>
            </a:r>
          </a:p>
          <a:p>
            <a:r>
              <a:rPr lang="en-US" sz="2000" dirty="0"/>
              <a:t>Z= number of people that survive in treatment group. </a:t>
            </a:r>
          </a:p>
          <a:p>
            <a:r>
              <a:rPr lang="en-US" sz="2000" dirty="0"/>
              <a:t>Under Null, the this is Z ~ Bin( n=100, p=0.5). </a:t>
            </a:r>
          </a:p>
          <a:p>
            <a:r>
              <a:rPr lang="en-US" sz="2000" dirty="0"/>
              <a:t>E[Z]= np = 100*0.5 =50 </a:t>
            </a:r>
          </a:p>
          <a:p>
            <a:r>
              <a:rPr lang="en-US" sz="2000" dirty="0"/>
              <a:t>Var(Z)= np(1-p)= 100*1/4 = 25, so </a:t>
            </a:r>
            <a:r>
              <a:rPr lang="el-GR" sz="2000" dirty="0"/>
              <a:t>σ</a:t>
            </a:r>
            <a:r>
              <a:rPr lang="en-US" sz="2000" dirty="0"/>
              <a:t>=5. </a:t>
            </a:r>
          </a:p>
          <a:p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223B5-75E4-3F4D-B7B9-C80FDCE6C02A}"/>
              </a:ext>
            </a:extLst>
          </p:cNvPr>
          <p:cNvSpPr txBox="1"/>
          <p:nvPr/>
        </p:nvSpPr>
        <p:spPr>
          <a:xfrm>
            <a:off x="477078" y="5287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4A964-E03A-254F-AA9F-975D27071A81}"/>
              </a:ext>
            </a:extLst>
          </p:cNvPr>
          <p:cNvSpPr/>
          <p:nvPr/>
        </p:nvSpPr>
        <p:spPr>
          <a:xfrm>
            <a:off x="6564086" y="261257"/>
            <a:ext cx="892628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93782-4CAA-374C-8B85-F9856B165115}"/>
              </a:ext>
            </a:extLst>
          </p:cNvPr>
          <p:cNvSpPr txBox="1"/>
          <p:nvPr/>
        </p:nvSpPr>
        <p:spPr>
          <a:xfrm>
            <a:off x="6553200" y="1534371"/>
            <a:ext cx="10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833B9-080A-9548-B8B8-5F4605628942}"/>
              </a:ext>
            </a:extLst>
          </p:cNvPr>
          <p:cNvSpPr/>
          <p:nvPr/>
        </p:nvSpPr>
        <p:spPr>
          <a:xfrm>
            <a:off x="6672943" y="323621"/>
            <a:ext cx="533400" cy="2178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89253-9EAA-5C4E-9211-E34EC40FB353}"/>
              </a:ext>
            </a:extLst>
          </p:cNvPr>
          <p:cNvSpPr/>
          <p:nvPr/>
        </p:nvSpPr>
        <p:spPr>
          <a:xfrm>
            <a:off x="6672943" y="508577"/>
            <a:ext cx="533400" cy="217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DD069-4F75-CC49-9B94-20B2F7003BE6}"/>
              </a:ext>
            </a:extLst>
          </p:cNvPr>
          <p:cNvSpPr/>
          <p:nvPr/>
        </p:nvSpPr>
        <p:spPr>
          <a:xfrm>
            <a:off x="6672943" y="707454"/>
            <a:ext cx="533400" cy="2178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00F60F-798A-6E4B-BEE9-3E2B28BCF9C8}"/>
              </a:ext>
            </a:extLst>
          </p:cNvPr>
          <p:cNvSpPr/>
          <p:nvPr/>
        </p:nvSpPr>
        <p:spPr>
          <a:xfrm>
            <a:off x="6672943" y="892410"/>
            <a:ext cx="533400" cy="2178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D90C6F-8081-0B46-9F94-FA7E4EFF3A98}"/>
              </a:ext>
            </a:extLst>
          </p:cNvPr>
          <p:cNvSpPr/>
          <p:nvPr/>
        </p:nvSpPr>
        <p:spPr>
          <a:xfrm>
            <a:off x="6672943" y="1074564"/>
            <a:ext cx="533400" cy="217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C8E83-AA1F-1540-B002-FB65213FD0AB}"/>
              </a:ext>
            </a:extLst>
          </p:cNvPr>
          <p:cNvSpPr/>
          <p:nvPr/>
        </p:nvSpPr>
        <p:spPr>
          <a:xfrm>
            <a:off x="6672943" y="1259520"/>
            <a:ext cx="533400" cy="217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EE4E0-A6BE-544D-BC68-4CAA224B8DBB}"/>
              </a:ext>
            </a:extLst>
          </p:cNvPr>
          <p:cNvSpPr/>
          <p:nvPr/>
        </p:nvSpPr>
        <p:spPr>
          <a:xfrm>
            <a:off x="8665029" y="261257"/>
            <a:ext cx="892628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0A18E5-B559-1E4E-A42B-E8DA3A190A80}"/>
              </a:ext>
            </a:extLst>
          </p:cNvPr>
          <p:cNvSpPr/>
          <p:nvPr/>
        </p:nvSpPr>
        <p:spPr>
          <a:xfrm>
            <a:off x="8773886" y="323621"/>
            <a:ext cx="533400" cy="2178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D35DC2-6EE3-1344-88BA-B3CF3BAC7670}"/>
              </a:ext>
            </a:extLst>
          </p:cNvPr>
          <p:cNvSpPr/>
          <p:nvPr/>
        </p:nvSpPr>
        <p:spPr>
          <a:xfrm>
            <a:off x="8773886" y="508577"/>
            <a:ext cx="533400" cy="2178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FE974A-11A7-0A4C-8B26-3B41B9B291D4}"/>
              </a:ext>
            </a:extLst>
          </p:cNvPr>
          <p:cNvSpPr/>
          <p:nvPr/>
        </p:nvSpPr>
        <p:spPr>
          <a:xfrm>
            <a:off x="8773886" y="707454"/>
            <a:ext cx="533400" cy="217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D18B20-49DE-5140-AA3B-A51496293394}"/>
              </a:ext>
            </a:extLst>
          </p:cNvPr>
          <p:cNvSpPr/>
          <p:nvPr/>
        </p:nvSpPr>
        <p:spPr>
          <a:xfrm>
            <a:off x="8773886" y="892410"/>
            <a:ext cx="533400" cy="2178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9369C5-C56D-DF4B-9209-283982CC366A}"/>
              </a:ext>
            </a:extLst>
          </p:cNvPr>
          <p:cNvSpPr/>
          <p:nvPr/>
        </p:nvSpPr>
        <p:spPr>
          <a:xfrm>
            <a:off x="8773886" y="1074564"/>
            <a:ext cx="533400" cy="2178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486B13-6411-F64D-B04B-6F520ACD5666}"/>
              </a:ext>
            </a:extLst>
          </p:cNvPr>
          <p:cNvSpPr/>
          <p:nvPr/>
        </p:nvSpPr>
        <p:spPr>
          <a:xfrm>
            <a:off x="8773886" y="1259520"/>
            <a:ext cx="533400" cy="2178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B0A28C-BBCE-A34A-B94B-8DC624628A80}"/>
              </a:ext>
            </a:extLst>
          </p:cNvPr>
          <p:cNvSpPr txBox="1"/>
          <p:nvPr/>
        </p:nvSpPr>
        <p:spPr>
          <a:xfrm>
            <a:off x="8665029" y="1543849"/>
            <a:ext cx="105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Treatment group</a:t>
            </a:r>
          </a:p>
        </p:txBody>
      </p:sp>
    </p:spTree>
    <p:extLst>
      <p:ext uri="{BB962C8B-B14F-4D97-AF65-F5344CB8AC3E}">
        <p14:creationId xmlns:p14="http://schemas.microsoft.com/office/powerpoint/2010/main" val="9502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6" y="18255"/>
            <a:ext cx="10515600" cy="1325563"/>
          </a:xfrm>
        </p:spPr>
        <p:txBody>
          <a:bodyPr/>
          <a:lstStyle/>
          <a:p>
            <a:r>
              <a:rPr lang="en-US" dirty="0"/>
              <a:t>How do we evaluate how good a classifier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59" y="1253331"/>
            <a:ext cx="11197281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Let’s focus on binary classification for simplicity.</a:t>
            </a:r>
          </a:p>
          <a:p>
            <a:r>
              <a:rPr lang="en-US" dirty="0"/>
              <a:t>The most important thing we learned is that we never train and test on the same data. </a:t>
            </a:r>
            <a:br>
              <a:rPr lang="en-US" dirty="0"/>
            </a:br>
            <a:r>
              <a:rPr lang="en-US" dirty="0"/>
              <a:t>Either we split our data into train/test split and evaluate the performance on the test set, or we do CV. </a:t>
            </a:r>
          </a:p>
          <a:p>
            <a:r>
              <a:rPr lang="en-US" dirty="0"/>
              <a:t>But what metric to use? </a:t>
            </a:r>
          </a:p>
          <a:p>
            <a:r>
              <a:rPr lang="en-US" dirty="0"/>
              <a:t>Accuracy = #correct predictions/ Total # of examples. </a:t>
            </a:r>
          </a:p>
        </p:txBody>
      </p:sp>
    </p:spTree>
    <p:extLst>
      <p:ext uri="{BB962C8B-B14F-4D97-AF65-F5344CB8AC3E}">
        <p14:creationId xmlns:p14="http://schemas.microsoft.com/office/powerpoint/2010/main" val="39089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773D-1852-5946-A8D2-FE330D56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Central Limit Theorem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D4D0-37BE-6749-B0EF-91217989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32" y="1435276"/>
            <a:ext cx="10638183" cy="2530559"/>
          </a:xfrm>
        </p:spPr>
        <p:txBody>
          <a:bodyPr>
            <a:normAutofit/>
          </a:bodyPr>
          <a:lstStyle/>
          <a:p>
            <a:r>
              <a:rPr lang="en-US" dirty="0"/>
              <a:t>A binomial Random variable with n trials and probability of success p </a:t>
            </a:r>
          </a:p>
          <a:p>
            <a:r>
              <a:rPr lang="en-US" dirty="0"/>
              <a:t>approaches a gaussian with mean mu=n*p and Var= n p (1-p)  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223B5-75E4-3F4D-B7B9-C80FDCE6C02A}"/>
              </a:ext>
            </a:extLst>
          </p:cNvPr>
          <p:cNvSpPr txBox="1"/>
          <p:nvPr/>
        </p:nvSpPr>
        <p:spPr>
          <a:xfrm>
            <a:off x="477078" y="5287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433FB2-EF37-9C40-B60B-269741F6F897}"/>
              </a:ext>
            </a:extLst>
          </p:cNvPr>
          <p:cNvCxnSpPr>
            <a:cxnSpLocks/>
          </p:cNvCxnSpPr>
          <p:nvPr/>
        </p:nvCxnSpPr>
        <p:spPr>
          <a:xfrm flipV="1">
            <a:off x="3917706" y="3195104"/>
            <a:ext cx="0" cy="246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EF2084-82B1-CC42-8685-CE795DED6280}"/>
              </a:ext>
            </a:extLst>
          </p:cNvPr>
          <p:cNvCxnSpPr>
            <a:cxnSpLocks/>
          </p:cNvCxnSpPr>
          <p:nvPr/>
        </p:nvCxnSpPr>
        <p:spPr>
          <a:xfrm flipV="1">
            <a:off x="3835644" y="5481102"/>
            <a:ext cx="3387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EAB94B-04ED-FE4C-9FF6-9D821FEE0DF6}"/>
              </a:ext>
            </a:extLst>
          </p:cNvPr>
          <p:cNvSpPr/>
          <p:nvPr/>
        </p:nvSpPr>
        <p:spPr>
          <a:xfrm>
            <a:off x="4023213" y="5297253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AAF496-DC96-4A4B-81DC-AB35FB511906}"/>
              </a:ext>
            </a:extLst>
          </p:cNvPr>
          <p:cNvSpPr/>
          <p:nvPr/>
        </p:nvSpPr>
        <p:spPr>
          <a:xfrm>
            <a:off x="4408611" y="5297252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02D32-61F0-004A-9F37-7FD42AD83BCA}"/>
              </a:ext>
            </a:extLst>
          </p:cNvPr>
          <p:cNvSpPr/>
          <p:nvPr/>
        </p:nvSpPr>
        <p:spPr>
          <a:xfrm>
            <a:off x="4408610" y="5113401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F2DF83-70AB-BE43-B91A-EFB194755F39}"/>
              </a:ext>
            </a:extLst>
          </p:cNvPr>
          <p:cNvSpPr/>
          <p:nvPr/>
        </p:nvSpPr>
        <p:spPr>
          <a:xfrm>
            <a:off x="4408610" y="4944975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13C21-0414-8A4D-89EE-33E19182A37C}"/>
              </a:ext>
            </a:extLst>
          </p:cNvPr>
          <p:cNvSpPr/>
          <p:nvPr/>
        </p:nvSpPr>
        <p:spPr>
          <a:xfrm>
            <a:off x="4408609" y="4761124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B51C34-BE0E-F84F-80CF-917CF0BB7E01}"/>
              </a:ext>
            </a:extLst>
          </p:cNvPr>
          <p:cNvSpPr/>
          <p:nvPr/>
        </p:nvSpPr>
        <p:spPr>
          <a:xfrm>
            <a:off x="4408608" y="4592698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F4B35-F749-8344-8C7E-36715E9BA4EF}"/>
              </a:ext>
            </a:extLst>
          </p:cNvPr>
          <p:cNvSpPr/>
          <p:nvPr/>
        </p:nvSpPr>
        <p:spPr>
          <a:xfrm>
            <a:off x="4899509" y="5292813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D2E2D-D586-7849-83F2-D76276ABA007}"/>
              </a:ext>
            </a:extLst>
          </p:cNvPr>
          <p:cNvSpPr/>
          <p:nvPr/>
        </p:nvSpPr>
        <p:spPr>
          <a:xfrm>
            <a:off x="4899509" y="5124387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672B2A-C126-E147-8BE1-395AA1939E15}"/>
              </a:ext>
            </a:extLst>
          </p:cNvPr>
          <p:cNvSpPr/>
          <p:nvPr/>
        </p:nvSpPr>
        <p:spPr>
          <a:xfrm>
            <a:off x="4899508" y="4940536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EBE615-F4F7-8B4E-8B98-48167EAC0BDE}"/>
              </a:ext>
            </a:extLst>
          </p:cNvPr>
          <p:cNvSpPr/>
          <p:nvPr/>
        </p:nvSpPr>
        <p:spPr>
          <a:xfrm>
            <a:off x="4899507" y="4772110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088ED-7836-A140-B58A-37365F2D5A9E}"/>
              </a:ext>
            </a:extLst>
          </p:cNvPr>
          <p:cNvSpPr/>
          <p:nvPr/>
        </p:nvSpPr>
        <p:spPr>
          <a:xfrm>
            <a:off x="4899507" y="4592261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C0BFC1-F339-214C-9159-109FF6CB27AE}"/>
              </a:ext>
            </a:extLst>
          </p:cNvPr>
          <p:cNvSpPr/>
          <p:nvPr/>
        </p:nvSpPr>
        <p:spPr>
          <a:xfrm>
            <a:off x="4899510" y="4401864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8FA055-07DE-1142-BA6E-B1C1046AC589}"/>
              </a:ext>
            </a:extLst>
          </p:cNvPr>
          <p:cNvSpPr/>
          <p:nvPr/>
        </p:nvSpPr>
        <p:spPr>
          <a:xfrm>
            <a:off x="4899510" y="4233438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58F352-AB07-9048-BF69-FBD5F75A212A}"/>
              </a:ext>
            </a:extLst>
          </p:cNvPr>
          <p:cNvSpPr/>
          <p:nvPr/>
        </p:nvSpPr>
        <p:spPr>
          <a:xfrm>
            <a:off x="4899509" y="4049587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9E699C-29BF-4744-B73F-31A614F062FF}"/>
              </a:ext>
            </a:extLst>
          </p:cNvPr>
          <p:cNvSpPr/>
          <p:nvPr/>
        </p:nvSpPr>
        <p:spPr>
          <a:xfrm>
            <a:off x="4899508" y="3881161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D8D969-D6C9-C548-9E30-1E05E57C0D2A}"/>
              </a:ext>
            </a:extLst>
          </p:cNvPr>
          <p:cNvSpPr/>
          <p:nvPr/>
        </p:nvSpPr>
        <p:spPr>
          <a:xfrm>
            <a:off x="4899508" y="3701312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8EA684-8535-6943-9CEB-B7FD975B4AE7}"/>
              </a:ext>
            </a:extLst>
          </p:cNvPr>
          <p:cNvSpPr/>
          <p:nvPr/>
        </p:nvSpPr>
        <p:spPr>
          <a:xfrm>
            <a:off x="5881294" y="5292680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0BC607-F046-1E4D-A0EE-C7DF76739EBD}"/>
              </a:ext>
            </a:extLst>
          </p:cNvPr>
          <p:cNvSpPr/>
          <p:nvPr/>
        </p:nvSpPr>
        <p:spPr>
          <a:xfrm>
            <a:off x="5881294" y="5124254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F7F679-E1D8-7F41-A940-1857977CE2BC}"/>
              </a:ext>
            </a:extLst>
          </p:cNvPr>
          <p:cNvSpPr/>
          <p:nvPr/>
        </p:nvSpPr>
        <p:spPr>
          <a:xfrm>
            <a:off x="5881293" y="4940403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3A28AE-8EBD-1947-BAE5-ADDBCD575A6B}"/>
              </a:ext>
            </a:extLst>
          </p:cNvPr>
          <p:cNvSpPr/>
          <p:nvPr/>
        </p:nvSpPr>
        <p:spPr>
          <a:xfrm>
            <a:off x="5881292" y="4771977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D2F39C-2E9E-D248-B6FD-7158217F9B23}"/>
              </a:ext>
            </a:extLst>
          </p:cNvPr>
          <p:cNvSpPr/>
          <p:nvPr/>
        </p:nvSpPr>
        <p:spPr>
          <a:xfrm>
            <a:off x="5881292" y="4592128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8568A-4E2A-2742-83B1-515403DC9381}"/>
              </a:ext>
            </a:extLst>
          </p:cNvPr>
          <p:cNvSpPr/>
          <p:nvPr/>
        </p:nvSpPr>
        <p:spPr>
          <a:xfrm>
            <a:off x="5390403" y="5292813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F988A-94CD-BD4C-A651-2FCBFC755F2A}"/>
              </a:ext>
            </a:extLst>
          </p:cNvPr>
          <p:cNvSpPr/>
          <p:nvPr/>
        </p:nvSpPr>
        <p:spPr>
          <a:xfrm>
            <a:off x="5390403" y="5124387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259BF3-40E6-4B42-8765-C8373D4611E3}"/>
              </a:ext>
            </a:extLst>
          </p:cNvPr>
          <p:cNvSpPr/>
          <p:nvPr/>
        </p:nvSpPr>
        <p:spPr>
          <a:xfrm>
            <a:off x="5390402" y="4940536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81E47F-48A3-644C-A777-5571E462111B}"/>
              </a:ext>
            </a:extLst>
          </p:cNvPr>
          <p:cNvSpPr/>
          <p:nvPr/>
        </p:nvSpPr>
        <p:spPr>
          <a:xfrm>
            <a:off x="5390401" y="4772110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D32897-510E-BD40-8ECE-C5EA65285AC6}"/>
              </a:ext>
            </a:extLst>
          </p:cNvPr>
          <p:cNvSpPr/>
          <p:nvPr/>
        </p:nvSpPr>
        <p:spPr>
          <a:xfrm>
            <a:off x="5390401" y="4592261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78A9E8-5C18-6246-9413-21406FE9DC81}"/>
              </a:ext>
            </a:extLst>
          </p:cNvPr>
          <p:cNvSpPr/>
          <p:nvPr/>
        </p:nvSpPr>
        <p:spPr>
          <a:xfrm>
            <a:off x="5390404" y="4401864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D071C7-6E90-6541-B97B-D585F94EF6B6}"/>
              </a:ext>
            </a:extLst>
          </p:cNvPr>
          <p:cNvSpPr/>
          <p:nvPr/>
        </p:nvSpPr>
        <p:spPr>
          <a:xfrm>
            <a:off x="5390404" y="4233438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EC8608-8518-DF42-8AC5-37B97D948471}"/>
              </a:ext>
            </a:extLst>
          </p:cNvPr>
          <p:cNvSpPr/>
          <p:nvPr/>
        </p:nvSpPr>
        <p:spPr>
          <a:xfrm>
            <a:off x="5390403" y="4049587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0CA3DF-1885-4443-86A0-3B46FA840123}"/>
              </a:ext>
            </a:extLst>
          </p:cNvPr>
          <p:cNvSpPr/>
          <p:nvPr/>
        </p:nvSpPr>
        <p:spPr>
          <a:xfrm>
            <a:off x="5390402" y="3881161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123E60-E42A-204C-9C8B-11FEC9FEE374}"/>
              </a:ext>
            </a:extLst>
          </p:cNvPr>
          <p:cNvSpPr/>
          <p:nvPr/>
        </p:nvSpPr>
        <p:spPr>
          <a:xfrm>
            <a:off x="5390402" y="3701312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E6DA40-8DAE-DA47-BC5E-B8FC28F82823}"/>
              </a:ext>
            </a:extLst>
          </p:cNvPr>
          <p:cNvSpPr/>
          <p:nvPr/>
        </p:nvSpPr>
        <p:spPr>
          <a:xfrm>
            <a:off x="6248340" y="5312390"/>
            <a:ext cx="246185" cy="172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E3AFA7-DB1E-A047-9AFD-7ACE1D63436D}"/>
              </a:ext>
            </a:extLst>
          </p:cNvPr>
          <p:cNvSpPr txBox="1"/>
          <p:nvPr/>
        </p:nvSpPr>
        <p:spPr>
          <a:xfrm>
            <a:off x="3999769" y="5465109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5F9104-C5B9-0B4B-8406-585676CAA3C1}"/>
              </a:ext>
            </a:extLst>
          </p:cNvPr>
          <p:cNvSpPr txBox="1"/>
          <p:nvPr/>
        </p:nvSpPr>
        <p:spPr>
          <a:xfrm>
            <a:off x="4395422" y="5472283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3B5453-6273-4344-BE8A-A4CC5345C828}"/>
              </a:ext>
            </a:extLst>
          </p:cNvPr>
          <p:cNvSpPr txBox="1"/>
          <p:nvPr/>
        </p:nvSpPr>
        <p:spPr>
          <a:xfrm>
            <a:off x="4889254" y="5465109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144B6-FA00-A442-A027-DEC532524BA2}"/>
              </a:ext>
            </a:extLst>
          </p:cNvPr>
          <p:cNvSpPr txBox="1"/>
          <p:nvPr/>
        </p:nvSpPr>
        <p:spPr>
          <a:xfrm>
            <a:off x="5284907" y="5472283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4EF817-D3F7-EF40-B6F7-DDA24F3C43B5}"/>
              </a:ext>
            </a:extLst>
          </p:cNvPr>
          <p:cNvSpPr txBox="1"/>
          <p:nvPr/>
        </p:nvSpPr>
        <p:spPr>
          <a:xfrm>
            <a:off x="5813130" y="5457935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C3014A-DEE1-9F4A-B003-F34A41C99B58}"/>
              </a:ext>
            </a:extLst>
          </p:cNvPr>
          <p:cNvSpPr txBox="1"/>
          <p:nvPr/>
        </p:nvSpPr>
        <p:spPr>
          <a:xfrm>
            <a:off x="6208783" y="5465109"/>
            <a:ext cx="38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30865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5F9-518C-7347-A282-91C98683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discussion on pitfalls </a:t>
            </a:r>
          </a:p>
        </p:txBody>
      </p:sp>
    </p:spTree>
    <p:extLst>
      <p:ext uri="{BB962C8B-B14F-4D97-AF65-F5344CB8AC3E}">
        <p14:creationId xmlns:p14="http://schemas.microsoft.com/office/powerpoint/2010/main" val="1033324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916B-BE5A-BA4A-B3CB-CE511C8A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in Data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B04B-B8E3-3F42-930F-BBCE9DFE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comparisons (P-value hacking aka Data Fishing)</a:t>
            </a:r>
          </a:p>
          <a:p>
            <a:r>
              <a:rPr lang="en-US" dirty="0"/>
              <a:t>Wald’s paradox</a:t>
            </a:r>
          </a:p>
          <a:p>
            <a:r>
              <a:rPr lang="en-US" dirty="0"/>
              <a:t>Other issues you can look up:</a:t>
            </a:r>
          </a:p>
          <a:p>
            <a:r>
              <a:rPr lang="en-US" dirty="0" err="1"/>
              <a:t>Berkson’s</a:t>
            </a:r>
            <a:r>
              <a:rPr lang="en-US" dirty="0"/>
              <a:t> paradox</a:t>
            </a:r>
          </a:p>
          <a:p>
            <a:r>
              <a:rPr lang="en-US" dirty="0"/>
              <a:t>Simpson’s paradox </a:t>
            </a:r>
          </a:p>
          <a:p>
            <a:r>
              <a:rPr lang="en-US" dirty="0"/>
              <a:t>False Causal interpretation </a:t>
            </a:r>
          </a:p>
          <a:p>
            <a:r>
              <a:rPr lang="en-US" dirty="0"/>
              <a:t>Greedily following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92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D102-C1E8-9041-B700-1760E44B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on performance metrics and A/B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E0E3-8297-3C4A-BE4B-61980630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Data-driven decision making has been recently put on a pedestal as the right way to make any decision. </a:t>
            </a:r>
          </a:p>
          <a:p>
            <a:r>
              <a:rPr lang="en-US" dirty="0"/>
              <a:t>Example: Marissa Mayer’s test of 41 shades of blue.</a:t>
            </a:r>
          </a:p>
          <a:p>
            <a:r>
              <a:rPr lang="en-US" dirty="0"/>
              <a:t>What color to make the Google toolbar to maximize clicks. </a:t>
            </a:r>
          </a:p>
          <a:p>
            <a:r>
              <a:rPr lang="en-US" dirty="0"/>
              <a:t>Team tried 41 shades of blue to find which one maximizes clicks. </a:t>
            </a:r>
          </a:p>
          <a:p>
            <a:r>
              <a:rPr lang="en-US" dirty="0"/>
              <a:t>After trying 10 blue shades we get 1.5% increase in clicks </a:t>
            </a:r>
          </a:p>
          <a:p>
            <a:r>
              <a:rPr lang="en-US" dirty="0"/>
              <a:t>After trying 21 we get 2.5% increase in clicks </a:t>
            </a:r>
          </a:p>
          <a:p>
            <a:r>
              <a:rPr lang="en-US" dirty="0"/>
              <a:t>After trying 121 we get 3.1% increase in clicks</a:t>
            </a:r>
          </a:p>
          <a:p>
            <a:r>
              <a:rPr lang="en-US" dirty="0"/>
              <a:t>It never ends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D102-C1E8-9041-B700-1760E44B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on performance metrics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E0E3-8297-3C4A-BE4B-61980630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just a recipe to get a false positive. </a:t>
            </a:r>
          </a:p>
          <a:p>
            <a:r>
              <a:rPr lang="en-US" dirty="0"/>
              <a:t>Code to simulate: 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as np 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v1=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np.random.normal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(10,1,[10,1])                                      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max(v1)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#get 11.6  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v1=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np.random.normal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(10,1,[21,1])                                      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max(v1)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#get 12.5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v1=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np.random.normal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(10,1,[121,1])                                      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max(v1)</a:t>
            </a:r>
            <a:b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#get 13.1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74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D102-C1E8-9041-B700-1760E44B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Pitfalls on performance metrics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E0E3-8297-3C4A-BE4B-61980630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325562"/>
            <a:ext cx="10515600" cy="5340143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Dark chocolate helps in weight loss !</a:t>
            </a:r>
          </a:p>
          <a:p>
            <a:endParaRPr lang="en-US" sz="1800" dirty="0"/>
          </a:p>
          <a:p>
            <a:r>
              <a:rPr lang="en-US" sz="1800" dirty="0"/>
              <a:t>Design experiment, take 10 people</a:t>
            </a:r>
            <a:br>
              <a:rPr lang="en-US" sz="1800" dirty="0"/>
            </a:br>
            <a:r>
              <a:rPr lang="en-US" sz="1800" dirty="0"/>
              <a:t>give them chocolate every day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In 10 control, do not.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measure 20 metrics:  blood sugar levels, cholesterol, hair loss, </a:t>
            </a:r>
            <a:br>
              <a:rPr lang="en-US" sz="1800" dirty="0"/>
            </a:br>
            <a:r>
              <a:rPr lang="en-US" sz="1800" dirty="0"/>
              <a:t>life satisfaction, etc. </a:t>
            </a:r>
          </a:p>
          <a:p>
            <a:r>
              <a:rPr lang="en-US" sz="1800" dirty="0"/>
              <a:t>Each one will be found to have an effect just by chance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Textbook p-value hacking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2"/>
              </a:rPr>
              <a:t>https://io9.gizmodo.com/i-fooled-millions-into-thinking-chocolate-helps-weight-1707251800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0C6B6D-787E-C340-AA5A-878EEC12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751" y="654089"/>
            <a:ext cx="6255520" cy="54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47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E8C-E099-F446-BB9B-E5A01D35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5F61-922B-5A4E-B04B-492FB3B9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1992 Swedish study tried to determine whether power lines caused some kind of poor health effects. </a:t>
            </a:r>
          </a:p>
          <a:p>
            <a:r>
              <a:rPr lang="en-US" dirty="0"/>
              <a:t>The researchers surveyed persons living within 300 meters of high-voltage power lines over a 25-year period and looked for statistically significant increases.</a:t>
            </a:r>
          </a:p>
          <a:p>
            <a:r>
              <a:rPr lang="en-US" dirty="0"/>
              <a:t>Considered 800 ailments. The study found that the incidence of childhood leukemia was four times higher among those who lived closest to the power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6" y="18255"/>
            <a:ext cx="10515600" cy="1325563"/>
          </a:xfrm>
        </p:spPr>
        <p:txBody>
          <a:bodyPr/>
          <a:lstStyle/>
          <a:p>
            <a:r>
              <a:rPr lang="en-US" dirty="0"/>
              <a:t>How do we evaluate how good a classifier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59" y="1253331"/>
            <a:ext cx="11197281" cy="4351338"/>
          </a:xfrm>
        </p:spPr>
        <p:txBody>
          <a:bodyPr>
            <a:normAutofit/>
          </a:bodyPr>
          <a:lstStyle/>
          <a:p>
            <a:r>
              <a:rPr lang="en-US" dirty="0"/>
              <a:t>Accuracy = #correct predictions/ Total # of examples.</a:t>
            </a:r>
          </a:p>
          <a:p>
            <a:r>
              <a:rPr lang="en-US" dirty="0"/>
              <a:t>Example: if your classifier is correct on 85 out of 100 examples of the test set, you have </a:t>
            </a:r>
            <a:r>
              <a:rPr lang="en-US" b="1" dirty="0"/>
              <a:t>test set accuracy</a:t>
            </a:r>
            <a:r>
              <a:rPr lang="en-US" dirty="0"/>
              <a:t> 85%.  </a:t>
            </a:r>
          </a:p>
          <a:p>
            <a:r>
              <a:rPr lang="en-US" dirty="0"/>
              <a:t>Problems with accuracy as a metric? </a:t>
            </a:r>
          </a:p>
          <a:p>
            <a:r>
              <a:rPr lang="en-US" dirty="0"/>
              <a:t>``Machine learning researchers were able to make a neural network that looks at your photograph online and can predict if you have COVID or not!</a:t>
            </a:r>
          </a:p>
          <a:p>
            <a:r>
              <a:rPr lang="en-US" dirty="0"/>
              <a:t>-Does it work well ?</a:t>
            </a:r>
          </a:p>
          <a:p>
            <a:r>
              <a:rPr lang="en-US" dirty="0"/>
              <a:t>-It has accuracy about 99% ! </a:t>
            </a:r>
          </a:p>
          <a:p>
            <a:r>
              <a:rPr lang="en-US" dirty="0"/>
              <a:t>Accuracy is a mix of two different types of errors </a:t>
            </a:r>
          </a:p>
        </p:txBody>
      </p:sp>
    </p:spTree>
    <p:extLst>
      <p:ext uri="{BB962C8B-B14F-4D97-AF65-F5344CB8AC3E}">
        <p14:creationId xmlns:p14="http://schemas.microsoft.com/office/powerpoint/2010/main" val="266378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6" y="18255"/>
            <a:ext cx="10515600" cy="1325563"/>
          </a:xfrm>
        </p:spPr>
        <p:txBody>
          <a:bodyPr/>
          <a:lstStyle/>
          <a:p>
            <a:r>
              <a:rPr lang="en-US" dirty="0"/>
              <a:t>You can be wrong in two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59" y="1253331"/>
            <a:ext cx="11197281" cy="4351338"/>
          </a:xfrm>
        </p:spPr>
        <p:txBody>
          <a:bodyPr>
            <a:normAutofit/>
          </a:bodyPr>
          <a:lstStyle/>
          <a:p>
            <a:r>
              <a:rPr lang="en-US" dirty="0"/>
              <a:t>Type 1 error / False Positive / Incorrect rejection of the Null hypothesis </a:t>
            </a:r>
          </a:p>
          <a:p>
            <a:r>
              <a:rPr lang="en-US" dirty="0"/>
              <a:t>Type 2 error/ Missed Detection/ Null was false but failed to reject it. </a:t>
            </a:r>
          </a:p>
          <a:p>
            <a:r>
              <a:rPr lang="en-US" dirty="0"/>
              <a:t>Typically Type 1 and type 2 errors have very different business impact.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3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6" y="18255"/>
            <a:ext cx="10515600" cy="1325563"/>
          </a:xfrm>
        </p:spPr>
        <p:txBody>
          <a:bodyPr/>
          <a:lstStyle/>
          <a:p>
            <a:r>
              <a:rPr lang="en-US" dirty="0"/>
              <a:t>You can be wrong in two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59" y="1253331"/>
            <a:ext cx="11197281" cy="4351338"/>
          </a:xfrm>
        </p:spPr>
        <p:txBody>
          <a:bodyPr>
            <a:normAutofit/>
          </a:bodyPr>
          <a:lstStyle/>
          <a:p>
            <a:r>
              <a:rPr lang="en-US" dirty="0"/>
              <a:t>Type 1 error / False Positive / Incorrect rejection of the Null hypothesis </a:t>
            </a:r>
          </a:p>
          <a:p>
            <a:r>
              <a:rPr lang="en-US" dirty="0"/>
              <a:t>Type 2 error/ Missed Detection/ Null was false but failed to reject it. </a:t>
            </a:r>
          </a:p>
          <a:p>
            <a:r>
              <a:rPr lang="en-US" dirty="0"/>
              <a:t>Typically Type 1 and type 2 errors have very different business impact.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A411D-1613-6DF2-F563-B2846D4D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1" y="2960511"/>
            <a:ext cx="3873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8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59" y="1253331"/>
            <a:ext cx="11197281" cy="4351338"/>
          </a:xfrm>
        </p:spPr>
        <p:txBody>
          <a:bodyPr>
            <a:normAutofit/>
          </a:bodyPr>
          <a:lstStyle/>
          <a:p>
            <a:r>
              <a:rPr lang="en-US" dirty="0"/>
              <a:t>Type 1 error / False Positive / Incorrect rejection of the Null hypothesis </a:t>
            </a:r>
          </a:p>
          <a:p>
            <a:r>
              <a:rPr lang="en-US" dirty="0"/>
              <a:t>Type 2 error/ Missed Detection/ Null was false but failed to reject it. </a:t>
            </a:r>
          </a:p>
          <a:p>
            <a:r>
              <a:rPr lang="en-US" dirty="0"/>
              <a:t>Typically Type 1 and type 2 errors have very different business impact.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1182C-B17A-1A9E-5D89-1EA4706B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6" y="85713"/>
            <a:ext cx="6168505" cy="6576646"/>
          </a:xfrm>
          <a:prstGeom prst="rect">
            <a:avLst/>
          </a:prstGeom>
          <a:effectLst>
            <a:outerShdw blurRad="50800" dist="50800" dir="5400000" sx="48000" sy="48000" algn="ctr" rotWithShape="0">
              <a:srgbClr val="000000">
                <a:alpha val="62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324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6" y="18255"/>
            <a:ext cx="10515600" cy="1325563"/>
          </a:xfrm>
        </p:spPr>
        <p:txBody>
          <a:bodyPr/>
          <a:lstStyle/>
          <a:p>
            <a:r>
              <a:rPr lang="en-US" dirty="0"/>
              <a:t>You can be wrong in two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59" y="1253331"/>
            <a:ext cx="1119728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 1 error / False Positive / Incorrect rejection of the Null hypothesis </a:t>
            </a:r>
          </a:p>
          <a:p>
            <a:r>
              <a:rPr lang="en-US" dirty="0"/>
              <a:t>Type 2 error/ Missed Detection/ Null was false but failed to reject it. </a:t>
            </a:r>
          </a:p>
          <a:p>
            <a:r>
              <a:rPr lang="en-US" dirty="0"/>
              <a:t>Typically Type 1 and type 2 errors have very different business impact.</a:t>
            </a:r>
          </a:p>
          <a:p>
            <a:r>
              <a:rPr lang="en-US" dirty="0"/>
              <a:t>1 in 100 cars has faulty steering wheel fastener. </a:t>
            </a:r>
          </a:p>
          <a:p>
            <a:r>
              <a:rPr lang="en-US" dirty="0"/>
              <a:t>Increase cost by 1 percent </a:t>
            </a:r>
            <a:r>
              <a:rPr lang="en-US" b="1" dirty="0">
                <a:solidFill>
                  <a:srgbClr val="FF0000"/>
                </a:solidFill>
              </a:rPr>
              <a:t>vs</a:t>
            </a:r>
            <a:r>
              <a:rPr lang="en-US" dirty="0"/>
              <a:t> end of company and people hurt. </a:t>
            </a:r>
          </a:p>
          <a:p>
            <a:r>
              <a:rPr lang="en-US" dirty="0"/>
              <a:t>Shipping a faulty product can be much more expensive compared to discarding some good products. </a:t>
            </a:r>
          </a:p>
          <a:p>
            <a:r>
              <a:rPr lang="en-US" dirty="0"/>
              <a:t>It is the job of the data scientist to factor these costs and model with the correct business-specific cost function. </a:t>
            </a:r>
          </a:p>
          <a:p>
            <a:r>
              <a:rPr lang="en-US" dirty="0"/>
              <a:t>If specific costs can be assigned to these different mistakes, a problem specific metric can be designed.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7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28137</TotalTime>
  <Words>4671</Words>
  <Application>Microsoft Macintosh PowerPoint</Application>
  <PresentationFormat>Widescreen</PresentationFormat>
  <Paragraphs>659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Book Antiqua</vt:lpstr>
      <vt:lpstr>Calibri</vt:lpstr>
      <vt:lpstr>Calibri Light</vt:lpstr>
      <vt:lpstr>Cambria Math</vt:lpstr>
      <vt:lpstr>Consolas</vt:lpstr>
      <vt:lpstr>Office Theme</vt:lpstr>
      <vt:lpstr>Evaluating Classifiers Performance Metrics Pitfalls  </vt:lpstr>
      <vt:lpstr>Kaggle competition</vt:lpstr>
      <vt:lpstr>Data engineering best practices</vt:lpstr>
      <vt:lpstr>How do we evaluate how good a classifier is</vt:lpstr>
      <vt:lpstr>How do we evaluate how good a classifier is</vt:lpstr>
      <vt:lpstr>You can be wrong in two ways</vt:lpstr>
      <vt:lpstr>You can be wrong in two ways</vt:lpstr>
      <vt:lpstr>PowerPoint Presentation</vt:lpstr>
      <vt:lpstr>You can be wrong in two ways</vt:lpstr>
      <vt:lpstr>Confusion Matrix (Binary Classification)</vt:lpstr>
      <vt:lpstr>Confusion Matrix (Binary Classification)</vt:lpstr>
      <vt:lpstr>Confusion Matrix (Binary Classification)</vt:lpstr>
      <vt:lpstr>Confusion Matrix (Binary Classification)</vt:lpstr>
      <vt:lpstr>Example</vt:lpstr>
      <vt:lpstr>Example</vt:lpstr>
      <vt:lpstr>You rapid test is positive,  what’s the probability  you have COVID?</vt:lpstr>
      <vt:lpstr>You rapid test is positive,  what’s the probability  you have COVID?</vt:lpstr>
      <vt:lpstr>F-measure</vt:lpstr>
      <vt:lpstr>Area under the ROC curve</vt:lpstr>
      <vt:lpstr>Area under the ROC curve</vt:lpstr>
      <vt:lpstr>Area under the ROC curve</vt:lpstr>
      <vt:lpstr>Area under the ROC curve</vt:lpstr>
      <vt:lpstr>Area under the ROC curve</vt:lpstr>
      <vt:lpstr>Area under the ROC curve</vt:lpstr>
      <vt:lpstr>Area under the ROC curve</vt:lpstr>
      <vt:lpstr>Area under the ROC curve</vt:lpstr>
      <vt:lpstr>Area under the ROC curve</vt:lpstr>
      <vt:lpstr>Breakout session </vt:lpstr>
      <vt:lpstr>Area under the ROC curve</vt:lpstr>
      <vt:lpstr>Area under the ROC curve</vt:lpstr>
      <vt:lpstr>Good things about AUC </vt:lpstr>
      <vt:lpstr>P-values</vt:lpstr>
      <vt:lpstr>P-values and the tea testing experiment </vt:lpstr>
      <vt:lpstr>P-values and the tea testing experiment </vt:lpstr>
      <vt:lpstr>P-values and the tea testing experiment </vt:lpstr>
      <vt:lpstr>P-values and the tea testing experiment </vt:lpstr>
      <vt:lpstr>P-values and the tea testing experiment </vt:lpstr>
      <vt:lpstr>P-values and the tea testing experiment </vt:lpstr>
      <vt:lpstr>P-values</vt:lpstr>
      <vt:lpstr>Central Limit Theorem recap</vt:lpstr>
      <vt:lpstr>brief discussion on pitfalls </vt:lpstr>
      <vt:lpstr>Pitfalls in Data science </vt:lpstr>
      <vt:lpstr>Pitfalls on performance metrics and A/B testing</vt:lpstr>
      <vt:lpstr>Pitfalls on performance metrics and evaluation</vt:lpstr>
      <vt:lpstr>Pitfalls on performance metrics and evaluation</vt:lpstr>
      <vt:lpstr>Multiple 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Classifiers</dc:title>
  <dc:creator>Microsoft Office User</dc:creator>
  <cp:lastModifiedBy>Microsoft Office User</cp:lastModifiedBy>
  <cp:revision>265</cp:revision>
  <dcterms:created xsi:type="dcterms:W3CDTF">2017-08-01T15:02:17Z</dcterms:created>
  <dcterms:modified xsi:type="dcterms:W3CDTF">2022-10-11T17:30:35Z</dcterms:modified>
</cp:coreProperties>
</file>