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79" r:id="rId2"/>
    <p:sldId id="380" r:id="rId3"/>
    <p:sldId id="387" r:id="rId4"/>
    <p:sldId id="386" r:id="rId5"/>
    <p:sldId id="385" r:id="rId6"/>
    <p:sldId id="382" r:id="rId7"/>
    <p:sldId id="383" r:id="rId8"/>
    <p:sldId id="384" r:id="rId9"/>
    <p:sldId id="400" r:id="rId10"/>
    <p:sldId id="402" r:id="rId11"/>
    <p:sldId id="388" r:id="rId12"/>
    <p:sldId id="389" r:id="rId13"/>
    <p:sldId id="390" r:id="rId14"/>
    <p:sldId id="394" r:id="rId15"/>
    <p:sldId id="405" r:id="rId16"/>
    <p:sldId id="403" r:id="rId17"/>
    <p:sldId id="404" r:id="rId18"/>
    <p:sldId id="393" r:id="rId19"/>
    <p:sldId id="397" r:id="rId20"/>
    <p:sldId id="398" r:id="rId21"/>
    <p:sldId id="401" r:id="rId22"/>
    <p:sldId id="396" r:id="rId23"/>
    <p:sldId id="395" r:id="rId24"/>
    <p:sldId id="391" r:id="rId25"/>
    <p:sldId id="39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FE0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84239"/>
  </p:normalViewPr>
  <p:slideViewPr>
    <p:cSldViewPr snapToGrid="0" snapToObjects="1">
      <p:cViewPr varScale="1">
        <p:scale>
          <a:sx n="92" d="100"/>
          <a:sy n="92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22BB4-91B4-8C49-87FB-C3AFE6D74392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FC402-18C0-0641-9AC9-34716935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9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FC402-18C0-0641-9AC9-347169351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Operations and Training Area</a:t>
            </a:r>
          </a:p>
          <a:p>
            <a:r>
              <a:rPr lang="en-US" dirty="0"/>
              <a:t>Satellite Oceanography Tactical Applications</a:t>
            </a:r>
          </a:p>
          <a:p>
            <a:r>
              <a:rPr lang="en-US" dirty="0"/>
              <a:t>Safety Officer Training Academy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FC402-18C0-0641-9AC9-3471693516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8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FC402-18C0-0641-9AC9-3471693516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50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FC402-18C0-0641-9AC9-3471693516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0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</a:t>
            </a:r>
            <a:r>
              <a:rPr lang="en-US" dirty="0" err="1"/>
              <a:t>learn.org</a:t>
            </a:r>
            <a:r>
              <a:rPr lang="en-US" dirty="0"/>
              <a:t>/stable/</a:t>
            </a:r>
            <a:r>
              <a:rPr lang="en-US" dirty="0" err="1"/>
              <a:t>auto_examples</a:t>
            </a:r>
            <a:r>
              <a:rPr lang="en-US" dirty="0"/>
              <a:t>/</a:t>
            </a:r>
            <a:r>
              <a:rPr lang="en-US" dirty="0" err="1"/>
              <a:t>linear_model</a:t>
            </a:r>
            <a:r>
              <a:rPr lang="en-US" dirty="0"/>
              <a:t>/</a:t>
            </a:r>
            <a:r>
              <a:rPr lang="en-US" dirty="0" err="1"/>
              <a:t>plot_sparse_logistic_regression_mnist.html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sklearn.datasets</a:t>
            </a:r>
            <a:r>
              <a:rPr lang="en-US" dirty="0"/>
              <a:t> import </a:t>
            </a:r>
            <a:r>
              <a:rPr lang="en-US" dirty="0" err="1"/>
              <a:t>fetch_openml</a:t>
            </a:r>
            <a:endParaRPr lang="en-US" dirty="0"/>
          </a:p>
          <a:p>
            <a:r>
              <a:rPr lang="en-US" dirty="0" err="1"/>
              <a:t>mnist</a:t>
            </a:r>
            <a:r>
              <a:rPr lang="en-US" dirty="0"/>
              <a:t> = </a:t>
            </a:r>
            <a:r>
              <a:rPr lang="en-US" dirty="0" err="1"/>
              <a:t>fetch_openml</a:t>
            </a:r>
            <a:r>
              <a:rPr lang="en-US" dirty="0"/>
              <a:t>('mnist_784')</a:t>
            </a:r>
          </a:p>
          <a:p>
            <a:endParaRPr lang="en-US" dirty="0"/>
          </a:p>
          <a:p>
            <a:r>
              <a:rPr lang="en-US" dirty="0" err="1"/>
              <a:t>mnist.data.shape</a:t>
            </a:r>
            <a:endParaRPr lang="en-US" dirty="0"/>
          </a:p>
          <a:p>
            <a:r>
              <a:rPr lang="en-US" dirty="0"/>
              <a:t>im1=</a:t>
            </a:r>
            <a:r>
              <a:rPr lang="en-US" dirty="0" err="1"/>
              <a:t>mnist.data</a:t>
            </a:r>
            <a:r>
              <a:rPr lang="en-US" dirty="0"/>
              <a:t>[1,:] im1= </a:t>
            </a:r>
            <a:r>
              <a:rPr lang="en-US" dirty="0" err="1"/>
              <a:t>np.reshape</a:t>
            </a:r>
            <a:r>
              <a:rPr lang="en-US" dirty="0"/>
              <a:t>(im1, (28,28)) </a:t>
            </a:r>
            <a:r>
              <a:rPr lang="en-US" dirty="0" err="1"/>
              <a:t>plt.imshow</a:t>
            </a:r>
            <a:r>
              <a:rPr lang="en-US" dirty="0"/>
              <a:t>(im1) 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logisticRegr</a:t>
            </a:r>
            <a:r>
              <a:rPr lang="en-US" dirty="0"/>
              <a:t> = </a:t>
            </a:r>
            <a:r>
              <a:rPr lang="en-US" dirty="0" err="1"/>
              <a:t>LogisticRegression</a:t>
            </a:r>
            <a:r>
              <a:rPr lang="en-US" dirty="0"/>
              <a:t>(solver = '</a:t>
            </a:r>
            <a:r>
              <a:rPr lang="en-US" dirty="0" err="1"/>
              <a:t>lbfgs</a:t>
            </a:r>
            <a:r>
              <a:rPr lang="en-US" dirty="0"/>
              <a:t>',verbose=1)</a:t>
            </a:r>
          </a:p>
          <a:p>
            <a:r>
              <a:rPr lang="en-US" dirty="0" err="1"/>
              <a:t>logreg</a:t>
            </a:r>
            <a:r>
              <a:rPr lang="en-US" dirty="0"/>
              <a:t>=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#The vars() function returns the __</a:t>
            </a:r>
            <a:r>
              <a:rPr lang="en-US" dirty="0" err="1"/>
              <a:t>dict</a:t>
            </a:r>
            <a:r>
              <a:rPr lang="en-US" dirty="0"/>
              <a:t>__ attribute of the given object.</a:t>
            </a:r>
          </a:p>
          <a:p>
            <a:endParaRPr lang="en-US" dirty="0"/>
          </a:p>
          <a:p>
            <a:r>
              <a:rPr lang="en-US" dirty="0"/>
              <a:t>vars(</a:t>
            </a:r>
            <a:r>
              <a:rPr lang="en-US" dirty="0" err="1"/>
              <a:t>logreg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 err="1"/>
              <a:t>train_img</a:t>
            </a:r>
            <a:r>
              <a:rPr lang="en-US" dirty="0"/>
              <a:t>, </a:t>
            </a:r>
            <a:r>
              <a:rPr lang="en-US" dirty="0" err="1"/>
              <a:t>test_img</a:t>
            </a:r>
            <a:r>
              <a:rPr lang="en-US" dirty="0"/>
              <a:t>, </a:t>
            </a:r>
            <a:r>
              <a:rPr lang="en-US" dirty="0" err="1"/>
              <a:t>train_lbl</a:t>
            </a:r>
            <a:r>
              <a:rPr lang="en-US" dirty="0"/>
              <a:t>, </a:t>
            </a:r>
            <a:r>
              <a:rPr lang="en-US" dirty="0" err="1"/>
              <a:t>test_lbl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</a:p>
          <a:p>
            <a:r>
              <a:rPr lang="en-US" dirty="0"/>
              <a:t> </a:t>
            </a:r>
            <a:r>
              <a:rPr lang="en-US" dirty="0" err="1"/>
              <a:t>mnist.data</a:t>
            </a:r>
            <a:r>
              <a:rPr lang="en-US" dirty="0"/>
              <a:t>, </a:t>
            </a:r>
            <a:r>
              <a:rPr lang="en-US" dirty="0" err="1"/>
              <a:t>mnist.target</a:t>
            </a:r>
            <a:r>
              <a:rPr lang="en-US" dirty="0"/>
              <a:t>, </a:t>
            </a:r>
            <a:r>
              <a:rPr lang="en-US" dirty="0" err="1"/>
              <a:t>test_size</a:t>
            </a:r>
            <a:r>
              <a:rPr lang="en-US" dirty="0"/>
              <a:t>=1/7.0, </a:t>
            </a:r>
            <a:r>
              <a:rPr lang="en-US" dirty="0" err="1"/>
              <a:t>random_state</a:t>
            </a:r>
            <a:r>
              <a:rPr lang="en-US" dirty="0"/>
              <a:t>=0)</a:t>
            </a:r>
          </a:p>
          <a:p>
            <a:endParaRPr lang="en-US" dirty="0"/>
          </a:p>
          <a:p>
            <a:r>
              <a:rPr lang="en-US" dirty="0" err="1"/>
              <a:t>logisticRegr.fit</a:t>
            </a:r>
            <a:r>
              <a:rPr lang="en-US" dirty="0"/>
              <a:t>(</a:t>
            </a:r>
            <a:r>
              <a:rPr lang="en-US" dirty="0" err="1"/>
              <a:t>train_img</a:t>
            </a:r>
            <a:r>
              <a:rPr lang="en-US" dirty="0"/>
              <a:t>, </a:t>
            </a:r>
            <a:r>
              <a:rPr lang="en-US" dirty="0" err="1"/>
              <a:t>train_lbl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</a:t>
            </a:r>
          </a:p>
          <a:p>
            <a:endParaRPr lang="en-US" dirty="0"/>
          </a:p>
          <a:p>
            <a:r>
              <a:rPr lang="en-US" dirty="0" err="1"/>
              <a:t>clf</a:t>
            </a:r>
            <a:r>
              <a:rPr lang="en-US" dirty="0"/>
              <a:t> = </a:t>
            </a:r>
            <a:r>
              <a:rPr lang="en-US" dirty="0" err="1"/>
              <a:t>LogisticRegression</a:t>
            </a:r>
            <a:r>
              <a:rPr lang="en-US" dirty="0"/>
              <a:t>(C=50. / 60000, </a:t>
            </a:r>
            <a:r>
              <a:rPr lang="en-US" dirty="0" err="1"/>
              <a:t>multi_class</a:t>
            </a:r>
            <a:r>
              <a:rPr lang="en-US" dirty="0"/>
              <a:t>='multinomial',</a:t>
            </a:r>
          </a:p>
          <a:p>
            <a:r>
              <a:rPr lang="en-US" dirty="0"/>
              <a:t>penalty='l1', solver='saga', </a:t>
            </a:r>
            <a:r>
              <a:rPr lang="en-US" dirty="0" err="1"/>
              <a:t>tol</a:t>
            </a:r>
            <a:r>
              <a:rPr lang="en-US" dirty="0"/>
              <a:t>=0.1)</a:t>
            </a:r>
          </a:p>
          <a:p>
            <a:r>
              <a:rPr lang="en-US" dirty="0" err="1"/>
              <a:t>clf.verbose</a:t>
            </a:r>
            <a:r>
              <a:rPr lang="en-US" dirty="0"/>
              <a:t>=1</a:t>
            </a:r>
          </a:p>
          <a:p>
            <a:endParaRPr lang="en-US" dirty="0"/>
          </a:p>
          <a:p>
            <a:r>
              <a:rPr lang="en-US" dirty="0"/>
              <a:t>clf2 = </a:t>
            </a:r>
            <a:r>
              <a:rPr lang="en-US" dirty="0" err="1"/>
              <a:t>LogisticRegression</a:t>
            </a:r>
            <a:r>
              <a:rPr lang="en-US" dirty="0"/>
              <a:t>(C=1000, </a:t>
            </a:r>
            <a:r>
              <a:rPr lang="en-US" dirty="0" err="1"/>
              <a:t>multi_class</a:t>
            </a:r>
            <a:r>
              <a:rPr lang="en-US" dirty="0"/>
              <a:t>='multinomial',</a:t>
            </a:r>
          </a:p>
          <a:p>
            <a:r>
              <a:rPr lang="en-US" dirty="0"/>
              <a:t>penalty='l1', solver='saga', </a:t>
            </a:r>
            <a:r>
              <a:rPr lang="en-US" dirty="0" err="1"/>
              <a:t>tol</a:t>
            </a:r>
            <a:r>
              <a:rPr lang="en-US" dirty="0"/>
              <a:t>=0.1)</a:t>
            </a:r>
          </a:p>
          <a:p>
            <a:r>
              <a:rPr lang="en-US" dirty="0"/>
              <a:t>clf2.verbose=1</a:t>
            </a:r>
          </a:p>
          <a:p>
            <a:endParaRPr lang="en-US" dirty="0"/>
          </a:p>
          <a:p>
            <a:r>
              <a:rPr lang="en-US" dirty="0"/>
              <a:t>clf2.fit(</a:t>
            </a:r>
            <a:r>
              <a:rPr lang="en-US" dirty="0" err="1"/>
              <a:t>train_img</a:t>
            </a:r>
            <a:r>
              <a:rPr lang="en-US" dirty="0"/>
              <a:t>, </a:t>
            </a:r>
            <a:r>
              <a:rPr lang="en-US" dirty="0" err="1"/>
              <a:t>train_lbl</a:t>
            </a:r>
            <a:r>
              <a:rPr lang="en-US" dirty="0"/>
              <a:t>)</a:t>
            </a:r>
          </a:p>
          <a:p>
            <a:r>
              <a:rPr lang="en-US" dirty="0"/>
              <a:t>score = </a:t>
            </a:r>
            <a:r>
              <a:rPr lang="en-US" dirty="0" err="1"/>
              <a:t>clf.score</a:t>
            </a:r>
            <a:r>
              <a:rPr lang="en-US" dirty="0"/>
              <a:t>(</a:t>
            </a:r>
            <a:r>
              <a:rPr lang="en-US" dirty="0" err="1"/>
              <a:t>test_img</a:t>
            </a:r>
            <a:r>
              <a:rPr lang="en-US" dirty="0"/>
              <a:t>, </a:t>
            </a:r>
            <a:r>
              <a:rPr lang="en-US" dirty="0" err="1"/>
              <a:t>test_lbl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coef</a:t>
            </a:r>
            <a:r>
              <a:rPr lang="en-US" dirty="0"/>
              <a:t>[2].reshape(28, 28),</a:t>
            </a:r>
            <a:r>
              <a:rPr lang="en-US" dirty="0" err="1"/>
              <a:t>cmap</a:t>
            </a:r>
            <a:r>
              <a:rPr lang="en-US" dirty="0"/>
              <a:t>=</a:t>
            </a:r>
            <a:r>
              <a:rPr lang="en-US" dirty="0" err="1"/>
              <a:t>plt.cm.RdBu</a:t>
            </a:r>
            <a:r>
              <a:rPr lang="en-US" dirty="0"/>
              <a:t>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scaler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scaler.fit_transform</a:t>
            </a:r>
            <a:r>
              <a:rPr lang="en-US" dirty="0"/>
              <a:t>(</a:t>
            </a:r>
            <a:r>
              <a:rPr lang="en-US" dirty="0" err="1"/>
              <a:t>train_img</a:t>
            </a:r>
            <a:r>
              <a:rPr lang="en-US" dirty="0"/>
              <a:t>)</a:t>
            </a:r>
          </a:p>
          <a:p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scaler.transform</a:t>
            </a:r>
            <a:r>
              <a:rPr lang="en-US" dirty="0"/>
              <a:t>(</a:t>
            </a:r>
            <a:r>
              <a:rPr lang="en-US" dirty="0" err="1"/>
              <a:t>test_img</a:t>
            </a:r>
            <a:r>
              <a:rPr lang="en-US" dirty="0"/>
              <a:t>)</a:t>
            </a:r>
          </a:p>
          <a:p>
            <a:r>
              <a:rPr lang="en-US" dirty="0" err="1"/>
              <a:t>y_train</a:t>
            </a:r>
            <a:r>
              <a:rPr lang="en-US" dirty="0"/>
              <a:t>=</a:t>
            </a:r>
            <a:r>
              <a:rPr lang="en-US" dirty="0" err="1"/>
              <a:t>train_lbl</a:t>
            </a:r>
            <a:endParaRPr lang="en-US" dirty="0"/>
          </a:p>
          <a:p>
            <a:r>
              <a:rPr lang="en-US" dirty="0" err="1"/>
              <a:t>y_test</a:t>
            </a:r>
            <a:r>
              <a:rPr lang="en-US" dirty="0"/>
              <a:t>=</a:t>
            </a:r>
            <a:r>
              <a:rPr lang="en-US" dirty="0" err="1"/>
              <a:t>test_lbl</a:t>
            </a:r>
            <a:endParaRPr lang="en-US" dirty="0"/>
          </a:p>
          <a:p>
            <a:endParaRPr lang="en-US" dirty="0"/>
          </a:p>
          <a:p>
            <a:r>
              <a:rPr lang="en-US" dirty="0"/>
              <a:t>--</a:t>
            </a:r>
          </a:p>
          <a:p>
            <a:r>
              <a:rPr lang="en-US" dirty="0"/>
              <a:t>clf2.fit(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sparsity = </a:t>
            </a:r>
            <a:r>
              <a:rPr lang="en-US" dirty="0" err="1"/>
              <a:t>np.mean</a:t>
            </a:r>
            <a:r>
              <a:rPr lang="en-US" dirty="0"/>
              <a:t>(clf2.coef_ == 0) * 100</a:t>
            </a:r>
          </a:p>
          <a:p>
            <a:r>
              <a:rPr lang="en-US" dirty="0"/>
              <a:t>score = clf2.score(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--</a:t>
            </a:r>
          </a:p>
          <a:p>
            <a:endParaRPr lang="en-US" dirty="0"/>
          </a:p>
          <a:p>
            <a:r>
              <a:rPr lang="en-US" dirty="0"/>
              <a:t>coef2 = clf2.coef_.copy()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 5))</a:t>
            </a:r>
          </a:p>
          <a:p>
            <a:r>
              <a:rPr lang="en-US" dirty="0"/>
              <a:t>scale = </a:t>
            </a:r>
            <a:r>
              <a:rPr lang="en-US" dirty="0" err="1"/>
              <a:t>np.abs</a:t>
            </a:r>
            <a:r>
              <a:rPr lang="en-US" dirty="0"/>
              <a:t>(</a:t>
            </a:r>
            <a:r>
              <a:rPr lang="en-US" dirty="0" err="1"/>
              <a:t>coef</a:t>
            </a:r>
            <a:r>
              <a:rPr lang="en-US" dirty="0"/>
              <a:t>).max()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r>
              <a:rPr lang="en-US" dirty="0"/>
              <a:t>    l1_plot = </a:t>
            </a:r>
            <a:r>
              <a:rPr lang="en-US" dirty="0" err="1"/>
              <a:t>plt.subplot</a:t>
            </a:r>
            <a:r>
              <a:rPr lang="en-US" dirty="0"/>
              <a:t>(2, 5, </a:t>
            </a:r>
            <a:r>
              <a:rPr lang="en-US" dirty="0" err="1"/>
              <a:t>i</a:t>
            </a:r>
            <a:r>
              <a:rPr lang="en-US" dirty="0"/>
              <a:t> + 1)</a:t>
            </a:r>
          </a:p>
          <a:p>
            <a:r>
              <a:rPr lang="en-US" dirty="0"/>
              <a:t>    l1_plot.imshow(coef2[</a:t>
            </a:r>
            <a:r>
              <a:rPr lang="en-US" dirty="0" err="1"/>
              <a:t>i</a:t>
            </a:r>
            <a:r>
              <a:rPr lang="en-US" dirty="0"/>
              <a:t>].reshape(28, 28), interpolation='nearest',</a:t>
            </a:r>
          </a:p>
          <a:p>
            <a:r>
              <a:rPr lang="en-US" dirty="0"/>
              <a:t>                   </a:t>
            </a:r>
            <a:r>
              <a:rPr lang="en-US" dirty="0" err="1"/>
              <a:t>cmap</a:t>
            </a:r>
            <a:r>
              <a:rPr lang="en-US" dirty="0"/>
              <a:t>=</a:t>
            </a:r>
            <a:r>
              <a:rPr lang="en-US" dirty="0" err="1"/>
              <a:t>plt.cm.RdBu</a:t>
            </a:r>
            <a:r>
              <a:rPr lang="en-US" dirty="0"/>
              <a:t>, </a:t>
            </a:r>
            <a:r>
              <a:rPr lang="en-US" dirty="0" err="1"/>
              <a:t>vmin</a:t>
            </a:r>
            <a:r>
              <a:rPr lang="en-US" dirty="0"/>
              <a:t>=-scale, </a:t>
            </a:r>
            <a:r>
              <a:rPr lang="en-US" dirty="0" err="1"/>
              <a:t>vmax</a:t>
            </a:r>
            <a:r>
              <a:rPr lang="en-US" dirty="0"/>
              <a:t>=scale)</a:t>
            </a:r>
          </a:p>
          <a:p>
            <a:r>
              <a:rPr lang="en-US" dirty="0"/>
              <a:t>    l1_plot.set_xticks(())</a:t>
            </a:r>
          </a:p>
          <a:p>
            <a:r>
              <a:rPr lang="en-US" dirty="0"/>
              <a:t>    l1_plot.set_yticks(())</a:t>
            </a:r>
          </a:p>
          <a:p>
            <a:r>
              <a:rPr lang="en-US" dirty="0"/>
              <a:t>    l1_plot.set_xlabel('Class2 %</a:t>
            </a:r>
            <a:r>
              <a:rPr lang="en-US" dirty="0" err="1"/>
              <a:t>i</a:t>
            </a:r>
            <a:r>
              <a:rPr lang="en-US" dirty="0"/>
              <a:t>' %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 err="1"/>
              <a:t>plt.suptitle</a:t>
            </a:r>
            <a:r>
              <a:rPr lang="en-US" dirty="0"/>
              <a:t>('Classification vector for...')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FC402-18C0-0641-9AC9-3471693516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A38-53D5-2C44-A9CB-4A55FD5A146C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D463-51F9-F04D-ADAF-74AF9BF7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4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A38-53D5-2C44-A9CB-4A55FD5A146C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D463-51F9-F04D-ADAF-74AF9BF7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A38-53D5-2C44-A9CB-4A55FD5A146C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D463-51F9-F04D-ADAF-74AF9BF7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A38-53D5-2C44-A9CB-4A55FD5A146C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D463-51F9-F04D-ADAF-74AF9BF7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A38-53D5-2C44-A9CB-4A55FD5A146C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D463-51F9-F04D-ADAF-74AF9BF7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5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A38-53D5-2C44-A9CB-4A55FD5A146C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D463-51F9-F04D-ADAF-74AF9BF7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A38-53D5-2C44-A9CB-4A55FD5A146C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D463-51F9-F04D-ADAF-74AF9BF7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1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A38-53D5-2C44-A9CB-4A55FD5A146C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D463-51F9-F04D-ADAF-74AF9BF7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6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A38-53D5-2C44-A9CB-4A55FD5A146C}" type="datetimeFigureOut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D463-51F9-F04D-ADAF-74AF9BF7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A38-53D5-2C44-A9CB-4A55FD5A146C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D463-51F9-F04D-ADAF-74AF9BF7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0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A38-53D5-2C44-A9CB-4A55FD5A146C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D463-51F9-F04D-ADAF-74AF9BF7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1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F8A38-53D5-2C44-A9CB-4A55FD5A146C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D463-51F9-F04D-ADAF-74AF9BF7E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8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8D6C-F87F-934A-8F5D-DE37F191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0"/>
            <a:ext cx="10515600" cy="1325563"/>
          </a:xfrm>
        </p:spPr>
        <p:txBody>
          <a:bodyPr/>
          <a:lstStyle/>
          <a:p>
            <a:r>
              <a:rPr lang="en-US" dirty="0"/>
              <a:t>Logistic Regression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CE6A33-CD82-9245-847C-14897A67FCC6}"/>
              </a:ext>
            </a:extLst>
          </p:cNvPr>
          <p:cNvSpPr/>
          <p:nvPr/>
        </p:nvSpPr>
        <p:spPr>
          <a:xfrm>
            <a:off x="783771" y="2157637"/>
            <a:ext cx="5232400" cy="1737181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5232400"/>
                      <a:gd name="connsiteY0" fmla="*/ 0 h 1737181"/>
                      <a:gd name="connsiteX1" fmla="*/ 581378 w 5232400"/>
                      <a:gd name="connsiteY1" fmla="*/ 0 h 1737181"/>
                      <a:gd name="connsiteX2" fmla="*/ 1162756 w 5232400"/>
                      <a:gd name="connsiteY2" fmla="*/ 0 h 1737181"/>
                      <a:gd name="connsiteX3" fmla="*/ 1848781 w 5232400"/>
                      <a:gd name="connsiteY3" fmla="*/ 0 h 1737181"/>
                      <a:gd name="connsiteX4" fmla="*/ 2377835 w 5232400"/>
                      <a:gd name="connsiteY4" fmla="*/ 0 h 1737181"/>
                      <a:gd name="connsiteX5" fmla="*/ 2802241 w 5232400"/>
                      <a:gd name="connsiteY5" fmla="*/ 0 h 1737181"/>
                      <a:gd name="connsiteX6" fmla="*/ 3278971 w 5232400"/>
                      <a:gd name="connsiteY6" fmla="*/ 0 h 1737181"/>
                      <a:gd name="connsiteX7" fmla="*/ 3912672 w 5232400"/>
                      <a:gd name="connsiteY7" fmla="*/ 0 h 1737181"/>
                      <a:gd name="connsiteX8" fmla="*/ 4441726 w 5232400"/>
                      <a:gd name="connsiteY8" fmla="*/ 0 h 1737181"/>
                      <a:gd name="connsiteX9" fmla="*/ 5232400 w 5232400"/>
                      <a:gd name="connsiteY9" fmla="*/ 0 h 1737181"/>
                      <a:gd name="connsiteX10" fmla="*/ 5232400 w 5232400"/>
                      <a:gd name="connsiteY10" fmla="*/ 579060 h 1737181"/>
                      <a:gd name="connsiteX11" fmla="*/ 5232400 w 5232400"/>
                      <a:gd name="connsiteY11" fmla="*/ 1106005 h 1737181"/>
                      <a:gd name="connsiteX12" fmla="*/ 5232400 w 5232400"/>
                      <a:gd name="connsiteY12" fmla="*/ 1737181 h 1737181"/>
                      <a:gd name="connsiteX13" fmla="*/ 4546374 w 5232400"/>
                      <a:gd name="connsiteY13" fmla="*/ 1737181 h 1737181"/>
                      <a:gd name="connsiteX14" fmla="*/ 3964996 w 5232400"/>
                      <a:gd name="connsiteY14" fmla="*/ 1737181 h 1737181"/>
                      <a:gd name="connsiteX15" fmla="*/ 3488267 w 5232400"/>
                      <a:gd name="connsiteY15" fmla="*/ 1737181 h 1737181"/>
                      <a:gd name="connsiteX16" fmla="*/ 2802241 w 5232400"/>
                      <a:gd name="connsiteY16" fmla="*/ 1737181 h 1737181"/>
                      <a:gd name="connsiteX17" fmla="*/ 2325511 w 5232400"/>
                      <a:gd name="connsiteY17" fmla="*/ 1737181 h 1737181"/>
                      <a:gd name="connsiteX18" fmla="*/ 1848781 w 5232400"/>
                      <a:gd name="connsiteY18" fmla="*/ 1737181 h 1737181"/>
                      <a:gd name="connsiteX19" fmla="*/ 1267404 w 5232400"/>
                      <a:gd name="connsiteY19" fmla="*/ 1737181 h 1737181"/>
                      <a:gd name="connsiteX20" fmla="*/ 790674 w 5232400"/>
                      <a:gd name="connsiteY20" fmla="*/ 1737181 h 1737181"/>
                      <a:gd name="connsiteX21" fmla="*/ 0 w 5232400"/>
                      <a:gd name="connsiteY21" fmla="*/ 1737181 h 1737181"/>
                      <a:gd name="connsiteX22" fmla="*/ 0 w 5232400"/>
                      <a:gd name="connsiteY22" fmla="*/ 1140749 h 1737181"/>
                      <a:gd name="connsiteX23" fmla="*/ 0 w 5232400"/>
                      <a:gd name="connsiteY23" fmla="*/ 579060 h 1737181"/>
                      <a:gd name="connsiteX24" fmla="*/ 0 w 5232400"/>
                      <a:gd name="connsiteY24" fmla="*/ 0 h 17371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232400" h="1737181" fill="none" extrusionOk="0">
                        <a:moveTo>
                          <a:pt x="0" y="0"/>
                        </a:moveTo>
                        <a:cubicBezTo>
                          <a:pt x="268357" y="-26611"/>
                          <a:pt x="424248" y="56820"/>
                          <a:pt x="581378" y="0"/>
                        </a:cubicBezTo>
                        <a:cubicBezTo>
                          <a:pt x="738508" y="-56820"/>
                          <a:pt x="904534" y="18308"/>
                          <a:pt x="1162756" y="0"/>
                        </a:cubicBezTo>
                        <a:cubicBezTo>
                          <a:pt x="1420978" y="-18308"/>
                          <a:pt x="1637061" y="17752"/>
                          <a:pt x="1848781" y="0"/>
                        </a:cubicBezTo>
                        <a:cubicBezTo>
                          <a:pt x="2060501" y="-17752"/>
                          <a:pt x="2114310" y="27875"/>
                          <a:pt x="2377835" y="0"/>
                        </a:cubicBezTo>
                        <a:cubicBezTo>
                          <a:pt x="2641360" y="-27875"/>
                          <a:pt x="2659779" y="48779"/>
                          <a:pt x="2802241" y="0"/>
                        </a:cubicBezTo>
                        <a:cubicBezTo>
                          <a:pt x="2944703" y="-48779"/>
                          <a:pt x="3168363" y="8966"/>
                          <a:pt x="3278971" y="0"/>
                        </a:cubicBezTo>
                        <a:cubicBezTo>
                          <a:pt x="3389579" y="-8966"/>
                          <a:pt x="3775576" y="8855"/>
                          <a:pt x="3912672" y="0"/>
                        </a:cubicBezTo>
                        <a:cubicBezTo>
                          <a:pt x="4049768" y="-8855"/>
                          <a:pt x="4209814" y="38937"/>
                          <a:pt x="4441726" y="0"/>
                        </a:cubicBezTo>
                        <a:cubicBezTo>
                          <a:pt x="4673638" y="-38937"/>
                          <a:pt x="4933860" y="28621"/>
                          <a:pt x="5232400" y="0"/>
                        </a:cubicBezTo>
                        <a:cubicBezTo>
                          <a:pt x="5261895" y="259110"/>
                          <a:pt x="5169824" y="317093"/>
                          <a:pt x="5232400" y="579060"/>
                        </a:cubicBezTo>
                        <a:cubicBezTo>
                          <a:pt x="5294976" y="841027"/>
                          <a:pt x="5195907" y="981329"/>
                          <a:pt x="5232400" y="1106005"/>
                        </a:cubicBezTo>
                        <a:cubicBezTo>
                          <a:pt x="5268893" y="1230682"/>
                          <a:pt x="5216200" y="1599647"/>
                          <a:pt x="5232400" y="1737181"/>
                        </a:cubicBezTo>
                        <a:cubicBezTo>
                          <a:pt x="5059344" y="1751374"/>
                          <a:pt x="4691829" y="1703808"/>
                          <a:pt x="4546374" y="1737181"/>
                        </a:cubicBezTo>
                        <a:cubicBezTo>
                          <a:pt x="4400919" y="1770554"/>
                          <a:pt x="4209141" y="1672992"/>
                          <a:pt x="3964996" y="1737181"/>
                        </a:cubicBezTo>
                        <a:cubicBezTo>
                          <a:pt x="3720851" y="1801370"/>
                          <a:pt x="3674926" y="1735066"/>
                          <a:pt x="3488267" y="1737181"/>
                        </a:cubicBezTo>
                        <a:cubicBezTo>
                          <a:pt x="3301608" y="1739296"/>
                          <a:pt x="2992699" y="1686010"/>
                          <a:pt x="2802241" y="1737181"/>
                        </a:cubicBezTo>
                        <a:cubicBezTo>
                          <a:pt x="2611783" y="1788352"/>
                          <a:pt x="2454295" y="1718619"/>
                          <a:pt x="2325511" y="1737181"/>
                        </a:cubicBezTo>
                        <a:cubicBezTo>
                          <a:pt x="2196727" y="1755743"/>
                          <a:pt x="2032778" y="1693743"/>
                          <a:pt x="1848781" y="1737181"/>
                        </a:cubicBezTo>
                        <a:cubicBezTo>
                          <a:pt x="1664784" y="1780619"/>
                          <a:pt x="1523514" y="1699340"/>
                          <a:pt x="1267404" y="1737181"/>
                        </a:cubicBezTo>
                        <a:cubicBezTo>
                          <a:pt x="1011294" y="1775022"/>
                          <a:pt x="888355" y="1691643"/>
                          <a:pt x="790674" y="1737181"/>
                        </a:cubicBezTo>
                        <a:cubicBezTo>
                          <a:pt x="692993" y="1782719"/>
                          <a:pt x="211863" y="1720253"/>
                          <a:pt x="0" y="1737181"/>
                        </a:cubicBezTo>
                        <a:cubicBezTo>
                          <a:pt x="-55893" y="1484264"/>
                          <a:pt x="34137" y="1323401"/>
                          <a:pt x="0" y="1140749"/>
                        </a:cubicBezTo>
                        <a:cubicBezTo>
                          <a:pt x="-34137" y="958097"/>
                          <a:pt x="23430" y="836300"/>
                          <a:pt x="0" y="579060"/>
                        </a:cubicBezTo>
                        <a:cubicBezTo>
                          <a:pt x="-23430" y="321820"/>
                          <a:pt x="52423" y="244458"/>
                          <a:pt x="0" y="0"/>
                        </a:cubicBezTo>
                        <a:close/>
                      </a:path>
                      <a:path w="5232400" h="1737181" stroke="0" extrusionOk="0">
                        <a:moveTo>
                          <a:pt x="0" y="0"/>
                        </a:moveTo>
                        <a:cubicBezTo>
                          <a:pt x="122665" y="-36666"/>
                          <a:pt x="427795" y="28193"/>
                          <a:pt x="581378" y="0"/>
                        </a:cubicBezTo>
                        <a:cubicBezTo>
                          <a:pt x="734961" y="-28193"/>
                          <a:pt x="956133" y="4504"/>
                          <a:pt x="1215080" y="0"/>
                        </a:cubicBezTo>
                        <a:cubicBezTo>
                          <a:pt x="1474027" y="-4504"/>
                          <a:pt x="1490375" y="30506"/>
                          <a:pt x="1744133" y="0"/>
                        </a:cubicBezTo>
                        <a:cubicBezTo>
                          <a:pt x="1997891" y="-30506"/>
                          <a:pt x="2206125" y="56678"/>
                          <a:pt x="2430159" y="0"/>
                        </a:cubicBezTo>
                        <a:cubicBezTo>
                          <a:pt x="2654193" y="-56678"/>
                          <a:pt x="2882804" y="27779"/>
                          <a:pt x="3011537" y="0"/>
                        </a:cubicBezTo>
                        <a:cubicBezTo>
                          <a:pt x="3140270" y="-27779"/>
                          <a:pt x="3346731" y="818"/>
                          <a:pt x="3488267" y="0"/>
                        </a:cubicBezTo>
                        <a:cubicBezTo>
                          <a:pt x="3629803" y="-818"/>
                          <a:pt x="3822492" y="34153"/>
                          <a:pt x="3964996" y="0"/>
                        </a:cubicBezTo>
                        <a:cubicBezTo>
                          <a:pt x="4107500" y="-34153"/>
                          <a:pt x="4289603" y="42750"/>
                          <a:pt x="4389402" y="0"/>
                        </a:cubicBezTo>
                        <a:cubicBezTo>
                          <a:pt x="4489201" y="-42750"/>
                          <a:pt x="4954138" y="56020"/>
                          <a:pt x="5232400" y="0"/>
                        </a:cubicBezTo>
                        <a:cubicBezTo>
                          <a:pt x="5239560" y="287723"/>
                          <a:pt x="5232379" y="324784"/>
                          <a:pt x="5232400" y="579060"/>
                        </a:cubicBezTo>
                        <a:cubicBezTo>
                          <a:pt x="5232421" y="833336"/>
                          <a:pt x="5202564" y="921688"/>
                          <a:pt x="5232400" y="1140749"/>
                        </a:cubicBezTo>
                        <a:cubicBezTo>
                          <a:pt x="5262236" y="1359810"/>
                          <a:pt x="5219935" y="1539188"/>
                          <a:pt x="5232400" y="1737181"/>
                        </a:cubicBezTo>
                        <a:cubicBezTo>
                          <a:pt x="5036334" y="1785808"/>
                          <a:pt x="4913789" y="1737116"/>
                          <a:pt x="4807994" y="1737181"/>
                        </a:cubicBezTo>
                        <a:cubicBezTo>
                          <a:pt x="4702199" y="1737246"/>
                          <a:pt x="4477113" y="1706612"/>
                          <a:pt x="4331264" y="1737181"/>
                        </a:cubicBezTo>
                        <a:cubicBezTo>
                          <a:pt x="4185415" y="1767750"/>
                          <a:pt x="4104632" y="1717127"/>
                          <a:pt x="3906859" y="1737181"/>
                        </a:cubicBezTo>
                        <a:cubicBezTo>
                          <a:pt x="3709086" y="1757235"/>
                          <a:pt x="3588397" y="1687279"/>
                          <a:pt x="3377805" y="1737181"/>
                        </a:cubicBezTo>
                        <a:cubicBezTo>
                          <a:pt x="3167213" y="1787083"/>
                          <a:pt x="2965721" y="1686184"/>
                          <a:pt x="2848751" y="1737181"/>
                        </a:cubicBezTo>
                        <a:cubicBezTo>
                          <a:pt x="2731781" y="1788178"/>
                          <a:pt x="2385456" y="1679790"/>
                          <a:pt x="2162725" y="1737181"/>
                        </a:cubicBezTo>
                        <a:cubicBezTo>
                          <a:pt x="1939994" y="1794572"/>
                          <a:pt x="1891355" y="1709402"/>
                          <a:pt x="1738320" y="1737181"/>
                        </a:cubicBezTo>
                        <a:cubicBezTo>
                          <a:pt x="1585285" y="1764960"/>
                          <a:pt x="1244366" y="1670630"/>
                          <a:pt x="1104618" y="1737181"/>
                        </a:cubicBezTo>
                        <a:cubicBezTo>
                          <a:pt x="964870" y="1803732"/>
                          <a:pt x="717357" y="1702824"/>
                          <a:pt x="575564" y="1737181"/>
                        </a:cubicBezTo>
                        <a:cubicBezTo>
                          <a:pt x="433771" y="1771538"/>
                          <a:pt x="195066" y="1675000"/>
                          <a:pt x="0" y="1737181"/>
                        </a:cubicBezTo>
                        <a:cubicBezTo>
                          <a:pt x="-50697" y="1517086"/>
                          <a:pt x="29735" y="1299228"/>
                          <a:pt x="0" y="1175492"/>
                        </a:cubicBezTo>
                        <a:cubicBezTo>
                          <a:pt x="-29735" y="1051756"/>
                          <a:pt x="9650" y="741478"/>
                          <a:pt x="0" y="631176"/>
                        </a:cubicBezTo>
                        <a:cubicBezTo>
                          <a:pt x="-9650" y="520874"/>
                          <a:pt x="50194" y="1773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235" dist="38100" dir="2700000" sx="102301" sy="102301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Working example: </a:t>
            </a:r>
            <a:b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</a:b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Predict if a customer will click on a Home insurance Ad given two features we know about them.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2F57F-6A4D-7844-8AB8-D51C6B48B9C7}"/>
              </a:ext>
            </a:extLst>
          </p:cNvPr>
          <p:cNvSpPr txBox="1"/>
          <p:nvPr/>
        </p:nvSpPr>
        <p:spPr>
          <a:xfrm>
            <a:off x="685799" y="1325563"/>
            <a:ext cx="9056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</a:t>
            </a:r>
            <a:r>
              <a:rPr lang="en-US" b="1" dirty="0"/>
              <a:t>is not a regression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method for </a:t>
            </a:r>
            <a:r>
              <a:rPr lang="en-US" b="1" dirty="0"/>
              <a:t>binary classification</a:t>
            </a:r>
            <a:r>
              <a:rPr lang="en-US" dirty="0"/>
              <a:t>, i.e. the target variable y is 0 or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7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DDDF-63BD-49D4-99A9-4066B4C9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EDAA-AC48-8244-5C2F-CFDE1DCF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a model for binary classification</a:t>
            </a:r>
          </a:p>
          <a:p>
            <a:r>
              <a:rPr lang="en-US" dirty="0"/>
              <a:t>Produces soft scores for classes 0,1 by performing a linear regression to compute a score and then that score is converted to a probability through the logistic function. </a:t>
            </a:r>
          </a:p>
          <a:p>
            <a:r>
              <a:rPr lang="en-US" dirty="0"/>
              <a:t>To find the best logistic regression parameters we maximize the likelihood. </a:t>
            </a:r>
          </a:p>
          <a:p>
            <a:r>
              <a:rPr lang="en-US" dirty="0"/>
              <a:t>Negative Log Likelihood = Cross Entropy </a:t>
            </a:r>
            <a:r>
              <a:rPr lang="en-US" sz="2800" dirty="0"/>
              <a:t>([</a:t>
            </a:r>
            <a:r>
              <a:rPr lang="en-US" sz="2800" dirty="0" err="1"/>
              <a:t>yi</a:t>
            </a:r>
            <a:r>
              <a:rPr lang="en-US" sz="2800" dirty="0"/>
              <a:t>, 1-yi] , </a:t>
            </a:r>
            <a:r>
              <a:rPr lang="el-GR" sz="2800" dirty="0"/>
              <a:t>[μ</a:t>
            </a:r>
            <a:r>
              <a:rPr lang="en-US" sz="2800" dirty="0" err="1"/>
              <a:t>i</a:t>
            </a:r>
            <a:r>
              <a:rPr lang="el-GR" sz="2800" dirty="0"/>
              <a:t> , 1- μ</a:t>
            </a:r>
            <a:r>
              <a:rPr lang="en-US" sz="2800" dirty="0" err="1"/>
              <a:t>i</a:t>
            </a:r>
            <a:r>
              <a:rPr lang="el-GR" sz="2800" dirty="0"/>
              <a:t>]</a:t>
            </a:r>
            <a:r>
              <a:rPr lang="en-US" sz="2800" dirty="0"/>
              <a:t>).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366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A08E-BE43-8F4F-AE78-8E34842B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do  multi-class classification? </a:t>
            </a:r>
            <a:br>
              <a:rPr lang="en-US" dirty="0"/>
            </a:br>
            <a:r>
              <a:rPr lang="en-US" dirty="0"/>
              <a:t>Multi-class logistic regression. </a:t>
            </a:r>
            <a:br>
              <a:rPr lang="en-US" dirty="0"/>
            </a:br>
            <a:r>
              <a:rPr lang="en-US" dirty="0"/>
              <a:t>sigmoid-&gt; </a:t>
            </a:r>
            <a:r>
              <a:rPr lang="en-US" dirty="0" err="1"/>
              <a:t>Softmax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A526-C57E-0849-B0B2-730094A10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vector of scores z= [ 1,2, 3] the </a:t>
            </a:r>
            <a:r>
              <a:rPr lang="en-US" dirty="0" err="1"/>
              <a:t>softmax</a:t>
            </a:r>
            <a:r>
              <a:rPr lang="en-US" dirty="0"/>
              <a:t> is another vector s </a:t>
            </a:r>
          </a:p>
          <a:p>
            <a:r>
              <a:rPr lang="en-US" dirty="0" err="1"/>
              <a:t>si</a:t>
            </a:r>
            <a:r>
              <a:rPr lang="en-US" dirty="0"/>
              <a:t> = exp(</a:t>
            </a:r>
            <a:r>
              <a:rPr lang="en-US" dirty="0" err="1"/>
              <a:t>zi</a:t>
            </a:r>
            <a:r>
              <a:rPr lang="en-US" dirty="0"/>
              <a:t>)/ C </a:t>
            </a:r>
          </a:p>
          <a:p>
            <a:r>
              <a:rPr lang="en-US" dirty="0"/>
              <a:t>where C= sum exp(</a:t>
            </a:r>
            <a:r>
              <a:rPr lang="en-US" dirty="0" err="1"/>
              <a:t>zi</a:t>
            </a:r>
            <a:r>
              <a:rPr lang="en-US" dirty="0"/>
              <a:t>) </a:t>
            </a:r>
          </a:p>
          <a:p>
            <a:r>
              <a:rPr lang="en-US" dirty="0"/>
              <a:t>exp(1)=2.7. exp(2)= 7.39, exp(3)= 20.08</a:t>
            </a:r>
          </a:p>
          <a:p>
            <a:pPr marL="0" indent="0">
              <a:buNone/>
            </a:pPr>
            <a:r>
              <a:rPr lang="en-US" dirty="0"/>
              <a:t> So s= [ exp(1) exp(2) exp(3) ] /30.19 = [0.09 , 0.24, 0.66] </a:t>
            </a:r>
          </a:p>
          <a:p>
            <a:pPr marL="0" indent="0">
              <a:buNone/>
            </a:pPr>
            <a:r>
              <a:rPr lang="en-US" dirty="0"/>
              <a:t>Exercise, compute </a:t>
            </a:r>
            <a:r>
              <a:rPr lang="en-US" dirty="0" err="1"/>
              <a:t>softmax</a:t>
            </a:r>
            <a:r>
              <a:rPr lang="en-US" dirty="0"/>
              <a:t> of z where z= [-1, 0, 1]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3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982D-6591-3243-8AD4-B8D965CF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083C-EC78-CA4F-9042-FC64DC1A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d features x, and k classes, you have a matrix of weights that is k by 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Final probabilities are </a:t>
            </a:r>
            <a:r>
              <a:rPr lang="en-US" dirty="0" err="1"/>
              <a:t>softmax</a:t>
            </a:r>
            <a:r>
              <a:rPr lang="en-US" dirty="0"/>
              <a:t> (z) = </a:t>
            </a:r>
            <a:r>
              <a:rPr lang="en-US" dirty="0" err="1"/>
              <a:t>softmax</a:t>
            </a:r>
            <a:r>
              <a:rPr lang="en-US" dirty="0"/>
              <a:t>( W x)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AE7796-3705-C946-8D21-FA2EC0578436}"/>
              </a:ext>
            </a:extLst>
          </p:cNvPr>
          <p:cNvSpPr/>
          <p:nvPr/>
        </p:nvSpPr>
        <p:spPr>
          <a:xfrm>
            <a:off x="3088257" y="3105509"/>
            <a:ext cx="379562" cy="2001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2D2F17-3D52-C143-907C-98D2F332A957}"/>
              </a:ext>
            </a:extLst>
          </p:cNvPr>
          <p:cNvSpPr/>
          <p:nvPr/>
        </p:nvSpPr>
        <p:spPr>
          <a:xfrm>
            <a:off x="1393885" y="3105509"/>
            <a:ext cx="1452831" cy="108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2357D-0C62-B741-A3D0-86A779D55725}"/>
              </a:ext>
            </a:extLst>
          </p:cNvPr>
          <p:cNvSpPr/>
          <p:nvPr/>
        </p:nvSpPr>
        <p:spPr>
          <a:xfrm>
            <a:off x="4717211" y="3105509"/>
            <a:ext cx="379562" cy="1276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86253A-9806-A242-AC0C-0D05534D3CB8}"/>
              </a:ext>
            </a:extLst>
          </p:cNvPr>
          <p:cNvCxnSpPr/>
          <p:nvPr/>
        </p:nvCxnSpPr>
        <p:spPr>
          <a:xfrm>
            <a:off x="3726611" y="3847381"/>
            <a:ext cx="707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3FEFA6-639F-ED44-8126-D481A3FFDF85}"/>
              </a:ext>
            </a:extLst>
          </p:cNvPr>
          <p:cNvSpPr txBox="1"/>
          <p:nvPr/>
        </p:nvSpPr>
        <p:spPr>
          <a:xfrm>
            <a:off x="981614" y="3374530"/>
            <a:ext cx="8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8A427-0DD7-5949-BA09-DC76249BDAF6}"/>
              </a:ext>
            </a:extLst>
          </p:cNvPr>
          <p:cNvSpPr txBox="1"/>
          <p:nvPr/>
        </p:nvSpPr>
        <p:spPr>
          <a:xfrm>
            <a:off x="1639019" y="2753064"/>
            <a:ext cx="8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E8434-EF59-4145-A052-19A5E35E4D93}"/>
              </a:ext>
            </a:extLst>
          </p:cNvPr>
          <p:cNvSpPr txBox="1"/>
          <p:nvPr/>
        </p:nvSpPr>
        <p:spPr>
          <a:xfrm>
            <a:off x="5096773" y="3429000"/>
            <a:ext cx="8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49277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982D-6591-3243-8AD4-B8D965CF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083C-EC78-CA4F-9042-FC64DC1A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d features x, and k=3 classes, you have a matrix of weights that is k by 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Final probabilities are </a:t>
            </a:r>
            <a:r>
              <a:rPr lang="en-US" dirty="0" err="1"/>
              <a:t>softmax</a:t>
            </a:r>
            <a:r>
              <a:rPr lang="en-US" dirty="0"/>
              <a:t> (z) = </a:t>
            </a:r>
            <a:r>
              <a:rPr lang="en-US" dirty="0" err="1"/>
              <a:t>softmax</a:t>
            </a:r>
            <a:r>
              <a:rPr lang="en-US" dirty="0"/>
              <a:t>( W x)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AE7796-3705-C946-8D21-FA2EC0578436}"/>
              </a:ext>
            </a:extLst>
          </p:cNvPr>
          <p:cNvSpPr/>
          <p:nvPr/>
        </p:nvSpPr>
        <p:spPr>
          <a:xfrm>
            <a:off x="3088257" y="3105510"/>
            <a:ext cx="379562" cy="1453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2D2F17-3D52-C143-907C-98D2F332A957}"/>
              </a:ext>
            </a:extLst>
          </p:cNvPr>
          <p:cNvSpPr/>
          <p:nvPr/>
        </p:nvSpPr>
        <p:spPr>
          <a:xfrm>
            <a:off x="1393885" y="3105509"/>
            <a:ext cx="1452831" cy="108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2357D-0C62-B741-A3D0-86A779D55725}"/>
              </a:ext>
            </a:extLst>
          </p:cNvPr>
          <p:cNvSpPr/>
          <p:nvPr/>
        </p:nvSpPr>
        <p:spPr>
          <a:xfrm>
            <a:off x="4717211" y="3105509"/>
            <a:ext cx="379562" cy="1276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86253A-9806-A242-AC0C-0D05534D3CB8}"/>
              </a:ext>
            </a:extLst>
          </p:cNvPr>
          <p:cNvCxnSpPr/>
          <p:nvPr/>
        </p:nvCxnSpPr>
        <p:spPr>
          <a:xfrm>
            <a:off x="3726611" y="3847381"/>
            <a:ext cx="707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3FEFA6-639F-ED44-8126-D481A3FFDF85}"/>
              </a:ext>
            </a:extLst>
          </p:cNvPr>
          <p:cNvSpPr txBox="1"/>
          <p:nvPr/>
        </p:nvSpPr>
        <p:spPr>
          <a:xfrm>
            <a:off x="981614" y="3374530"/>
            <a:ext cx="8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8A427-0DD7-5949-BA09-DC76249BDAF6}"/>
              </a:ext>
            </a:extLst>
          </p:cNvPr>
          <p:cNvSpPr txBox="1"/>
          <p:nvPr/>
        </p:nvSpPr>
        <p:spPr>
          <a:xfrm>
            <a:off x="1639019" y="2753064"/>
            <a:ext cx="8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B913A4-A4A3-9344-BA2B-1B1DD0B995BA}"/>
              </a:ext>
            </a:extLst>
          </p:cNvPr>
          <p:cNvSpPr/>
          <p:nvPr/>
        </p:nvSpPr>
        <p:spPr>
          <a:xfrm>
            <a:off x="1405030" y="3523518"/>
            <a:ext cx="1452831" cy="306604"/>
          </a:xfrm>
          <a:prstGeom prst="rect">
            <a:avLst/>
          </a:prstGeom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12B612-F520-0642-928E-9E9668978803}"/>
              </a:ext>
            </a:extLst>
          </p:cNvPr>
          <p:cNvSpPr/>
          <p:nvPr/>
        </p:nvSpPr>
        <p:spPr>
          <a:xfrm>
            <a:off x="1393885" y="3118082"/>
            <a:ext cx="1452831" cy="306604"/>
          </a:xfrm>
          <a:prstGeom prst="rect">
            <a:avLst/>
          </a:prstGeom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7152C-82C3-964C-A0FD-35E88FC249C9}"/>
              </a:ext>
            </a:extLst>
          </p:cNvPr>
          <p:cNvSpPr/>
          <p:nvPr/>
        </p:nvSpPr>
        <p:spPr>
          <a:xfrm>
            <a:off x="1405030" y="3928965"/>
            <a:ext cx="1452831" cy="306604"/>
          </a:xfrm>
          <a:prstGeom prst="rect">
            <a:avLst/>
          </a:prstGeom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CAC839-050C-5E4F-A820-6841FEDAC396}"/>
              </a:ext>
            </a:extLst>
          </p:cNvPr>
          <p:cNvSpPr/>
          <p:nvPr/>
        </p:nvSpPr>
        <p:spPr>
          <a:xfrm>
            <a:off x="4782029" y="3118082"/>
            <a:ext cx="666390" cy="405436"/>
          </a:xfrm>
          <a:prstGeom prst="rect">
            <a:avLst/>
          </a:prstGeom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w1</a:t>
            </a:r>
            <a:r>
              <a:rPr lang="en-US" sz="1400" baseline="30000" dirty="0"/>
              <a:t>T </a:t>
            </a:r>
            <a:r>
              <a:rPr lang="en-US" sz="1400" dirty="0"/>
              <a:t>x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A80A63-92FB-9549-B8E2-7A2445DB340B}"/>
              </a:ext>
            </a:extLst>
          </p:cNvPr>
          <p:cNvSpPr/>
          <p:nvPr/>
        </p:nvSpPr>
        <p:spPr>
          <a:xfrm>
            <a:off x="4787780" y="3595858"/>
            <a:ext cx="666390" cy="405436"/>
          </a:xfrm>
          <a:prstGeom prst="rect">
            <a:avLst/>
          </a:prstGeom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w2</a:t>
            </a:r>
            <a:r>
              <a:rPr lang="en-US" sz="1400" baseline="30000" dirty="0"/>
              <a:t>T </a:t>
            </a:r>
            <a:r>
              <a:rPr lang="en-US" sz="1400" dirty="0"/>
              <a:t>x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29837E-D0DE-594D-B839-7E365CE698FA}"/>
              </a:ext>
            </a:extLst>
          </p:cNvPr>
          <p:cNvSpPr/>
          <p:nvPr/>
        </p:nvSpPr>
        <p:spPr>
          <a:xfrm>
            <a:off x="4782810" y="4082267"/>
            <a:ext cx="666390" cy="405436"/>
          </a:xfrm>
          <a:prstGeom prst="rect">
            <a:avLst/>
          </a:prstGeom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w3</a:t>
            </a:r>
            <a:r>
              <a:rPr lang="en-US" sz="1400" baseline="30000" dirty="0"/>
              <a:t>T </a:t>
            </a:r>
            <a:r>
              <a:rPr lang="en-US" sz="1400" dirty="0"/>
              <a:t>x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2F616-232C-D647-BE4D-9D016CB72F8C}"/>
              </a:ext>
            </a:extLst>
          </p:cNvPr>
          <p:cNvSpPr txBox="1"/>
          <p:nvPr/>
        </p:nvSpPr>
        <p:spPr>
          <a:xfrm>
            <a:off x="6096000" y="2374900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 so we have 3 classes.  </a:t>
            </a:r>
          </a:p>
        </p:txBody>
      </p:sp>
    </p:spTree>
    <p:extLst>
      <p:ext uri="{BB962C8B-B14F-4D97-AF65-F5344CB8AC3E}">
        <p14:creationId xmlns:p14="http://schemas.microsoft.com/office/powerpoint/2010/main" val="537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3DCE-256F-E943-BFF6-2EEF559D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446D-F859-3F4C-A653-41DA7F43F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3289" cy="4351338"/>
          </a:xfrm>
        </p:spPr>
        <p:txBody>
          <a:bodyPr/>
          <a:lstStyle/>
          <a:p>
            <a:r>
              <a:rPr lang="en-US" dirty="0"/>
              <a:t>60000 handwritten digits</a:t>
            </a:r>
          </a:p>
          <a:p>
            <a:r>
              <a:rPr lang="en-US" dirty="0"/>
              <a:t> 28x28 pixels,</a:t>
            </a:r>
          </a:p>
          <a:p>
            <a:r>
              <a:rPr lang="en-US" dirty="0"/>
              <a:t> black and white.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00AC9-BD5E-4D4D-A176-D6B77877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17" y="472606"/>
            <a:ext cx="67183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7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3DCE-256F-E943-BFF6-2EEF559D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89" y="-175203"/>
            <a:ext cx="10515600" cy="1325563"/>
          </a:xfrm>
        </p:spPr>
        <p:txBody>
          <a:bodyPr/>
          <a:lstStyle/>
          <a:p>
            <a:r>
              <a:rPr lang="en-US" dirty="0"/>
              <a:t>CIFAR10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AE984-FC92-A685-479F-63C9DE460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289" y="402956"/>
            <a:ext cx="7243711" cy="55406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B11F59-1BDD-F67D-D135-FF0F0AFA2C3F}"/>
              </a:ext>
            </a:extLst>
          </p:cNvPr>
          <p:cNvSpPr/>
          <p:nvPr/>
        </p:nvSpPr>
        <p:spPr>
          <a:xfrm>
            <a:off x="6414655" y="983672"/>
            <a:ext cx="568365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12AA4-274E-47A7-A8A3-2222B5C0AEF1}"/>
              </a:ext>
            </a:extLst>
          </p:cNvPr>
          <p:cNvSpPr/>
          <p:nvPr/>
        </p:nvSpPr>
        <p:spPr>
          <a:xfrm>
            <a:off x="4603002" y="402956"/>
            <a:ext cx="1811653" cy="250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7131CE-A856-A155-7BA5-79E066977211}"/>
              </a:ext>
            </a:extLst>
          </p:cNvPr>
          <p:cNvSpPr/>
          <p:nvPr/>
        </p:nvSpPr>
        <p:spPr>
          <a:xfrm>
            <a:off x="4603001" y="2909455"/>
            <a:ext cx="1811653" cy="303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74662B-79C4-6ABE-A3AC-82D70347E0A6}"/>
              </a:ext>
            </a:extLst>
          </p:cNvPr>
          <p:cNvSpPr/>
          <p:nvPr/>
        </p:nvSpPr>
        <p:spPr>
          <a:xfrm>
            <a:off x="6414654" y="3137517"/>
            <a:ext cx="5683656" cy="273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1B7CE-E4FC-D130-1A90-91CF0EC8D93F}"/>
              </a:ext>
            </a:extLst>
          </p:cNvPr>
          <p:cNvSpPr/>
          <p:nvPr/>
        </p:nvSpPr>
        <p:spPr>
          <a:xfrm>
            <a:off x="6414654" y="1522133"/>
            <a:ext cx="568365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D1A4EB-8D26-919C-6392-84CA72B24D0A}"/>
              </a:ext>
            </a:extLst>
          </p:cNvPr>
          <p:cNvSpPr/>
          <p:nvPr/>
        </p:nvSpPr>
        <p:spPr>
          <a:xfrm>
            <a:off x="6414654" y="2060594"/>
            <a:ext cx="568365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410A6D-D451-8F2E-766B-0D6833FA95B3}"/>
              </a:ext>
            </a:extLst>
          </p:cNvPr>
          <p:cNvSpPr/>
          <p:nvPr/>
        </p:nvSpPr>
        <p:spPr>
          <a:xfrm>
            <a:off x="6414654" y="2586632"/>
            <a:ext cx="568365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8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3DCE-256F-E943-BFF6-2EEF559D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89" y="-175203"/>
            <a:ext cx="10515600" cy="1325563"/>
          </a:xfrm>
        </p:spPr>
        <p:txBody>
          <a:bodyPr/>
          <a:lstStyle/>
          <a:p>
            <a:r>
              <a:rPr lang="en-US" dirty="0"/>
              <a:t>CIFAR10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446D-F859-3F4C-A653-41DA7F43F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9" y="1063934"/>
            <a:ext cx="4603002" cy="478268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60k 32x32 </a:t>
            </a:r>
            <a:r>
              <a:rPr lang="en-US" dirty="0" err="1"/>
              <a:t>colour</a:t>
            </a:r>
            <a:r>
              <a:rPr lang="en-US" dirty="0"/>
              <a:t> images in 10 classes, </a:t>
            </a:r>
          </a:p>
          <a:p>
            <a:r>
              <a:rPr lang="en-US" dirty="0"/>
              <a:t>6k images per class. </a:t>
            </a:r>
          </a:p>
          <a:p>
            <a:r>
              <a:rPr lang="en-US" dirty="0"/>
              <a:t>50k training images and 10k test images.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Divided into five training batches and one test batch (each with 10k images) </a:t>
            </a:r>
          </a:p>
          <a:p>
            <a:endParaRPr lang="en-US" dirty="0"/>
          </a:p>
          <a:p>
            <a:r>
              <a:rPr lang="en-US" dirty="0"/>
              <a:t>The test batch: 1000 randomly-selected images from each class. </a:t>
            </a:r>
          </a:p>
          <a:p>
            <a:r>
              <a:rPr lang="en-US" dirty="0"/>
              <a:t>The training batches contain the remaining images in random order, </a:t>
            </a:r>
          </a:p>
          <a:p>
            <a:r>
              <a:rPr lang="en-US" dirty="0"/>
              <a:t>Some training batches may contain more images from one class than another. Between them, the training batches contain exactly 5000 images from each class.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AE984-FC92-A685-479F-63C9DE460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289" y="402956"/>
            <a:ext cx="7243711" cy="55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4095-B880-B71D-4471-63B9BBA8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26" y="-161782"/>
            <a:ext cx="10515600" cy="1325563"/>
          </a:xfrm>
        </p:spPr>
        <p:txBody>
          <a:bodyPr/>
          <a:lstStyle/>
          <a:p>
            <a:r>
              <a:rPr lang="en-US" dirty="0"/>
              <a:t>What is SOTA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65CB4-7472-0303-C292-F552C42A6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017" y="775855"/>
            <a:ext cx="9232193" cy="590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6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982D-6591-3243-8AD4-B8D965CF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083C-EC78-CA4F-9042-FC64DC1A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d features x, and k=3 classes, you have a matrix of weights that is k by 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AE7796-3705-C946-8D21-FA2EC0578436}"/>
              </a:ext>
            </a:extLst>
          </p:cNvPr>
          <p:cNvSpPr/>
          <p:nvPr/>
        </p:nvSpPr>
        <p:spPr>
          <a:xfrm>
            <a:off x="3088257" y="3105510"/>
            <a:ext cx="379562" cy="1453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2D2F17-3D52-C143-907C-98D2F332A957}"/>
              </a:ext>
            </a:extLst>
          </p:cNvPr>
          <p:cNvSpPr/>
          <p:nvPr/>
        </p:nvSpPr>
        <p:spPr>
          <a:xfrm>
            <a:off x="1393885" y="3105509"/>
            <a:ext cx="1452831" cy="108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2357D-0C62-B741-A3D0-86A779D55725}"/>
              </a:ext>
            </a:extLst>
          </p:cNvPr>
          <p:cNvSpPr/>
          <p:nvPr/>
        </p:nvSpPr>
        <p:spPr>
          <a:xfrm>
            <a:off x="4717211" y="3105509"/>
            <a:ext cx="379562" cy="1276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86253A-9806-A242-AC0C-0D05534D3CB8}"/>
              </a:ext>
            </a:extLst>
          </p:cNvPr>
          <p:cNvCxnSpPr/>
          <p:nvPr/>
        </p:nvCxnSpPr>
        <p:spPr>
          <a:xfrm>
            <a:off x="3726611" y="3847381"/>
            <a:ext cx="707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3FEFA6-639F-ED44-8126-D481A3FFDF85}"/>
              </a:ext>
            </a:extLst>
          </p:cNvPr>
          <p:cNvSpPr txBox="1"/>
          <p:nvPr/>
        </p:nvSpPr>
        <p:spPr>
          <a:xfrm>
            <a:off x="981614" y="3374530"/>
            <a:ext cx="8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8A427-0DD7-5949-BA09-DC76249BDAF6}"/>
              </a:ext>
            </a:extLst>
          </p:cNvPr>
          <p:cNvSpPr txBox="1"/>
          <p:nvPr/>
        </p:nvSpPr>
        <p:spPr>
          <a:xfrm>
            <a:off x="1639019" y="2753064"/>
            <a:ext cx="8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B913A4-A4A3-9344-BA2B-1B1DD0B995BA}"/>
              </a:ext>
            </a:extLst>
          </p:cNvPr>
          <p:cNvSpPr/>
          <p:nvPr/>
        </p:nvSpPr>
        <p:spPr>
          <a:xfrm>
            <a:off x="1405030" y="3523518"/>
            <a:ext cx="1452831" cy="306604"/>
          </a:xfrm>
          <a:prstGeom prst="rect">
            <a:avLst/>
          </a:prstGeom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12B612-F520-0642-928E-9E9668978803}"/>
              </a:ext>
            </a:extLst>
          </p:cNvPr>
          <p:cNvSpPr/>
          <p:nvPr/>
        </p:nvSpPr>
        <p:spPr>
          <a:xfrm>
            <a:off x="1393885" y="3118082"/>
            <a:ext cx="1452831" cy="306604"/>
          </a:xfrm>
          <a:prstGeom prst="rect">
            <a:avLst/>
          </a:prstGeom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7152C-82C3-964C-A0FD-35E88FC249C9}"/>
              </a:ext>
            </a:extLst>
          </p:cNvPr>
          <p:cNvSpPr/>
          <p:nvPr/>
        </p:nvSpPr>
        <p:spPr>
          <a:xfrm>
            <a:off x="1405030" y="3928965"/>
            <a:ext cx="1452831" cy="306604"/>
          </a:xfrm>
          <a:prstGeom prst="rect">
            <a:avLst/>
          </a:prstGeom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CAC839-050C-5E4F-A820-6841FEDAC396}"/>
              </a:ext>
            </a:extLst>
          </p:cNvPr>
          <p:cNvSpPr/>
          <p:nvPr/>
        </p:nvSpPr>
        <p:spPr>
          <a:xfrm>
            <a:off x="4782029" y="3118082"/>
            <a:ext cx="666390" cy="405436"/>
          </a:xfrm>
          <a:prstGeom prst="rect">
            <a:avLst/>
          </a:prstGeom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w1</a:t>
            </a:r>
            <a:r>
              <a:rPr lang="en-US" sz="1400" baseline="30000" dirty="0"/>
              <a:t>T </a:t>
            </a:r>
            <a:r>
              <a:rPr lang="en-US" sz="1400" dirty="0"/>
              <a:t>x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A80A63-92FB-9549-B8E2-7A2445DB340B}"/>
              </a:ext>
            </a:extLst>
          </p:cNvPr>
          <p:cNvSpPr/>
          <p:nvPr/>
        </p:nvSpPr>
        <p:spPr>
          <a:xfrm>
            <a:off x="4787780" y="3595858"/>
            <a:ext cx="666390" cy="405436"/>
          </a:xfrm>
          <a:prstGeom prst="rect">
            <a:avLst/>
          </a:prstGeom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w2</a:t>
            </a:r>
            <a:r>
              <a:rPr lang="en-US" sz="1400" baseline="30000" dirty="0"/>
              <a:t>T </a:t>
            </a:r>
            <a:r>
              <a:rPr lang="en-US" sz="1400" dirty="0"/>
              <a:t>x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29837E-D0DE-594D-B839-7E365CE698FA}"/>
              </a:ext>
            </a:extLst>
          </p:cNvPr>
          <p:cNvSpPr/>
          <p:nvPr/>
        </p:nvSpPr>
        <p:spPr>
          <a:xfrm>
            <a:off x="4782810" y="4082267"/>
            <a:ext cx="666390" cy="405436"/>
          </a:xfrm>
          <a:prstGeom prst="rect">
            <a:avLst/>
          </a:prstGeom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w3</a:t>
            </a:r>
            <a:r>
              <a:rPr lang="en-US" sz="1400" baseline="30000" dirty="0"/>
              <a:t>T </a:t>
            </a:r>
            <a:r>
              <a:rPr lang="en-US" sz="1400" dirty="0"/>
              <a:t>x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2F616-232C-D647-BE4D-9D016CB72F8C}"/>
              </a:ext>
            </a:extLst>
          </p:cNvPr>
          <p:cNvSpPr txBox="1"/>
          <p:nvPr/>
        </p:nvSpPr>
        <p:spPr>
          <a:xfrm>
            <a:off x="6096000" y="2374900"/>
            <a:ext cx="5541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w1 has the same dimension as x. </a:t>
            </a:r>
          </a:p>
          <a:p>
            <a:r>
              <a:rPr lang="en-US" dirty="0"/>
              <a:t>if x is 28x28 =784 pixels then </a:t>
            </a:r>
          </a:p>
          <a:p>
            <a:r>
              <a:rPr lang="en-US" dirty="0"/>
              <a:t>w1 is also a vector of length 784. </a:t>
            </a:r>
          </a:p>
        </p:txBody>
      </p:sp>
    </p:spTree>
    <p:extLst>
      <p:ext uri="{BB962C8B-B14F-4D97-AF65-F5344CB8AC3E}">
        <p14:creationId xmlns:p14="http://schemas.microsoft.com/office/powerpoint/2010/main" val="3743807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982D-6591-3243-8AD4-B8D965CF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801"/>
            <a:ext cx="11637034" cy="1325563"/>
          </a:xfrm>
        </p:spPr>
        <p:txBody>
          <a:bodyPr/>
          <a:lstStyle/>
          <a:p>
            <a:r>
              <a:rPr lang="en-US" dirty="0"/>
              <a:t>multi-class logistic regression, Cross entropy loss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AE7796-3705-C946-8D21-FA2EC0578436}"/>
              </a:ext>
            </a:extLst>
          </p:cNvPr>
          <p:cNvSpPr/>
          <p:nvPr/>
        </p:nvSpPr>
        <p:spPr>
          <a:xfrm>
            <a:off x="2106643" y="1310763"/>
            <a:ext cx="379562" cy="1453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2D2F17-3D52-C143-907C-98D2F332A957}"/>
              </a:ext>
            </a:extLst>
          </p:cNvPr>
          <p:cNvSpPr/>
          <p:nvPr/>
        </p:nvSpPr>
        <p:spPr>
          <a:xfrm>
            <a:off x="412271" y="1310762"/>
            <a:ext cx="1452831" cy="108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2357D-0C62-B741-A3D0-86A779D55725}"/>
              </a:ext>
            </a:extLst>
          </p:cNvPr>
          <p:cNvSpPr/>
          <p:nvPr/>
        </p:nvSpPr>
        <p:spPr>
          <a:xfrm>
            <a:off x="3735597" y="1310762"/>
            <a:ext cx="379562" cy="1276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86253A-9806-A242-AC0C-0D05534D3CB8}"/>
              </a:ext>
            </a:extLst>
          </p:cNvPr>
          <p:cNvCxnSpPr/>
          <p:nvPr/>
        </p:nvCxnSpPr>
        <p:spPr>
          <a:xfrm>
            <a:off x="2744997" y="2052634"/>
            <a:ext cx="707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3FEFA6-639F-ED44-8126-D481A3FFDF85}"/>
              </a:ext>
            </a:extLst>
          </p:cNvPr>
          <p:cNvSpPr txBox="1"/>
          <p:nvPr/>
        </p:nvSpPr>
        <p:spPr>
          <a:xfrm>
            <a:off x="0" y="1579783"/>
            <a:ext cx="8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8A427-0DD7-5949-BA09-DC76249BDAF6}"/>
              </a:ext>
            </a:extLst>
          </p:cNvPr>
          <p:cNvSpPr txBox="1"/>
          <p:nvPr/>
        </p:nvSpPr>
        <p:spPr>
          <a:xfrm>
            <a:off x="657405" y="958317"/>
            <a:ext cx="8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B913A4-A4A3-9344-BA2B-1B1DD0B995BA}"/>
              </a:ext>
            </a:extLst>
          </p:cNvPr>
          <p:cNvSpPr/>
          <p:nvPr/>
        </p:nvSpPr>
        <p:spPr>
          <a:xfrm>
            <a:off x="423416" y="1728771"/>
            <a:ext cx="1452831" cy="306604"/>
          </a:xfrm>
          <a:prstGeom prst="rect">
            <a:avLst/>
          </a:prstGeom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12B612-F520-0642-928E-9E9668978803}"/>
              </a:ext>
            </a:extLst>
          </p:cNvPr>
          <p:cNvSpPr/>
          <p:nvPr/>
        </p:nvSpPr>
        <p:spPr>
          <a:xfrm>
            <a:off x="412271" y="1323335"/>
            <a:ext cx="1452831" cy="306604"/>
          </a:xfrm>
          <a:prstGeom prst="rect">
            <a:avLst/>
          </a:prstGeom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7152C-82C3-964C-A0FD-35E88FC249C9}"/>
              </a:ext>
            </a:extLst>
          </p:cNvPr>
          <p:cNvSpPr/>
          <p:nvPr/>
        </p:nvSpPr>
        <p:spPr>
          <a:xfrm>
            <a:off x="423416" y="2134218"/>
            <a:ext cx="1452831" cy="306604"/>
          </a:xfrm>
          <a:prstGeom prst="rect">
            <a:avLst/>
          </a:prstGeom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CAC839-050C-5E4F-A820-6841FEDAC396}"/>
              </a:ext>
            </a:extLst>
          </p:cNvPr>
          <p:cNvSpPr/>
          <p:nvPr/>
        </p:nvSpPr>
        <p:spPr>
          <a:xfrm>
            <a:off x="3800415" y="1323335"/>
            <a:ext cx="666390" cy="405436"/>
          </a:xfrm>
          <a:prstGeom prst="rect">
            <a:avLst/>
          </a:prstGeom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w1</a:t>
            </a:r>
            <a:r>
              <a:rPr lang="en-US" sz="1400" baseline="30000" dirty="0"/>
              <a:t>T </a:t>
            </a:r>
            <a:r>
              <a:rPr lang="en-US" sz="1400" dirty="0"/>
              <a:t>x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A80A63-92FB-9549-B8E2-7A2445DB340B}"/>
              </a:ext>
            </a:extLst>
          </p:cNvPr>
          <p:cNvSpPr/>
          <p:nvPr/>
        </p:nvSpPr>
        <p:spPr>
          <a:xfrm>
            <a:off x="3806166" y="1801111"/>
            <a:ext cx="666390" cy="405436"/>
          </a:xfrm>
          <a:prstGeom prst="rect">
            <a:avLst/>
          </a:prstGeom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w2</a:t>
            </a:r>
            <a:r>
              <a:rPr lang="en-US" sz="1400" baseline="30000" dirty="0"/>
              <a:t>T </a:t>
            </a:r>
            <a:r>
              <a:rPr lang="en-US" sz="1400" dirty="0"/>
              <a:t>x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29837E-D0DE-594D-B839-7E365CE698FA}"/>
              </a:ext>
            </a:extLst>
          </p:cNvPr>
          <p:cNvSpPr/>
          <p:nvPr/>
        </p:nvSpPr>
        <p:spPr>
          <a:xfrm>
            <a:off x="3801196" y="2287520"/>
            <a:ext cx="666390" cy="405436"/>
          </a:xfrm>
          <a:prstGeom prst="rect">
            <a:avLst/>
          </a:prstGeom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w3</a:t>
            </a:r>
            <a:r>
              <a:rPr lang="en-US" sz="1400" baseline="30000" dirty="0"/>
              <a:t>T </a:t>
            </a:r>
            <a:r>
              <a:rPr lang="en-US" sz="1400" dirty="0"/>
              <a:t>x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2F616-232C-D647-BE4D-9D016CB72F8C}"/>
              </a:ext>
            </a:extLst>
          </p:cNvPr>
          <p:cNvSpPr txBox="1"/>
          <p:nvPr/>
        </p:nvSpPr>
        <p:spPr>
          <a:xfrm>
            <a:off x="4785520" y="958317"/>
            <a:ext cx="7325890" cy="60016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Example:</a:t>
            </a:r>
          </a:p>
          <a:p>
            <a:r>
              <a:rPr lang="en-US" sz="2000" dirty="0"/>
              <a:t>Say w1= [1,0,0]  w2=[0,1,0], w3=[0,1,1] ,x= [1,2,3] , y= class 2. </a:t>
            </a:r>
          </a:p>
          <a:p>
            <a:r>
              <a:rPr lang="en-US" sz="2000" dirty="0"/>
              <a:t>Compute the scores , the probabilities of the logistic regression for these 3 classes and the loss. </a:t>
            </a:r>
          </a:p>
          <a:p>
            <a:r>
              <a:rPr lang="en-US" sz="2000" dirty="0"/>
              <a:t>scores=[ 1,2, 5], probabilities = </a:t>
            </a:r>
            <a:r>
              <a:rPr lang="en-US" sz="2000" dirty="0" err="1"/>
              <a:t>softmax</a:t>
            </a:r>
            <a:r>
              <a:rPr lang="en-US" sz="2000" dirty="0"/>
              <a:t> (scores) </a:t>
            </a:r>
          </a:p>
          <a:p>
            <a:r>
              <a:rPr lang="en-US" sz="2000" dirty="0"/>
              <a:t>= [exp(1), exp(2) , exp(5)] / C </a:t>
            </a:r>
          </a:p>
          <a:p>
            <a:r>
              <a:rPr lang="en-US" sz="2000" dirty="0"/>
              <a:t>C= exp(1)+exp(2)+exp(5) =158.5 </a:t>
            </a:r>
          </a:p>
          <a:p>
            <a:r>
              <a:rPr lang="en-US" sz="2000" dirty="0"/>
              <a:t>= [2.7, 7.38, 148] / 158 =</a:t>
            </a:r>
          </a:p>
          <a:p>
            <a:r>
              <a:rPr lang="en-US" sz="2000" dirty="0"/>
              <a:t>probabilities= p=  [0.01, 0.04, 0.94] </a:t>
            </a:r>
          </a:p>
          <a:p>
            <a:r>
              <a:rPr lang="en-US" sz="2000" dirty="0"/>
              <a:t>loss =cross entropy of [</a:t>
            </a:r>
            <a:r>
              <a:rPr lang="en-US" sz="2000" dirty="0" err="1"/>
              <a:t>y,p</a:t>
            </a:r>
            <a:r>
              <a:rPr lang="en-US" sz="2000" dirty="0"/>
              <a:t> ] </a:t>
            </a:r>
          </a:p>
          <a:p>
            <a:r>
              <a:rPr lang="en-US" sz="2000" dirty="0"/>
              <a:t>=-sum </a:t>
            </a:r>
            <a:r>
              <a:rPr lang="en-US" sz="2000" dirty="0" err="1"/>
              <a:t>yi</a:t>
            </a:r>
            <a:r>
              <a:rPr lang="en-US" sz="2000" dirty="0"/>
              <a:t> log pi   </a:t>
            </a:r>
          </a:p>
          <a:p>
            <a:r>
              <a:rPr lang="en-US" sz="2000" dirty="0"/>
              <a:t>y= [0,1,0] if y = class 2.</a:t>
            </a:r>
          </a:p>
          <a:p>
            <a:r>
              <a:rPr lang="en-US" dirty="0"/>
              <a:t>=- log ( 0.04) = 4.64  </a:t>
            </a:r>
          </a:p>
          <a:p>
            <a:r>
              <a:rPr lang="en-US" dirty="0"/>
              <a:t>If correct class was 3 </a:t>
            </a:r>
          </a:p>
          <a:p>
            <a:r>
              <a:rPr lang="en-US" dirty="0"/>
              <a:t>y=[0,0,1]</a:t>
            </a:r>
          </a:p>
          <a:p>
            <a:r>
              <a:rPr lang="en-US" dirty="0"/>
              <a:t>loss = - log(0.94)= 0.09</a:t>
            </a:r>
          </a:p>
          <a:p>
            <a:r>
              <a:rPr lang="en-US" dirty="0"/>
              <a:t>If logistic regression is sure and correct it pays loss: </a:t>
            </a:r>
          </a:p>
          <a:p>
            <a:r>
              <a:rPr lang="en-US" dirty="0"/>
              <a:t>- log 1 = 0 </a:t>
            </a:r>
          </a:p>
          <a:p>
            <a:r>
              <a:rPr lang="en-US" dirty="0"/>
              <a:t>if logistic regression is sure and wrong it pays loss:</a:t>
            </a:r>
          </a:p>
          <a:p>
            <a:r>
              <a:rPr lang="en-US" dirty="0"/>
              <a:t>-log 0 =+ infinity.  </a:t>
            </a:r>
          </a:p>
        </p:txBody>
      </p:sp>
    </p:spTree>
    <p:extLst>
      <p:ext uri="{BB962C8B-B14F-4D97-AF65-F5344CB8AC3E}">
        <p14:creationId xmlns:p14="http://schemas.microsoft.com/office/powerpoint/2010/main" val="319761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8D6C-F87F-934A-8F5D-DE37F191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0"/>
            <a:ext cx="10515600" cy="1325563"/>
          </a:xfrm>
        </p:spPr>
        <p:txBody>
          <a:bodyPr/>
          <a:lstStyle/>
          <a:p>
            <a:r>
              <a:rPr lang="en-US" dirty="0"/>
              <a:t>Logistic Regression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CE6A33-CD82-9245-847C-14897A67FCC6}"/>
              </a:ext>
            </a:extLst>
          </p:cNvPr>
          <p:cNvSpPr/>
          <p:nvPr/>
        </p:nvSpPr>
        <p:spPr>
          <a:xfrm>
            <a:off x="212817" y="1015289"/>
            <a:ext cx="11362508" cy="72625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11362508"/>
                      <a:gd name="connsiteY0" fmla="*/ 0 h 726257"/>
                      <a:gd name="connsiteX1" fmla="*/ 370777 w 11362508"/>
                      <a:gd name="connsiteY1" fmla="*/ 0 h 726257"/>
                      <a:gd name="connsiteX2" fmla="*/ 855178 w 11362508"/>
                      <a:gd name="connsiteY2" fmla="*/ 0 h 726257"/>
                      <a:gd name="connsiteX3" fmla="*/ 1680455 w 11362508"/>
                      <a:gd name="connsiteY3" fmla="*/ 0 h 726257"/>
                      <a:gd name="connsiteX4" fmla="*/ 2164857 w 11362508"/>
                      <a:gd name="connsiteY4" fmla="*/ 0 h 726257"/>
                      <a:gd name="connsiteX5" fmla="*/ 2535633 w 11362508"/>
                      <a:gd name="connsiteY5" fmla="*/ 0 h 726257"/>
                      <a:gd name="connsiteX6" fmla="*/ 3020035 w 11362508"/>
                      <a:gd name="connsiteY6" fmla="*/ 0 h 726257"/>
                      <a:gd name="connsiteX7" fmla="*/ 3618062 w 11362508"/>
                      <a:gd name="connsiteY7" fmla="*/ 0 h 726257"/>
                      <a:gd name="connsiteX8" fmla="*/ 4216088 w 11362508"/>
                      <a:gd name="connsiteY8" fmla="*/ 0 h 726257"/>
                      <a:gd name="connsiteX9" fmla="*/ 5041365 w 11362508"/>
                      <a:gd name="connsiteY9" fmla="*/ 0 h 726257"/>
                      <a:gd name="connsiteX10" fmla="*/ 5412142 w 11362508"/>
                      <a:gd name="connsiteY10" fmla="*/ 0 h 726257"/>
                      <a:gd name="connsiteX11" fmla="*/ 5782919 w 11362508"/>
                      <a:gd name="connsiteY11" fmla="*/ 0 h 726257"/>
                      <a:gd name="connsiteX12" fmla="*/ 6608195 w 11362508"/>
                      <a:gd name="connsiteY12" fmla="*/ 0 h 726257"/>
                      <a:gd name="connsiteX13" fmla="*/ 7319847 w 11362508"/>
                      <a:gd name="connsiteY13" fmla="*/ 0 h 726257"/>
                      <a:gd name="connsiteX14" fmla="*/ 8031499 w 11362508"/>
                      <a:gd name="connsiteY14" fmla="*/ 0 h 726257"/>
                      <a:gd name="connsiteX15" fmla="*/ 8402276 w 11362508"/>
                      <a:gd name="connsiteY15" fmla="*/ 0 h 726257"/>
                      <a:gd name="connsiteX16" fmla="*/ 9000302 w 11362508"/>
                      <a:gd name="connsiteY16" fmla="*/ 0 h 726257"/>
                      <a:gd name="connsiteX17" fmla="*/ 9825579 w 11362508"/>
                      <a:gd name="connsiteY17" fmla="*/ 0 h 726257"/>
                      <a:gd name="connsiteX18" fmla="*/ 10082731 w 11362508"/>
                      <a:gd name="connsiteY18" fmla="*/ 0 h 726257"/>
                      <a:gd name="connsiteX19" fmla="*/ 11362508 w 11362508"/>
                      <a:gd name="connsiteY19" fmla="*/ 0 h 726257"/>
                      <a:gd name="connsiteX20" fmla="*/ 11362508 w 11362508"/>
                      <a:gd name="connsiteY20" fmla="*/ 341341 h 726257"/>
                      <a:gd name="connsiteX21" fmla="*/ 11362508 w 11362508"/>
                      <a:gd name="connsiteY21" fmla="*/ 726257 h 726257"/>
                      <a:gd name="connsiteX22" fmla="*/ 10764481 w 11362508"/>
                      <a:gd name="connsiteY22" fmla="*/ 726257 h 726257"/>
                      <a:gd name="connsiteX23" fmla="*/ 10166455 w 11362508"/>
                      <a:gd name="connsiteY23" fmla="*/ 726257 h 726257"/>
                      <a:gd name="connsiteX24" fmla="*/ 9795678 w 11362508"/>
                      <a:gd name="connsiteY24" fmla="*/ 726257 h 726257"/>
                      <a:gd name="connsiteX25" fmla="*/ 9197651 w 11362508"/>
                      <a:gd name="connsiteY25" fmla="*/ 726257 h 726257"/>
                      <a:gd name="connsiteX26" fmla="*/ 8485999 w 11362508"/>
                      <a:gd name="connsiteY26" fmla="*/ 726257 h 726257"/>
                      <a:gd name="connsiteX27" fmla="*/ 7887973 w 11362508"/>
                      <a:gd name="connsiteY27" fmla="*/ 726257 h 726257"/>
                      <a:gd name="connsiteX28" fmla="*/ 7062696 w 11362508"/>
                      <a:gd name="connsiteY28" fmla="*/ 726257 h 726257"/>
                      <a:gd name="connsiteX29" fmla="*/ 6805544 w 11362508"/>
                      <a:gd name="connsiteY29" fmla="*/ 726257 h 726257"/>
                      <a:gd name="connsiteX30" fmla="*/ 6321143 w 11362508"/>
                      <a:gd name="connsiteY30" fmla="*/ 726257 h 726257"/>
                      <a:gd name="connsiteX31" fmla="*/ 5950366 w 11362508"/>
                      <a:gd name="connsiteY31" fmla="*/ 726257 h 726257"/>
                      <a:gd name="connsiteX32" fmla="*/ 5352339 w 11362508"/>
                      <a:gd name="connsiteY32" fmla="*/ 726257 h 726257"/>
                      <a:gd name="connsiteX33" fmla="*/ 5095188 w 11362508"/>
                      <a:gd name="connsiteY33" fmla="*/ 726257 h 726257"/>
                      <a:gd name="connsiteX34" fmla="*/ 4497161 w 11362508"/>
                      <a:gd name="connsiteY34" fmla="*/ 726257 h 726257"/>
                      <a:gd name="connsiteX35" fmla="*/ 4126384 w 11362508"/>
                      <a:gd name="connsiteY35" fmla="*/ 726257 h 726257"/>
                      <a:gd name="connsiteX36" fmla="*/ 3528358 w 11362508"/>
                      <a:gd name="connsiteY36" fmla="*/ 726257 h 726257"/>
                      <a:gd name="connsiteX37" fmla="*/ 3043956 w 11362508"/>
                      <a:gd name="connsiteY37" fmla="*/ 726257 h 726257"/>
                      <a:gd name="connsiteX38" fmla="*/ 2445929 w 11362508"/>
                      <a:gd name="connsiteY38" fmla="*/ 726257 h 726257"/>
                      <a:gd name="connsiteX39" fmla="*/ 1620652 w 11362508"/>
                      <a:gd name="connsiteY39" fmla="*/ 726257 h 726257"/>
                      <a:gd name="connsiteX40" fmla="*/ 909001 w 11362508"/>
                      <a:gd name="connsiteY40" fmla="*/ 726257 h 726257"/>
                      <a:gd name="connsiteX41" fmla="*/ 651849 w 11362508"/>
                      <a:gd name="connsiteY41" fmla="*/ 726257 h 726257"/>
                      <a:gd name="connsiteX42" fmla="*/ 0 w 11362508"/>
                      <a:gd name="connsiteY42" fmla="*/ 726257 h 726257"/>
                      <a:gd name="connsiteX43" fmla="*/ 0 w 11362508"/>
                      <a:gd name="connsiteY43" fmla="*/ 348603 h 726257"/>
                      <a:gd name="connsiteX44" fmla="*/ 0 w 11362508"/>
                      <a:gd name="connsiteY44" fmla="*/ 0 h 726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11362508" h="726257" fill="none" extrusionOk="0">
                        <a:moveTo>
                          <a:pt x="0" y="0"/>
                        </a:moveTo>
                        <a:cubicBezTo>
                          <a:pt x="146692" y="-15801"/>
                          <a:pt x="203894" y="21006"/>
                          <a:pt x="370777" y="0"/>
                        </a:cubicBezTo>
                        <a:cubicBezTo>
                          <a:pt x="537660" y="-21006"/>
                          <a:pt x="619784" y="20448"/>
                          <a:pt x="855178" y="0"/>
                        </a:cubicBezTo>
                        <a:cubicBezTo>
                          <a:pt x="1090572" y="-20448"/>
                          <a:pt x="1442499" y="7153"/>
                          <a:pt x="1680455" y="0"/>
                        </a:cubicBezTo>
                        <a:cubicBezTo>
                          <a:pt x="1918411" y="-7153"/>
                          <a:pt x="1985855" y="7633"/>
                          <a:pt x="2164857" y="0"/>
                        </a:cubicBezTo>
                        <a:cubicBezTo>
                          <a:pt x="2343859" y="-7633"/>
                          <a:pt x="2364324" y="3816"/>
                          <a:pt x="2535633" y="0"/>
                        </a:cubicBezTo>
                        <a:cubicBezTo>
                          <a:pt x="2706942" y="-3816"/>
                          <a:pt x="2862547" y="1447"/>
                          <a:pt x="3020035" y="0"/>
                        </a:cubicBezTo>
                        <a:cubicBezTo>
                          <a:pt x="3177523" y="-1447"/>
                          <a:pt x="3369292" y="23282"/>
                          <a:pt x="3618062" y="0"/>
                        </a:cubicBezTo>
                        <a:cubicBezTo>
                          <a:pt x="3866832" y="-23282"/>
                          <a:pt x="3928739" y="67457"/>
                          <a:pt x="4216088" y="0"/>
                        </a:cubicBezTo>
                        <a:cubicBezTo>
                          <a:pt x="4503437" y="-67457"/>
                          <a:pt x="4654876" y="22939"/>
                          <a:pt x="5041365" y="0"/>
                        </a:cubicBezTo>
                        <a:cubicBezTo>
                          <a:pt x="5427854" y="-22939"/>
                          <a:pt x="5268098" y="1754"/>
                          <a:pt x="5412142" y="0"/>
                        </a:cubicBezTo>
                        <a:cubicBezTo>
                          <a:pt x="5556186" y="-1754"/>
                          <a:pt x="5643234" y="21834"/>
                          <a:pt x="5782919" y="0"/>
                        </a:cubicBezTo>
                        <a:cubicBezTo>
                          <a:pt x="5922604" y="-21834"/>
                          <a:pt x="6198322" y="20772"/>
                          <a:pt x="6608195" y="0"/>
                        </a:cubicBezTo>
                        <a:cubicBezTo>
                          <a:pt x="7018068" y="-20772"/>
                          <a:pt x="7089486" y="55782"/>
                          <a:pt x="7319847" y="0"/>
                        </a:cubicBezTo>
                        <a:cubicBezTo>
                          <a:pt x="7550208" y="-55782"/>
                          <a:pt x="7796780" y="83332"/>
                          <a:pt x="8031499" y="0"/>
                        </a:cubicBezTo>
                        <a:cubicBezTo>
                          <a:pt x="8266218" y="-83332"/>
                          <a:pt x="8228985" y="23625"/>
                          <a:pt x="8402276" y="0"/>
                        </a:cubicBezTo>
                        <a:cubicBezTo>
                          <a:pt x="8575567" y="-23625"/>
                          <a:pt x="8730941" y="42429"/>
                          <a:pt x="9000302" y="0"/>
                        </a:cubicBezTo>
                        <a:cubicBezTo>
                          <a:pt x="9269663" y="-42429"/>
                          <a:pt x="9482936" y="15878"/>
                          <a:pt x="9825579" y="0"/>
                        </a:cubicBezTo>
                        <a:cubicBezTo>
                          <a:pt x="10168222" y="-15878"/>
                          <a:pt x="9980046" y="13659"/>
                          <a:pt x="10082731" y="0"/>
                        </a:cubicBezTo>
                        <a:cubicBezTo>
                          <a:pt x="10185416" y="-13659"/>
                          <a:pt x="10767851" y="101603"/>
                          <a:pt x="11362508" y="0"/>
                        </a:cubicBezTo>
                        <a:cubicBezTo>
                          <a:pt x="11387714" y="116120"/>
                          <a:pt x="11362447" y="208015"/>
                          <a:pt x="11362508" y="341341"/>
                        </a:cubicBezTo>
                        <a:cubicBezTo>
                          <a:pt x="11362569" y="474667"/>
                          <a:pt x="11339723" y="589970"/>
                          <a:pt x="11362508" y="726257"/>
                        </a:cubicBezTo>
                        <a:cubicBezTo>
                          <a:pt x="11101526" y="787869"/>
                          <a:pt x="11037563" y="687682"/>
                          <a:pt x="10764481" y="726257"/>
                        </a:cubicBezTo>
                        <a:cubicBezTo>
                          <a:pt x="10491399" y="764832"/>
                          <a:pt x="10459284" y="677406"/>
                          <a:pt x="10166455" y="726257"/>
                        </a:cubicBezTo>
                        <a:cubicBezTo>
                          <a:pt x="9873626" y="775108"/>
                          <a:pt x="9967327" y="688718"/>
                          <a:pt x="9795678" y="726257"/>
                        </a:cubicBezTo>
                        <a:cubicBezTo>
                          <a:pt x="9624029" y="763796"/>
                          <a:pt x="9335398" y="711755"/>
                          <a:pt x="9197651" y="726257"/>
                        </a:cubicBezTo>
                        <a:cubicBezTo>
                          <a:pt x="9059904" y="740759"/>
                          <a:pt x="8693981" y="723512"/>
                          <a:pt x="8485999" y="726257"/>
                        </a:cubicBezTo>
                        <a:cubicBezTo>
                          <a:pt x="8278017" y="729002"/>
                          <a:pt x="8043717" y="696769"/>
                          <a:pt x="7887973" y="726257"/>
                        </a:cubicBezTo>
                        <a:cubicBezTo>
                          <a:pt x="7732229" y="755745"/>
                          <a:pt x="7372917" y="688090"/>
                          <a:pt x="7062696" y="726257"/>
                        </a:cubicBezTo>
                        <a:cubicBezTo>
                          <a:pt x="6752475" y="764424"/>
                          <a:pt x="6922174" y="702760"/>
                          <a:pt x="6805544" y="726257"/>
                        </a:cubicBezTo>
                        <a:cubicBezTo>
                          <a:pt x="6688914" y="749754"/>
                          <a:pt x="6545798" y="721386"/>
                          <a:pt x="6321143" y="726257"/>
                        </a:cubicBezTo>
                        <a:cubicBezTo>
                          <a:pt x="6096488" y="731128"/>
                          <a:pt x="6043152" y="690918"/>
                          <a:pt x="5950366" y="726257"/>
                        </a:cubicBezTo>
                        <a:cubicBezTo>
                          <a:pt x="5857580" y="761596"/>
                          <a:pt x="5555171" y="708135"/>
                          <a:pt x="5352339" y="726257"/>
                        </a:cubicBezTo>
                        <a:cubicBezTo>
                          <a:pt x="5149507" y="744379"/>
                          <a:pt x="5214023" y="710981"/>
                          <a:pt x="5095188" y="726257"/>
                        </a:cubicBezTo>
                        <a:cubicBezTo>
                          <a:pt x="4976353" y="741533"/>
                          <a:pt x="4674494" y="702999"/>
                          <a:pt x="4497161" y="726257"/>
                        </a:cubicBezTo>
                        <a:cubicBezTo>
                          <a:pt x="4319828" y="749515"/>
                          <a:pt x="4310106" y="692311"/>
                          <a:pt x="4126384" y="726257"/>
                        </a:cubicBezTo>
                        <a:cubicBezTo>
                          <a:pt x="3942662" y="760203"/>
                          <a:pt x="3819108" y="717713"/>
                          <a:pt x="3528358" y="726257"/>
                        </a:cubicBezTo>
                        <a:cubicBezTo>
                          <a:pt x="3237608" y="734801"/>
                          <a:pt x="3272030" y="702896"/>
                          <a:pt x="3043956" y="726257"/>
                        </a:cubicBezTo>
                        <a:cubicBezTo>
                          <a:pt x="2815882" y="749618"/>
                          <a:pt x="2719170" y="686733"/>
                          <a:pt x="2445929" y="726257"/>
                        </a:cubicBezTo>
                        <a:cubicBezTo>
                          <a:pt x="2172688" y="765781"/>
                          <a:pt x="1901215" y="650648"/>
                          <a:pt x="1620652" y="726257"/>
                        </a:cubicBezTo>
                        <a:cubicBezTo>
                          <a:pt x="1340089" y="801866"/>
                          <a:pt x="1231299" y="691380"/>
                          <a:pt x="909001" y="726257"/>
                        </a:cubicBezTo>
                        <a:cubicBezTo>
                          <a:pt x="586703" y="761134"/>
                          <a:pt x="762800" y="696461"/>
                          <a:pt x="651849" y="726257"/>
                        </a:cubicBezTo>
                        <a:cubicBezTo>
                          <a:pt x="540898" y="756053"/>
                          <a:pt x="200631" y="654479"/>
                          <a:pt x="0" y="726257"/>
                        </a:cubicBezTo>
                        <a:cubicBezTo>
                          <a:pt x="-34718" y="633072"/>
                          <a:pt x="31285" y="483414"/>
                          <a:pt x="0" y="348603"/>
                        </a:cubicBezTo>
                        <a:cubicBezTo>
                          <a:pt x="-31285" y="213792"/>
                          <a:pt x="33246" y="147849"/>
                          <a:pt x="0" y="0"/>
                        </a:cubicBezTo>
                        <a:close/>
                      </a:path>
                      <a:path w="11362508" h="726257" stroke="0" extrusionOk="0">
                        <a:moveTo>
                          <a:pt x="0" y="0"/>
                        </a:moveTo>
                        <a:cubicBezTo>
                          <a:pt x="276903" y="-29683"/>
                          <a:pt x="358330" y="15364"/>
                          <a:pt x="598027" y="0"/>
                        </a:cubicBezTo>
                        <a:cubicBezTo>
                          <a:pt x="837724" y="-15364"/>
                          <a:pt x="994932" y="10125"/>
                          <a:pt x="1309679" y="0"/>
                        </a:cubicBezTo>
                        <a:cubicBezTo>
                          <a:pt x="1624426" y="-10125"/>
                          <a:pt x="1642378" y="37203"/>
                          <a:pt x="1794080" y="0"/>
                        </a:cubicBezTo>
                        <a:cubicBezTo>
                          <a:pt x="1945782" y="-37203"/>
                          <a:pt x="2312977" y="76007"/>
                          <a:pt x="2619357" y="0"/>
                        </a:cubicBezTo>
                        <a:cubicBezTo>
                          <a:pt x="2925737" y="-76007"/>
                          <a:pt x="2941839" y="15609"/>
                          <a:pt x="3217384" y="0"/>
                        </a:cubicBezTo>
                        <a:cubicBezTo>
                          <a:pt x="3492929" y="-15609"/>
                          <a:pt x="3416300" y="24036"/>
                          <a:pt x="3588160" y="0"/>
                        </a:cubicBezTo>
                        <a:cubicBezTo>
                          <a:pt x="3760020" y="-24036"/>
                          <a:pt x="3822433" y="274"/>
                          <a:pt x="3958937" y="0"/>
                        </a:cubicBezTo>
                        <a:cubicBezTo>
                          <a:pt x="4095441" y="-274"/>
                          <a:pt x="4133409" y="24785"/>
                          <a:pt x="4216088" y="0"/>
                        </a:cubicBezTo>
                        <a:cubicBezTo>
                          <a:pt x="4298767" y="-24785"/>
                          <a:pt x="4649397" y="29428"/>
                          <a:pt x="4814115" y="0"/>
                        </a:cubicBezTo>
                        <a:cubicBezTo>
                          <a:pt x="4978833" y="-29428"/>
                          <a:pt x="5283454" y="28127"/>
                          <a:pt x="5412142" y="0"/>
                        </a:cubicBezTo>
                        <a:cubicBezTo>
                          <a:pt x="5540830" y="-28127"/>
                          <a:pt x="5962714" y="29345"/>
                          <a:pt x="6237419" y="0"/>
                        </a:cubicBezTo>
                        <a:cubicBezTo>
                          <a:pt x="6512124" y="-29345"/>
                          <a:pt x="6660611" y="58132"/>
                          <a:pt x="6949071" y="0"/>
                        </a:cubicBezTo>
                        <a:cubicBezTo>
                          <a:pt x="7237531" y="-58132"/>
                          <a:pt x="7300413" y="39049"/>
                          <a:pt x="7433472" y="0"/>
                        </a:cubicBezTo>
                        <a:cubicBezTo>
                          <a:pt x="7566531" y="-39049"/>
                          <a:pt x="7712768" y="47333"/>
                          <a:pt x="7917874" y="0"/>
                        </a:cubicBezTo>
                        <a:cubicBezTo>
                          <a:pt x="8122980" y="-47333"/>
                          <a:pt x="8111056" y="29758"/>
                          <a:pt x="8175025" y="0"/>
                        </a:cubicBezTo>
                        <a:cubicBezTo>
                          <a:pt x="8238994" y="-29758"/>
                          <a:pt x="8755451" y="43430"/>
                          <a:pt x="9000302" y="0"/>
                        </a:cubicBezTo>
                        <a:cubicBezTo>
                          <a:pt x="9245153" y="-43430"/>
                          <a:pt x="9465908" y="59928"/>
                          <a:pt x="9825579" y="0"/>
                        </a:cubicBezTo>
                        <a:cubicBezTo>
                          <a:pt x="10185250" y="-59928"/>
                          <a:pt x="10144790" y="2984"/>
                          <a:pt x="10309981" y="0"/>
                        </a:cubicBezTo>
                        <a:cubicBezTo>
                          <a:pt x="10475172" y="-2984"/>
                          <a:pt x="10593358" y="41681"/>
                          <a:pt x="10680758" y="0"/>
                        </a:cubicBezTo>
                        <a:cubicBezTo>
                          <a:pt x="10768158" y="-41681"/>
                          <a:pt x="11170791" y="59565"/>
                          <a:pt x="11362508" y="0"/>
                        </a:cubicBezTo>
                        <a:cubicBezTo>
                          <a:pt x="11387626" y="151585"/>
                          <a:pt x="11348529" y="242759"/>
                          <a:pt x="11362508" y="370391"/>
                        </a:cubicBezTo>
                        <a:cubicBezTo>
                          <a:pt x="11376487" y="498023"/>
                          <a:pt x="11332840" y="616877"/>
                          <a:pt x="11362508" y="726257"/>
                        </a:cubicBezTo>
                        <a:cubicBezTo>
                          <a:pt x="11093689" y="754950"/>
                          <a:pt x="10967996" y="682157"/>
                          <a:pt x="10764481" y="726257"/>
                        </a:cubicBezTo>
                        <a:cubicBezTo>
                          <a:pt x="10560966" y="770357"/>
                          <a:pt x="10345866" y="677509"/>
                          <a:pt x="10166455" y="726257"/>
                        </a:cubicBezTo>
                        <a:cubicBezTo>
                          <a:pt x="9987044" y="775005"/>
                          <a:pt x="9798104" y="690964"/>
                          <a:pt x="9454803" y="726257"/>
                        </a:cubicBezTo>
                        <a:cubicBezTo>
                          <a:pt x="9111502" y="761550"/>
                          <a:pt x="8798926" y="662242"/>
                          <a:pt x="8629526" y="726257"/>
                        </a:cubicBezTo>
                        <a:cubicBezTo>
                          <a:pt x="8460126" y="790272"/>
                          <a:pt x="8306479" y="697292"/>
                          <a:pt x="8031499" y="726257"/>
                        </a:cubicBezTo>
                        <a:cubicBezTo>
                          <a:pt x="7756519" y="755222"/>
                          <a:pt x="7808281" y="705811"/>
                          <a:pt x="7660722" y="726257"/>
                        </a:cubicBezTo>
                        <a:cubicBezTo>
                          <a:pt x="7513163" y="746703"/>
                          <a:pt x="7281231" y="721926"/>
                          <a:pt x="6949071" y="726257"/>
                        </a:cubicBezTo>
                        <a:cubicBezTo>
                          <a:pt x="6616911" y="730588"/>
                          <a:pt x="6706676" y="685800"/>
                          <a:pt x="6578294" y="726257"/>
                        </a:cubicBezTo>
                        <a:cubicBezTo>
                          <a:pt x="6449912" y="766714"/>
                          <a:pt x="6126159" y="683975"/>
                          <a:pt x="5866642" y="726257"/>
                        </a:cubicBezTo>
                        <a:cubicBezTo>
                          <a:pt x="5607125" y="768539"/>
                          <a:pt x="5737808" y="719798"/>
                          <a:pt x="5609491" y="726257"/>
                        </a:cubicBezTo>
                        <a:cubicBezTo>
                          <a:pt x="5481174" y="732716"/>
                          <a:pt x="5395915" y="692860"/>
                          <a:pt x="5238714" y="726257"/>
                        </a:cubicBezTo>
                        <a:cubicBezTo>
                          <a:pt x="5081513" y="759654"/>
                          <a:pt x="4894514" y="681924"/>
                          <a:pt x="4754313" y="726257"/>
                        </a:cubicBezTo>
                        <a:cubicBezTo>
                          <a:pt x="4614112" y="770590"/>
                          <a:pt x="4310243" y="720344"/>
                          <a:pt x="4156286" y="726257"/>
                        </a:cubicBezTo>
                        <a:cubicBezTo>
                          <a:pt x="4002329" y="732170"/>
                          <a:pt x="3854182" y="700383"/>
                          <a:pt x="3671884" y="726257"/>
                        </a:cubicBezTo>
                        <a:cubicBezTo>
                          <a:pt x="3489586" y="752131"/>
                          <a:pt x="3445327" y="712364"/>
                          <a:pt x="3301108" y="726257"/>
                        </a:cubicBezTo>
                        <a:cubicBezTo>
                          <a:pt x="3156889" y="740150"/>
                          <a:pt x="3114770" y="715013"/>
                          <a:pt x="3043956" y="726257"/>
                        </a:cubicBezTo>
                        <a:cubicBezTo>
                          <a:pt x="2973142" y="737501"/>
                          <a:pt x="2910492" y="696888"/>
                          <a:pt x="2786805" y="726257"/>
                        </a:cubicBezTo>
                        <a:cubicBezTo>
                          <a:pt x="2663118" y="755626"/>
                          <a:pt x="2231300" y="701765"/>
                          <a:pt x="1961528" y="726257"/>
                        </a:cubicBezTo>
                        <a:cubicBezTo>
                          <a:pt x="1691756" y="750749"/>
                          <a:pt x="1565390" y="705635"/>
                          <a:pt x="1249876" y="726257"/>
                        </a:cubicBezTo>
                        <a:cubicBezTo>
                          <a:pt x="934362" y="746879"/>
                          <a:pt x="1068486" y="708503"/>
                          <a:pt x="992724" y="726257"/>
                        </a:cubicBezTo>
                        <a:cubicBezTo>
                          <a:pt x="916962" y="744011"/>
                          <a:pt x="721948" y="717789"/>
                          <a:pt x="621948" y="726257"/>
                        </a:cubicBezTo>
                        <a:cubicBezTo>
                          <a:pt x="521948" y="734725"/>
                          <a:pt x="302228" y="710848"/>
                          <a:pt x="0" y="726257"/>
                        </a:cubicBezTo>
                        <a:cubicBezTo>
                          <a:pt x="-17562" y="608913"/>
                          <a:pt x="42401" y="485510"/>
                          <a:pt x="0" y="363129"/>
                        </a:cubicBezTo>
                        <a:cubicBezTo>
                          <a:pt x="-42401" y="240748"/>
                          <a:pt x="28869" y="1219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235" dist="38100" dir="2700000" sx="102301" sy="102301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Predict if a customer will click on a Home insurance Ad given two features we know about them.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778CF-8F24-5643-8990-00317A4DB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7" y="1868081"/>
            <a:ext cx="5774327" cy="18626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170F6F-3E42-4E48-9010-9C608D6CC76F}"/>
              </a:ext>
            </a:extLst>
          </p:cNvPr>
          <p:cNvSpPr/>
          <p:nvPr/>
        </p:nvSpPr>
        <p:spPr>
          <a:xfrm>
            <a:off x="6204855" y="4648218"/>
            <a:ext cx="5774327" cy="1737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5774327"/>
                      <a:gd name="connsiteY0" fmla="*/ 0 h 1737181"/>
                      <a:gd name="connsiteX1" fmla="*/ 519689 w 5774327"/>
                      <a:gd name="connsiteY1" fmla="*/ 0 h 1737181"/>
                      <a:gd name="connsiteX2" fmla="*/ 1212609 w 5774327"/>
                      <a:gd name="connsiteY2" fmla="*/ 0 h 1737181"/>
                      <a:gd name="connsiteX3" fmla="*/ 1732298 w 5774327"/>
                      <a:gd name="connsiteY3" fmla="*/ 0 h 1737181"/>
                      <a:gd name="connsiteX4" fmla="*/ 2136501 w 5774327"/>
                      <a:gd name="connsiteY4" fmla="*/ 0 h 1737181"/>
                      <a:gd name="connsiteX5" fmla="*/ 2598447 w 5774327"/>
                      <a:gd name="connsiteY5" fmla="*/ 0 h 1737181"/>
                      <a:gd name="connsiteX6" fmla="*/ 3233623 w 5774327"/>
                      <a:gd name="connsiteY6" fmla="*/ 0 h 1737181"/>
                      <a:gd name="connsiteX7" fmla="*/ 3753313 w 5774327"/>
                      <a:gd name="connsiteY7" fmla="*/ 0 h 1737181"/>
                      <a:gd name="connsiteX8" fmla="*/ 4446232 w 5774327"/>
                      <a:gd name="connsiteY8" fmla="*/ 0 h 1737181"/>
                      <a:gd name="connsiteX9" fmla="*/ 5023664 w 5774327"/>
                      <a:gd name="connsiteY9" fmla="*/ 0 h 1737181"/>
                      <a:gd name="connsiteX10" fmla="*/ 5774327 w 5774327"/>
                      <a:gd name="connsiteY10" fmla="*/ 0 h 1737181"/>
                      <a:gd name="connsiteX11" fmla="*/ 5774327 w 5774327"/>
                      <a:gd name="connsiteY11" fmla="*/ 526945 h 1737181"/>
                      <a:gd name="connsiteX12" fmla="*/ 5774327 w 5774327"/>
                      <a:gd name="connsiteY12" fmla="*/ 1140749 h 1737181"/>
                      <a:gd name="connsiteX13" fmla="*/ 5774327 w 5774327"/>
                      <a:gd name="connsiteY13" fmla="*/ 1737181 h 1737181"/>
                      <a:gd name="connsiteX14" fmla="*/ 5370124 w 5774327"/>
                      <a:gd name="connsiteY14" fmla="*/ 1737181 h 1737181"/>
                      <a:gd name="connsiteX15" fmla="*/ 4677205 w 5774327"/>
                      <a:gd name="connsiteY15" fmla="*/ 1737181 h 1737181"/>
                      <a:gd name="connsiteX16" fmla="*/ 4215259 w 5774327"/>
                      <a:gd name="connsiteY16" fmla="*/ 1737181 h 1737181"/>
                      <a:gd name="connsiteX17" fmla="*/ 3753313 w 5774327"/>
                      <a:gd name="connsiteY17" fmla="*/ 1737181 h 1737181"/>
                      <a:gd name="connsiteX18" fmla="*/ 3175880 w 5774327"/>
                      <a:gd name="connsiteY18" fmla="*/ 1737181 h 1737181"/>
                      <a:gd name="connsiteX19" fmla="*/ 2713934 w 5774327"/>
                      <a:gd name="connsiteY19" fmla="*/ 1737181 h 1737181"/>
                      <a:gd name="connsiteX20" fmla="*/ 2021014 w 5774327"/>
                      <a:gd name="connsiteY20" fmla="*/ 1737181 h 1737181"/>
                      <a:gd name="connsiteX21" fmla="*/ 1385838 w 5774327"/>
                      <a:gd name="connsiteY21" fmla="*/ 1737181 h 1737181"/>
                      <a:gd name="connsiteX22" fmla="*/ 808406 w 5774327"/>
                      <a:gd name="connsiteY22" fmla="*/ 1737181 h 1737181"/>
                      <a:gd name="connsiteX23" fmla="*/ 0 w 5774327"/>
                      <a:gd name="connsiteY23" fmla="*/ 1737181 h 1737181"/>
                      <a:gd name="connsiteX24" fmla="*/ 0 w 5774327"/>
                      <a:gd name="connsiteY24" fmla="*/ 1192864 h 1737181"/>
                      <a:gd name="connsiteX25" fmla="*/ 0 w 5774327"/>
                      <a:gd name="connsiteY25" fmla="*/ 613804 h 1737181"/>
                      <a:gd name="connsiteX26" fmla="*/ 0 w 5774327"/>
                      <a:gd name="connsiteY26" fmla="*/ 0 h 17371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5774327" h="1737181" fill="none" extrusionOk="0">
                        <a:moveTo>
                          <a:pt x="0" y="0"/>
                        </a:moveTo>
                        <a:cubicBezTo>
                          <a:pt x="205192" y="-53554"/>
                          <a:pt x="328441" y="9562"/>
                          <a:pt x="519689" y="0"/>
                        </a:cubicBezTo>
                        <a:cubicBezTo>
                          <a:pt x="710937" y="-9562"/>
                          <a:pt x="1041298" y="46950"/>
                          <a:pt x="1212609" y="0"/>
                        </a:cubicBezTo>
                        <a:cubicBezTo>
                          <a:pt x="1383920" y="-46950"/>
                          <a:pt x="1530785" y="38903"/>
                          <a:pt x="1732298" y="0"/>
                        </a:cubicBezTo>
                        <a:cubicBezTo>
                          <a:pt x="1933811" y="-38903"/>
                          <a:pt x="2013038" y="47108"/>
                          <a:pt x="2136501" y="0"/>
                        </a:cubicBezTo>
                        <a:cubicBezTo>
                          <a:pt x="2259964" y="-47108"/>
                          <a:pt x="2394383" y="39769"/>
                          <a:pt x="2598447" y="0"/>
                        </a:cubicBezTo>
                        <a:cubicBezTo>
                          <a:pt x="2802511" y="-39769"/>
                          <a:pt x="3029340" y="63748"/>
                          <a:pt x="3233623" y="0"/>
                        </a:cubicBezTo>
                        <a:cubicBezTo>
                          <a:pt x="3437906" y="-63748"/>
                          <a:pt x="3526348" y="574"/>
                          <a:pt x="3753313" y="0"/>
                        </a:cubicBezTo>
                        <a:cubicBezTo>
                          <a:pt x="3980278" y="-574"/>
                          <a:pt x="4187124" y="65261"/>
                          <a:pt x="4446232" y="0"/>
                        </a:cubicBezTo>
                        <a:cubicBezTo>
                          <a:pt x="4705340" y="-65261"/>
                          <a:pt x="4836712" y="12984"/>
                          <a:pt x="5023664" y="0"/>
                        </a:cubicBezTo>
                        <a:cubicBezTo>
                          <a:pt x="5210616" y="-12984"/>
                          <a:pt x="5459497" y="43969"/>
                          <a:pt x="5774327" y="0"/>
                        </a:cubicBezTo>
                        <a:cubicBezTo>
                          <a:pt x="5804338" y="233282"/>
                          <a:pt x="5761521" y="372587"/>
                          <a:pt x="5774327" y="526945"/>
                        </a:cubicBezTo>
                        <a:cubicBezTo>
                          <a:pt x="5787133" y="681303"/>
                          <a:pt x="5730948" y="926899"/>
                          <a:pt x="5774327" y="1140749"/>
                        </a:cubicBezTo>
                        <a:cubicBezTo>
                          <a:pt x="5817706" y="1354599"/>
                          <a:pt x="5764950" y="1513379"/>
                          <a:pt x="5774327" y="1737181"/>
                        </a:cubicBezTo>
                        <a:cubicBezTo>
                          <a:pt x="5611101" y="1759141"/>
                          <a:pt x="5471843" y="1698289"/>
                          <a:pt x="5370124" y="1737181"/>
                        </a:cubicBezTo>
                        <a:cubicBezTo>
                          <a:pt x="5268405" y="1776073"/>
                          <a:pt x="4879824" y="1706541"/>
                          <a:pt x="4677205" y="1737181"/>
                        </a:cubicBezTo>
                        <a:cubicBezTo>
                          <a:pt x="4474586" y="1767821"/>
                          <a:pt x="4315505" y="1700754"/>
                          <a:pt x="4215259" y="1737181"/>
                        </a:cubicBezTo>
                        <a:cubicBezTo>
                          <a:pt x="4115013" y="1773608"/>
                          <a:pt x="3935505" y="1730831"/>
                          <a:pt x="3753313" y="1737181"/>
                        </a:cubicBezTo>
                        <a:cubicBezTo>
                          <a:pt x="3571121" y="1743531"/>
                          <a:pt x="3423671" y="1713075"/>
                          <a:pt x="3175880" y="1737181"/>
                        </a:cubicBezTo>
                        <a:cubicBezTo>
                          <a:pt x="2928089" y="1761287"/>
                          <a:pt x="2844195" y="1721569"/>
                          <a:pt x="2713934" y="1737181"/>
                        </a:cubicBezTo>
                        <a:cubicBezTo>
                          <a:pt x="2583673" y="1752793"/>
                          <a:pt x="2191522" y="1727662"/>
                          <a:pt x="2021014" y="1737181"/>
                        </a:cubicBezTo>
                        <a:cubicBezTo>
                          <a:pt x="1850506" y="1746700"/>
                          <a:pt x="1670881" y="1703449"/>
                          <a:pt x="1385838" y="1737181"/>
                        </a:cubicBezTo>
                        <a:cubicBezTo>
                          <a:pt x="1100795" y="1770913"/>
                          <a:pt x="980089" y="1670636"/>
                          <a:pt x="808406" y="1737181"/>
                        </a:cubicBezTo>
                        <a:cubicBezTo>
                          <a:pt x="636723" y="1803726"/>
                          <a:pt x="286300" y="1737132"/>
                          <a:pt x="0" y="1737181"/>
                        </a:cubicBezTo>
                        <a:cubicBezTo>
                          <a:pt x="-17601" y="1488779"/>
                          <a:pt x="20207" y="1423223"/>
                          <a:pt x="0" y="1192864"/>
                        </a:cubicBezTo>
                        <a:cubicBezTo>
                          <a:pt x="-20207" y="962505"/>
                          <a:pt x="16356" y="855741"/>
                          <a:pt x="0" y="613804"/>
                        </a:cubicBezTo>
                        <a:cubicBezTo>
                          <a:pt x="-16356" y="371867"/>
                          <a:pt x="40139" y="270638"/>
                          <a:pt x="0" y="0"/>
                        </a:cubicBezTo>
                        <a:close/>
                      </a:path>
                      <a:path w="5774327" h="1737181" stroke="0" extrusionOk="0">
                        <a:moveTo>
                          <a:pt x="0" y="0"/>
                        </a:moveTo>
                        <a:cubicBezTo>
                          <a:pt x="187427" y="-46805"/>
                          <a:pt x="334010" y="34544"/>
                          <a:pt x="577433" y="0"/>
                        </a:cubicBezTo>
                        <a:cubicBezTo>
                          <a:pt x="820856" y="-34544"/>
                          <a:pt x="1063234" y="73139"/>
                          <a:pt x="1212609" y="0"/>
                        </a:cubicBezTo>
                        <a:cubicBezTo>
                          <a:pt x="1361984" y="-73139"/>
                          <a:pt x="1482308" y="34524"/>
                          <a:pt x="1732298" y="0"/>
                        </a:cubicBezTo>
                        <a:cubicBezTo>
                          <a:pt x="1982288" y="-34524"/>
                          <a:pt x="2269238" y="65942"/>
                          <a:pt x="2425217" y="0"/>
                        </a:cubicBezTo>
                        <a:cubicBezTo>
                          <a:pt x="2581196" y="-65942"/>
                          <a:pt x="2813298" y="4373"/>
                          <a:pt x="3002650" y="0"/>
                        </a:cubicBezTo>
                        <a:cubicBezTo>
                          <a:pt x="3192002" y="-4373"/>
                          <a:pt x="3267090" y="18075"/>
                          <a:pt x="3464596" y="0"/>
                        </a:cubicBezTo>
                        <a:cubicBezTo>
                          <a:pt x="3662102" y="-18075"/>
                          <a:pt x="3813650" y="30643"/>
                          <a:pt x="3926542" y="0"/>
                        </a:cubicBezTo>
                        <a:cubicBezTo>
                          <a:pt x="4039434" y="-30643"/>
                          <a:pt x="4217520" y="29641"/>
                          <a:pt x="4330745" y="0"/>
                        </a:cubicBezTo>
                        <a:cubicBezTo>
                          <a:pt x="4443970" y="-29641"/>
                          <a:pt x="4709941" y="38120"/>
                          <a:pt x="4908178" y="0"/>
                        </a:cubicBezTo>
                        <a:cubicBezTo>
                          <a:pt x="5106415" y="-38120"/>
                          <a:pt x="5525478" y="2858"/>
                          <a:pt x="5774327" y="0"/>
                        </a:cubicBezTo>
                        <a:cubicBezTo>
                          <a:pt x="5826943" y="266185"/>
                          <a:pt x="5702119" y="441998"/>
                          <a:pt x="5774327" y="613804"/>
                        </a:cubicBezTo>
                        <a:cubicBezTo>
                          <a:pt x="5846535" y="785610"/>
                          <a:pt x="5742777" y="902450"/>
                          <a:pt x="5774327" y="1140749"/>
                        </a:cubicBezTo>
                        <a:cubicBezTo>
                          <a:pt x="5805877" y="1379049"/>
                          <a:pt x="5731151" y="1472561"/>
                          <a:pt x="5774327" y="1737181"/>
                        </a:cubicBezTo>
                        <a:cubicBezTo>
                          <a:pt x="5615869" y="1804251"/>
                          <a:pt x="5373367" y="1697607"/>
                          <a:pt x="5139151" y="1737181"/>
                        </a:cubicBezTo>
                        <a:cubicBezTo>
                          <a:pt x="4904935" y="1776755"/>
                          <a:pt x="4861297" y="1694362"/>
                          <a:pt x="4734948" y="1737181"/>
                        </a:cubicBezTo>
                        <a:cubicBezTo>
                          <a:pt x="4608599" y="1780000"/>
                          <a:pt x="4331007" y="1690818"/>
                          <a:pt x="4215259" y="1737181"/>
                        </a:cubicBezTo>
                        <a:cubicBezTo>
                          <a:pt x="4099511" y="1783544"/>
                          <a:pt x="3853187" y="1693524"/>
                          <a:pt x="3695569" y="1737181"/>
                        </a:cubicBezTo>
                        <a:cubicBezTo>
                          <a:pt x="3537951" y="1780838"/>
                          <a:pt x="3225135" y="1655752"/>
                          <a:pt x="3002650" y="1737181"/>
                        </a:cubicBezTo>
                        <a:cubicBezTo>
                          <a:pt x="2780165" y="1818610"/>
                          <a:pt x="2685769" y="1705934"/>
                          <a:pt x="2598447" y="1737181"/>
                        </a:cubicBezTo>
                        <a:cubicBezTo>
                          <a:pt x="2511125" y="1768428"/>
                          <a:pt x="2239861" y="1718622"/>
                          <a:pt x="1963271" y="1737181"/>
                        </a:cubicBezTo>
                        <a:cubicBezTo>
                          <a:pt x="1686681" y="1755740"/>
                          <a:pt x="1683839" y="1709207"/>
                          <a:pt x="1443582" y="1737181"/>
                        </a:cubicBezTo>
                        <a:cubicBezTo>
                          <a:pt x="1203325" y="1765155"/>
                          <a:pt x="1107304" y="1713355"/>
                          <a:pt x="923892" y="1737181"/>
                        </a:cubicBezTo>
                        <a:cubicBezTo>
                          <a:pt x="740480" y="1761007"/>
                          <a:pt x="422066" y="1718203"/>
                          <a:pt x="0" y="1737181"/>
                        </a:cubicBezTo>
                        <a:cubicBezTo>
                          <a:pt x="-43483" y="1508715"/>
                          <a:pt x="65264" y="1411008"/>
                          <a:pt x="0" y="1158121"/>
                        </a:cubicBezTo>
                        <a:cubicBezTo>
                          <a:pt x="-65264" y="905234"/>
                          <a:pt x="6707" y="775594"/>
                          <a:pt x="0" y="613804"/>
                        </a:cubicBezTo>
                        <a:cubicBezTo>
                          <a:pt x="-6707" y="452014"/>
                          <a:pt x="58299" y="1836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235" dist="38100" dir="2700000" sx="102301" sy="102301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Logistic Regression model: </a:t>
            </a:r>
            <a:b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</a:b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Predict probability that a customer clicks on ad given their features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x1=[30,0,0] </a:t>
            </a:r>
          </a:p>
        </p:txBody>
      </p:sp>
    </p:spTree>
    <p:extLst>
      <p:ext uri="{BB962C8B-B14F-4D97-AF65-F5344CB8AC3E}">
        <p14:creationId xmlns:p14="http://schemas.microsoft.com/office/powerpoint/2010/main" val="3110329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50D9-4FF9-544F-BA5D-83078A7E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on Cross Entropy loss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A546-E576-CE42-A713-EDB1283AF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y= [ 1, 0, 0 ] </a:t>
            </a:r>
          </a:p>
          <a:p>
            <a:r>
              <a:rPr lang="en-US" dirty="0"/>
              <a:t>model1: </a:t>
            </a:r>
            <a:r>
              <a:rPr lang="en-US" dirty="0" err="1"/>
              <a:t>softmax</a:t>
            </a:r>
            <a:r>
              <a:rPr lang="en-US" dirty="0"/>
              <a:t> (W1 x) = [0.8 0.1 0.1]</a:t>
            </a:r>
          </a:p>
          <a:p>
            <a:r>
              <a:rPr lang="en-US" dirty="0"/>
              <a:t>model2: </a:t>
            </a:r>
            <a:r>
              <a:rPr lang="en-US" dirty="0" err="1"/>
              <a:t>softmax</a:t>
            </a:r>
            <a:r>
              <a:rPr lang="en-US" dirty="0"/>
              <a:t>( W2 x) = [ 0.8 0 0.2]</a:t>
            </a:r>
          </a:p>
          <a:p>
            <a:r>
              <a:rPr lang="en-US" dirty="0"/>
              <a:t>cross entropy loss for model1 </a:t>
            </a:r>
            <a:r>
              <a:rPr lang="en-US" b="1" dirty="0"/>
              <a:t>VS</a:t>
            </a:r>
            <a:r>
              <a:rPr lang="en-US" dirty="0"/>
              <a:t>  cross entropy loss for model 2</a:t>
            </a:r>
          </a:p>
          <a:p>
            <a:endParaRPr lang="en-US" dirty="0"/>
          </a:p>
          <a:p>
            <a:r>
              <a:rPr lang="en-US" b="1" dirty="0"/>
              <a:t>Question</a:t>
            </a:r>
            <a:r>
              <a:rPr lang="en-US" dirty="0"/>
              <a:t>: Which model has higher loss?</a:t>
            </a:r>
          </a:p>
        </p:txBody>
      </p:sp>
    </p:spTree>
    <p:extLst>
      <p:ext uri="{BB962C8B-B14F-4D97-AF65-F5344CB8AC3E}">
        <p14:creationId xmlns:p14="http://schemas.microsoft.com/office/powerpoint/2010/main" val="2178625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50D9-4FF9-544F-BA5D-83078A7E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 on Cross Entropy loss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A546-E576-CE42-A713-EDB1283AF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y= [ 1, 0, 0 ] </a:t>
            </a:r>
          </a:p>
          <a:p>
            <a:r>
              <a:rPr lang="en-US" dirty="0"/>
              <a:t>model1: </a:t>
            </a:r>
            <a:r>
              <a:rPr lang="en-US" dirty="0" err="1"/>
              <a:t>softmax</a:t>
            </a:r>
            <a:r>
              <a:rPr lang="en-US" dirty="0"/>
              <a:t> (W1 x) = [0.8 0.1 0.1]</a:t>
            </a:r>
          </a:p>
          <a:p>
            <a:r>
              <a:rPr lang="en-US" dirty="0"/>
              <a:t>model2: </a:t>
            </a:r>
            <a:r>
              <a:rPr lang="en-US" dirty="0" err="1"/>
              <a:t>softmax</a:t>
            </a:r>
            <a:r>
              <a:rPr lang="en-US" dirty="0"/>
              <a:t>( W2 x) = [ 0.8 0 0.2]</a:t>
            </a:r>
          </a:p>
          <a:p>
            <a:r>
              <a:rPr lang="en-US" dirty="0"/>
              <a:t>the cross entropy for model1= cross entropy loss for model 2</a:t>
            </a:r>
          </a:p>
          <a:p>
            <a:endParaRPr lang="en-US" dirty="0"/>
          </a:p>
          <a:p>
            <a:r>
              <a:rPr lang="en-US" dirty="0"/>
              <a:t>the most straightforward way to give ‘partial credit’ is to ‘soften’ the true labels. </a:t>
            </a:r>
          </a:p>
          <a:p>
            <a:r>
              <a:rPr lang="en-US" dirty="0" err="1"/>
              <a:t>ysoft</a:t>
            </a:r>
            <a:r>
              <a:rPr lang="en-US" dirty="0"/>
              <a:t>= [ 0.9  0.1/(k-1) 0.1/(k-1) ] </a:t>
            </a:r>
          </a:p>
        </p:txBody>
      </p:sp>
    </p:spTree>
    <p:extLst>
      <p:ext uri="{BB962C8B-B14F-4D97-AF65-F5344CB8AC3E}">
        <p14:creationId xmlns:p14="http://schemas.microsoft.com/office/powerpoint/2010/main" val="471501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C0AA-5D2A-5642-801C-0C6349A4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w0: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1FD2A-BD93-9241-880E-11A1DE39F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99" y="1525933"/>
            <a:ext cx="13006647" cy="6208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BFB721-01E0-B643-B6A6-43D7C236DC16}"/>
              </a:ext>
            </a:extLst>
          </p:cNvPr>
          <p:cNvSpPr/>
          <p:nvPr/>
        </p:nvSpPr>
        <p:spPr>
          <a:xfrm>
            <a:off x="3747541" y="1364105"/>
            <a:ext cx="9428813" cy="6880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84F722-0ECF-004F-B1C5-C5526A8ED51F}"/>
              </a:ext>
            </a:extLst>
          </p:cNvPr>
          <p:cNvSpPr/>
          <p:nvPr/>
        </p:nvSpPr>
        <p:spPr>
          <a:xfrm>
            <a:off x="107429" y="4804348"/>
            <a:ext cx="9428813" cy="2930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F20B9-9E54-D747-8044-FFAC7FE742A7}"/>
              </a:ext>
            </a:extLst>
          </p:cNvPr>
          <p:cNvSpPr txBox="1"/>
          <p:nvPr/>
        </p:nvSpPr>
        <p:spPr>
          <a:xfrm>
            <a:off x="4811843" y="1690688"/>
            <a:ext cx="6160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model.coefs</a:t>
            </a:r>
            <a:r>
              <a:rPr lang="en-US" dirty="0"/>
              <a:t> reshaped as a 28 by 28 image </a:t>
            </a:r>
          </a:p>
          <a:p>
            <a:endParaRPr lang="en-US" dirty="0"/>
          </a:p>
          <a:p>
            <a:r>
              <a:rPr lang="en-US" dirty="0" err="1"/>
              <a:t>coefs</a:t>
            </a:r>
            <a:r>
              <a:rPr lang="en-US" dirty="0"/>
              <a:t> = model.</a:t>
            </a:r>
            <a:r>
              <a:rPr lang="en-US" dirty="0" err="1"/>
              <a:t>coef</a:t>
            </a:r>
            <a:r>
              <a:rPr lang="en-US" dirty="0"/>
              <a:t>_.copy()</a:t>
            </a:r>
          </a:p>
          <a:p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coefs</a:t>
            </a:r>
            <a:r>
              <a:rPr lang="en-US" dirty="0"/>
              <a:t>[0].reshape(28,28) 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5857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C0AA-5D2A-5642-801C-0C6349A4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w0,w1, w2 .. w9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1FD2A-BD93-9241-880E-11A1DE39F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1525933"/>
            <a:ext cx="9345534" cy="446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1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BB67-537F-5B4C-91E8-4374E2D1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32897"/>
            <a:ext cx="10515600" cy="1325563"/>
          </a:xfrm>
        </p:spPr>
        <p:txBody>
          <a:bodyPr/>
          <a:lstStyle/>
          <a:p>
            <a:r>
              <a:rPr lang="en-US" dirty="0"/>
              <a:t>Things to try in scikit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1B3B-E010-B64A-ACA4-8FF4D927D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8" y="1458460"/>
            <a:ext cx="10515600" cy="4351338"/>
          </a:xfrm>
        </p:spPr>
        <p:txBody>
          <a:bodyPr/>
          <a:lstStyle/>
          <a:p>
            <a:r>
              <a:rPr lang="en-US" dirty="0"/>
              <a:t>https://scikit-</a:t>
            </a:r>
            <a:r>
              <a:rPr lang="en-US" dirty="0" err="1"/>
              <a:t>learn.org</a:t>
            </a:r>
            <a:r>
              <a:rPr lang="en-US" dirty="0"/>
              <a:t>/stable/</a:t>
            </a:r>
            <a:r>
              <a:rPr lang="en-US" dirty="0" err="1"/>
              <a:t>auto_examples</a:t>
            </a:r>
            <a:r>
              <a:rPr lang="en-US" dirty="0"/>
              <a:t>/</a:t>
            </a:r>
            <a:r>
              <a:rPr lang="en-US" dirty="0" err="1"/>
              <a:t>linear_model</a:t>
            </a:r>
            <a:r>
              <a:rPr lang="en-US" dirty="0"/>
              <a:t>/</a:t>
            </a:r>
            <a:r>
              <a:rPr lang="en-US" dirty="0" err="1"/>
              <a:t>plot_sparse_logistic_regression_mnist.html</a:t>
            </a:r>
            <a:endParaRPr lang="en-US" dirty="0"/>
          </a:p>
          <a:p>
            <a:r>
              <a:rPr lang="en-US" dirty="0"/>
              <a:t>https://scikit-</a:t>
            </a:r>
            <a:r>
              <a:rPr lang="en-US" dirty="0" err="1"/>
              <a:t>learn.org</a:t>
            </a:r>
            <a:r>
              <a:rPr lang="en-US" dirty="0"/>
              <a:t>/stable/modules/generated/sklearn.linear_model.LogisticRegression.html#sklearn.linear_model.LogisticRegression</a:t>
            </a:r>
          </a:p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/logistic-regression-using-python-sklearn-numpy-mnist-handwriting-recognition-matplotlib-a6b31e2b166a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56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BAC00-9CAB-4240-8391-0AE57D7D9FA9}"/>
              </a:ext>
            </a:extLst>
          </p:cNvPr>
          <p:cNvSpPr txBox="1"/>
          <p:nvPr/>
        </p:nvSpPr>
        <p:spPr>
          <a:xfrm>
            <a:off x="0" y="219456"/>
            <a:ext cx="5913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pitchFamily="2" charset="0"/>
              </a:rPr>
              <a:t>#https://</a:t>
            </a:r>
            <a:r>
              <a:rPr lang="en-US" sz="1000" dirty="0" err="1">
                <a:latin typeface="Courier" pitchFamily="2" charset="0"/>
              </a:rPr>
              <a:t>towardsdatascience.com</a:t>
            </a:r>
            <a:r>
              <a:rPr lang="en-US" sz="1000" dirty="0">
                <a:latin typeface="Courier" pitchFamily="2" charset="0"/>
              </a:rPr>
              <a:t>/logistic-regression-using-python-sklearn-numpy-mnist-handwriting-recognition-matplotlib-a6b31e2b166a</a:t>
            </a:r>
          </a:p>
          <a:p>
            <a:r>
              <a:rPr lang="en-US" sz="1000" dirty="0">
                <a:latin typeface="Courier" pitchFamily="2" charset="0"/>
              </a:rPr>
              <a:t>#https://scikit-</a:t>
            </a:r>
            <a:r>
              <a:rPr lang="en-US" sz="1000" dirty="0" err="1">
                <a:latin typeface="Courier" pitchFamily="2" charset="0"/>
              </a:rPr>
              <a:t>learn.org</a:t>
            </a:r>
            <a:r>
              <a:rPr lang="en-US" sz="1000" dirty="0">
                <a:latin typeface="Courier" pitchFamily="2" charset="0"/>
              </a:rPr>
              <a:t>/stable/</a:t>
            </a:r>
            <a:r>
              <a:rPr lang="en-US" sz="1000" dirty="0" err="1">
                <a:latin typeface="Courier" pitchFamily="2" charset="0"/>
              </a:rPr>
              <a:t>auto_examples</a:t>
            </a:r>
            <a:r>
              <a:rPr lang="en-US" sz="1000" dirty="0">
                <a:latin typeface="Courier" pitchFamily="2" charset="0"/>
              </a:rPr>
              <a:t>/</a:t>
            </a:r>
            <a:r>
              <a:rPr lang="en-US" sz="1000" dirty="0" err="1">
                <a:latin typeface="Courier" pitchFamily="2" charset="0"/>
              </a:rPr>
              <a:t>linear_model</a:t>
            </a:r>
            <a:r>
              <a:rPr lang="en-US" sz="1000" dirty="0">
                <a:latin typeface="Courier" pitchFamily="2" charset="0"/>
              </a:rPr>
              <a:t>/</a:t>
            </a:r>
            <a:r>
              <a:rPr lang="en-US" sz="1000" dirty="0" err="1">
                <a:latin typeface="Courier" pitchFamily="2" charset="0"/>
              </a:rPr>
              <a:t>plot_sparse_logistic_regression_mnist.html</a:t>
            </a:r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#https://scikit-</a:t>
            </a:r>
            <a:r>
              <a:rPr lang="en-US" sz="1000" dirty="0" err="1">
                <a:latin typeface="Courier" pitchFamily="2" charset="0"/>
              </a:rPr>
              <a:t>learn.org</a:t>
            </a:r>
            <a:r>
              <a:rPr lang="en-US" sz="1000" dirty="0">
                <a:latin typeface="Courier" pitchFamily="2" charset="0"/>
              </a:rPr>
              <a:t>/stable/modules/generated/sklearn.linear_model.LogisticRegression.html#sklearn.linear_model.LogisticRegression</a:t>
            </a: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import </a:t>
            </a:r>
            <a:r>
              <a:rPr lang="en-US" sz="1000" dirty="0" err="1">
                <a:latin typeface="Courier" pitchFamily="2" charset="0"/>
              </a:rPr>
              <a:t>numpy</a:t>
            </a:r>
            <a:r>
              <a:rPr lang="en-US" sz="1000" dirty="0">
                <a:latin typeface="Courier" pitchFamily="2" charset="0"/>
              </a:rPr>
              <a:t> as np</a:t>
            </a:r>
          </a:p>
          <a:p>
            <a:r>
              <a:rPr lang="en-US" sz="1000" dirty="0">
                <a:latin typeface="Courier" pitchFamily="2" charset="0"/>
              </a:rPr>
              <a:t>import </a:t>
            </a:r>
            <a:r>
              <a:rPr lang="en-US" sz="1000" dirty="0" err="1">
                <a:latin typeface="Courier" pitchFamily="2" charset="0"/>
              </a:rPr>
              <a:t>matplotlib.pyplot</a:t>
            </a:r>
            <a:r>
              <a:rPr lang="en-US" sz="1000" dirty="0">
                <a:latin typeface="Courier" pitchFamily="2" charset="0"/>
              </a:rPr>
              <a:t> as </a:t>
            </a:r>
            <a:r>
              <a:rPr lang="en-US" sz="1000" dirty="0" err="1">
                <a:latin typeface="Courier" pitchFamily="2" charset="0"/>
              </a:rPr>
              <a:t>plt</a:t>
            </a:r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from </a:t>
            </a:r>
            <a:r>
              <a:rPr lang="en-US" sz="1000" dirty="0" err="1">
                <a:latin typeface="Courier" pitchFamily="2" charset="0"/>
              </a:rPr>
              <a:t>sklearn.model_selection</a:t>
            </a:r>
            <a:r>
              <a:rPr lang="en-US" sz="1000" dirty="0">
                <a:latin typeface="Courier" pitchFamily="2" charset="0"/>
              </a:rPr>
              <a:t> import </a:t>
            </a:r>
            <a:r>
              <a:rPr lang="en-US" sz="1000" dirty="0" err="1">
                <a:latin typeface="Courier" pitchFamily="2" charset="0"/>
              </a:rPr>
              <a:t>train_test_split</a:t>
            </a:r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from </a:t>
            </a:r>
            <a:r>
              <a:rPr lang="en-US" sz="1000" dirty="0" err="1">
                <a:latin typeface="Courier" pitchFamily="2" charset="0"/>
              </a:rPr>
              <a:t>sklearn.datasets</a:t>
            </a:r>
            <a:r>
              <a:rPr lang="en-US" sz="1000" dirty="0">
                <a:latin typeface="Courier" pitchFamily="2" charset="0"/>
              </a:rPr>
              <a:t> import </a:t>
            </a:r>
            <a:r>
              <a:rPr lang="en-US" sz="1000" dirty="0" err="1">
                <a:latin typeface="Courier" pitchFamily="2" charset="0"/>
              </a:rPr>
              <a:t>fetch_openml</a:t>
            </a:r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 err="1">
                <a:latin typeface="Courier" pitchFamily="2" charset="0"/>
              </a:rPr>
              <a:t>mnist</a:t>
            </a:r>
            <a:r>
              <a:rPr lang="en-US" sz="1000" dirty="0">
                <a:latin typeface="Courier" pitchFamily="2" charset="0"/>
              </a:rPr>
              <a:t> = </a:t>
            </a:r>
            <a:r>
              <a:rPr lang="en-US" sz="1000" dirty="0" err="1">
                <a:latin typeface="Courier" pitchFamily="2" charset="0"/>
              </a:rPr>
              <a:t>fetch_openml</a:t>
            </a:r>
            <a:r>
              <a:rPr lang="en-US" sz="1000" dirty="0">
                <a:latin typeface="Courier" pitchFamily="2" charset="0"/>
              </a:rPr>
              <a:t>('mnist_784')</a:t>
            </a: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 err="1">
                <a:latin typeface="Courier" pitchFamily="2" charset="0"/>
              </a:rPr>
              <a:t>mnist.data.shape</a:t>
            </a:r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#im1=</a:t>
            </a:r>
            <a:r>
              <a:rPr lang="en-US" sz="1000" dirty="0" err="1">
                <a:latin typeface="Courier" pitchFamily="2" charset="0"/>
              </a:rPr>
              <a:t>mnist.data</a:t>
            </a:r>
            <a:r>
              <a:rPr lang="en-US" sz="1000" dirty="0">
                <a:latin typeface="Courier" pitchFamily="2" charset="0"/>
              </a:rPr>
              <a:t>[1,:] im1= </a:t>
            </a:r>
            <a:r>
              <a:rPr lang="en-US" sz="1000" dirty="0" err="1">
                <a:latin typeface="Courier" pitchFamily="2" charset="0"/>
              </a:rPr>
              <a:t>np.reshape</a:t>
            </a:r>
            <a:r>
              <a:rPr lang="en-US" sz="1000" dirty="0">
                <a:latin typeface="Courier" pitchFamily="2" charset="0"/>
              </a:rPr>
              <a:t>(im1, (28,28)) </a:t>
            </a:r>
            <a:r>
              <a:rPr lang="en-US" sz="1000" dirty="0" err="1">
                <a:latin typeface="Courier" pitchFamily="2" charset="0"/>
              </a:rPr>
              <a:t>plt.imshow</a:t>
            </a:r>
            <a:r>
              <a:rPr lang="en-US" sz="1000" dirty="0">
                <a:latin typeface="Courier" pitchFamily="2" charset="0"/>
              </a:rPr>
              <a:t>(im1) </a:t>
            </a:r>
            <a:r>
              <a:rPr lang="en-US" sz="1000" dirty="0" err="1">
                <a:latin typeface="Courier" pitchFamily="2" charset="0"/>
              </a:rPr>
              <a:t>plt.show</a:t>
            </a:r>
            <a:r>
              <a:rPr lang="en-US" sz="1000" dirty="0">
                <a:latin typeface="Courier" pitchFamily="2" charset="0"/>
              </a:rPr>
              <a:t>()</a:t>
            </a: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#ok lets load a logistic regression </a:t>
            </a:r>
          </a:p>
          <a:p>
            <a:r>
              <a:rPr lang="en-US" sz="1000" dirty="0">
                <a:latin typeface="Courier" pitchFamily="2" charset="0"/>
              </a:rPr>
              <a:t>from </a:t>
            </a:r>
            <a:r>
              <a:rPr lang="en-US" sz="1000" dirty="0" err="1">
                <a:latin typeface="Courier" pitchFamily="2" charset="0"/>
              </a:rPr>
              <a:t>sklearn.linear_model</a:t>
            </a:r>
            <a:r>
              <a:rPr lang="en-US" sz="1000" dirty="0">
                <a:latin typeface="Courier" pitchFamily="2" charset="0"/>
              </a:rPr>
              <a:t> import </a:t>
            </a:r>
            <a:r>
              <a:rPr lang="en-US" sz="1000" dirty="0" err="1">
                <a:latin typeface="Courier" pitchFamily="2" charset="0"/>
              </a:rPr>
              <a:t>LogisticRegression</a:t>
            </a:r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#split the data in train and test </a:t>
            </a:r>
          </a:p>
          <a:p>
            <a:r>
              <a:rPr lang="en-US" sz="1000" dirty="0">
                <a:latin typeface="Courier" pitchFamily="2" charset="0"/>
              </a:rPr>
              <a:t>from </a:t>
            </a:r>
            <a:r>
              <a:rPr lang="en-US" sz="1000" dirty="0" err="1">
                <a:latin typeface="Courier" pitchFamily="2" charset="0"/>
              </a:rPr>
              <a:t>sklearn.model_selection</a:t>
            </a:r>
            <a:r>
              <a:rPr lang="en-US" sz="1000" dirty="0">
                <a:latin typeface="Courier" pitchFamily="2" charset="0"/>
              </a:rPr>
              <a:t> import </a:t>
            </a:r>
            <a:r>
              <a:rPr lang="en-US" sz="1000" dirty="0" err="1">
                <a:latin typeface="Courier" pitchFamily="2" charset="0"/>
              </a:rPr>
              <a:t>train_test_split</a:t>
            </a:r>
            <a:endParaRPr lang="en-US" sz="1000" dirty="0">
              <a:latin typeface="Courier" pitchFamily="2" charset="0"/>
            </a:endParaRPr>
          </a:p>
          <a:p>
            <a:r>
              <a:rPr lang="en-US" sz="1000" dirty="0" err="1">
                <a:latin typeface="Courier" pitchFamily="2" charset="0"/>
              </a:rPr>
              <a:t>train_img</a:t>
            </a:r>
            <a:r>
              <a:rPr lang="en-US" sz="1000" dirty="0">
                <a:latin typeface="Courier" pitchFamily="2" charset="0"/>
              </a:rPr>
              <a:t>, </a:t>
            </a:r>
            <a:r>
              <a:rPr lang="en-US" sz="1000" dirty="0" err="1">
                <a:latin typeface="Courier" pitchFamily="2" charset="0"/>
              </a:rPr>
              <a:t>test_img</a:t>
            </a:r>
            <a:r>
              <a:rPr lang="en-US" sz="1000" dirty="0">
                <a:latin typeface="Courier" pitchFamily="2" charset="0"/>
              </a:rPr>
              <a:t>, </a:t>
            </a:r>
            <a:r>
              <a:rPr lang="en-US" sz="1000" dirty="0" err="1">
                <a:latin typeface="Courier" pitchFamily="2" charset="0"/>
              </a:rPr>
              <a:t>train_lbl</a:t>
            </a:r>
            <a:r>
              <a:rPr lang="en-US" sz="1000" dirty="0">
                <a:latin typeface="Courier" pitchFamily="2" charset="0"/>
              </a:rPr>
              <a:t>, </a:t>
            </a:r>
            <a:r>
              <a:rPr lang="en-US" sz="1000" dirty="0" err="1">
                <a:latin typeface="Courier" pitchFamily="2" charset="0"/>
              </a:rPr>
              <a:t>test_lbl</a:t>
            </a:r>
            <a:r>
              <a:rPr lang="en-US" sz="1000" dirty="0">
                <a:latin typeface="Courier" pitchFamily="2" charset="0"/>
              </a:rPr>
              <a:t> = </a:t>
            </a:r>
            <a:r>
              <a:rPr lang="en-US" sz="1000" dirty="0" err="1">
                <a:latin typeface="Courier" pitchFamily="2" charset="0"/>
              </a:rPr>
              <a:t>train_test_split</a:t>
            </a:r>
            <a:r>
              <a:rPr lang="en-US" sz="1000" dirty="0">
                <a:latin typeface="Courier" pitchFamily="2" charset="0"/>
              </a:rPr>
              <a:t>(</a:t>
            </a:r>
          </a:p>
          <a:p>
            <a:r>
              <a:rPr lang="en-US" sz="1000" dirty="0">
                <a:latin typeface="Courier" pitchFamily="2" charset="0"/>
              </a:rPr>
              <a:t> </a:t>
            </a:r>
            <a:r>
              <a:rPr lang="en-US" sz="1000" dirty="0" err="1">
                <a:latin typeface="Courier" pitchFamily="2" charset="0"/>
              </a:rPr>
              <a:t>mnist.data</a:t>
            </a:r>
            <a:r>
              <a:rPr lang="en-US" sz="1000" dirty="0">
                <a:latin typeface="Courier" pitchFamily="2" charset="0"/>
              </a:rPr>
              <a:t>, </a:t>
            </a:r>
            <a:r>
              <a:rPr lang="en-US" sz="1000" dirty="0" err="1">
                <a:latin typeface="Courier" pitchFamily="2" charset="0"/>
              </a:rPr>
              <a:t>mnist.target</a:t>
            </a:r>
            <a:r>
              <a:rPr lang="en-US" sz="1000" dirty="0">
                <a:latin typeface="Courier" pitchFamily="2" charset="0"/>
              </a:rPr>
              <a:t>, </a:t>
            </a:r>
            <a:r>
              <a:rPr lang="en-US" sz="1000" dirty="0" err="1">
                <a:latin typeface="Courier" pitchFamily="2" charset="0"/>
              </a:rPr>
              <a:t>test_size</a:t>
            </a:r>
            <a:r>
              <a:rPr lang="en-US" sz="1000" dirty="0">
                <a:latin typeface="Courier" pitchFamily="2" charset="0"/>
              </a:rPr>
              <a:t>=1/7.0, </a:t>
            </a:r>
            <a:r>
              <a:rPr lang="en-US" sz="1000" dirty="0" err="1">
                <a:latin typeface="Courier" pitchFamily="2" charset="0"/>
              </a:rPr>
              <a:t>random_state</a:t>
            </a:r>
            <a:r>
              <a:rPr lang="en-US" sz="1000" dirty="0">
                <a:latin typeface="Courier" pitchFamily="2" charset="0"/>
              </a:rPr>
              <a:t>=0)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9F1E1-B576-7B4A-8725-9568CF80CFF1}"/>
              </a:ext>
            </a:extLst>
          </p:cNvPr>
          <p:cNvSpPr txBox="1"/>
          <p:nvPr/>
        </p:nvSpPr>
        <p:spPr>
          <a:xfrm>
            <a:off x="6096000" y="0"/>
            <a:ext cx="575462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 err="1">
                <a:latin typeface="Courier" pitchFamily="2" charset="0"/>
              </a:rPr>
              <a:t>clf</a:t>
            </a:r>
            <a:r>
              <a:rPr lang="en-US" sz="1000" dirty="0">
                <a:latin typeface="Courier" pitchFamily="2" charset="0"/>
              </a:rPr>
              <a:t> = </a:t>
            </a:r>
            <a:r>
              <a:rPr lang="en-US" sz="1000" dirty="0" err="1">
                <a:latin typeface="Courier" pitchFamily="2" charset="0"/>
              </a:rPr>
              <a:t>LogisticRegression</a:t>
            </a:r>
            <a:r>
              <a:rPr lang="en-US" sz="1000" dirty="0">
                <a:latin typeface="Courier" pitchFamily="2" charset="0"/>
              </a:rPr>
              <a:t>(C=50. / 60000, </a:t>
            </a:r>
            <a:r>
              <a:rPr lang="en-US" sz="1000" dirty="0" err="1">
                <a:latin typeface="Courier" pitchFamily="2" charset="0"/>
              </a:rPr>
              <a:t>multi_class</a:t>
            </a:r>
            <a:r>
              <a:rPr lang="en-US" sz="1000" dirty="0">
                <a:latin typeface="Courier" pitchFamily="2" charset="0"/>
              </a:rPr>
              <a:t>='multinomial',</a:t>
            </a:r>
          </a:p>
          <a:p>
            <a:r>
              <a:rPr lang="en-US" sz="1000" dirty="0">
                <a:latin typeface="Courier" pitchFamily="2" charset="0"/>
              </a:rPr>
              <a:t>penalty='l1', solver='saga', </a:t>
            </a:r>
            <a:r>
              <a:rPr lang="en-US" sz="1000" dirty="0" err="1">
                <a:latin typeface="Courier" pitchFamily="2" charset="0"/>
              </a:rPr>
              <a:t>tol</a:t>
            </a:r>
            <a:r>
              <a:rPr lang="en-US" sz="1000" dirty="0">
                <a:latin typeface="Courier" pitchFamily="2" charset="0"/>
              </a:rPr>
              <a:t>=0.1)</a:t>
            </a:r>
          </a:p>
          <a:p>
            <a:r>
              <a:rPr lang="en-US" sz="1000" dirty="0" err="1">
                <a:latin typeface="Courier" pitchFamily="2" charset="0"/>
              </a:rPr>
              <a:t>clf.verbose</a:t>
            </a:r>
            <a:r>
              <a:rPr lang="en-US" sz="1000" dirty="0">
                <a:latin typeface="Courier" pitchFamily="2" charset="0"/>
              </a:rPr>
              <a:t>=1</a:t>
            </a: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 err="1">
                <a:latin typeface="Courier" pitchFamily="2" charset="0"/>
              </a:rPr>
              <a:t>clf.fit</a:t>
            </a:r>
            <a:r>
              <a:rPr lang="en-US" sz="1000" dirty="0">
                <a:latin typeface="Courier" pitchFamily="2" charset="0"/>
              </a:rPr>
              <a:t>(</a:t>
            </a:r>
            <a:r>
              <a:rPr lang="en-US" sz="1000" dirty="0" err="1">
                <a:latin typeface="Courier" pitchFamily="2" charset="0"/>
              </a:rPr>
              <a:t>train_img</a:t>
            </a:r>
            <a:r>
              <a:rPr lang="en-US" sz="1000" dirty="0">
                <a:latin typeface="Courier" pitchFamily="2" charset="0"/>
              </a:rPr>
              <a:t>, </a:t>
            </a:r>
            <a:r>
              <a:rPr lang="en-US" sz="1000" dirty="0" err="1">
                <a:latin typeface="Courier" pitchFamily="2" charset="0"/>
              </a:rPr>
              <a:t>train_lbl</a:t>
            </a:r>
            <a:r>
              <a:rPr lang="en-US" sz="1000" dirty="0">
                <a:latin typeface="Courier" pitchFamily="2" charset="0"/>
              </a:rPr>
              <a:t>)</a:t>
            </a:r>
          </a:p>
          <a:p>
            <a:r>
              <a:rPr lang="en-US" sz="1000" dirty="0">
                <a:latin typeface="Courier" pitchFamily="2" charset="0"/>
              </a:rPr>
              <a:t>score = </a:t>
            </a:r>
            <a:r>
              <a:rPr lang="en-US" sz="1000" dirty="0" err="1">
                <a:latin typeface="Courier" pitchFamily="2" charset="0"/>
              </a:rPr>
              <a:t>clf.score</a:t>
            </a:r>
            <a:r>
              <a:rPr lang="en-US" sz="1000" dirty="0">
                <a:latin typeface="Courier" pitchFamily="2" charset="0"/>
              </a:rPr>
              <a:t>(</a:t>
            </a:r>
            <a:r>
              <a:rPr lang="en-US" sz="1000" dirty="0" err="1">
                <a:latin typeface="Courier" pitchFamily="2" charset="0"/>
              </a:rPr>
              <a:t>test_img</a:t>
            </a:r>
            <a:r>
              <a:rPr lang="en-US" sz="1000" dirty="0">
                <a:latin typeface="Courier" pitchFamily="2" charset="0"/>
              </a:rPr>
              <a:t>, </a:t>
            </a:r>
            <a:r>
              <a:rPr lang="en-US" sz="1000" dirty="0" err="1">
                <a:latin typeface="Courier" pitchFamily="2" charset="0"/>
              </a:rPr>
              <a:t>test_lbl</a:t>
            </a:r>
            <a:r>
              <a:rPr lang="en-US" sz="1000" dirty="0">
                <a:latin typeface="Courier" pitchFamily="2" charset="0"/>
              </a:rPr>
              <a:t>)</a:t>
            </a: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print(score)   # we get about 91 percent in the test set- not bad!</a:t>
            </a: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#lets look at the learned weight matrix</a:t>
            </a:r>
          </a:p>
          <a:p>
            <a:r>
              <a:rPr lang="en-US" sz="1000" dirty="0" err="1">
                <a:latin typeface="Courier" pitchFamily="2" charset="0"/>
              </a:rPr>
              <a:t>wmatrix</a:t>
            </a:r>
            <a:r>
              <a:rPr lang="en-US" sz="1000" dirty="0">
                <a:latin typeface="Courier" pitchFamily="2" charset="0"/>
              </a:rPr>
              <a:t>= </a:t>
            </a:r>
            <a:r>
              <a:rPr lang="en-US" sz="1000" dirty="0" err="1">
                <a:latin typeface="Courier" pitchFamily="2" charset="0"/>
              </a:rPr>
              <a:t>clf.coef</a:t>
            </a:r>
            <a:r>
              <a:rPr lang="en-US" sz="1000" dirty="0">
                <a:latin typeface="Courier" pitchFamily="2" charset="0"/>
              </a:rPr>
              <a:t>_</a:t>
            </a:r>
          </a:p>
          <a:p>
            <a:r>
              <a:rPr lang="en-US" sz="1000" dirty="0" err="1">
                <a:latin typeface="Courier" pitchFamily="2" charset="0"/>
              </a:rPr>
              <a:t>wmatrix.shape</a:t>
            </a:r>
            <a:r>
              <a:rPr lang="en-US" sz="1000" dirty="0">
                <a:latin typeface="Courier" pitchFamily="2" charset="0"/>
              </a:rPr>
              <a:t>   #this is a 10 by 784 matrix</a:t>
            </a: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#lets see the first row of </a:t>
            </a:r>
            <a:r>
              <a:rPr lang="en-US" sz="1000" dirty="0" err="1">
                <a:latin typeface="Courier" pitchFamily="2" charset="0"/>
              </a:rPr>
              <a:t>wmatrix</a:t>
            </a:r>
            <a:r>
              <a:rPr lang="en-US" sz="1000" dirty="0">
                <a:latin typeface="Courier" pitchFamily="2" charset="0"/>
              </a:rPr>
              <a:t> as an image</a:t>
            </a:r>
          </a:p>
          <a:p>
            <a:r>
              <a:rPr lang="en-US" sz="1000" dirty="0" err="1">
                <a:latin typeface="Courier" pitchFamily="2" charset="0"/>
              </a:rPr>
              <a:t>plt.imshow</a:t>
            </a:r>
            <a:r>
              <a:rPr lang="en-US" sz="1000" dirty="0">
                <a:latin typeface="Courier" pitchFamily="2" charset="0"/>
              </a:rPr>
              <a:t>(</a:t>
            </a:r>
            <a:r>
              <a:rPr lang="en-US" sz="1000" dirty="0" err="1">
                <a:latin typeface="Courier" pitchFamily="2" charset="0"/>
              </a:rPr>
              <a:t>wmatrix</a:t>
            </a:r>
            <a:r>
              <a:rPr lang="en-US" sz="1000" dirty="0">
                <a:latin typeface="Courier" pitchFamily="2" charset="0"/>
              </a:rPr>
              <a:t>[0].reshape(28, 28),</a:t>
            </a:r>
            <a:r>
              <a:rPr lang="en-US" sz="1000" dirty="0" err="1">
                <a:latin typeface="Courier" pitchFamily="2" charset="0"/>
              </a:rPr>
              <a:t>cmap</a:t>
            </a:r>
            <a:r>
              <a:rPr lang="en-US" sz="1000" dirty="0">
                <a:latin typeface="Courier" pitchFamily="2" charset="0"/>
              </a:rPr>
              <a:t>=</a:t>
            </a:r>
            <a:r>
              <a:rPr lang="en-US" sz="1000" dirty="0" err="1">
                <a:latin typeface="Courier" pitchFamily="2" charset="0"/>
              </a:rPr>
              <a:t>plt.cm.RdBu</a:t>
            </a:r>
            <a:r>
              <a:rPr lang="en-US" sz="1000" dirty="0">
                <a:latin typeface="Courier" pitchFamily="2" charset="0"/>
              </a:rPr>
              <a:t>)</a:t>
            </a:r>
          </a:p>
          <a:p>
            <a:r>
              <a:rPr lang="en-US" sz="1000" dirty="0" err="1">
                <a:latin typeface="Courier" pitchFamily="2" charset="0"/>
              </a:rPr>
              <a:t>plt.show</a:t>
            </a:r>
            <a:r>
              <a:rPr lang="en-US" sz="1000" dirty="0">
                <a:latin typeface="Courier" pitchFamily="2" charset="0"/>
              </a:rPr>
              <a:t>()</a:t>
            </a:r>
          </a:p>
          <a:p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another thing to try </a:t>
            </a:r>
          </a:p>
          <a:p>
            <a:r>
              <a:rPr lang="en-US" sz="1000" dirty="0">
                <a:latin typeface="Courier" pitchFamily="2" charset="0"/>
              </a:rPr>
              <a:t>from </a:t>
            </a:r>
            <a:r>
              <a:rPr lang="en-US" sz="1000" dirty="0" err="1">
                <a:latin typeface="Courier" pitchFamily="2" charset="0"/>
              </a:rPr>
              <a:t>sklearn.preprocessing</a:t>
            </a:r>
            <a:r>
              <a:rPr lang="en-US" sz="1000" dirty="0">
                <a:latin typeface="Courier" pitchFamily="2" charset="0"/>
              </a:rPr>
              <a:t> import </a:t>
            </a:r>
            <a:r>
              <a:rPr lang="en-US" sz="1000" dirty="0" err="1">
                <a:latin typeface="Courier" pitchFamily="2" charset="0"/>
              </a:rPr>
              <a:t>StandardScaler</a:t>
            </a:r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scaler = </a:t>
            </a:r>
            <a:r>
              <a:rPr lang="en-US" sz="1000" dirty="0" err="1">
                <a:latin typeface="Courier" pitchFamily="2" charset="0"/>
              </a:rPr>
              <a:t>StandardScaler</a:t>
            </a:r>
            <a:r>
              <a:rPr lang="en-US" sz="1000" dirty="0">
                <a:latin typeface="Courier" pitchFamily="2" charset="0"/>
              </a:rPr>
              <a:t>()</a:t>
            </a:r>
          </a:p>
          <a:p>
            <a:r>
              <a:rPr lang="en-US" sz="1000" dirty="0" err="1">
                <a:latin typeface="Courier" pitchFamily="2" charset="0"/>
              </a:rPr>
              <a:t>X_train</a:t>
            </a:r>
            <a:r>
              <a:rPr lang="en-US" sz="1000" dirty="0">
                <a:latin typeface="Courier" pitchFamily="2" charset="0"/>
              </a:rPr>
              <a:t> = </a:t>
            </a:r>
            <a:r>
              <a:rPr lang="en-US" sz="1000" dirty="0" err="1">
                <a:latin typeface="Courier" pitchFamily="2" charset="0"/>
              </a:rPr>
              <a:t>scaler.fit_transform</a:t>
            </a:r>
            <a:r>
              <a:rPr lang="en-US" sz="1000" dirty="0">
                <a:latin typeface="Courier" pitchFamily="2" charset="0"/>
              </a:rPr>
              <a:t>(</a:t>
            </a:r>
            <a:r>
              <a:rPr lang="en-US" sz="1000" dirty="0" err="1">
                <a:latin typeface="Courier" pitchFamily="2" charset="0"/>
              </a:rPr>
              <a:t>train_img</a:t>
            </a:r>
            <a:r>
              <a:rPr lang="en-US" sz="1000" dirty="0">
                <a:latin typeface="Courier" pitchFamily="2" charset="0"/>
              </a:rPr>
              <a:t>)</a:t>
            </a:r>
          </a:p>
          <a:p>
            <a:r>
              <a:rPr lang="en-US" sz="1000" dirty="0" err="1">
                <a:latin typeface="Courier" pitchFamily="2" charset="0"/>
              </a:rPr>
              <a:t>X_test</a:t>
            </a:r>
            <a:r>
              <a:rPr lang="en-US" sz="1000" dirty="0">
                <a:latin typeface="Courier" pitchFamily="2" charset="0"/>
              </a:rPr>
              <a:t> = </a:t>
            </a:r>
            <a:r>
              <a:rPr lang="en-US" sz="1000" dirty="0" err="1">
                <a:latin typeface="Courier" pitchFamily="2" charset="0"/>
              </a:rPr>
              <a:t>scaler.transform</a:t>
            </a:r>
            <a:r>
              <a:rPr lang="en-US" sz="1000" dirty="0">
                <a:latin typeface="Courier" pitchFamily="2" charset="0"/>
              </a:rPr>
              <a:t>(</a:t>
            </a:r>
            <a:r>
              <a:rPr lang="en-US" sz="1000" dirty="0" err="1">
                <a:latin typeface="Courier" pitchFamily="2" charset="0"/>
              </a:rPr>
              <a:t>test_img</a:t>
            </a:r>
            <a:r>
              <a:rPr lang="en-US" sz="1000" dirty="0">
                <a:latin typeface="Courier" pitchFamily="2" charset="0"/>
              </a:rPr>
              <a:t>)</a:t>
            </a:r>
          </a:p>
          <a:p>
            <a:r>
              <a:rPr lang="en-US" sz="1000" dirty="0" err="1">
                <a:latin typeface="Courier" pitchFamily="2" charset="0"/>
              </a:rPr>
              <a:t>y_train</a:t>
            </a:r>
            <a:r>
              <a:rPr lang="en-US" sz="1000" dirty="0">
                <a:latin typeface="Courier" pitchFamily="2" charset="0"/>
              </a:rPr>
              <a:t>=</a:t>
            </a:r>
            <a:r>
              <a:rPr lang="en-US" sz="1000" dirty="0" err="1">
                <a:latin typeface="Courier" pitchFamily="2" charset="0"/>
              </a:rPr>
              <a:t>train_lbl</a:t>
            </a:r>
            <a:endParaRPr lang="en-US" sz="1000" dirty="0">
              <a:latin typeface="Courier" pitchFamily="2" charset="0"/>
            </a:endParaRPr>
          </a:p>
          <a:p>
            <a:r>
              <a:rPr lang="en-US" sz="1000" dirty="0" err="1">
                <a:latin typeface="Courier" pitchFamily="2" charset="0"/>
              </a:rPr>
              <a:t>y_test</a:t>
            </a:r>
            <a:r>
              <a:rPr lang="en-US" sz="1000" dirty="0">
                <a:latin typeface="Courier" pitchFamily="2" charset="0"/>
              </a:rPr>
              <a:t>=</a:t>
            </a:r>
            <a:r>
              <a:rPr lang="en-US" sz="1000" dirty="0" err="1">
                <a:latin typeface="Courier" pitchFamily="2" charset="0"/>
              </a:rPr>
              <a:t>test_lbl</a:t>
            </a:r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8D6C-F87F-934A-8F5D-DE37F191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0"/>
            <a:ext cx="10515600" cy="1325563"/>
          </a:xfrm>
        </p:spPr>
        <p:txBody>
          <a:bodyPr/>
          <a:lstStyle/>
          <a:p>
            <a:r>
              <a:rPr lang="en-US" dirty="0"/>
              <a:t>Logistic Regression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CE6A33-CD82-9245-847C-14897A67FCC6}"/>
              </a:ext>
            </a:extLst>
          </p:cNvPr>
          <p:cNvSpPr/>
          <p:nvPr/>
        </p:nvSpPr>
        <p:spPr>
          <a:xfrm>
            <a:off x="212817" y="1015289"/>
            <a:ext cx="11362508" cy="72625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11362508"/>
                      <a:gd name="connsiteY0" fmla="*/ 0 h 726257"/>
                      <a:gd name="connsiteX1" fmla="*/ 370777 w 11362508"/>
                      <a:gd name="connsiteY1" fmla="*/ 0 h 726257"/>
                      <a:gd name="connsiteX2" fmla="*/ 855178 w 11362508"/>
                      <a:gd name="connsiteY2" fmla="*/ 0 h 726257"/>
                      <a:gd name="connsiteX3" fmla="*/ 1680455 w 11362508"/>
                      <a:gd name="connsiteY3" fmla="*/ 0 h 726257"/>
                      <a:gd name="connsiteX4" fmla="*/ 2164857 w 11362508"/>
                      <a:gd name="connsiteY4" fmla="*/ 0 h 726257"/>
                      <a:gd name="connsiteX5" fmla="*/ 2535633 w 11362508"/>
                      <a:gd name="connsiteY5" fmla="*/ 0 h 726257"/>
                      <a:gd name="connsiteX6" fmla="*/ 3020035 w 11362508"/>
                      <a:gd name="connsiteY6" fmla="*/ 0 h 726257"/>
                      <a:gd name="connsiteX7" fmla="*/ 3618062 w 11362508"/>
                      <a:gd name="connsiteY7" fmla="*/ 0 h 726257"/>
                      <a:gd name="connsiteX8" fmla="*/ 4216088 w 11362508"/>
                      <a:gd name="connsiteY8" fmla="*/ 0 h 726257"/>
                      <a:gd name="connsiteX9" fmla="*/ 5041365 w 11362508"/>
                      <a:gd name="connsiteY9" fmla="*/ 0 h 726257"/>
                      <a:gd name="connsiteX10" fmla="*/ 5412142 w 11362508"/>
                      <a:gd name="connsiteY10" fmla="*/ 0 h 726257"/>
                      <a:gd name="connsiteX11" fmla="*/ 5782919 w 11362508"/>
                      <a:gd name="connsiteY11" fmla="*/ 0 h 726257"/>
                      <a:gd name="connsiteX12" fmla="*/ 6608195 w 11362508"/>
                      <a:gd name="connsiteY12" fmla="*/ 0 h 726257"/>
                      <a:gd name="connsiteX13" fmla="*/ 7319847 w 11362508"/>
                      <a:gd name="connsiteY13" fmla="*/ 0 h 726257"/>
                      <a:gd name="connsiteX14" fmla="*/ 8031499 w 11362508"/>
                      <a:gd name="connsiteY14" fmla="*/ 0 h 726257"/>
                      <a:gd name="connsiteX15" fmla="*/ 8402276 w 11362508"/>
                      <a:gd name="connsiteY15" fmla="*/ 0 h 726257"/>
                      <a:gd name="connsiteX16" fmla="*/ 9000302 w 11362508"/>
                      <a:gd name="connsiteY16" fmla="*/ 0 h 726257"/>
                      <a:gd name="connsiteX17" fmla="*/ 9825579 w 11362508"/>
                      <a:gd name="connsiteY17" fmla="*/ 0 h 726257"/>
                      <a:gd name="connsiteX18" fmla="*/ 10082731 w 11362508"/>
                      <a:gd name="connsiteY18" fmla="*/ 0 h 726257"/>
                      <a:gd name="connsiteX19" fmla="*/ 11362508 w 11362508"/>
                      <a:gd name="connsiteY19" fmla="*/ 0 h 726257"/>
                      <a:gd name="connsiteX20" fmla="*/ 11362508 w 11362508"/>
                      <a:gd name="connsiteY20" fmla="*/ 341341 h 726257"/>
                      <a:gd name="connsiteX21" fmla="*/ 11362508 w 11362508"/>
                      <a:gd name="connsiteY21" fmla="*/ 726257 h 726257"/>
                      <a:gd name="connsiteX22" fmla="*/ 10764481 w 11362508"/>
                      <a:gd name="connsiteY22" fmla="*/ 726257 h 726257"/>
                      <a:gd name="connsiteX23" fmla="*/ 10166455 w 11362508"/>
                      <a:gd name="connsiteY23" fmla="*/ 726257 h 726257"/>
                      <a:gd name="connsiteX24" fmla="*/ 9795678 w 11362508"/>
                      <a:gd name="connsiteY24" fmla="*/ 726257 h 726257"/>
                      <a:gd name="connsiteX25" fmla="*/ 9197651 w 11362508"/>
                      <a:gd name="connsiteY25" fmla="*/ 726257 h 726257"/>
                      <a:gd name="connsiteX26" fmla="*/ 8485999 w 11362508"/>
                      <a:gd name="connsiteY26" fmla="*/ 726257 h 726257"/>
                      <a:gd name="connsiteX27" fmla="*/ 7887973 w 11362508"/>
                      <a:gd name="connsiteY27" fmla="*/ 726257 h 726257"/>
                      <a:gd name="connsiteX28" fmla="*/ 7062696 w 11362508"/>
                      <a:gd name="connsiteY28" fmla="*/ 726257 h 726257"/>
                      <a:gd name="connsiteX29" fmla="*/ 6805544 w 11362508"/>
                      <a:gd name="connsiteY29" fmla="*/ 726257 h 726257"/>
                      <a:gd name="connsiteX30" fmla="*/ 6321143 w 11362508"/>
                      <a:gd name="connsiteY30" fmla="*/ 726257 h 726257"/>
                      <a:gd name="connsiteX31" fmla="*/ 5950366 w 11362508"/>
                      <a:gd name="connsiteY31" fmla="*/ 726257 h 726257"/>
                      <a:gd name="connsiteX32" fmla="*/ 5352339 w 11362508"/>
                      <a:gd name="connsiteY32" fmla="*/ 726257 h 726257"/>
                      <a:gd name="connsiteX33" fmla="*/ 5095188 w 11362508"/>
                      <a:gd name="connsiteY33" fmla="*/ 726257 h 726257"/>
                      <a:gd name="connsiteX34" fmla="*/ 4497161 w 11362508"/>
                      <a:gd name="connsiteY34" fmla="*/ 726257 h 726257"/>
                      <a:gd name="connsiteX35" fmla="*/ 4126384 w 11362508"/>
                      <a:gd name="connsiteY35" fmla="*/ 726257 h 726257"/>
                      <a:gd name="connsiteX36" fmla="*/ 3528358 w 11362508"/>
                      <a:gd name="connsiteY36" fmla="*/ 726257 h 726257"/>
                      <a:gd name="connsiteX37" fmla="*/ 3043956 w 11362508"/>
                      <a:gd name="connsiteY37" fmla="*/ 726257 h 726257"/>
                      <a:gd name="connsiteX38" fmla="*/ 2445929 w 11362508"/>
                      <a:gd name="connsiteY38" fmla="*/ 726257 h 726257"/>
                      <a:gd name="connsiteX39" fmla="*/ 1620652 w 11362508"/>
                      <a:gd name="connsiteY39" fmla="*/ 726257 h 726257"/>
                      <a:gd name="connsiteX40" fmla="*/ 909001 w 11362508"/>
                      <a:gd name="connsiteY40" fmla="*/ 726257 h 726257"/>
                      <a:gd name="connsiteX41" fmla="*/ 651849 w 11362508"/>
                      <a:gd name="connsiteY41" fmla="*/ 726257 h 726257"/>
                      <a:gd name="connsiteX42" fmla="*/ 0 w 11362508"/>
                      <a:gd name="connsiteY42" fmla="*/ 726257 h 726257"/>
                      <a:gd name="connsiteX43" fmla="*/ 0 w 11362508"/>
                      <a:gd name="connsiteY43" fmla="*/ 348603 h 726257"/>
                      <a:gd name="connsiteX44" fmla="*/ 0 w 11362508"/>
                      <a:gd name="connsiteY44" fmla="*/ 0 h 726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11362508" h="726257" fill="none" extrusionOk="0">
                        <a:moveTo>
                          <a:pt x="0" y="0"/>
                        </a:moveTo>
                        <a:cubicBezTo>
                          <a:pt x="146692" y="-15801"/>
                          <a:pt x="203894" y="21006"/>
                          <a:pt x="370777" y="0"/>
                        </a:cubicBezTo>
                        <a:cubicBezTo>
                          <a:pt x="537660" y="-21006"/>
                          <a:pt x="619784" y="20448"/>
                          <a:pt x="855178" y="0"/>
                        </a:cubicBezTo>
                        <a:cubicBezTo>
                          <a:pt x="1090572" y="-20448"/>
                          <a:pt x="1442499" y="7153"/>
                          <a:pt x="1680455" y="0"/>
                        </a:cubicBezTo>
                        <a:cubicBezTo>
                          <a:pt x="1918411" y="-7153"/>
                          <a:pt x="1985855" y="7633"/>
                          <a:pt x="2164857" y="0"/>
                        </a:cubicBezTo>
                        <a:cubicBezTo>
                          <a:pt x="2343859" y="-7633"/>
                          <a:pt x="2364324" y="3816"/>
                          <a:pt x="2535633" y="0"/>
                        </a:cubicBezTo>
                        <a:cubicBezTo>
                          <a:pt x="2706942" y="-3816"/>
                          <a:pt x="2862547" y="1447"/>
                          <a:pt x="3020035" y="0"/>
                        </a:cubicBezTo>
                        <a:cubicBezTo>
                          <a:pt x="3177523" y="-1447"/>
                          <a:pt x="3369292" y="23282"/>
                          <a:pt x="3618062" y="0"/>
                        </a:cubicBezTo>
                        <a:cubicBezTo>
                          <a:pt x="3866832" y="-23282"/>
                          <a:pt x="3928739" y="67457"/>
                          <a:pt x="4216088" y="0"/>
                        </a:cubicBezTo>
                        <a:cubicBezTo>
                          <a:pt x="4503437" y="-67457"/>
                          <a:pt x="4654876" y="22939"/>
                          <a:pt x="5041365" y="0"/>
                        </a:cubicBezTo>
                        <a:cubicBezTo>
                          <a:pt x="5427854" y="-22939"/>
                          <a:pt x="5268098" y="1754"/>
                          <a:pt x="5412142" y="0"/>
                        </a:cubicBezTo>
                        <a:cubicBezTo>
                          <a:pt x="5556186" y="-1754"/>
                          <a:pt x="5643234" y="21834"/>
                          <a:pt x="5782919" y="0"/>
                        </a:cubicBezTo>
                        <a:cubicBezTo>
                          <a:pt x="5922604" y="-21834"/>
                          <a:pt x="6198322" y="20772"/>
                          <a:pt x="6608195" y="0"/>
                        </a:cubicBezTo>
                        <a:cubicBezTo>
                          <a:pt x="7018068" y="-20772"/>
                          <a:pt x="7089486" y="55782"/>
                          <a:pt x="7319847" y="0"/>
                        </a:cubicBezTo>
                        <a:cubicBezTo>
                          <a:pt x="7550208" y="-55782"/>
                          <a:pt x="7796780" y="83332"/>
                          <a:pt x="8031499" y="0"/>
                        </a:cubicBezTo>
                        <a:cubicBezTo>
                          <a:pt x="8266218" y="-83332"/>
                          <a:pt x="8228985" y="23625"/>
                          <a:pt x="8402276" y="0"/>
                        </a:cubicBezTo>
                        <a:cubicBezTo>
                          <a:pt x="8575567" y="-23625"/>
                          <a:pt x="8730941" y="42429"/>
                          <a:pt x="9000302" y="0"/>
                        </a:cubicBezTo>
                        <a:cubicBezTo>
                          <a:pt x="9269663" y="-42429"/>
                          <a:pt x="9482936" y="15878"/>
                          <a:pt x="9825579" y="0"/>
                        </a:cubicBezTo>
                        <a:cubicBezTo>
                          <a:pt x="10168222" y="-15878"/>
                          <a:pt x="9980046" y="13659"/>
                          <a:pt x="10082731" y="0"/>
                        </a:cubicBezTo>
                        <a:cubicBezTo>
                          <a:pt x="10185416" y="-13659"/>
                          <a:pt x="10767851" y="101603"/>
                          <a:pt x="11362508" y="0"/>
                        </a:cubicBezTo>
                        <a:cubicBezTo>
                          <a:pt x="11387714" y="116120"/>
                          <a:pt x="11362447" y="208015"/>
                          <a:pt x="11362508" y="341341"/>
                        </a:cubicBezTo>
                        <a:cubicBezTo>
                          <a:pt x="11362569" y="474667"/>
                          <a:pt x="11339723" y="589970"/>
                          <a:pt x="11362508" y="726257"/>
                        </a:cubicBezTo>
                        <a:cubicBezTo>
                          <a:pt x="11101526" y="787869"/>
                          <a:pt x="11037563" y="687682"/>
                          <a:pt x="10764481" y="726257"/>
                        </a:cubicBezTo>
                        <a:cubicBezTo>
                          <a:pt x="10491399" y="764832"/>
                          <a:pt x="10459284" y="677406"/>
                          <a:pt x="10166455" y="726257"/>
                        </a:cubicBezTo>
                        <a:cubicBezTo>
                          <a:pt x="9873626" y="775108"/>
                          <a:pt x="9967327" y="688718"/>
                          <a:pt x="9795678" y="726257"/>
                        </a:cubicBezTo>
                        <a:cubicBezTo>
                          <a:pt x="9624029" y="763796"/>
                          <a:pt x="9335398" y="711755"/>
                          <a:pt x="9197651" y="726257"/>
                        </a:cubicBezTo>
                        <a:cubicBezTo>
                          <a:pt x="9059904" y="740759"/>
                          <a:pt x="8693981" y="723512"/>
                          <a:pt x="8485999" y="726257"/>
                        </a:cubicBezTo>
                        <a:cubicBezTo>
                          <a:pt x="8278017" y="729002"/>
                          <a:pt x="8043717" y="696769"/>
                          <a:pt x="7887973" y="726257"/>
                        </a:cubicBezTo>
                        <a:cubicBezTo>
                          <a:pt x="7732229" y="755745"/>
                          <a:pt x="7372917" y="688090"/>
                          <a:pt x="7062696" y="726257"/>
                        </a:cubicBezTo>
                        <a:cubicBezTo>
                          <a:pt x="6752475" y="764424"/>
                          <a:pt x="6922174" y="702760"/>
                          <a:pt x="6805544" y="726257"/>
                        </a:cubicBezTo>
                        <a:cubicBezTo>
                          <a:pt x="6688914" y="749754"/>
                          <a:pt x="6545798" y="721386"/>
                          <a:pt x="6321143" y="726257"/>
                        </a:cubicBezTo>
                        <a:cubicBezTo>
                          <a:pt x="6096488" y="731128"/>
                          <a:pt x="6043152" y="690918"/>
                          <a:pt x="5950366" y="726257"/>
                        </a:cubicBezTo>
                        <a:cubicBezTo>
                          <a:pt x="5857580" y="761596"/>
                          <a:pt x="5555171" y="708135"/>
                          <a:pt x="5352339" y="726257"/>
                        </a:cubicBezTo>
                        <a:cubicBezTo>
                          <a:pt x="5149507" y="744379"/>
                          <a:pt x="5214023" y="710981"/>
                          <a:pt x="5095188" y="726257"/>
                        </a:cubicBezTo>
                        <a:cubicBezTo>
                          <a:pt x="4976353" y="741533"/>
                          <a:pt x="4674494" y="702999"/>
                          <a:pt x="4497161" y="726257"/>
                        </a:cubicBezTo>
                        <a:cubicBezTo>
                          <a:pt x="4319828" y="749515"/>
                          <a:pt x="4310106" y="692311"/>
                          <a:pt x="4126384" y="726257"/>
                        </a:cubicBezTo>
                        <a:cubicBezTo>
                          <a:pt x="3942662" y="760203"/>
                          <a:pt x="3819108" y="717713"/>
                          <a:pt x="3528358" y="726257"/>
                        </a:cubicBezTo>
                        <a:cubicBezTo>
                          <a:pt x="3237608" y="734801"/>
                          <a:pt x="3272030" y="702896"/>
                          <a:pt x="3043956" y="726257"/>
                        </a:cubicBezTo>
                        <a:cubicBezTo>
                          <a:pt x="2815882" y="749618"/>
                          <a:pt x="2719170" y="686733"/>
                          <a:pt x="2445929" y="726257"/>
                        </a:cubicBezTo>
                        <a:cubicBezTo>
                          <a:pt x="2172688" y="765781"/>
                          <a:pt x="1901215" y="650648"/>
                          <a:pt x="1620652" y="726257"/>
                        </a:cubicBezTo>
                        <a:cubicBezTo>
                          <a:pt x="1340089" y="801866"/>
                          <a:pt x="1231299" y="691380"/>
                          <a:pt x="909001" y="726257"/>
                        </a:cubicBezTo>
                        <a:cubicBezTo>
                          <a:pt x="586703" y="761134"/>
                          <a:pt x="762800" y="696461"/>
                          <a:pt x="651849" y="726257"/>
                        </a:cubicBezTo>
                        <a:cubicBezTo>
                          <a:pt x="540898" y="756053"/>
                          <a:pt x="200631" y="654479"/>
                          <a:pt x="0" y="726257"/>
                        </a:cubicBezTo>
                        <a:cubicBezTo>
                          <a:pt x="-34718" y="633072"/>
                          <a:pt x="31285" y="483414"/>
                          <a:pt x="0" y="348603"/>
                        </a:cubicBezTo>
                        <a:cubicBezTo>
                          <a:pt x="-31285" y="213792"/>
                          <a:pt x="33246" y="147849"/>
                          <a:pt x="0" y="0"/>
                        </a:cubicBezTo>
                        <a:close/>
                      </a:path>
                      <a:path w="11362508" h="726257" stroke="0" extrusionOk="0">
                        <a:moveTo>
                          <a:pt x="0" y="0"/>
                        </a:moveTo>
                        <a:cubicBezTo>
                          <a:pt x="276903" y="-29683"/>
                          <a:pt x="358330" y="15364"/>
                          <a:pt x="598027" y="0"/>
                        </a:cubicBezTo>
                        <a:cubicBezTo>
                          <a:pt x="837724" y="-15364"/>
                          <a:pt x="994932" y="10125"/>
                          <a:pt x="1309679" y="0"/>
                        </a:cubicBezTo>
                        <a:cubicBezTo>
                          <a:pt x="1624426" y="-10125"/>
                          <a:pt x="1642378" y="37203"/>
                          <a:pt x="1794080" y="0"/>
                        </a:cubicBezTo>
                        <a:cubicBezTo>
                          <a:pt x="1945782" y="-37203"/>
                          <a:pt x="2312977" y="76007"/>
                          <a:pt x="2619357" y="0"/>
                        </a:cubicBezTo>
                        <a:cubicBezTo>
                          <a:pt x="2925737" y="-76007"/>
                          <a:pt x="2941839" y="15609"/>
                          <a:pt x="3217384" y="0"/>
                        </a:cubicBezTo>
                        <a:cubicBezTo>
                          <a:pt x="3492929" y="-15609"/>
                          <a:pt x="3416300" y="24036"/>
                          <a:pt x="3588160" y="0"/>
                        </a:cubicBezTo>
                        <a:cubicBezTo>
                          <a:pt x="3760020" y="-24036"/>
                          <a:pt x="3822433" y="274"/>
                          <a:pt x="3958937" y="0"/>
                        </a:cubicBezTo>
                        <a:cubicBezTo>
                          <a:pt x="4095441" y="-274"/>
                          <a:pt x="4133409" y="24785"/>
                          <a:pt x="4216088" y="0"/>
                        </a:cubicBezTo>
                        <a:cubicBezTo>
                          <a:pt x="4298767" y="-24785"/>
                          <a:pt x="4649397" y="29428"/>
                          <a:pt x="4814115" y="0"/>
                        </a:cubicBezTo>
                        <a:cubicBezTo>
                          <a:pt x="4978833" y="-29428"/>
                          <a:pt x="5283454" y="28127"/>
                          <a:pt x="5412142" y="0"/>
                        </a:cubicBezTo>
                        <a:cubicBezTo>
                          <a:pt x="5540830" y="-28127"/>
                          <a:pt x="5962714" y="29345"/>
                          <a:pt x="6237419" y="0"/>
                        </a:cubicBezTo>
                        <a:cubicBezTo>
                          <a:pt x="6512124" y="-29345"/>
                          <a:pt x="6660611" y="58132"/>
                          <a:pt x="6949071" y="0"/>
                        </a:cubicBezTo>
                        <a:cubicBezTo>
                          <a:pt x="7237531" y="-58132"/>
                          <a:pt x="7300413" y="39049"/>
                          <a:pt x="7433472" y="0"/>
                        </a:cubicBezTo>
                        <a:cubicBezTo>
                          <a:pt x="7566531" y="-39049"/>
                          <a:pt x="7712768" y="47333"/>
                          <a:pt x="7917874" y="0"/>
                        </a:cubicBezTo>
                        <a:cubicBezTo>
                          <a:pt x="8122980" y="-47333"/>
                          <a:pt x="8111056" y="29758"/>
                          <a:pt x="8175025" y="0"/>
                        </a:cubicBezTo>
                        <a:cubicBezTo>
                          <a:pt x="8238994" y="-29758"/>
                          <a:pt x="8755451" y="43430"/>
                          <a:pt x="9000302" y="0"/>
                        </a:cubicBezTo>
                        <a:cubicBezTo>
                          <a:pt x="9245153" y="-43430"/>
                          <a:pt x="9465908" y="59928"/>
                          <a:pt x="9825579" y="0"/>
                        </a:cubicBezTo>
                        <a:cubicBezTo>
                          <a:pt x="10185250" y="-59928"/>
                          <a:pt x="10144790" y="2984"/>
                          <a:pt x="10309981" y="0"/>
                        </a:cubicBezTo>
                        <a:cubicBezTo>
                          <a:pt x="10475172" y="-2984"/>
                          <a:pt x="10593358" y="41681"/>
                          <a:pt x="10680758" y="0"/>
                        </a:cubicBezTo>
                        <a:cubicBezTo>
                          <a:pt x="10768158" y="-41681"/>
                          <a:pt x="11170791" y="59565"/>
                          <a:pt x="11362508" y="0"/>
                        </a:cubicBezTo>
                        <a:cubicBezTo>
                          <a:pt x="11387626" y="151585"/>
                          <a:pt x="11348529" y="242759"/>
                          <a:pt x="11362508" y="370391"/>
                        </a:cubicBezTo>
                        <a:cubicBezTo>
                          <a:pt x="11376487" y="498023"/>
                          <a:pt x="11332840" y="616877"/>
                          <a:pt x="11362508" y="726257"/>
                        </a:cubicBezTo>
                        <a:cubicBezTo>
                          <a:pt x="11093689" y="754950"/>
                          <a:pt x="10967996" y="682157"/>
                          <a:pt x="10764481" y="726257"/>
                        </a:cubicBezTo>
                        <a:cubicBezTo>
                          <a:pt x="10560966" y="770357"/>
                          <a:pt x="10345866" y="677509"/>
                          <a:pt x="10166455" y="726257"/>
                        </a:cubicBezTo>
                        <a:cubicBezTo>
                          <a:pt x="9987044" y="775005"/>
                          <a:pt x="9798104" y="690964"/>
                          <a:pt x="9454803" y="726257"/>
                        </a:cubicBezTo>
                        <a:cubicBezTo>
                          <a:pt x="9111502" y="761550"/>
                          <a:pt x="8798926" y="662242"/>
                          <a:pt x="8629526" y="726257"/>
                        </a:cubicBezTo>
                        <a:cubicBezTo>
                          <a:pt x="8460126" y="790272"/>
                          <a:pt x="8306479" y="697292"/>
                          <a:pt x="8031499" y="726257"/>
                        </a:cubicBezTo>
                        <a:cubicBezTo>
                          <a:pt x="7756519" y="755222"/>
                          <a:pt x="7808281" y="705811"/>
                          <a:pt x="7660722" y="726257"/>
                        </a:cubicBezTo>
                        <a:cubicBezTo>
                          <a:pt x="7513163" y="746703"/>
                          <a:pt x="7281231" y="721926"/>
                          <a:pt x="6949071" y="726257"/>
                        </a:cubicBezTo>
                        <a:cubicBezTo>
                          <a:pt x="6616911" y="730588"/>
                          <a:pt x="6706676" y="685800"/>
                          <a:pt x="6578294" y="726257"/>
                        </a:cubicBezTo>
                        <a:cubicBezTo>
                          <a:pt x="6449912" y="766714"/>
                          <a:pt x="6126159" y="683975"/>
                          <a:pt x="5866642" y="726257"/>
                        </a:cubicBezTo>
                        <a:cubicBezTo>
                          <a:pt x="5607125" y="768539"/>
                          <a:pt x="5737808" y="719798"/>
                          <a:pt x="5609491" y="726257"/>
                        </a:cubicBezTo>
                        <a:cubicBezTo>
                          <a:pt x="5481174" y="732716"/>
                          <a:pt x="5395915" y="692860"/>
                          <a:pt x="5238714" y="726257"/>
                        </a:cubicBezTo>
                        <a:cubicBezTo>
                          <a:pt x="5081513" y="759654"/>
                          <a:pt x="4894514" y="681924"/>
                          <a:pt x="4754313" y="726257"/>
                        </a:cubicBezTo>
                        <a:cubicBezTo>
                          <a:pt x="4614112" y="770590"/>
                          <a:pt x="4310243" y="720344"/>
                          <a:pt x="4156286" y="726257"/>
                        </a:cubicBezTo>
                        <a:cubicBezTo>
                          <a:pt x="4002329" y="732170"/>
                          <a:pt x="3854182" y="700383"/>
                          <a:pt x="3671884" y="726257"/>
                        </a:cubicBezTo>
                        <a:cubicBezTo>
                          <a:pt x="3489586" y="752131"/>
                          <a:pt x="3445327" y="712364"/>
                          <a:pt x="3301108" y="726257"/>
                        </a:cubicBezTo>
                        <a:cubicBezTo>
                          <a:pt x="3156889" y="740150"/>
                          <a:pt x="3114770" y="715013"/>
                          <a:pt x="3043956" y="726257"/>
                        </a:cubicBezTo>
                        <a:cubicBezTo>
                          <a:pt x="2973142" y="737501"/>
                          <a:pt x="2910492" y="696888"/>
                          <a:pt x="2786805" y="726257"/>
                        </a:cubicBezTo>
                        <a:cubicBezTo>
                          <a:pt x="2663118" y="755626"/>
                          <a:pt x="2231300" y="701765"/>
                          <a:pt x="1961528" y="726257"/>
                        </a:cubicBezTo>
                        <a:cubicBezTo>
                          <a:pt x="1691756" y="750749"/>
                          <a:pt x="1565390" y="705635"/>
                          <a:pt x="1249876" y="726257"/>
                        </a:cubicBezTo>
                        <a:cubicBezTo>
                          <a:pt x="934362" y="746879"/>
                          <a:pt x="1068486" y="708503"/>
                          <a:pt x="992724" y="726257"/>
                        </a:cubicBezTo>
                        <a:cubicBezTo>
                          <a:pt x="916962" y="744011"/>
                          <a:pt x="721948" y="717789"/>
                          <a:pt x="621948" y="726257"/>
                        </a:cubicBezTo>
                        <a:cubicBezTo>
                          <a:pt x="521948" y="734725"/>
                          <a:pt x="302228" y="710848"/>
                          <a:pt x="0" y="726257"/>
                        </a:cubicBezTo>
                        <a:cubicBezTo>
                          <a:pt x="-17562" y="608913"/>
                          <a:pt x="42401" y="485510"/>
                          <a:pt x="0" y="363129"/>
                        </a:cubicBezTo>
                        <a:cubicBezTo>
                          <a:pt x="-42401" y="240748"/>
                          <a:pt x="28869" y="1219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235" dist="38100" dir="2700000" sx="102301" sy="102301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Predict if a customer will click on a Home insurance Ad given two features we know about them.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778CF-8F24-5643-8990-00317A4DB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7" y="1868081"/>
            <a:ext cx="5774327" cy="18626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170F6F-3E42-4E48-9010-9C608D6CC76F}"/>
              </a:ext>
            </a:extLst>
          </p:cNvPr>
          <p:cNvSpPr/>
          <p:nvPr/>
        </p:nvSpPr>
        <p:spPr>
          <a:xfrm>
            <a:off x="6204855" y="4648218"/>
            <a:ext cx="5774327" cy="1737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5774327"/>
                      <a:gd name="connsiteY0" fmla="*/ 0 h 1737181"/>
                      <a:gd name="connsiteX1" fmla="*/ 519689 w 5774327"/>
                      <a:gd name="connsiteY1" fmla="*/ 0 h 1737181"/>
                      <a:gd name="connsiteX2" fmla="*/ 1212609 w 5774327"/>
                      <a:gd name="connsiteY2" fmla="*/ 0 h 1737181"/>
                      <a:gd name="connsiteX3" fmla="*/ 1732298 w 5774327"/>
                      <a:gd name="connsiteY3" fmla="*/ 0 h 1737181"/>
                      <a:gd name="connsiteX4" fmla="*/ 2136501 w 5774327"/>
                      <a:gd name="connsiteY4" fmla="*/ 0 h 1737181"/>
                      <a:gd name="connsiteX5" fmla="*/ 2598447 w 5774327"/>
                      <a:gd name="connsiteY5" fmla="*/ 0 h 1737181"/>
                      <a:gd name="connsiteX6" fmla="*/ 3233623 w 5774327"/>
                      <a:gd name="connsiteY6" fmla="*/ 0 h 1737181"/>
                      <a:gd name="connsiteX7" fmla="*/ 3753313 w 5774327"/>
                      <a:gd name="connsiteY7" fmla="*/ 0 h 1737181"/>
                      <a:gd name="connsiteX8" fmla="*/ 4446232 w 5774327"/>
                      <a:gd name="connsiteY8" fmla="*/ 0 h 1737181"/>
                      <a:gd name="connsiteX9" fmla="*/ 5023664 w 5774327"/>
                      <a:gd name="connsiteY9" fmla="*/ 0 h 1737181"/>
                      <a:gd name="connsiteX10" fmla="*/ 5774327 w 5774327"/>
                      <a:gd name="connsiteY10" fmla="*/ 0 h 1737181"/>
                      <a:gd name="connsiteX11" fmla="*/ 5774327 w 5774327"/>
                      <a:gd name="connsiteY11" fmla="*/ 526945 h 1737181"/>
                      <a:gd name="connsiteX12" fmla="*/ 5774327 w 5774327"/>
                      <a:gd name="connsiteY12" fmla="*/ 1140749 h 1737181"/>
                      <a:gd name="connsiteX13" fmla="*/ 5774327 w 5774327"/>
                      <a:gd name="connsiteY13" fmla="*/ 1737181 h 1737181"/>
                      <a:gd name="connsiteX14" fmla="*/ 5370124 w 5774327"/>
                      <a:gd name="connsiteY14" fmla="*/ 1737181 h 1737181"/>
                      <a:gd name="connsiteX15" fmla="*/ 4677205 w 5774327"/>
                      <a:gd name="connsiteY15" fmla="*/ 1737181 h 1737181"/>
                      <a:gd name="connsiteX16" fmla="*/ 4215259 w 5774327"/>
                      <a:gd name="connsiteY16" fmla="*/ 1737181 h 1737181"/>
                      <a:gd name="connsiteX17" fmla="*/ 3753313 w 5774327"/>
                      <a:gd name="connsiteY17" fmla="*/ 1737181 h 1737181"/>
                      <a:gd name="connsiteX18" fmla="*/ 3175880 w 5774327"/>
                      <a:gd name="connsiteY18" fmla="*/ 1737181 h 1737181"/>
                      <a:gd name="connsiteX19" fmla="*/ 2713934 w 5774327"/>
                      <a:gd name="connsiteY19" fmla="*/ 1737181 h 1737181"/>
                      <a:gd name="connsiteX20" fmla="*/ 2021014 w 5774327"/>
                      <a:gd name="connsiteY20" fmla="*/ 1737181 h 1737181"/>
                      <a:gd name="connsiteX21" fmla="*/ 1385838 w 5774327"/>
                      <a:gd name="connsiteY21" fmla="*/ 1737181 h 1737181"/>
                      <a:gd name="connsiteX22" fmla="*/ 808406 w 5774327"/>
                      <a:gd name="connsiteY22" fmla="*/ 1737181 h 1737181"/>
                      <a:gd name="connsiteX23" fmla="*/ 0 w 5774327"/>
                      <a:gd name="connsiteY23" fmla="*/ 1737181 h 1737181"/>
                      <a:gd name="connsiteX24" fmla="*/ 0 w 5774327"/>
                      <a:gd name="connsiteY24" fmla="*/ 1192864 h 1737181"/>
                      <a:gd name="connsiteX25" fmla="*/ 0 w 5774327"/>
                      <a:gd name="connsiteY25" fmla="*/ 613804 h 1737181"/>
                      <a:gd name="connsiteX26" fmla="*/ 0 w 5774327"/>
                      <a:gd name="connsiteY26" fmla="*/ 0 h 17371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5774327" h="1737181" fill="none" extrusionOk="0">
                        <a:moveTo>
                          <a:pt x="0" y="0"/>
                        </a:moveTo>
                        <a:cubicBezTo>
                          <a:pt x="205192" y="-53554"/>
                          <a:pt x="328441" y="9562"/>
                          <a:pt x="519689" y="0"/>
                        </a:cubicBezTo>
                        <a:cubicBezTo>
                          <a:pt x="710937" y="-9562"/>
                          <a:pt x="1041298" y="46950"/>
                          <a:pt x="1212609" y="0"/>
                        </a:cubicBezTo>
                        <a:cubicBezTo>
                          <a:pt x="1383920" y="-46950"/>
                          <a:pt x="1530785" y="38903"/>
                          <a:pt x="1732298" y="0"/>
                        </a:cubicBezTo>
                        <a:cubicBezTo>
                          <a:pt x="1933811" y="-38903"/>
                          <a:pt x="2013038" y="47108"/>
                          <a:pt x="2136501" y="0"/>
                        </a:cubicBezTo>
                        <a:cubicBezTo>
                          <a:pt x="2259964" y="-47108"/>
                          <a:pt x="2394383" y="39769"/>
                          <a:pt x="2598447" y="0"/>
                        </a:cubicBezTo>
                        <a:cubicBezTo>
                          <a:pt x="2802511" y="-39769"/>
                          <a:pt x="3029340" y="63748"/>
                          <a:pt x="3233623" y="0"/>
                        </a:cubicBezTo>
                        <a:cubicBezTo>
                          <a:pt x="3437906" y="-63748"/>
                          <a:pt x="3526348" y="574"/>
                          <a:pt x="3753313" y="0"/>
                        </a:cubicBezTo>
                        <a:cubicBezTo>
                          <a:pt x="3980278" y="-574"/>
                          <a:pt x="4187124" y="65261"/>
                          <a:pt x="4446232" y="0"/>
                        </a:cubicBezTo>
                        <a:cubicBezTo>
                          <a:pt x="4705340" y="-65261"/>
                          <a:pt x="4836712" y="12984"/>
                          <a:pt x="5023664" y="0"/>
                        </a:cubicBezTo>
                        <a:cubicBezTo>
                          <a:pt x="5210616" y="-12984"/>
                          <a:pt x="5459497" y="43969"/>
                          <a:pt x="5774327" y="0"/>
                        </a:cubicBezTo>
                        <a:cubicBezTo>
                          <a:pt x="5804338" y="233282"/>
                          <a:pt x="5761521" y="372587"/>
                          <a:pt x="5774327" y="526945"/>
                        </a:cubicBezTo>
                        <a:cubicBezTo>
                          <a:pt x="5787133" y="681303"/>
                          <a:pt x="5730948" y="926899"/>
                          <a:pt x="5774327" y="1140749"/>
                        </a:cubicBezTo>
                        <a:cubicBezTo>
                          <a:pt x="5817706" y="1354599"/>
                          <a:pt x="5764950" y="1513379"/>
                          <a:pt x="5774327" y="1737181"/>
                        </a:cubicBezTo>
                        <a:cubicBezTo>
                          <a:pt x="5611101" y="1759141"/>
                          <a:pt x="5471843" y="1698289"/>
                          <a:pt x="5370124" y="1737181"/>
                        </a:cubicBezTo>
                        <a:cubicBezTo>
                          <a:pt x="5268405" y="1776073"/>
                          <a:pt x="4879824" y="1706541"/>
                          <a:pt x="4677205" y="1737181"/>
                        </a:cubicBezTo>
                        <a:cubicBezTo>
                          <a:pt x="4474586" y="1767821"/>
                          <a:pt x="4315505" y="1700754"/>
                          <a:pt x="4215259" y="1737181"/>
                        </a:cubicBezTo>
                        <a:cubicBezTo>
                          <a:pt x="4115013" y="1773608"/>
                          <a:pt x="3935505" y="1730831"/>
                          <a:pt x="3753313" y="1737181"/>
                        </a:cubicBezTo>
                        <a:cubicBezTo>
                          <a:pt x="3571121" y="1743531"/>
                          <a:pt x="3423671" y="1713075"/>
                          <a:pt x="3175880" y="1737181"/>
                        </a:cubicBezTo>
                        <a:cubicBezTo>
                          <a:pt x="2928089" y="1761287"/>
                          <a:pt x="2844195" y="1721569"/>
                          <a:pt x="2713934" y="1737181"/>
                        </a:cubicBezTo>
                        <a:cubicBezTo>
                          <a:pt x="2583673" y="1752793"/>
                          <a:pt x="2191522" y="1727662"/>
                          <a:pt x="2021014" y="1737181"/>
                        </a:cubicBezTo>
                        <a:cubicBezTo>
                          <a:pt x="1850506" y="1746700"/>
                          <a:pt x="1670881" y="1703449"/>
                          <a:pt x="1385838" y="1737181"/>
                        </a:cubicBezTo>
                        <a:cubicBezTo>
                          <a:pt x="1100795" y="1770913"/>
                          <a:pt x="980089" y="1670636"/>
                          <a:pt x="808406" y="1737181"/>
                        </a:cubicBezTo>
                        <a:cubicBezTo>
                          <a:pt x="636723" y="1803726"/>
                          <a:pt x="286300" y="1737132"/>
                          <a:pt x="0" y="1737181"/>
                        </a:cubicBezTo>
                        <a:cubicBezTo>
                          <a:pt x="-17601" y="1488779"/>
                          <a:pt x="20207" y="1423223"/>
                          <a:pt x="0" y="1192864"/>
                        </a:cubicBezTo>
                        <a:cubicBezTo>
                          <a:pt x="-20207" y="962505"/>
                          <a:pt x="16356" y="855741"/>
                          <a:pt x="0" y="613804"/>
                        </a:cubicBezTo>
                        <a:cubicBezTo>
                          <a:pt x="-16356" y="371867"/>
                          <a:pt x="40139" y="270638"/>
                          <a:pt x="0" y="0"/>
                        </a:cubicBezTo>
                        <a:close/>
                      </a:path>
                      <a:path w="5774327" h="1737181" stroke="0" extrusionOk="0">
                        <a:moveTo>
                          <a:pt x="0" y="0"/>
                        </a:moveTo>
                        <a:cubicBezTo>
                          <a:pt x="187427" y="-46805"/>
                          <a:pt x="334010" y="34544"/>
                          <a:pt x="577433" y="0"/>
                        </a:cubicBezTo>
                        <a:cubicBezTo>
                          <a:pt x="820856" y="-34544"/>
                          <a:pt x="1063234" y="73139"/>
                          <a:pt x="1212609" y="0"/>
                        </a:cubicBezTo>
                        <a:cubicBezTo>
                          <a:pt x="1361984" y="-73139"/>
                          <a:pt x="1482308" y="34524"/>
                          <a:pt x="1732298" y="0"/>
                        </a:cubicBezTo>
                        <a:cubicBezTo>
                          <a:pt x="1982288" y="-34524"/>
                          <a:pt x="2269238" y="65942"/>
                          <a:pt x="2425217" y="0"/>
                        </a:cubicBezTo>
                        <a:cubicBezTo>
                          <a:pt x="2581196" y="-65942"/>
                          <a:pt x="2813298" y="4373"/>
                          <a:pt x="3002650" y="0"/>
                        </a:cubicBezTo>
                        <a:cubicBezTo>
                          <a:pt x="3192002" y="-4373"/>
                          <a:pt x="3267090" y="18075"/>
                          <a:pt x="3464596" y="0"/>
                        </a:cubicBezTo>
                        <a:cubicBezTo>
                          <a:pt x="3662102" y="-18075"/>
                          <a:pt x="3813650" y="30643"/>
                          <a:pt x="3926542" y="0"/>
                        </a:cubicBezTo>
                        <a:cubicBezTo>
                          <a:pt x="4039434" y="-30643"/>
                          <a:pt x="4217520" y="29641"/>
                          <a:pt x="4330745" y="0"/>
                        </a:cubicBezTo>
                        <a:cubicBezTo>
                          <a:pt x="4443970" y="-29641"/>
                          <a:pt x="4709941" y="38120"/>
                          <a:pt x="4908178" y="0"/>
                        </a:cubicBezTo>
                        <a:cubicBezTo>
                          <a:pt x="5106415" y="-38120"/>
                          <a:pt x="5525478" y="2858"/>
                          <a:pt x="5774327" y="0"/>
                        </a:cubicBezTo>
                        <a:cubicBezTo>
                          <a:pt x="5826943" y="266185"/>
                          <a:pt x="5702119" y="441998"/>
                          <a:pt x="5774327" y="613804"/>
                        </a:cubicBezTo>
                        <a:cubicBezTo>
                          <a:pt x="5846535" y="785610"/>
                          <a:pt x="5742777" y="902450"/>
                          <a:pt x="5774327" y="1140749"/>
                        </a:cubicBezTo>
                        <a:cubicBezTo>
                          <a:pt x="5805877" y="1379049"/>
                          <a:pt x="5731151" y="1472561"/>
                          <a:pt x="5774327" y="1737181"/>
                        </a:cubicBezTo>
                        <a:cubicBezTo>
                          <a:pt x="5615869" y="1804251"/>
                          <a:pt x="5373367" y="1697607"/>
                          <a:pt x="5139151" y="1737181"/>
                        </a:cubicBezTo>
                        <a:cubicBezTo>
                          <a:pt x="4904935" y="1776755"/>
                          <a:pt x="4861297" y="1694362"/>
                          <a:pt x="4734948" y="1737181"/>
                        </a:cubicBezTo>
                        <a:cubicBezTo>
                          <a:pt x="4608599" y="1780000"/>
                          <a:pt x="4331007" y="1690818"/>
                          <a:pt x="4215259" y="1737181"/>
                        </a:cubicBezTo>
                        <a:cubicBezTo>
                          <a:pt x="4099511" y="1783544"/>
                          <a:pt x="3853187" y="1693524"/>
                          <a:pt x="3695569" y="1737181"/>
                        </a:cubicBezTo>
                        <a:cubicBezTo>
                          <a:pt x="3537951" y="1780838"/>
                          <a:pt x="3225135" y="1655752"/>
                          <a:pt x="3002650" y="1737181"/>
                        </a:cubicBezTo>
                        <a:cubicBezTo>
                          <a:pt x="2780165" y="1818610"/>
                          <a:pt x="2685769" y="1705934"/>
                          <a:pt x="2598447" y="1737181"/>
                        </a:cubicBezTo>
                        <a:cubicBezTo>
                          <a:pt x="2511125" y="1768428"/>
                          <a:pt x="2239861" y="1718622"/>
                          <a:pt x="1963271" y="1737181"/>
                        </a:cubicBezTo>
                        <a:cubicBezTo>
                          <a:pt x="1686681" y="1755740"/>
                          <a:pt x="1683839" y="1709207"/>
                          <a:pt x="1443582" y="1737181"/>
                        </a:cubicBezTo>
                        <a:cubicBezTo>
                          <a:pt x="1203325" y="1765155"/>
                          <a:pt x="1107304" y="1713355"/>
                          <a:pt x="923892" y="1737181"/>
                        </a:cubicBezTo>
                        <a:cubicBezTo>
                          <a:pt x="740480" y="1761007"/>
                          <a:pt x="422066" y="1718203"/>
                          <a:pt x="0" y="1737181"/>
                        </a:cubicBezTo>
                        <a:cubicBezTo>
                          <a:pt x="-43483" y="1508715"/>
                          <a:pt x="65264" y="1411008"/>
                          <a:pt x="0" y="1158121"/>
                        </a:cubicBezTo>
                        <a:cubicBezTo>
                          <a:pt x="-65264" y="905234"/>
                          <a:pt x="6707" y="775594"/>
                          <a:pt x="0" y="613804"/>
                        </a:cubicBezTo>
                        <a:cubicBezTo>
                          <a:pt x="-6707" y="452014"/>
                          <a:pt x="58299" y="1836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235" dist="38100" dir="2700000" sx="102301" sy="102301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Logistic Regression model: </a:t>
            </a:r>
            <a:b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</a:b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Prob(Y=1 for some x) = S(z)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=S( </a:t>
            </a:r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w</a:t>
            </a:r>
            <a:r>
              <a:rPr lang="en-US" baseline="30000" dirty="0" err="1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T</a:t>
            </a:r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x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D7C476-A8E5-9B46-97D0-5D1E7BF2A762}"/>
              </a:ext>
            </a:extLst>
          </p:cNvPr>
          <p:cNvGrpSpPr/>
          <p:nvPr/>
        </p:nvGrpSpPr>
        <p:grpSpPr>
          <a:xfrm>
            <a:off x="7432582" y="1884297"/>
            <a:ext cx="4546600" cy="1374687"/>
            <a:chOff x="7432582" y="3043423"/>
            <a:chExt cx="4546600" cy="13746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086D43-A45A-6A44-9EB7-62BB792D3A71}"/>
                </a:ext>
              </a:extLst>
            </p:cNvPr>
            <p:cNvSpPr/>
            <p:nvPr/>
          </p:nvSpPr>
          <p:spPr>
            <a:xfrm>
              <a:off x="7432582" y="3043423"/>
              <a:ext cx="4546600" cy="13746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noFill/>
              <a:extLst>
                <a:ext uri="{C807C97D-BFC1-408E-A445-0C87EB9F89A2}">
                  <ask:lineSketchStyleProps xmlns:ask="http://schemas.microsoft.com/office/drawing/2018/sketchyshapes" sd="2448976505">
                    <a:custGeom>
                      <a:avLst/>
                      <a:gdLst>
                        <a:gd name="connsiteX0" fmla="*/ 0 w 4546600"/>
                        <a:gd name="connsiteY0" fmla="*/ 0 h 1374687"/>
                        <a:gd name="connsiteX1" fmla="*/ 477393 w 4546600"/>
                        <a:gd name="connsiteY1" fmla="*/ 0 h 1374687"/>
                        <a:gd name="connsiteX2" fmla="*/ 1091184 w 4546600"/>
                        <a:gd name="connsiteY2" fmla="*/ 0 h 1374687"/>
                        <a:gd name="connsiteX3" fmla="*/ 1750441 w 4546600"/>
                        <a:gd name="connsiteY3" fmla="*/ 0 h 1374687"/>
                        <a:gd name="connsiteX4" fmla="*/ 2318766 w 4546600"/>
                        <a:gd name="connsiteY4" fmla="*/ 0 h 1374687"/>
                        <a:gd name="connsiteX5" fmla="*/ 2978023 w 4546600"/>
                        <a:gd name="connsiteY5" fmla="*/ 0 h 1374687"/>
                        <a:gd name="connsiteX6" fmla="*/ 3500882 w 4546600"/>
                        <a:gd name="connsiteY6" fmla="*/ 0 h 1374687"/>
                        <a:gd name="connsiteX7" fmla="*/ 3932809 w 4546600"/>
                        <a:gd name="connsiteY7" fmla="*/ 0 h 1374687"/>
                        <a:gd name="connsiteX8" fmla="*/ 4546600 w 4546600"/>
                        <a:gd name="connsiteY8" fmla="*/ 0 h 1374687"/>
                        <a:gd name="connsiteX9" fmla="*/ 4546600 w 4546600"/>
                        <a:gd name="connsiteY9" fmla="*/ 471976 h 1374687"/>
                        <a:gd name="connsiteX10" fmla="*/ 4546600 w 4546600"/>
                        <a:gd name="connsiteY10" fmla="*/ 930205 h 1374687"/>
                        <a:gd name="connsiteX11" fmla="*/ 4546600 w 4546600"/>
                        <a:gd name="connsiteY11" fmla="*/ 1374687 h 1374687"/>
                        <a:gd name="connsiteX12" fmla="*/ 4069207 w 4546600"/>
                        <a:gd name="connsiteY12" fmla="*/ 1374687 h 1374687"/>
                        <a:gd name="connsiteX13" fmla="*/ 3546348 w 4546600"/>
                        <a:gd name="connsiteY13" fmla="*/ 1374687 h 1374687"/>
                        <a:gd name="connsiteX14" fmla="*/ 2978023 w 4546600"/>
                        <a:gd name="connsiteY14" fmla="*/ 1374687 h 1374687"/>
                        <a:gd name="connsiteX15" fmla="*/ 2455164 w 4546600"/>
                        <a:gd name="connsiteY15" fmla="*/ 1374687 h 1374687"/>
                        <a:gd name="connsiteX16" fmla="*/ 1886839 w 4546600"/>
                        <a:gd name="connsiteY16" fmla="*/ 1374687 h 1374687"/>
                        <a:gd name="connsiteX17" fmla="*/ 1409446 w 4546600"/>
                        <a:gd name="connsiteY17" fmla="*/ 1374687 h 1374687"/>
                        <a:gd name="connsiteX18" fmla="*/ 750189 w 4546600"/>
                        <a:gd name="connsiteY18" fmla="*/ 1374687 h 1374687"/>
                        <a:gd name="connsiteX19" fmla="*/ 0 w 4546600"/>
                        <a:gd name="connsiteY19" fmla="*/ 1374687 h 1374687"/>
                        <a:gd name="connsiteX20" fmla="*/ 0 w 4546600"/>
                        <a:gd name="connsiteY20" fmla="*/ 943952 h 1374687"/>
                        <a:gd name="connsiteX21" fmla="*/ 0 w 4546600"/>
                        <a:gd name="connsiteY21" fmla="*/ 485723 h 1374687"/>
                        <a:gd name="connsiteX22" fmla="*/ 0 w 4546600"/>
                        <a:gd name="connsiteY22" fmla="*/ 0 h 13746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546600" h="1374687" fill="none" extrusionOk="0">
                          <a:moveTo>
                            <a:pt x="0" y="0"/>
                          </a:moveTo>
                          <a:cubicBezTo>
                            <a:pt x="127673" y="-9617"/>
                            <a:pt x="248515" y="8336"/>
                            <a:pt x="477393" y="0"/>
                          </a:cubicBezTo>
                          <a:cubicBezTo>
                            <a:pt x="706271" y="-8336"/>
                            <a:pt x="807753" y="46227"/>
                            <a:pt x="1091184" y="0"/>
                          </a:cubicBezTo>
                          <a:cubicBezTo>
                            <a:pt x="1374615" y="-46227"/>
                            <a:pt x="1442576" y="18919"/>
                            <a:pt x="1750441" y="0"/>
                          </a:cubicBezTo>
                          <a:cubicBezTo>
                            <a:pt x="2058306" y="-18919"/>
                            <a:pt x="2037621" y="5557"/>
                            <a:pt x="2318766" y="0"/>
                          </a:cubicBezTo>
                          <a:cubicBezTo>
                            <a:pt x="2599911" y="-5557"/>
                            <a:pt x="2775503" y="4460"/>
                            <a:pt x="2978023" y="0"/>
                          </a:cubicBezTo>
                          <a:cubicBezTo>
                            <a:pt x="3180543" y="-4460"/>
                            <a:pt x="3249202" y="25460"/>
                            <a:pt x="3500882" y="0"/>
                          </a:cubicBezTo>
                          <a:cubicBezTo>
                            <a:pt x="3752562" y="-25460"/>
                            <a:pt x="3723179" y="9997"/>
                            <a:pt x="3932809" y="0"/>
                          </a:cubicBezTo>
                          <a:cubicBezTo>
                            <a:pt x="4142439" y="-9997"/>
                            <a:pt x="4366662" y="57350"/>
                            <a:pt x="4546600" y="0"/>
                          </a:cubicBezTo>
                          <a:cubicBezTo>
                            <a:pt x="4571519" y="171387"/>
                            <a:pt x="4507188" y="349507"/>
                            <a:pt x="4546600" y="471976"/>
                          </a:cubicBezTo>
                          <a:cubicBezTo>
                            <a:pt x="4586012" y="594445"/>
                            <a:pt x="4535534" y="702211"/>
                            <a:pt x="4546600" y="930205"/>
                          </a:cubicBezTo>
                          <a:cubicBezTo>
                            <a:pt x="4557666" y="1158199"/>
                            <a:pt x="4542821" y="1248986"/>
                            <a:pt x="4546600" y="1374687"/>
                          </a:cubicBezTo>
                          <a:cubicBezTo>
                            <a:pt x="4333325" y="1391785"/>
                            <a:pt x="4199369" y="1318345"/>
                            <a:pt x="4069207" y="1374687"/>
                          </a:cubicBezTo>
                          <a:cubicBezTo>
                            <a:pt x="3939045" y="1431029"/>
                            <a:pt x="3798645" y="1339966"/>
                            <a:pt x="3546348" y="1374687"/>
                          </a:cubicBezTo>
                          <a:cubicBezTo>
                            <a:pt x="3294051" y="1409408"/>
                            <a:pt x="3209789" y="1323450"/>
                            <a:pt x="2978023" y="1374687"/>
                          </a:cubicBezTo>
                          <a:cubicBezTo>
                            <a:pt x="2746258" y="1425924"/>
                            <a:pt x="2675783" y="1329985"/>
                            <a:pt x="2455164" y="1374687"/>
                          </a:cubicBezTo>
                          <a:cubicBezTo>
                            <a:pt x="2234545" y="1419389"/>
                            <a:pt x="2090988" y="1371643"/>
                            <a:pt x="1886839" y="1374687"/>
                          </a:cubicBezTo>
                          <a:cubicBezTo>
                            <a:pt x="1682691" y="1377731"/>
                            <a:pt x="1575761" y="1345724"/>
                            <a:pt x="1409446" y="1374687"/>
                          </a:cubicBezTo>
                          <a:cubicBezTo>
                            <a:pt x="1243131" y="1403650"/>
                            <a:pt x="947640" y="1320963"/>
                            <a:pt x="750189" y="1374687"/>
                          </a:cubicBezTo>
                          <a:cubicBezTo>
                            <a:pt x="552738" y="1428411"/>
                            <a:pt x="165243" y="1345657"/>
                            <a:pt x="0" y="1374687"/>
                          </a:cubicBezTo>
                          <a:cubicBezTo>
                            <a:pt x="-40154" y="1161374"/>
                            <a:pt x="21388" y="1113585"/>
                            <a:pt x="0" y="943952"/>
                          </a:cubicBezTo>
                          <a:cubicBezTo>
                            <a:pt x="-21388" y="774320"/>
                            <a:pt x="26955" y="613320"/>
                            <a:pt x="0" y="485723"/>
                          </a:cubicBezTo>
                          <a:cubicBezTo>
                            <a:pt x="-26955" y="358126"/>
                            <a:pt x="9729" y="124709"/>
                            <a:pt x="0" y="0"/>
                          </a:cubicBezTo>
                          <a:close/>
                        </a:path>
                        <a:path w="4546600" h="1374687" stroke="0" extrusionOk="0">
                          <a:moveTo>
                            <a:pt x="0" y="0"/>
                          </a:moveTo>
                          <a:cubicBezTo>
                            <a:pt x="179152" y="-54157"/>
                            <a:pt x="340274" y="64016"/>
                            <a:pt x="568325" y="0"/>
                          </a:cubicBezTo>
                          <a:cubicBezTo>
                            <a:pt x="796376" y="-64016"/>
                            <a:pt x="888798" y="7108"/>
                            <a:pt x="1182116" y="0"/>
                          </a:cubicBezTo>
                          <a:cubicBezTo>
                            <a:pt x="1475434" y="-7108"/>
                            <a:pt x="1471056" y="3724"/>
                            <a:pt x="1704975" y="0"/>
                          </a:cubicBezTo>
                          <a:cubicBezTo>
                            <a:pt x="1938894" y="-3724"/>
                            <a:pt x="2122221" y="72469"/>
                            <a:pt x="2364232" y="0"/>
                          </a:cubicBezTo>
                          <a:cubicBezTo>
                            <a:pt x="2606243" y="-72469"/>
                            <a:pt x="2738767" y="2921"/>
                            <a:pt x="2932557" y="0"/>
                          </a:cubicBezTo>
                          <a:cubicBezTo>
                            <a:pt x="3126347" y="-2921"/>
                            <a:pt x="3290234" y="54873"/>
                            <a:pt x="3409950" y="0"/>
                          </a:cubicBezTo>
                          <a:cubicBezTo>
                            <a:pt x="3529666" y="-54873"/>
                            <a:pt x="3719858" y="32820"/>
                            <a:pt x="3887343" y="0"/>
                          </a:cubicBezTo>
                          <a:cubicBezTo>
                            <a:pt x="4054828" y="-32820"/>
                            <a:pt x="4251913" y="41629"/>
                            <a:pt x="4546600" y="0"/>
                          </a:cubicBezTo>
                          <a:cubicBezTo>
                            <a:pt x="4593826" y="119376"/>
                            <a:pt x="4520000" y="267290"/>
                            <a:pt x="4546600" y="458229"/>
                          </a:cubicBezTo>
                          <a:cubicBezTo>
                            <a:pt x="4573200" y="649168"/>
                            <a:pt x="4515310" y="722072"/>
                            <a:pt x="4546600" y="930205"/>
                          </a:cubicBezTo>
                          <a:cubicBezTo>
                            <a:pt x="4577890" y="1138338"/>
                            <a:pt x="4494993" y="1272195"/>
                            <a:pt x="4546600" y="1374687"/>
                          </a:cubicBezTo>
                          <a:cubicBezTo>
                            <a:pt x="4437088" y="1401747"/>
                            <a:pt x="4244282" y="1360291"/>
                            <a:pt x="4114673" y="1374687"/>
                          </a:cubicBezTo>
                          <a:cubicBezTo>
                            <a:pt x="3985064" y="1389083"/>
                            <a:pt x="3804977" y="1348394"/>
                            <a:pt x="3591814" y="1374687"/>
                          </a:cubicBezTo>
                          <a:cubicBezTo>
                            <a:pt x="3378651" y="1400980"/>
                            <a:pt x="3314076" y="1368241"/>
                            <a:pt x="3114421" y="1374687"/>
                          </a:cubicBezTo>
                          <a:cubicBezTo>
                            <a:pt x="2914766" y="1381133"/>
                            <a:pt x="2771334" y="1360461"/>
                            <a:pt x="2682494" y="1374687"/>
                          </a:cubicBezTo>
                          <a:cubicBezTo>
                            <a:pt x="2593654" y="1388913"/>
                            <a:pt x="2325200" y="1340773"/>
                            <a:pt x="2159635" y="1374687"/>
                          </a:cubicBezTo>
                          <a:cubicBezTo>
                            <a:pt x="1994070" y="1408601"/>
                            <a:pt x="1871044" y="1362257"/>
                            <a:pt x="1636776" y="1374687"/>
                          </a:cubicBezTo>
                          <a:cubicBezTo>
                            <a:pt x="1402508" y="1387117"/>
                            <a:pt x="1255428" y="1319272"/>
                            <a:pt x="977519" y="1374687"/>
                          </a:cubicBezTo>
                          <a:cubicBezTo>
                            <a:pt x="699610" y="1430102"/>
                            <a:pt x="727144" y="1369620"/>
                            <a:pt x="545592" y="1374687"/>
                          </a:cubicBezTo>
                          <a:cubicBezTo>
                            <a:pt x="364040" y="1379754"/>
                            <a:pt x="210235" y="1339855"/>
                            <a:pt x="0" y="1374687"/>
                          </a:cubicBezTo>
                          <a:cubicBezTo>
                            <a:pt x="-43304" y="1277729"/>
                            <a:pt x="36101" y="1086329"/>
                            <a:pt x="0" y="930205"/>
                          </a:cubicBezTo>
                          <a:cubicBezTo>
                            <a:pt x="-36101" y="774081"/>
                            <a:pt x="1734" y="594654"/>
                            <a:pt x="0" y="444482"/>
                          </a:cubicBezTo>
                          <a:cubicBezTo>
                            <a:pt x="-1734" y="294310"/>
                            <a:pt x="34910" y="14703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135235" dist="38100" dir="2700000" sx="102301" sy="102301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39B7DFB-968A-9245-A354-AC967442E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0609" y="3428481"/>
              <a:ext cx="2664716" cy="70888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04FA0B-71D2-B040-B196-35B94DA8B0E1}"/>
                </a:ext>
              </a:extLst>
            </p:cNvPr>
            <p:cNvSpPr txBox="1"/>
            <p:nvPr/>
          </p:nvSpPr>
          <p:spPr>
            <a:xfrm>
              <a:off x="7562335" y="3126259"/>
              <a:ext cx="30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Sigmoid function: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D1A96A-10AE-E446-8B5A-E47CB4A7256F}"/>
              </a:ext>
            </a:extLst>
          </p:cNvPr>
          <p:cNvGrpSpPr/>
          <p:nvPr/>
        </p:nvGrpSpPr>
        <p:grpSpPr>
          <a:xfrm>
            <a:off x="7562335" y="3146000"/>
            <a:ext cx="4546600" cy="1088787"/>
            <a:chOff x="7432582" y="3043424"/>
            <a:chExt cx="4546600" cy="10887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D54F8E-0B29-2149-86F2-1EBE0A0D039B}"/>
                </a:ext>
              </a:extLst>
            </p:cNvPr>
            <p:cNvSpPr/>
            <p:nvPr/>
          </p:nvSpPr>
          <p:spPr>
            <a:xfrm>
              <a:off x="7432582" y="3043424"/>
              <a:ext cx="4546600" cy="10887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noFill/>
              <a:extLst>
                <a:ext uri="{C807C97D-BFC1-408E-A445-0C87EB9F89A2}">
                  <ask:lineSketchStyleProps xmlns:ask="http://schemas.microsoft.com/office/drawing/2018/sketchyshapes" sd="2448976505">
                    <a:custGeom>
                      <a:avLst/>
                      <a:gdLst>
                        <a:gd name="connsiteX0" fmla="*/ 0 w 4546600"/>
                        <a:gd name="connsiteY0" fmla="*/ 0 h 1088787"/>
                        <a:gd name="connsiteX1" fmla="*/ 477393 w 4546600"/>
                        <a:gd name="connsiteY1" fmla="*/ 0 h 1088787"/>
                        <a:gd name="connsiteX2" fmla="*/ 1136650 w 4546600"/>
                        <a:gd name="connsiteY2" fmla="*/ 0 h 1088787"/>
                        <a:gd name="connsiteX3" fmla="*/ 1795907 w 4546600"/>
                        <a:gd name="connsiteY3" fmla="*/ 0 h 1088787"/>
                        <a:gd name="connsiteX4" fmla="*/ 2318766 w 4546600"/>
                        <a:gd name="connsiteY4" fmla="*/ 0 h 1088787"/>
                        <a:gd name="connsiteX5" fmla="*/ 2932557 w 4546600"/>
                        <a:gd name="connsiteY5" fmla="*/ 0 h 1088787"/>
                        <a:gd name="connsiteX6" fmla="*/ 3591814 w 4546600"/>
                        <a:gd name="connsiteY6" fmla="*/ 0 h 1088787"/>
                        <a:gd name="connsiteX7" fmla="*/ 4546600 w 4546600"/>
                        <a:gd name="connsiteY7" fmla="*/ 0 h 1088787"/>
                        <a:gd name="connsiteX8" fmla="*/ 4546600 w 4546600"/>
                        <a:gd name="connsiteY8" fmla="*/ 566169 h 1088787"/>
                        <a:gd name="connsiteX9" fmla="*/ 4546600 w 4546600"/>
                        <a:gd name="connsiteY9" fmla="*/ 1088787 h 1088787"/>
                        <a:gd name="connsiteX10" fmla="*/ 4114673 w 4546600"/>
                        <a:gd name="connsiteY10" fmla="*/ 1088787 h 1088787"/>
                        <a:gd name="connsiteX11" fmla="*/ 3682746 w 4546600"/>
                        <a:gd name="connsiteY11" fmla="*/ 1088787 h 1088787"/>
                        <a:gd name="connsiteX12" fmla="*/ 3250819 w 4546600"/>
                        <a:gd name="connsiteY12" fmla="*/ 1088787 h 1088787"/>
                        <a:gd name="connsiteX13" fmla="*/ 2682494 w 4546600"/>
                        <a:gd name="connsiteY13" fmla="*/ 1088787 h 1088787"/>
                        <a:gd name="connsiteX14" fmla="*/ 2068703 w 4546600"/>
                        <a:gd name="connsiteY14" fmla="*/ 1088787 h 1088787"/>
                        <a:gd name="connsiteX15" fmla="*/ 1591310 w 4546600"/>
                        <a:gd name="connsiteY15" fmla="*/ 1088787 h 1088787"/>
                        <a:gd name="connsiteX16" fmla="*/ 1068451 w 4546600"/>
                        <a:gd name="connsiteY16" fmla="*/ 1088787 h 1088787"/>
                        <a:gd name="connsiteX17" fmla="*/ 500126 w 4546600"/>
                        <a:gd name="connsiteY17" fmla="*/ 1088787 h 1088787"/>
                        <a:gd name="connsiteX18" fmla="*/ 0 w 4546600"/>
                        <a:gd name="connsiteY18" fmla="*/ 1088787 h 1088787"/>
                        <a:gd name="connsiteX19" fmla="*/ 0 w 4546600"/>
                        <a:gd name="connsiteY19" fmla="*/ 544394 h 1088787"/>
                        <a:gd name="connsiteX20" fmla="*/ 0 w 4546600"/>
                        <a:gd name="connsiteY20" fmla="*/ 0 h 1088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546600" h="1088787" fill="none" extrusionOk="0">
                          <a:moveTo>
                            <a:pt x="0" y="0"/>
                          </a:moveTo>
                          <a:cubicBezTo>
                            <a:pt x="134805" y="-22763"/>
                            <a:pt x="278638" y="3802"/>
                            <a:pt x="477393" y="0"/>
                          </a:cubicBezTo>
                          <a:cubicBezTo>
                            <a:pt x="676148" y="-3802"/>
                            <a:pt x="987601" y="57766"/>
                            <a:pt x="1136650" y="0"/>
                          </a:cubicBezTo>
                          <a:cubicBezTo>
                            <a:pt x="1285699" y="-57766"/>
                            <a:pt x="1540625" y="10222"/>
                            <a:pt x="1795907" y="0"/>
                          </a:cubicBezTo>
                          <a:cubicBezTo>
                            <a:pt x="2051189" y="-10222"/>
                            <a:pt x="2061814" y="152"/>
                            <a:pt x="2318766" y="0"/>
                          </a:cubicBezTo>
                          <a:cubicBezTo>
                            <a:pt x="2575718" y="-152"/>
                            <a:pt x="2649126" y="46227"/>
                            <a:pt x="2932557" y="0"/>
                          </a:cubicBezTo>
                          <a:cubicBezTo>
                            <a:pt x="3215988" y="-46227"/>
                            <a:pt x="3283949" y="18919"/>
                            <a:pt x="3591814" y="0"/>
                          </a:cubicBezTo>
                          <a:cubicBezTo>
                            <a:pt x="3899679" y="-18919"/>
                            <a:pt x="4222200" y="8285"/>
                            <a:pt x="4546600" y="0"/>
                          </a:cubicBezTo>
                          <a:cubicBezTo>
                            <a:pt x="4590930" y="219952"/>
                            <a:pt x="4496748" y="365550"/>
                            <a:pt x="4546600" y="566169"/>
                          </a:cubicBezTo>
                          <a:cubicBezTo>
                            <a:pt x="4596452" y="766788"/>
                            <a:pt x="4513777" y="952372"/>
                            <a:pt x="4546600" y="1088787"/>
                          </a:cubicBezTo>
                          <a:cubicBezTo>
                            <a:pt x="4424701" y="1095868"/>
                            <a:pt x="4314429" y="1082751"/>
                            <a:pt x="4114673" y="1088787"/>
                          </a:cubicBezTo>
                          <a:cubicBezTo>
                            <a:pt x="3914917" y="1094823"/>
                            <a:pt x="3869768" y="1075886"/>
                            <a:pt x="3682746" y="1088787"/>
                          </a:cubicBezTo>
                          <a:cubicBezTo>
                            <a:pt x="3495724" y="1101688"/>
                            <a:pt x="3402688" y="1079281"/>
                            <a:pt x="3250819" y="1088787"/>
                          </a:cubicBezTo>
                          <a:cubicBezTo>
                            <a:pt x="3098950" y="1098293"/>
                            <a:pt x="2868054" y="1056261"/>
                            <a:pt x="2682494" y="1088787"/>
                          </a:cubicBezTo>
                          <a:cubicBezTo>
                            <a:pt x="2496934" y="1121313"/>
                            <a:pt x="2371633" y="1029515"/>
                            <a:pt x="2068703" y="1088787"/>
                          </a:cubicBezTo>
                          <a:cubicBezTo>
                            <a:pt x="1765773" y="1148059"/>
                            <a:pt x="1721472" y="1032445"/>
                            <a:pt x="1591310" y="1088787"/>
                          </a:cubicBezTo>
                          <a:cubicBezTo>
                            <a:pt x="1461148" y="1145129"/>
                            <a:pt x="1320748" y="1054066"/>
                            <a:pt x="1068451" y="1088787"/>
                          </a:cubicBezTo>
                          <a:cubicBezTo>
                            <a:pt x="816154" y="1123508"/>
                            <a:pt x="731892" y="1037550"/>
                            <a:pt x="500126" y="1088787"/>
                          </a:cubicBezTo>
                          <a:cubicBezTo>
                            <a:pt x="268361" y="1140024"/>
                            <a:pt x="148755" y="1082276"/>
                            <a:pt x="0" y="1088787"/>
                          </a:cubicBezTo>
                          <a:cubicBezTo>
                            <a:pt x="-50753" y="823834"/>
                            <a:pt x="50423" y="794601"/>
                            <a:pt x="0" y="544394"/>
                          </a:cubicBezTo>
                          <a:cubicBezTo>
                            <a:pt x="-50423" y="294187"/>
                            <a:pt x="31936" y="211423"/>
                            <a:pt x="0" y="0"/>
                          </a:cubicBezTo>
                          <a:close/>
                        </a:path>
                        <a:path w="4546600" h="1088787" stroke="0" extrusionOk="0">
                          <a:moveTo>
                            <a:pt x="0" y="0"/>
                          </a:moveTo>
                          <a:cubicBezTo>
                            <a:pt x="179152" y="-54157"/>
                            <a:pt x="340274" y="64016"/>
                            <a:pt x="568325" y="0"/>
                          </a:cubicBezTo>
                          <a:cubicBezTo>
                            <a:pt x="796376" y="-64016"/>
                            <a:pt x="888798" y="7108"/>
                            <a:pt x="1182116" y="0"/>
                          </a:cubicBezTo>
                          <a:cubicBezTo>
                            <a:pt x="1475434" y="-7108"/>
                            <a:pt x="1471056" y="3724"/>
                            <a:pt x="1704975" y="0"/>
                          </a:cubicBezTo>
                          <a:cubicBezTo>
                            <a:pt x="1938894" y="-3724"/>
                            <a:pt x="2122221" y="72469"/>
                            <a:pt x="2364232" y="0"/>
                          </a:cubicBezTo>
                          <a:cubicBezTo>
                            <a:pt x="2606243" y="-72469"/>
                            <a:pt x="2738767" y="2921"/>
                            <a:pt x="2932557" y="0"/>
                          </a:cubicBezTo>
                          <a:cubicBezTo>
                            <a:pt x="3126347" y="-2921"/>
                            <a:pt x="3290234" y="54873"/>
                            <a:pt x="3409950" y="0"/>
                          </a:cubicBezTo>
                          <a:cubicBezTo>
                            <a:pt x="3529666" y="-54873"/>
                            <a:pt x="3719858" y="32820"/>
                            <a:pt x="3887343" y="0"/>
                          </a:cubicBezTo>
                          <a:cubicBezTo>
                            <a:pt x="4054828" y="-32820"/>
                            <a:pt x="4251913" y="41629"/>
                            <a:pt x="4546600" y="0"/>
                          </a:cubicBezTo>
                          <a:cubicBezTo>
                            <a:pt x="4580263" y="212166"/>
                            <a:pt x="4518092" y="345616"/>
                            <a:pt x="4546600" y="544394"/>
                          </a:cubicBezTo>
                          <a:cubicBezTo>
                            <a:pt x="4575108" y="743172"/>
                            <a:pt x="4499732" y="943583"/>
                            <a:pt x="4546600" y="1088787"/>
                          </a:cubicBezTo>
                          <a:cubicBezTo>
                            <a:pt x="4314508" y="1096179"/>
                            <a:pt x="4275222" y="1034047"/>
                            <a:pt x="4023741" y="1088787"/>
                          </a:cubicBezTo>
                          <a:cubicBezTo>
                            <a:pt x="3772260" y="1143527"/>
                            <a:pt x="3721423" y="1074391"/>
                            <a:pt x="3591814" y="1088787"/>
                          </a:cubicBezTo>
                          <a:cubicBezTo>
                            <a:pt x="3462205" y="1103183"/>
                            <a:pt x="3282118" y="1062494"/>
                            <a:pt x="3068955" y="1088787"/>
                          </a:cubicBezTo>
                          <a:cubicBezTo>
                            <a:pt x="2855792" y="1115080"/>
                            <a:pt x="2791217" y="1082341"/>
                            <a:pt x="2591562" y="1088787"/>
                          </a:cubicBezTo>
                          <a:cubicBezTo>
                            <a:pt x="2391907" y="1095233"/>
                            <a:pt x="2248475" y="1074561"/>
                            <a:pt x="2159635" y="1088787"/>
                          </a:cubicBezTo>
                          <a:cubicBezTo>
                            <a:pt x="2070795" y="1103013"/>
                            <a:pt x="1802341" y="1054873"/>
                            <a:pt x="1636776" y="1088787"/>
                          </a:cubicBezTo>
                          <a:cubicBezTo>
                            <a:pt x="1471211" y="1122701"/>
                            <a:pt x="1348185" y="1076357"/>
                            <a:pt x="1113917" y="1088787"/>
                          </a:cubicBezTo>
                          <a:cubicBezTo>
                            <a:pt x="879649" y="1101217"/>
                            <a:pt x="556810" y="978813"/>
                            <a:pt x="0" y="1088787"/>
                          </a:cubicBezTo>
                          <a:cubicBezTo>
                            <a:pt x="-6926" y="958186"/>
                            <a:pt x="52487" y="816012"/>
                            <a:pt x="0" y="577057"/>
                          </a:cubicBezTo>
                          <a:cubicBezTo>
                            <a:pt x="-52487" y="338102"/>
                            <a:pt x="28415" y="25707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135235" dist="38100" dir="2700000" sx="102301" sy="102301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858E60-B393-1B47-BF6F-02E3DE717906}"/>
                </a:ext>
              </a:extLst>
            </p:cNvPr>
            <p:cNvSpPr txBox="1"/>
            <p:nvPr/>
          </p:nvSpPr>
          <p:spPr>
            <a:xfrm>
              <a:off x="7562335" y="3126259"/>
              <a:ext cx="4271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Sigmoid converts score to a probability (something from 0 to 1)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40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8D6C-F87F-934A-8F5D-DE37F191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0"/>
            <a:ext cx="10515600" cy="1325563"/>
          </a:xfrm>
        </p:spPr>
        <p:txBody>
          <a:bodyPr/>
          <a:lstStyle/>
          <a:p>
            <a:r>
              <a:rPr lang="en-US" dirty="0"/>
              <a:t>Logistic Regression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CE6A33-CD82-9245-847C-14897A67FCC6}"/>
              </a:ext>
            </a:extLst>
          </p:cNvPr>
          <p:cNvSpPr/>
          <p:nvPr/>
        </p:nvSpPr>
        <p:spPr>
          <a:xfrm>
            <a:off x="212817" y="1015289"/>
            <a:ext cx="11362508" cy="72625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11362508"/>
                      <a:gd name="connsiteY0" fmla="*/ 0 h 726257"/>
                      <a:gd name="connsiteX1" fmla="*/ 370777 w 11362508"/>
                      <a:gd name="connsiteY1" fmla="*/ 0 h 726257"/>
                      <a:gd name="connsiteX2" fmla="*/ 855178 w 11362508"/>
                      <a:gd name="connsiteY2" fmla="*/ 0 h 726257"/>
                      <a:gd name="connsiteX3" fmla="*/ 1680455 w 11362508"/>
                      <a:gd name="connsiteY3" fmla="*/ 0 h 726257"/>
                      <a:gd name="connsiteX4" fmla="*/ 2164857 w 11362508"/>
                      <a:gd name="connsiteY4" fmla="*/ 0 h 726257"/>
                      <a:gd name="connsiteX5" fmla="*/ 2535633 w 11362508"/>
                      <a:gd name="connsiteY5" fmla="*/ 0 h 726257"/>
                      <a:gd name="connsiteX6" fmla="*/ 3020035 w 11362508"/>
                      <a:gd name="connsiteY6" fmla="*/ 0 h 726257"/>
                      <a:gd name="connsiteX7" fmla="*/ 3618062 w 11362508"/>
                      <a:gd name="connsiteY7" fmla="*/ 0 h 726257"/>
                      <a:gd name="connsiteX8" fmla="*/ 4216088 w 11362508"/>
                      <a:gd name="connsiteY8" fmla="*/ 0 h 726257"/>
                      <a:gd name="connsiteX9" fmla="*/ 5041365 w 11362508"/>
                      <a:gd name="connsiteY9" fmla="*/ 0 h 726257"/>
                      <a:gd name="connsiteX10" fmla="*/ 5412142 w 11362508"/>
                      <a:gd name="connsiteY10" fmla="*/ 0 h 726257"/>
                      <a:gd name="connsiteX11" fmla="*/ 5782919 w 11362508"/>
                      <a:gd name="connsiteY11" fmla="*/ 0 h 726257"/>
                      <a:gd name="connsiteX12" fmla="*/ 6608195 w 11362508"/>
                      <a:gd name="connsiteY12" fmla="*/ 0 h 726257"/>
                      <a:gd name="connsiteX13" fmla="*/ 7319847 w 11362508"/>
                      <a:gd name="connsiteY13" fmla="*/ 0 h 726257"/>
                      <a:gd name="connsiteX14" fmla="*/ 8031499 w 11362508"/>
                      <a:gd name="connsiteY14" fmla="*/ 0 h 726257"/>
                      <a:gd name="connsiteX15" fmla="*/ 8402276 w 11362508"/>
                      <a:gd name="connsiteY15" fmla="*/ 0 h 726257"/>
                      <a:gd name="connsiteX16" fmla="*/ 9000302 w 11362508"/>
                      <a:gd name="connsiteY16" fmla="*/ 0 h 726257"/>
                      <a:gd name="connsiteX17" fmla="*/ 9825579 w 11362508"/>
                      <a:gd name="connsiteY17" fmla="*/ 0 h 726257"/>
                      <a:gd name="connsiteX18" fmla="*/ 10082731 w 11362508"/>
                      <a:gd name="connsiteY18" fmla="*/ 0 h 726257"/>
                      <a:gd name="connsiteX19" fmla="*/ 11362508 w 11362508"/>
                      <a:gd name="connsiteY19" fmla="*/ 0 h 726257"/>
                      <a:gd name="connsiteX20" fmla="*/ 11362508 w 11362508"/>
                      <a:gd name="connsiteY20" fmla="*/ 341341 h 726257"/>
                      <a:gd name="connsiteX21" fmla="*/ 11362508 w 11362508"/>
                      <a:gd name="connsiteY21" fmla="*/ 726257 h 726257"/>
                      <a:gd name="connsiteX22" fmla="*/ 10764481 w 11362508"/>
                      <a:gd name="connsiteY22" fmla="*/ 726257 h 726257"/>
                      <a:gd name="connsiteX23" fmla="*/ 10166455 w 11362508"/>
                      <a:gd name="connsiteY23" fmla="*/ 726257 h 726257"/>
                      <a:gd name="connsiteX24" fmla="*/ 9795678 w 11362508"/>
                      <a:gd name="connsiteY24" fmla="*/ 726257 h 726257"/>
                      <a:gd name="connsiteX25" fmla="*/ 9197651 w 11362508"/>
                      <a:gd name="connsiteY25" fmla="*/ 726257 h 726257"/>
                      <a:gd name="connsiteX26" fmla="*/ 8485999 w 11362508"/>
                      <a:gd name="connsiteY26" fmla="*/ 726257 h 726257"/>
                      <a:gd name="connsiteX27" fmla="*/ 7887973 w 11362508"/>
                      <a:gd name="connsiteY27" fmla="*/ 726257 h 726257"/>
                      <a:gd name="connsiteX28" fmla="*/ 7062696 w 11362508"/>
                      <a:gd name="connsiteY28" fmla="*/ 726257 h 726257"/>
                      <a:gd name="connsiteX29" fmla="*/ 6805544 w 11362508"/>
                      <a:gd name="connsiteY29" fmla="*/ 726257 h 726257"/>
                      <a:gd name="connsiteX30" fmla="*/ 6321143 w 11362508"/>
                      <a:gd name="connsiteY30" fmla="*/ 726257 h 726257"/>
                      <a:gd name="connsiteX31" fmla="*/ 5950366 w 11362508"/>
                      <a:gd name="connsiteY31" fmla="*/ 726257 h 726257"/>
                      <a:gd name="connsiteX32" fmla="*/ 5352339 w 11362508"/>
                      <a:gd name="connsiteY32" fmla="*/ 726257 h 726257"/>
                      <a:gd name="connsiteX33" fmla="*/ 5095188 w 11362508"/>
                      <a:gd name="connsiteY33" fmla="*/ 726257 h 726257"/>
                      <a:gd name="connsiteX34" fmla="*/ 4497161 w 11362508"/>
                      <a:gd name="connsiteY34" fmla="*/ 726257 h 726257"/>
                      <a:gd name="connsiteX35" fmla="*/ 4126384 w 11362508"/>
                      <a:gd name="connsiteY35" fmla="*/ 726257 h 726257"/>
                      <a:gd name="connsiteX36" fmla="*/ 3528358 w 11362508"/>
                      <a:gd name="connsiteY36" fmla="*/ 726257 h 726257"/>
                      <a:gd name="connsiteX37" fmla="*/ 3043956 w 11362508"/>
                      <a:gd name="connsiteY37" fmla="*/ 726257 h 726257"/>
                      <a:gd name="connsiteX38" fmla="*/ 2445929 w 11362508"/>
                      <a:gd name="connsiteY38" fmla="*/ 726257 h 726257"/>
                      <a:gd name="connsiteX39" fmla="*/ 1620652 w 11362508"/>
                      <a:gd name="connsiteY39" fmla="*/ 726257 h 726257"/>
                      <a:gd name="connsiteX40" fmla="*/ 909001 w 11362508"/>
                      <a:gd name="connsiteY40" fmla="*/ 726257 h 726257"/>
                      <a:gd name="connsiteX41" fmla="*/ 651849 w 11362508"/>
                      <a:gd name="connsiteY41" fmla="*/ 726257 h 726257"/>
                      <a:gd name="connsiteX42" fmla="*/ 0 w 11362508"/>
                      <a:gd name="connsiteY42" fmla="*/ 726257 h 726257"/>
                      <a:gd name="connsiteX43" fmla="*/ 0 w 11362508"/>
                      <a:gd name="connsiteY43" fmla="*/ 348603 h 726257"/>
                      <a:gd name="connsiteX44" fmla="*/ 0 w 11362508"/>
                      <a:gd name="connsiteY44" fmla="*/ 0 h 726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11362508" h="726257" fill="none" extrusionOk="0">
                        <a:moveTo>
                          <a:pt x="0" y="0"/>
                        </a:moveTo>
                        <a:cubicBezTo>
                          <a:pt x="146692" y="-15801"/>
                          <a:pt x="203894" y="21006"/>
                          <a:pt x="370777" y="0"/>
                        </a:cubicBezTo>
                        <a:cubicBezTo>
                          <a:pt x="537660" y="-21006"/>
                          <a:pt x="619784" y="20448"/>
                          <a:pt x="855178" y="0"/>
                        </a:cubicBezTo>
                        <a:cubicBezTo>
                          <a:pt x="1090572" y="-20448"/>
                          <a:pt x="1442499" y="7153"/>
                          <a:pt x="1680455" y="0"/>
                        </a:cubicBezTo>
                        <a:cubicBezTo>
                          <a:pt x="1918411" y="-7153"/>
                          <a:pt x="1985855" y="7633"/>
                          <a:pt x="2164857" y="0"/>
                        </a:cubicBezTo>
                        <a:cubicBezTo>
                          <a:pt x="2343859" y="-7633"/>
                          <a:pt x="2364324" y="3816"/>
                          <a:pt x="2535633" y="0"/>
                        </a:cubicBezTo>
                        <a:cubicBezTo>
                          <a:pt x="2706942" y="-3816"/>
                          <a:pt x="2862547" y="1447"/>
                          <a:pt x="3020035" y="0"/>
                        </a:cubicBezTo>
                        <a:cubicBezTo>
                          <a:pt x="3177523" y="-1447"/>
                          <a:pt x="3369292" y="23282"/>
                          <a:pt x="3618062" y="0"/>
                        </a:cubicBezTo>
                        <a:cubicBezTo>
                          <a:pt x="3866832" y="-23282"/>
                          <a:pt x="3928739" y="67457"/>
                          <a:pt x="4216088" y="0"/>
                        </a:cubicBezTo>
                        <a:cubicBezTo>
                          <a:pt x="4503437" y="-67457"/>
                          <a:pt x="4654876" y="22939"/>
                          <a:pt x="5041365" y="0"/>
                        </a:cubicBezTo>
                        <a:cubicBezTo>
                          <a:pt x="5427854" y="-22939"/>
                          <a:pt x="5268098" y="1754"/>
                          <a:pt x="5412142" y="0"/>
                        </a:cubicBezTo>
                        <a:cubicBezTo>
                          <a:pt x="5556186" y="-1754"/>
                          <a:pt x="5643234" y="21834"/>
                          <a:pt x="5782919" y="0"/>
                        </a:cubicBezTo>
                        <a:cubicBezTo>
                          <a:pt x="5922604" y="-21834"/>
                          <a:pt x="6198322" y="20772"/>
                          <a:pt x="6608195" y="0"/>
                        </a:cubicBezTo>
                        <a:cubicBezTo>
                          <a:pt x="7018068" y="-20772"/>
                          <a:pt x="7089486" y="55782"/>
                          <a:pt x="7319847" y="0"/>
                        </a:cubicBezTo>
                        <a:cubicBezTo>
                          <a:pt x="7550208" y="-55782"/>
                          <a:pt x="7796780" y="83332"/>
                          <a:pt x="8031499" y="0"/>
                        </a:cubicBezTo>
                        <a:cubicBezTo>
                          <a:pt x="8266218" y="-83332"/>
                          <a:pt x="8228985" y="23625"/>
                          <a:pt x="8402276" y="0"/>
                        </a:cubicBezTo>
                        <a:cubicBezTo>
                          <a:pt x="8575567" y="-23625"/>
                          <a:pt x="8730941" y="42429"/>
                          <a:pt x="9000302" y="0"/>
                        </a:cubicBezTo>
                        <a:cubicBezTo>
                          <a:pt x="9269663" y="-42429"/>
                          <a:pt x="9482936" y="15878"/>
                          <a:pt x="9825579" y="0"/>
                        </a:cubicBezTo>
                        <a:cubicBezTo>
                          <a:pt x="10168222" y="-15878"/>
                          <a:pt x="9980046" y="13659"/>
                          <a:pt x="10082731" y="0"/>
                        </a:cubicBezTo>
                        <a:cubicBezTo>
                          <a:pt x="10185416" y="-13659"/>
                          <a:pt x="10767851" y="101603"/>
                          <a:pt x="11362508" y="0"/>
                        </a:cubicBezTo>
                        <a:cubicBezTo>
                          <a:pt x="11387714" y="116120"/>
                          <a:pt x="11362447" y="208015"/>
                          <a:pt x="11362508" y="341341"/>
                        </a:cubicBezTo>
                        <a:cubicBezTo>
                          <a:pt x="11362569" y="474667"/>
                          <a:pt x="11339723" y="589970"/>
                          <a:pt x="11362508" y="726257"/>
                        </a:cubicBezTo>
                        <a:cubicBezTo>
                          <a:pt x="11101526" y="787869"/>
                          <a:pt x="11037563" y="687682"/>
                          <a:pt x="10764481" y="726257"/>
                        </a:cubicBezTo>
                        <a:cubicBezTo>
                          <a:pt x="10491399" y="764832"/>
                          <a:pt x="10459284" y="677406"/>
                          <a:pt x="10166455" y="726257"/>
                        </a:cubicBezTo>
                        <a:cubicBezTo>
                          <a:pt x="9873626" y="775108"/>
                          <a:pt x="9967327" y="688718"/>
                          <a:pt x="9795678" y="726257"/>
                        </a:cubicBezTo>
                        <a:cubicBezTo>
                          <a:pt x="9624029" y="763796"/>
                          <a:pt x="9335398" y="711755"/>
                          <a:pt x="9197651" y="726257"/>
                        </a:cubicBezTo>
                        <a:cubicBezTo>
                          <a:pt x="9059904" y="740759"/>
                          <a:pt x="8693981" y="723512"/>
                          <a:pt x="8485999" y="726257"/>
                        </a:cubicBezTo>
                        <a:cubicBezTo>
                          <a:pt x="8278017" y="729002"/>
                          <a:pt x="8043717" y="696769"/>
                          <a:pt x="7887973" y="726257"/>
                        </a:cubicBezTo>
                        <a:cubicBezTo>
                          <a:pt x="7732229" y="755745"/>
                          <a:pt x="7372917" y="688090"/>
                          <a:pt x="7062696" y="726257"/>
                        </a:cubicBezTo>
                        <a:cubicBezTo>
                          <a:pt x="6752475" y="764424"/>
                          <a:pt x="6922174" y="702760"/>
                          <a:pt x="6805544" y="726257"/>
                        </a:cubicBezTo>
                        <a:cubicBezTo>
                          <a:pt x="6688914" y="749754"/>
                          <a:pt x="6545798" y="721386"/>
                          <a:pt x="6321143" y="726257"/>
                        </a:cubicBezTo>
                        <a:cubicBezTo>
                          <a:pt x="6096488" y="731128"/>
                          <a:pt x="6043152" y="690918"/>
                          <a:pt x="5950366" y="726257"/>
                        </a:cubicBezTo>
                        <a:cubicBezTo>
                          <a:pt x="5857580" y="761596"/>
                          <a:pt x="5555171" y="708135"/>
                          <a:pt x="5352339" y="726257"/>
                        </a:cubicBezTo>
                        <a:cubicBezTo>
                          <a:pt x="5149507" y="744379"/>
                          <a:pt x="5214023" y="710981"/>
                          <a:pt x="5095188" y="726257"/>
                        </a:cubicBezTo>
                        <a:cubicBezTo>
                          <a:pt x="4976353" y="741533"/>
                          <a:pt x="4674494" y="702999"/>
                          <a:pt x="4497161" y="726257"/>
                        </a:cubicBezTo>
                        <a:cubicBezTo>
                          <a:pt x="4319828" y="749515"/>
                          <a:pt x="4310106" y="692311"/>
                          <a:pt x="4126384" y="726257"/>
                        </a:cubicBezTo>
                        <a:cubicBezTo>
                          <a:pt x="3942662" y="760203"/>
                          <a:pt x="3819108" y="717713"/>
                          <a:pt x="3528358" y="726257"/>
                        </a:cubicBezTo>
                        <a:cubicBezTo>
                          <a:pt x="3237608" y="734801"/>
                          <a:pt x="3272030" y="702896"/>
                          <a:pt x="3043956" y="726257"/>
                        </a:cubicBezTo>
                        <a:cubicBezTo>
                          <a:pt x="2815882" y="749618"/>
                          <a:pt x="2719170" y="686733"/>
                          <a:pt x="2445929" y="726257"/>
                        </a:cubicBezTo>
                        <a:cubicBezTo>
                          <a:pt x="2172688" y="765781"/>
                          <a:pt x="1901215" y="650648"/>
                          <a:pt x="1620652" y="726257"/>
                        </a:cubicBezTo>
                        <a:cubicBezTo>
                          <a:pt x="1340089" y="801866"/>
                          <a:pt x="1231299" y="691380"/>
                          <a:pt x="909001" y="726257"/>
                        </a:cubicBezTo>
                        <a:cubicBezTo>
                          <a:pt x="586703" y="761134"/>
                          <a:pt x="762800" y="696461"/>
                          <a:pt x="651849" y="726257"/>
                        </a:cubicBezTo>
                        <a:cubicBezTo>
                          <a:pt x="540898" y="756053"/>
                          <a:pt x="200631" y="654479"/>
                          <a:pt x="0" y="726257"/>
                        </a:cubicBezTo>
                        <a:cubicBezTo>
                          <a:pt x="-34718" y="633072"/>
                          <a:pt x="31285" y="483414"/>
                          <a:pt x="0" y="348603"/>
                        </a:cubicBezTo>
                        <a:cubicBezTo>
                          <a:pt x="-31285" y="213792"/>
                          <a:pt x="33246" y="147849"/>
                          <a:pt x="0" y="0"/>
                        </a:cubicBezTo>
                        <a:close/>
                      </a:path>
                      <a:path w="11362508" h="726257" stroke="0" extrusionOk="0">
                        <a:moveTo>
                          <a:pt x="0" y="0"/>
                        </a:moveTo>
                        <a:cubicBezTo>
                          <a:pt x="276903" y="-29683"/>
                          <a:pt x="358330" y="15364"/>
                          <a:pt x="598027" y="0"/>
                        </a:cubicBezTo>
                        <a:cubicBezTo>
                          <a:pt x="837724" y="-15364"/>
                          <a:pt x="994932" y="10125"/>
                          <a:pt x="1309679" y="0"/>
                        </a:cubicBezTo>
                        <a:cubicBezTo>
                          <a:pt x="1624426" y="-10125"/>
                          <a:pt x="1642378" y="37203"/>
                          <a:pt x="1794080" y="0"/>
                        </a:cubicBezTo>
                        <a:cubicBezTo>
                          <a:pt x="1945782" y="-37203"/>
                          <a:pt x="2312977" y="76007"/>
                          <a:pt x="2619357" y="0"/>
                        </a:cubicBezTo>
                        <a:cubicBezTo>
                          <a:pt x="2925737" y="-76007"/>
                          <a:pt x="2941839" y="15609"/>
                          <a:pt x="3217384" y="0"/>
                        </a:cubicBezTo>
                        <a:cubicBezTo>
                          <a:pt x="3492929" y="-15609"/>
                          <a:pt x="3416300" y="24036"/>
                          <a:pt x="3588160" y="0"/>
                        </a:cubicBezTo>
                        <a:cubicBezTo>
                          <a:pt x="3760020" y="-24036"/>
                          <a:pt x="3822433" y="274"/>
                          <a:pt x="3958937" y="0"/>
                        </a:cubicBezTo>
                        <a:cubicBezTo>
                          <a:pt x="4095441" y="-274"/>
                          <a:pt x="4133409" y="24785"/>
                          <a:pt x="4216088" y="0"/>
                        </a:cubicBezTo>
                        <a:cubicBezTo>
                          <a:pt x="4298767" y="-24785"/>
                          <a:pt x="4649397" y="29428"/>
                          <a:pt x="4814115" y="0"/>
                        </a:cubicBezTo>
                        <a:cubicBezTo>
                          <a:pt x="4978833" y="-29428"/>
                          <a:pt x="5283454" y="28127"/>
                          <a:pt x="5412142" y="0"/>
                        </a:cubicBezTo>
                        <a:cubicBezTo>
                          <a:pt x="5540830" y="-28127"/>
                          <a:pt x="5962714" y="29345"/>
                          <a:pt x="6237419" y="0"/>
                        </a:cubicBezTo>
                        <a:cubicBezTo>
                          <a:pt x="6512124" y="-29345"/>
                          <a:pt x="6660611" y="58132"/>
                          <a:pt x="6949071" y="0"/>
                        </a:cubicBezTo>
                        <a:cubicBezTo>
                          <a:pt x="7237531" y="-58132"/>
                          <a:pt x="7300413" y="39049"/>
                          <a:pt x="7433472" y="0"/>
                        </a:cubicBezTo>
                        <a:cubicBezTo>
                          <a:pt x="7566531" y="-39049"/>
                          <a:pt x="7712768" y="47333"/>
                          <a:pt x="7917874" y="0"/>
                        </a:cubicBezTo>
                        <a:cubicBezTo>
                          <a:pt x="8122980" y="-47333"/>
                          <a:pt x="8111056" y="29758"/>
                          <a:pt x="8175025" y="0"/>
                        </a:cubicBezTo>
                        <a:cubicBezTo>
                          <a:pt x="8238994" y="-29758"/>
                          <a:pt x="8755451" y="43430"/>
                          <a:pt x="9000302" y="0"/>
                        </a:cubicBezTo>
                        <a:cubicBezTo>
                          <a:pt x="9245153" y="-43430"/>
                          <a:pt x="9465908" y="59928"/>
                          <a:pt x="9825579" y="0"/>
                        </a:cubicBezTo>
                        <a:cubicBezTo>
                          <a:pt x="10185250" y="-59928"/>
                          <a:pt x="10144790" y="2984"/>
                          <a:pt x="10309981" y="0"/>
                        </a:cubicBezTo>
                        <a:cubicBezTo>
                          <a:pt x="10475172" y="-2984"/>
                          <a:pt x="10593358" y="41681"/>
                          <a:pt x="10680758" y="0"/>
                        </a:cubicBezTo>
                        <a:cubicBezTo>
                          <a:pt x="10768158" y="-41681"/>
                          <a:pt x="11170791" y="59565"/>
                          <a:pt x="11362508" y="0"/>
                        </a:cubicBezTo>
                        <a:cubicBezTo>
                          <a:pt x="11387626" y="151585"/>
                          <a:pt x="11348529" y="242759"/>
                          <a:pt x="11362508" y="370391"/>
                        </a:cubicBezTo>
                        <a:cubicBezTo>
                          <a:pt x="11376487" y="498023"/>
                          <a:pt x="11332840" y="616877"/>
                          <a:pt x="11362508" y="726257"/>
                        </a:cubicBezTo>
                        <a:cubicBezTo>
                          <a:pt x="11093689" y="754950"/>
                          <a:pt x="10967996" y="682157"/>
                          <a:pt x="10764481" y="726257"/>
                        </a:cubicBezTo>
                        <a:cubicBezTo>
                          <a:pt x="10560966" y="770357"/>
                          <a:pt x="10345866" y="677509"/>
                          <a:pt x="10166455" y="726257"/>
                        </a:cubicBezTo>
                        <a:cubicBezTo>
                          <a:pt x="9987044" y="775005"/>
                          <a:pt x="9798104" y="690964"/>
                          <a:pt x="9454803" y="726257"/>
                        </a:cubicBezTo>
                        <a:cubicBezTo>
                          <a:pt x="9111502" y="761550"/>
                          <a:pt x="8798926" y="662242"/>
                          <a:pt x="8629526" y="726257"/>
                        </a:cubicBezTo>
                        <a:cubicBezTo>
                          <a:pt x="8460126" y="790272"/>
                          <a:pt x="8306479" y="697292"/>
                          <a:pt x="8031499" y="726257"/>
                        </a:cubicBezTo>
                        <a:cubicBezTo>
                          <a:pt x="7756519" y="755222"/>
                          <a:pt x="7808281" y="705811"/>
                          <a:pt x="7660722" y="726257"/>
                        </a:cubicBezTo>
                        <a:cubicBezTo>
                          <a:pt x="7513163" y="746703"/>
                          <a:pt x="7281231" y="721926"/>
                          <a:pt x="6949071" y="726257"/>
                        </a:cubicBezTo>
                        <a:cubicBezTo>
                          <a:pt x="6616911" y="730588"/>
                          <a:pt x="6706676" y="685800"/>
                          <a:pt x="6578294" y="726257"/>
                        </a:cubicBezTo>
                        <a:cubicBezTo>
                          <a:pt x="6449912" y="766714"/>
                          <a:pt x="6126159" y="683975"/>
                          <a:pt x="5866642" y="726257"/>
                        </a:cubicBezTo>
                        <a:cubicBezTo>
                          <a:pt x="5607125" y="768539"/>
                          <a:pt x="5737808" y="719798"/>
                          <a:pt x="5609491" y="726257"/>
                        </a:cubicBezTo>
                        <a:cubicBezTo>
                          <a:pt x="5481174" y="732716"/>
                          <a:pt x="5395915" y="692860"/>
                          <a:pt x="5238714" y="726257"/>
                        </a:cubicBezTo>
                        <a:cubicBezTo>
                          <a:pt x="5081513" y="759654"/>
                          <a:pt x="4894514" y="681924"/>
                          <a:pt x="4754313" y="726257"/>
                        </a:cubicBezTo>
                        <a:cubicBezTo>
                          <a:pt x="4614112" y="770590"/>
                          <a:pt x="4310243" y="720344"/>
                          <a:pt x="4156286" y="726257"/>
                        </a:cubicBezTo>
                        <a:cubicBezTo>
                          <a:pt x="4002329" y="732170"/>
                          <a:pt x="3854182" y="700383"/>
                          <a:pt x="3671884" y="726257"/>
                        </a:cubicBezTo>
                        <a:cubicBezTo>
                          <a:pt x="3489586" y="752131"/>
                          <a:pt x="3445327" y="712364"/>
                          <a:pt x="3301108" y="726257"/>
                        </a:cubicBezTo>
                        <a:cubicBezTo>
                          <a:pt x="3156889" y="740150"/>
                          <a:pt x="3114770" y="715013"/>
                          <a:pt x="3043956" y="726257"/>
                        </a:cubicBezTo>
                        <a:cubicBezTo>
                          <a:pt x="2973142" y="737501"/>
                          <a:pt x="2910492" y="696888"/>
                          <a:pt x="2786805" y="726257"/>
                        </a:cubicBezTo>
                        <a:cubicBezTo>
                          <a:pt x="2663118" y="755626"/>
                          <a:pt x="2231300" y="701765"/>
                          <a:pt x="1961528" y="726257"/>
                        </a:cubicBezTo>
                        <a:cubicBezTo>
                          <a:pt x="1691756" y="750749"/>
                          <a:pt x="1565390" y="705635"/>
                          <a:pt x="1249876" y="726257"/>
                        </a:cubicBezTo>
                        <a:cubicBezTo>
                          <a:pt x="934362" y="746879"/>
                          <a:pt x="1068486" y="708503"/>
                          <a:pt x="992724" y="726257"/>
                        </a:cubicBezTo>
                        <a:cubicBezTo>
                          <a:pt x="916962" y="744011"/>
                          <a:pt x="721948" y="717789"/>
                          <a:pt x="621948" y="726257"/>
                        </a:cubicBezTo>
                        <a:cubicBezTo>
                          <a:pt x="521948" y="734725"/>
                          <a:pt x="302228" y="710848"/>
                          <a:pt x="0" y="726257"/>
                        </a:cubicBezTo>
                        <a:cubicBezTo>
                          <a:pt x="-17562" y="608913"/>
                          <a:pt x="42401" y="485510"/>
                          <a:pt x="0" y="363129"/>
                        </a:cubicBezTo>
                        <a:cubicBezTo>
                          <a:pt x="-42401" y="240748"/>
                          <a:pt x="28869" y="1219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235" dist="38100" dir="2700000" sx="102301" sy="102301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Predict if a customer will click on a Home insurance Ad given two features we know about them.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778CF-8F24-5643-8990-00317A4DB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7" y="1868081"/>
            <a:ext cx="5774327" cy="1862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07652F-3681-274B-9BC9-3E94817FAA20}"/>
              </a:ext>
            </a:extLst>
          </p:cNvPr>
          <p:cNvSpPr/>
          <p:nvPr/>
        </p:nvSpPr>
        <p:spPr>
          <a:xfrm>
            <a:off x="212818" y="3817719"/>
            <a:ext cx="5687240" cy="292305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5687240"/>
                      <a:gd name="connsiteY0" fmla="*/ 0 h 2923050"/>
                      <a:gd name="connsiteX1" fmla="*/ 511852 w 5687240"/>
                      <a:gd name="connsiteY1" fmla="*/ 0 h 2923050"/>
                      <a:gd name="connsiteX2" fmla="*/ 1137448 w 5687240"/>
                      <a:gd name="connsiteY2" fmla="*/ 0 h 2923050"/>
                      <a:gd name="connsiteX3" fmla="*/ 1649300 w 5687240"/>
                      <a:gd name="connsiteY3" fmla="*/ 0 h 2923050"/>
                      <a:gd name="connsiteX4" fmla="*/ 2331768 w 5687240"/>
                      <a:gd name="connsiteY4" fmla="*/ 0 h 2923050"/>
                      <a:gd name="connsiteX5" fmla="*/ 2900492 w 5687240"/>
                      <a:gd name="connsiteY5" fmla="*/ 0 h 2923050"/>
                      <a:gd name="connsiteX6" fmla="*/ 3412344 w 5687240"/>
                      <a:gd name="connsiteY6" fmla="*/ 0 h 2923050"/>
                      <a:gd name="connsiteX7" fmla="*/ 3810451 w 5687240"/>
                      <a:gd name="connsiteY7" fmla="*/ 0 h 2923050"/>
                      <a:gd name="connsiteX8" fmla="*/ 4492920 w 5687240"/>
                      <a:gd name="connsiteY8" fmla="*/ 0 h 2923050"/>
                      <a:gd name="connsiteX9" fmla="*/ 4891026 w 5687240"/>
                      <a:gd name="connsiteY9" fmla="*/ 0 h 2923050"/>
                      <a:gd name="connsiteX10" fmla="*/ 5687240 w 5687240"/>
                      <a:gd name="connsiteY10" fmla="*/ 0 h 2923050"/>
                      <a:gd name="connsiteX11" fmla="*/ 5687240 w 5687240"/>
                      <a:gd name="connsiteY11" fmla="*/ 555380 h 2923050"/>
                      <a:gd name="connsiteX12" fmla="*/ 5687240 w 5687240"/>
                      <a:gd name="connsiteY12" fmla="*/ 1169220 h 2923050"/>
                      <a:gd name="connsiteX13" fmla="*/ 5687240 w 5687240"/>
                      <a:gd name="connsiteY13" fmla="*/ 1753830 h 2923050"/>
                      <a:gd name="connsiteX14" fmla="*/ 5687240 w 5687240"/>
                      <a:gd name="connsiteY14" fmla="*/ 2250749 h 2923050"/>
                      <a:gd name="connsiteX15" fmla="*/ 5687240 w 5687240"/>
                      <a:gd name="connsiteY15" fmla="*/ 2923050 h 2923050"/>
                      <a:gd name="connsiteX16" fmla="*/ 5061644 w 5687240"/>
                      <a:gd name="connsiteY16" fmla="*/ 2923050 h 2923050"/>
                      <a:gd name="connsiteX17" fmla="*/ 4436047 w 5687240"/>
                      <a:gd name="connsiteY17" fmla="*/ 2923050 h 2923050"/>
                      <a:gd name="connsiteX18" fmla="*/ 3867323 w 5687240"/>
                      <a:gd name="connsiteY18" fmla="*/ 2923050 h 2923050"/>
                      <a:gd name="connsiteX19" fmla="*/ 3298599 w 5687240"/>
                      <a:gd name="connsiteY19" fmla="*/ 2923050 h 2923050"/>
                      <a:gd name="connsiteX20" fmla="*/ 2843620 w 5687240"/>
                      <a:gd name="connsiteY20" fmla="*/ 2923050 h 2923050"/>
                      <a:gd name="connsiteX21" fmla="*/ 2218024 w 5687240"/>
                      <a:gd name="connsiteY21" fmla="*/ 2923050 h 2923050"/>
                      <a:gd name="connsiteX22" fmla="*/ 1763044 w 5687240"/>
                      <a:gd name="connsiteY22" fmla="*/ 2923050 h 2923050"/>
                      <a:gd name="connsiteX23" fmla="*/ 1364938 w 5687240"/>
                      <a:gd name="connsiteY23" fmla="*/ 2923050 h 2923050"/>
                      <a:gd name="connsiteX24" fmla="*/ 682469 w 5687240"/>
                      <a:gd name="connsiteY24" fmla="*/ 2923050 h 2923050"/>
                      <a:gd name="connsiteX25" fmla="*/ 0 w 5687240"/>
                      <a:gd name="connsiteY25" fmla="*/ 2923050 h 2923050"/>
                      <a:gd name="connsiteX26" fmla="*/ 0 w 5687240"/>
                      <a:gd name="connsiteY26" fmla="*/ 2279979 h 2923050"/>
                      <a:gd name="connsiteX27" fmla="*/ 0 w 5687240"/>
                      <a:gd name="connsiteY27" fmla="*/ 1666138 h 2923050"/>
                      <a:gd name="connsiteX28" fmla="*/ 0 w 5687240"/>
                      <a:gd name="connsiteY28" fmla="*/ 1052298 h 2923050"/>
                      <a:gd name="connsiteX29" fmla="*/ 0 w 5687240"/>
                      <a:gd name="connsiteY29" fmla="*/ 526149 h 2923050"/>
                      <a:gd name="connsiteX30" fmla="*/ 0 w 5687240"/>
                      <a:gd name="connsiteY30" fmla="*/ 0 h 2923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5687240" h="2923050" fill="none" extrusionOk="0">
                        <a:moveTo>
                          <a:pt x="0" y="0"/>
                        </a:moveTo>
                        <a:cubicBezTo>
                          <a:pt x="144265" y="-45757"/>
                          <a:pt x="305199" y="30167"/>
                          <a:pt x="511852" y="0"/>
                        </a:cubicBezTo>
                        <a:cubicBezTo>
                          <a:pt x="718505" y="-30167"/>
                          <a:pt x="945659" y="59650"/>
                          <a:pt x="1137448" y="0"/>
                        </a:cubicBezTo>
                        <a:cubicBezTo>
                          <a:pt x="1329237" y="-59650"/>
                          <a:pt x="1464391" y="26270"/>
                          <a:pt x="1649300" y="0"/>
                        </a:cubicBezTo>
                        <a:cubicBezTo>
                          <a:pt x="1834209" y="-26270"/>
                          <a:pt x="2176784" y="46696"/>
                          <a:pt x="2331768" y="0"/>
                        </a:cubicBezTo>
                        <a:cubicBezTo>
                          <a:pt x="2486752" y="-46696"/>
                          <a:pt x="2689844" y="12956"/>
                          <a:pt x="2900492" y="0"/>
                        </a:cubicBezTo>
                        <a:cubicBezTo>
                          <a:pt x="3111140" y="-12956"/>
                          <a:pt x="3163614" y="39991"/>
                          <a:pt x="3412344" y="0"/>
                        </a:cubicBezTo>
                        <a:cubicBezTo>
                          <a:pt x="3661074" y="-39991"/>
                          <a:pt x="3718499" y="31139"/>
                          <a:pt x="3810451" y="0"/>
                        </a:cubicBezTo>
                        <a:cubicBezTo>
                          <a:pt x="3902403" y="-31139"/>
                          <a:pt x="4355376" y="10672"/>
                          <a:pt x="4492920" y="0"/>
                        </a:cubicBezTo>
                        <a:cubicBezTo>
                          <a:pt x="4630464" y="-10672"/>
                          <a:pt x="4724558" y="10036"/>
                          <a:pt x="4891026" y="0"/>
                        </a:cubicBezTo>
                        <a:cubicBezTo>
                          <a:pt x="5057494" y="-10036"/>
                          <a:pt x="5376082" y="45183"/>
                          <a:pt x="5687240" y="0"/>
                        </a:cubicBezTo>
                        <a:cubicBezTo>
                          <a:pt x="5735235" y="168714"/>
                          <a:pt x="5652651" y="431458"/>
                          <a:pt x="5687240" y="555380"/>
                        </a:cubicBezTo>
                        <a:cubicBezTo>
                          <a:pt x="5721829" y="679302"/>
                          <a:pt x="5641674" y="919892"/>
                          <a:pt x="5687240" y="1169220"/>
                        </a:cubicBezTo>
                        <a:cubicBezTo>
                          <a:pt x="5732806" y="1418548"/>
                          <a:pt x="5674759" y="1462175"/>
                          <a:pt x="5687240" y="1753830"/>
                        </a:cubicBezTo>
                        <a:cubicBezTo>
                          <a:pt x="5699721" y="2045485"/>
                          <a:pt x="5648489" y="2009963"/>
                          <a:pt x="5687240" y="2250749"/>
                        </a:cubicBezTo>
                        <a:cubicBezTo>
                          <a:pt x="5725991" y="2491535"/>
                          <a:pt x="5641875" y="2692200"/>
                          <a:pt x="5687240" y="2923050"/>
                        </a:cubicBezTo>
                        <a:cubicBezTo>
                          <a:pt x="5378654" y="2932684"/>
                          <a:pt x="5192817" y="2915635"/>
                          <a:pt x="5061644" y="2923050"/>
                        </a:cubicBezTo>
                        <a:cubicBezTo>
                          <a:pt x="4930471" y="2930465"/>
                          <a:pt x="4588374" y="2909143"/>
                          <a:pt x="4436047" y="2923050"/>
                        </a:cubicBezTo>
                        <a:cubicBezTo>
                          <a:pt x="4283720" y="2936957"/>
                          <a:pt x="3995336" y="2870231"/>
                          <a:pt x="3867323" y="2923050"/>
                        </a:cubicBezTo>
                        <a:cubicBezTo>
                          <a:pt x="3739310" y="2975869"/>
                          <a:pt x="3557776" y="2907046"/>
                          <a:pt x="3298599" y="2923050"/>
                        </a:cubicBezTo>
                        <a:cubicBezTo>
                          <a:pt x="3039422" y="2939054"/>
                          <a:pt x="2959741" y="2912414"/>
                          <a:pt x="2843620" y="2923050"/>
                        </a:cubicBezTo>
                        <a:cubicBezTo>
                          <a:pt x="2727499" y="2933686"/>
                          <a:pt x="2360728" y="2883392"/>
                          <a:pt x="2218024" y="2923050"/>
                        </a:cubicBezTo>
                        <a:cubicBezTo>
                          <a:pt x="2075320" y="2962708"/>
                          <a:pt x="1880551" y="2891677"/>
                          <a:pt x="1763044" y="2923050"/>
                        </a:cubicBezTo>
                        <a:cubicBezTo>
                          <a:pt x="1645537" y="2954423"/>
                          <a:pt x="1459197" y="2913093"/>
                          <a:pt x="1364938" y="2923050"/>
                        </a:cubicBezTo>
                        <a:cubicBezTo>
                          <a:pt x="1270679" y="2933007"/>
                          <a:pt x="986643" y="2901327"/>
                          <a:pt x="682469" y="2923050"/>
                        </a:cubicBezTo>
                        <a:cubicBezTo>
                          <a:pt x="378295" y="2944773"/>
                          <a:pt x="230828" y="2884459"/>
                          <a:pt x="0" y="2923050"/>
                        </a:cubicBezTo>
                        <a:cubicBezTo>
                          <a:pt x="-34394" y="2640480"/>
                          <a:pt x="69914" y="2538356"/>
                          <a:pt x="0" y="2279979"/>
                        </a:cubicBezTo>
                        <a:cubicBezTo>
                          <a:pt x="-69914" y="2021602"/>
                          <a:pt x="5507" y="1903824"/>
                          <a:pt x="0" y="1666138"/>
                        </a:cubicBezTo>
                        <a:cubicBezTo>
                          <a:pt x="-5507" y="1428452"/>
                          <a:pt x="9874" y="1328825"/>
                          <a:pt x="0" y="1052298"/>
                        </a:cubicBezTo>
                        <a:cubicBezTo>
                          <a:pt x="-9874" y="775771"/>
                          <a:pt x="37967" y="679541"/>
                          <a:pt x="0" y="526149"/>
                        </a:cubicBezTo>
                        <a:cubicBezTo>
                          <a:pt x="-37967" y="372757"/>
                          <a:pt x="7512" y="261632"/>
                          <a:pt x="0" y="0"/>
                        </a:cubicBezTo>
                        <a:close/>
                      </a:path>
                      <a:path w="5687240" h="2923050" stroke="0" extrusionOk="0">
                        <a:moveTo>
                          <a:pt x="0" y="0"/>
                        </a:moveTo>
                        <a:cubicBezTo>
                          <a:pt x="124302" y="-60010"/>
                          <a:pt x="444414" y="65240"/>
                          <a:pt x="568724" y="0"/>
                        </a:cubicBezTo>
                        <a:cubicBezTo>
                          <a:pt x="693034" y="-65240"/>
                          <a:pt x="911744" y="29132"/>
                          <a:pt x="1194320" y="0"/>
                        </a:cubicBezTo>
                        <a:cubicBezTo>
                          <a:pt x="1476896" y="-29132"/>
                          <a:pt x="1489140" y="2068"/>
                          <a:pt x="1706172" y="0"/>
                        </a:cubicBezTo>
                        <a:cubicBezTo>
                          <a:pt x="1923204" y="-2068"/>
                          <a:pt x="2246560" y="67577"/>
                          <a:pt x="2388641" y="0"/>
                        </a:cubicBezTo>
                        <a:cubicBezTo>
                          <a:pt x="2530722" y="-67577"/>
                          <a:pt x="2675061" y="20780"/>
                          <a:pt x="2957365" y="0"/>
                        </a:cubicBezTo>
                        <a:cubicBezTo>
                          <a:pt x="3239669" y="-20780"/>
                          <a:pt x="3316332" y="39840"/>
                          <a:pt x="3412344" y="0"/>
                        </a:cubicBezTo>
                        <a:cubicBezTo>
                          <a:pt x="3508356" y="-39840"/>
                          <a:pt x="3757228" y="49735"/>
                          <a:pt x="3867323" y="0"/>
                        </a:cubicBezTo>
                        <a:cubicBezTo>
                          <a:pt x="3977418" y="-49735"/>
                          <a:pt x="4124934" y="8080"/>
                          <a:pt x="4265430" y="0"/>
                        </a:cubicBezTo>
                        <a:cubicBezTo>
                          <a:pt x="4405926" y="-8080"/>
                          <a:pt x="4671026" y="8930"/>
                          <a:pt x="4834154" y="0"/>
                        </a:cubicBezTo>
                        <a:cubicBezTo>
                          <a:pt x="4997282" y="-8930"/>
                          <a:pt x="5486806" y="54956"/>
                          <a:pt x="5687240" y="0"/>
                        </a:cubicBezTo>
                        <a:cubicBezTo>
                          <a:pt x="5749096" y="252507"/>
                          <a:pt x="5685811" y="366907"/>
                          <a:pt x="5687240" y="643071"/>
                        </a:cubicBezTo>
                        <a:cubicBezTo>
                          <a:pt x="5688669" y="919235"/>
                          <a:pt x="5639781" y="991759"/>
                          <a:pt x="5687240" y="1139990"/>
                        </a:cubicBezTo>
                        <a:cubicBezTo>
                          <a:pt x="5734699" y="1288221"/>
                          <a:pt x="5654162" y="1506920"/>
                          <a:pt x="5687240" y="1636908"/>
                        </a:cubicBezTo>
                        <a:cubicBezTo>
                          <a:pt x="5720318" y="1766896"/>
                          <a:pt x="5622084" y="2070885"/>
                          <a:pt x="5687240" y="2250749"/>
                        </a:cubicBezTo>
                        <a:cubicBezTo>
                          <a:pt x="5752396" y="2430613"/>
                          <a:pt x="5658184" y="2706889"/>
                          <a:pt x="5687240" y="2923050"/>
                        </a:cubicBezTo>
                        <a:cubicBezTo>
                          <a:pt x="5583616" y="2960305"/>
                          <a:pt x="5428563" y="2915563"/>
                          <a:pt x="5289133" y="2923050"/>
                        </a:cubicBezTo>
                        <a:cubicBezTo>
                          <a:pt x="5149703" y="2930537"/>
                          <a:pt x="4960603" y="2868035"/>
                          <a:pt x="4777282" y="2923050"/>
                        </a:cubicBezTo>
                        <a:cubicBezTo>
                          <a:pt x="4593961" y="2978065"/>
                          <a:pt x="4384160" y="2912620"/>
                          <a:pt x="4094813" y="2923050"/>
                        </a:cubicBezTo>
                        <a:cubicBezTo>
                          <a:pt x="3805466" y="2933480"/>
                          <a:pt x="3870566" y="2875956"/>
                          <a:pt x="3696706" y="2923050"/>
                        </a:cubicBezTo>
                        <a:cubicBezTo>
                          <a:pt x="3522846" y="2970144"/>
                          <a:pt x="3317655" y="2885412"/>
                          <a:pt x="3071110" y="2923050"/>
                        </a:cubicBezTo>
                        <a:cubicBezTo>
                          <a:pt x="2824565" y="2960688"/>
                          <a:pt x="2768155" y="2919253"/>
                          <a:pt x="2559258" y="2923050"/>
                        </a:cubicBezTo>
                        <a:cubicBezTo>
                          <a:pt x="2350361" y="2926847"/>
                          <a:pt x="2285266" y="2905427"/>
                          <a:pt x="2047406" y="2923050"/>
                        </a:cubicBezTo>
                        <a:cubicBezTo>
                          <a:pt x="1809546" y="2940673"/>
                          <a:pt x="1728605" y="2906305"/>
                          <a:pt x="1535555" y="2923050"/>
                        </a:cubicBezTo>
                        <a:cubicBezTo>
                          <a:pt x="1342505" y="2939795"/>
                          <a:pt x="1218293" y="2885768"/>
                          <a:pt x="966831" y="2923050"/>
                        </a:cubicBezTo>
                        <a:cubicBezTo>
                          <a:pt x="715369" y="2960332"/>
                          <a:pt x="335260" y="2853002"/>
                          <a:pt x="0" y="2923050"/>
                        </a:cubicBezTo>
                        <a:cubicBezTo>
                          <a:pt x="-895" y="2709981"/>
                          <a:pt x="23815" y="2444777"/>
                          <a:pt x="0" y="2279979"/>
                        </a:cubicBezTo>
                        <a:cubicBezTo>
                          <a:pt x="-23815" y="2115181"/>
                          <a:pt x="6045" y="1864305"/>
                          <a:pt x="0" y="1724600"/>
                        </a:cubicBezTo>
                        <a:cubicBezTo>
                          <a:pt x="-6045" y="1584895"/>
                          <a:pt x="44867" y="1397739"/>
                          <a:pt x="0" y="1198450"/>
                        </a:cubicBezTo>
                        <a:cubicBezTo>
                          <a:pt x="-44867" y="999161"/>
                          <a:pt x="27116" y="795872"/>
                          <a:pt x="0" y="613840"/>
                        </a:cubicBezTo>
                        <a:cubicBezTo>
                          <a:pt x="-27116" y="431808"/>
                          <a:pt x="53342" y="14340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235" dist="38100" dir="2700000" sx="102301" sy="102301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Say we have customer 1: x=[30,0,0]. </a:t>
            </a:r>
          </a:p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Compute their score and probability to click</a:t>
            </a:r>
          </a:p>
          <a:p>
            <a:endParaRPr lang="en-US" dirty="0">
              <a:solidFill>
                <a:schemeClr val="tx1"/>
              </a:solidFill>
              <a:latin typeface="Book Antiqua" panose="02040602050305030304" pitchFamily="18" charset="0"/>
              <a:cs typeface="Big Caslon Medium" panose="02000603090000020003" pitchFamily="2" charset="-79"/>
            </a:endParaRPr>
          </a:p>
          <a:p>
            <a:endParaRPr lang="en-US" dirty="0">
              <a:solidFill>
                <a:schemeClr val="tx1"/>
              </a:solidFill>
              <a:latin typeface="Book Antiqua" panose="02040602050305030304" pitchFamily="18" charset="0"/>
              <a:cs typeface="Big Caslon Medium" panose="02000603090000020003" pitchFamily="2" charset="-79"/>
            </a:endParaRPr>
          </a:p>
          <a:p>
            <a:endParaRPr lang="en-US" dirty="0">
              <a:solidFill>
                <a:schemeClr val="tx1"/>
              </a:solidFill>
              <a:latin typeface="Book Antiqua" panose="02040602050305030304" pitchFamily="18" charset="0"/>
              <a:cs typeface="Big Caslon Medium" panose="02000603090000020003" pitchFamily="2" charset="-79"/>
            </a:endParaRPr>
          </a:p>
          <a:p>
            <a:endParaRPr lang="en-US" dirty="0">
              <a:solidFill>
                <a:schemeClr val="tx1"/>
              </a:solidFill>
              <a:latin typeface="Book Antiqua" panose="02040602050305030304" pitchFamily="18" charset="0"/>
              <a:cs typeface="Big Caslon Medium" panose="02000603090000020003" pitchFamily="2" charset="-79"/>
            </a:endParaRPr>
          </a:p>
          <a:p>
            <a:endParaRPr lang="en-US" dirty="0">
              <a:solidFill>
                <a:schemeClr val="tx1"/>
              </a:solidFill>
              <a:latin typeface="Book Antiqua" panose="02040602050305030304" pitchFamily="18" charset="0"/>
              <a:cs typeface="Big Caslon Medium" panose="02000603090000020003" pitchFamily="2" charset="-79"/>
            </a:endParaRPr>
          </a:p>
          <a:p>
            <a:endParaRPr lang="en-US" dirty="0">
              <a:solidFill>
                <a:schemeClr val="tx1"/>
              </a:solidFill>
              <a:latin typeface="Book Antiqua" panose="02040602050305030304" pitchFamily="18" charset="0"/>
              <a:cs typeface="Big Caslon Medium" panose="02000603090000020003" pitchFamily="2" charset="-79"/>
            </a:endParaRPr>
          </a:p>
          <a:p>
            <a:endParaRPr lang="en-US" dirty="0">
              <a:solidFill>
                <a:schemeClr val="tx1"/>
              </a:solidFill>
              <a:latin typeface="Book Antiqua" panose="02040602050305030304" pitchFamily="18" charset="0"/>
              <a:cs typeface="Big Caslon Medium" panose="02000603090000020003" pitchFamily="2" charset="-79"/>
            </a:endParaRPr>
          </a:p>
          <a:p>
            <a:endParaRPr lang="en-US" dirty="0">
              <a:solidFill>
                <a:schemeClr val="tx1"/>
              </a:solidFill>
              <a:latin typeface="Book Antiqua" panose="02040602050305030304" pitchFamily="18" charset="0"/>
              <a:cs typeface="Big Caslon Medium" panose="020006030900000200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170F6F-3E42-4E48-9010-9C608D6CC76F}"/>
              </a:ext>
            </a:extLst>
          </p:cNvPr>
          <p:cNvSpPr/>
          <p:nvPr/>
        </p:nvSpPr>
        <p:spPr>
          <a:xfrm>
            <a:off x="6204855" y="4648218"/>
            <a:ext cx="5774327" cy="1737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5774327"/>
                      <a:gd name="connsiteY0" fmla="*/ 0 h 1737181"/>
                      <a:gd name="connsiteX1" fmla="*/ 519689 w 5774327"/>
                      <a:gd name="connsiteY1" fmla="*/ 0 h 1737181"/>
                      <a:gd name="connsiteX2" fmla="*/ 1212609 w 5774327"/>
                      <a:gd name="connsiteY2" fmla="*/ 0 h 1737181"/>
                      <a:gd name="connsiteX3" fmla="*/ 1732298 w 5774327"/>
                      <a:gd name="connsiteY3" fmla="*/ 0 h 1737181"/>
                      <a:gd name="connsiteX4" fmla="*/ 2136501 w 5774327"/>
                      <a:gd name="connsiteY4" fmla="*/ 0 h 1737181"/>
                      <a:gd name="connsiteX5" fmla="*/ 2598447 w 5774327"/>
                      <a:gd name="connsiteY5" fmla="*/ 0 h 1737181"/>
                      <a:gd name="connsiteX6" fmla="*/ 3233623 w 5774327"/>
                      <a:gd name="connsiteY6" fmla="*/ 0 h 1737181"/>
                      <a:gd name="connsiteX7" fmla="*/ 3753313 w 5774327"/>
                      <a:gd name="connsiteY7" fmla="*/ 0 h 1737181"/>
                      <a:gd name="connsiteX8" fmla="*/ 4446232 w 5774327"/>
                      <a:gd name="connsiteY8" fmla="*/ 0 h 1737181"/>
                      <a:gd name="connsiteX9" fmla="*/ 5023664 w 5774327"/>
                      <a:gd name="connsiteY9" fmla="*/ 0 h 1737181"/>
                      <a:gd name="connsiteX10" fmla="*/ 5774327 w 5774327"/>
                      <a:gd name="connsiteY10" fmla="*/ 0 h 1737181"/>
                      <a:gd name="connsiteX11" fmla="*/ 5774327 w 5774327"/>
                      <a:gd name="connsiteY11" fmla="*/ 526945 h 1737181"/>
                      <a:gd name="connsiteX12" fmla="*/ 5774327 w 5774327"/>
                      <a:gd name="connsiteY12" fmla="*/ 1140749 h 1737181"/>
                      <a:gd name="connsiteX13" fmla="*/ 5774327 w 5774327"/>
                      <a:gd name="connsiteY13" fmla="*/ 1737181 h 1737181"/>
                      <a:gd name="connsiteX14" fmla="*/ 5370124 w 5774327"/>
                      <a:gd name="connsiteY14" fmla="*/ 1737181 h 1737181"/>
                      <a:gd name="connsiteX15" fmla="*/ 4677205 w 5774327"/>
                      <a:gd name="connsiteY15" fmla="*/ 1737181 h 1737181"/>
                      <a:gd name="connsiteX16" fmla="*/ 4215259 w 5774327"/>
                      <a:gd name="connsiteY16" fmla="*/ 1737181 h 1737181"/>
                      <a:gd name="connsiteX17" fmla="*/ 3753313 w 5774327"/>
                      <a:gd name="connsiteY17" fmla="*/ 1737181 h 1737181"/>
                      <a:gd name="connsiteX18" fmla="*/ 3175880 w 5774327"/>
                      <a:gd name="connsiteY18" fmla="*/ 1737181 h 1737181"/>
                      <a:gd name="connsiteX19" fmla="*/ 2713934 w 5774327"/>
                      <a:gd name="connsiteY19" fmla="*/ 1737181 h 1737181"/>
                      <a:gd name="connsiteX20" fmla="*/ 2021014 w 5774327"/>
                      <a:gd name="connsiteY20" fmla="*/ 1737181 h 1737181"/>
                      <a:gd name="connsiteX21" fmla="*/ 1385838 w 5774327"/>
                      <a:gd name="connsiteY21" fmla="*/ 1737181 h 1737181"/>
                      <a:gd name="connsiteX22" fmla="*/ 808406 w 5774327"/>
                      <a:gd name="connsiteY22" fmla="*/ 1737181 h 1737181"/>
                      <a:gd name="connsiteX23" fmla="*/ 0 w 5774327"/>
                      <a:gd name="connsiteY23" fmla="*/ 1737181 h 1737181"/>
                      <a:gd name="connsiteX24" fmla="*/ 0 w 5774327"/>
                      <a:gd name="connsiteY24" fmla="*/ 1192864 h 1737181"/>
                      <a:gd name="connsiteX25" fmla="*/ 0 w 5774327"/>
                      <a:gd name="connsiteY25" fmla="*/ 613804 h 1737181"/>
                      <a:gd name="connsiteX26" fmla="*/ 0 w 5774327"/>
                      <a:gd name="connsiteY26" fmla="*/ 0 h 17371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5774327" h="1737181" fill="none" extrusionOk="0">
                        <a:moveTo>
                          <a:pt x="0" y="0"/>
                        </a:moveTo>
                        <a:cubicBezTo>
                          <a:pt x="205192" y="-53554"/>
                          <a:pt x="328441" y="9562"/>
                          <a:pt x="519689" y="0"/>
                        </a:cubicBezTo>
                        <a:cubicBezTo>
                          <a:pt x="710937" y="-9562"/>
                          <a:pt x="1041298" y="46950"/>
                          <a:pt x="1212609" y="0"/>
                        </a:cubicBezTo>
                        <a:cubicBezTo>
                          <a:pt x="1383920" y="-46950"/>
                          <a:pt x="1530785" y="38903"/>
                          <a:pt x="1732298" y="0"/>
                        </a:cubicBezTo>
                        <a:cubicBezTo>
                          <a:pt x="1933811" y="-38903"/>
                          <a:pt x="2013038" y="47108"/>
                          <a:pt x="2136501" y="0"/>
                        </a:cubicBezTo>
                        <a:cubicBezTo>
                          <a:pt x="2259964" y="-47108"/>
                          <a:pt x="2394383" y="39769"/>
                          <a:pt x="2598447" y="0"/>
                        </a:cubicBezTo>
                        <a:cubicBezTo>
                          <a:pt x="2802511" y="-39769"/>
                          <a:pt x="3029340" y="63748"/>
                          <a:pt x="3233623" y="0"/>
                        </a:cubicBezTo>
                        <a:cubicBezTo>
                          <a:pt x="3437906" y="-63748"/>
                          <a:pt x="3526348" y="574"/>
                          <a:pt x="3753313" y="0"/>
                        </a:cubicBezTo>
                        <a:cubicBezTo>
                          <a:pt x="3980278" y="-574"/>
                          <a:pt x="4187124" y="65261"/>
                          <a:pt x="4446232" y="0"/>
                        </a:cubicBezTo>
                        <a:cubicBezTo>
                          <a:pt x="4705340" y="-65261"/>
                          <a:pt x="4836712" y="12984"/>
                          <a:pt x="5023664" y="0"/>
                        </a:cubicBezTo>
                        <a:cubicBezTo>
                          <a:pt x="5210616" y="-12984"/>
                          <a:pt x="5459497" y="43969"/>
                          <a:pt x="5774327" y="0"/>
                        </a:cubicBezTo>
                        <a:cubicBezTo>
                          <a:pt x="5804338" y="233282"/>
                          <a:pt x="5761521" y="372587"/>
                          <a:pt x="5774327" y="526945"/>
                        </a:cubicBezTo>
                        <a:cubicBezTo>
                          <a:pt x="5787133" y="681303"/>
                          <a:pt x="5730948" y="926899"/>
                          <a:pt x="5774327" y="1140749"/>
                        </a:cubicBezTo>
                        <a:cubicBezTo>
                          <a:pt x="5817706" y="1354599"/>
                          <a:pt x="5764950" y="1513379"/>
                          <a:pt x="5774327" y="1737181"/>
                        </a:cubicBezTo>
                        <a:cubicBezTo>
                          <a:pt x="5611101" y="1759141"/>
                          <a:pt x="5471843" y="1698289"/>
                          <a:pt x="5370124" y="1737181"/>
                        </a:cubicBezTo>
                        <a:cubicBezTo>
                          <a:pt x="5268405" y="1776073"/>
                          <a:pt x="4879824" y="1706541"/>
                          <a:pt x="4677205" y="1737181"/>
                        </a:cubicBezTo>
                        <a:cubicBezTo>
                          <a:pt x="4474586" y="1767821"/>
                          <a:pt x="4315505" y="1700754"/>
                          <a:pt x="4215259" y="1737181"/>
                        </a:cubicBezTo>
                        <a:cubicBezTo>
                          <a:pt x="4115013" y="1773608"/>
                          <a:pt x="3935505" y="1730831"/>
                          <a:pt x="3753313" y="1737181"/>
                        </a:cubicBezTo>
                        <a:cubicBezTo>
                          <a:pt x="3571121" y="1743531"/>
                          <a:pt x="3423671" y="1713075"/>
                          <a:pt x="3175880" y="1737181"/>
                        </a:cubicBezTo>
                        <a:cubicBezTo>
                          <a:pt x="2928089" y="1761287"/>
                          <a:pt x="2844195" y="1721569"/>
                          <a:pt x="2713934" y="1737181"/>
                        </a:cubicBezTo>
                        <a:cubicBezTo>
                          <a:pt x="2583673" y="1752793"/>
                          <a:pt x="2191522" y="1727662"/>
                          <a:pt x="2021014" y="1737181"/>
                        </a:cubicBezTo>
                        <a:cubicBezTo>
                          <a:pt x="1850506" y="1746700"/>
                          <a:pt x="1670881" y="1703449"/>
                          <a:pt x="1385838" y="1737181"/>
                        </a:cubicBezTo>
                        <a:cubicBezTo>
                          <a:pt x="1100795" y="1770913"/>
                          <a:pt x="980089" y="1670636"/>
                          <a:pt x="808406" y="1737181"/>
                        </a:cubicBezTo>
                        <a:cubicBezTo>
                          <a:pt x="636723" y="1803726"/>
                          <a:pt x="286300" y="1737132"/>
                          <a:pt x="0" y="1737181"/>
                        </a:cubicBezTo>
                        <a:cubicBezTo>
                          <a:pt x="-17601" y="1488779"/>
                          <a:pt x="20207" y="1423223"/>
                          <a:pt x="0" y="1192864"/>
                        </a:cubicBezTo>
                        <a:cubicBezTo>
                          <a:pt x="-20207" y="962505"/>
                          <a:pt x="16356" y="855741"/>
                          <a:pt x="0" y="613804"/>
                        </a:cubicBezTo>
                        <a:cubicBezTo>
                          <a:pt x="-16356" y="371867"/>
                          <a:pt x="40139" y="270638"/>
                          <a:pt x="0" y="0"/>
                        </a:cubicBezTo>
                        <a:close/>
                      </a:path>
                      <a:path w="5774327" h="1737181" stroke="0" extrusionOk="0">
                        <a:moveTo>
                          <a:pt x="0" y="0"/>
                        </a:moveTo>
                        <a:cubicBezTo>
                          <a:pt x="187427" y="-46805"/>
                          <a:pt x="334010" y="34544"/>
                          <a:pt x="577433" y="0"/>
                        </a:cubicBezTo>
                        <a:cubicBezTo>
                          <a:pt x="820856" y="-34544"/>
                          <a:pt x="1063234" y="73139"/>
                          <a:pt x="1212609" y="0"/>
                        </a:cubicBezTo>
                        <a:cubicBezTo>
                          <a:pt x="1361984" y="-73139"/>
                          <a:pt x="1482308" y="34524"/>
                          <a:pt x="1732298" y="0"/>
                        </a:cubicBezTo>
                        <a:cubicBezTo>
                          <a:pt x="1982288" y="-34524"/>
                          <a:pt x="2269238" y="65942"/>
                          <a:pt x="2425217" y="0"/>
                        </a:cubicBezTo>
                        <a:cubicBezTo>
                          <a:pt x="2581196" y="-65942"/>
                          <a:pt x="2813298" y="4373"/>
                          <a:pt x="3002650" y="0"/>
                        </a:cubicBezTo>
                        <a:cubicBezTo>
                          <a:pt x="3192002" y="-4373"/>
                          <a:pt x="3267090" y="18075"/>
                          <a:pt x="3464596" y="0"/>
                        </a:cubicBezTo>
                        <a:cubicBezTo>
                          <a:pt x="3662102" y="-18075"/>
                          <a:pt x="3813650" y="30643"/>
                          <a:pt x="3926542" y="0"/>
                        </a:cubicBezTo>
                        <a:cubicBezTo>
                          <a:pt x="4039434" y="-30643"/>
                          <a:pt x="4217520" y="29641"/>
                          <a:pt x="4330745" y="0"/>
                        </a:cubicBezTo>
                        <a:cubicBezTo>
                          <a:pt x="4443970" y="-29641"/>
                          <a:pt x="4709941" y="38120"/>
                          <a:pt x="4908178" y="0"/>
                        </a:cubicBezTo>
                        <a:cubicBezTo>
                          <a:pt x="5106415" y="-38120"/>
                          <a:pt x="5525478" y="2858"/>
                          <a:pt x="5774327" y="0"/>
                        </a:cubicBezTo>
                        <a:cubicBezTo>
                          <a:pt x="5826943" y="266185"/>
                          <a:pt x="5702119" y="441998"/>
                          <a:pt x="5774327" y="613804"/>
                        </a:cubicBezTo>
                        <a:cubicBezTo>
                          <a:pt x="5846535" y="785610"/>
                          <a:pt x="5742777" y="902450"/>
                          <a:pt x="5774327" y="1140749"/>
                        </a:cubicBezTo>
                        <a:cubicBezTo>
                          <a:pt x="5805877" y="1379049"/>
                          <a:pt x="5731151" y="1472561"/>
                          <a:pt x="5774327" y="1737181"/>
                        </a:cubicBezTo>
                        <a:cubicBezTo>
                          <a:pt x="5615869" y="1804251"/>
                          <a:pt x="5373367" y="1697607"/>
                          <a:pt x="5139151" y="1737181"/>
                        </a:cubicBezTo>
                        <a:cubicBezTo>
                          <a:pt x="4904935" y="1776755"/>
                          <a:pt x="4861297" y="1694362"/>
                          <a:pt x="4734948" y="1737181"/>
                        </a:cubicBezTo>
                        <a:cubicBezTo>
                          <a:pt x="4608599" y="1780000"/>
                          <a:pt x="4331007" y="1690818"/>
                          <a:pt x="4215259" y="1737181"/>
                        </a:cubicBezTo>
                        <a:cubicBezTo>
                          <a:pt x="4099511" y="1783544"/>
                          <a:pt x="3853187" y="1693524"/>
                          <a:pt x="3695569" y="1737181"/>
                        </a:cubicBezTo>
                        <a:cubicBezTo>
                          <a:pt x="3537951" y="1780838"/>
                          <a:pt x="3225135" y="1655752"/>
                          <a:pt x="3002650" y="1737181"/>
                        </a:cubicBezTo>
                        <a:cubicBezTo>
                          <a:pt x="2780165" y="1818610"/>
                          <a:pt x="2685769" y="1705934"/>
                          <a:pt x="2598447" y="1737181"/>
                        </a:cubicBezTo>
                        <a:cubicBezTo>
                          <a:pt x="2511125" y="1768428"/>
                          <a:pt x="2239861" y="1718622"/>
                          <a:pt x="1963271" y="1737181"/>
                        </a:cubicBezTo>
                        <a:cubicBezTo>
                          <a:pt x="1686681" y="1755740"/>
                          <a:pt x="1683839" y="1709207"/>
                          <a:pt x="1443582" y="1737181"/>
                        </a:cubicBezTo>
                        <a:cubicBezTo>
                          <a:pt x="1203325" y="1765155"/>
                          <a:pt x="1107304" y="1713355"/>
                          <a:pt x="923892" y="1737181"/>
                        </a:cubicBezTo>
                        <a:cubicBezTo>
                          <a:pt x="740480" y="1761007"/>
                          <a:pt x="422066" y="1718203"/>
                          <a:pt x="0" y="1737181"/>
                        </a:cubicBezTo>
                        <a:cubicBezTo>
                          <a:pt x="-43483" y="1508715"/>
                          <a:pt x="65264" y="1411008"/>
                          <a:pt x="0" y="1158121"/>
                        </a:cubicBezTo>
                        <a:cubicBezTo>
                          <a:pt x="-65264" y="905234"/>
                          <a:pt x="6707" y="775594"/>
                          <a:pt x="0" y="613804"/>
                        </a:cubicBezTo>
                        <a:cubicBezTo>
                          <a:pt x="-6707" y="452014"/>
                          <a:pt x="58299" y="1836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235" dist="38100" dir="2700000" sx="102301" sy="102301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Logistic Regression model: </a:t>
            </a:r>
            <a:b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</a:b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Prob(Y=1 for some x) = S(z)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=S( </a:t>
            </a:r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w</a:t>
            </a:r>
            <a:r>
              <a:rPr lang="en-US" baseline="30000" dirty="0" err="1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T</a:t>
            </a:r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x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D7C476-A8E5-9B46-97D0-5D1E7BF2A762}"/>
              </a:ext>
            </a:extLst>
          </p:cNvPr>
          <p:cNvGrpSpPr/>
          <p:nvPr/>
        </p:nvGrpSpPr>
        <p:grpSpPr>
          <a:xfrm>
            <a:off x="7432582" y="1884297"/>
            <a:ext cx="4546600" cy="1374687"/>
            <a:chOff x="7432582" y="3043423"/>
            <a:chExt cx="4546600" cy="13746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086D43-A45A-6A44-9EB7-62BB792D3A71}"/>
                </a:ext>
              </a:extLst>
            </p:cNvPr>
            <p:cNvSpPr/>
            <p:nvPr/>
          </p:nvSpPr>
          <p:spPr>
            <a:xfrm>
              <a:off x="7432582" y="3043423"/>
              <a:ext cx="4546600" cy="13746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noFill/>
              <a:extLst>
                <a:ext uri="{C807C97D-BFC1-408E-A445-0C87EB9F89A2}">
                  <ask:lineSketchStyleProps xmlns:ask="http://schemas.microsoft.com/office/drawing/2018/sketchyshapes" sd="2448976505">
                    <a:custGeom>
                      <a:avLst/>
                      <a:gdLst>
                        <a:gd name="connsiteX0" fmla="*/ 0 w 4546600"/>
                        <a:gd name="connsiteY0" fmla="*/ 0 h 1374687"/>
                        <a:gd name="connsiteX1" fmla="*/ 477393 w 4546600"/>
                        <a:gd name="connsiteY1" fmla="*/ 0 h 1374687"/>
                        <a:gd name="connsiteX2" fmla="*/ 1091184 w 4546600"/>
                        <a:gd name="connsiteY2" fmla="*/ 0 h 1374687"/>
                        <a:gd name="connsiteX3" fmla="*/ 1750441 w 4546600"/>
                        <a:gd name="connsiteY3" fmla="*/ 0 h 1374687"/>
                        <a:gd name="connsiteX4" fmla="*/ 2318766 w 4546600"/>
                        <a:gd name="connsiteY4" fmla="*/ 0 h 1374687"/>
                        <a:gd name="connsiteX5" fmla="*/ 2978023 w 4546600"/>
                        <a:gd name="connsiteY5" fmla="*/ 0 h 1374687"/>
                        <a:gd name="connsiteX6" fmla="*/ 3500882 w 4546600"/>
                        <a:gd name="connsiteY6" fmla="*/ 0 h 1374687"/>
                        <a:gd name="connsiteX7" fmla="*/ 3932809 w 4546600"/>
                        <a:gd name="connsiteY7" fmla="*/ 0 h 1374687"/>
                        <a:gd name="connsiteX8" fmla="*/ 4546600 w 4546600"/>
                        <a:gd name="connsiteY8" fmla="*/ 0 h 1374687"/>
                        <a:gd name="connsiteX9" fmla="*/ 4546600 w 4546600"/>
                        <a:gd name="connsiteY9" fmla="*/ 471976 h 1374687"/>
                        <a:gd name="connsiteX10" fmla="*/ 4546600 w 4546600"/>
                        <a:gd name="connsiteY10" fmla="*/ 930205 h 1374687"/>
                        <a:gd name="connsiteX11" fmla="*/ 4546600 w 4546600"/>
                        <a:gd name="connsiteY11" fmla="*/ 1374687 h 1374687"/>
                        <a:gd name="connsiteX12" fmla="*/ 4069207 w 4546600"/>
                        <a:gd name="connsiteY12" fmla="*/ 1374687 h 1374687"/>
                        <a:gd name="connsiteX13" fmla="*/ 3546348 w 4546600"/>
                        <a:gd name="connsiteY13" fmla="*/ 1374687 h 1374687"/>
                        <a:gd name="connsiteX14" fmla="*/ 2978023 w 4546600"/>
                        <a:gd name="connsiteY14" fmla="*/ 1374687 h 1374687"/>
                        <a:gd name="connsiteX15" fmla="*/ 2455164 w 4546600"/>
                        <a:gd name="connsiteY15" fmla="*/ 1374687 h 1374687"/>
                        <a:gd name="connsiteX16" fmla="*/ 1886839 w 4546600"/>
                        <a:gd name="connsiteY16" fmla="*/ 1374687 h 1374687"/>
                        <a:gd name="connsiteX17" fmla="*/ 1409446 w 4546600"/>
                        <a:gd name="connsiteY17" fmla="*/ 1374687 h 1374687"/>
                        <a:gd name="connsiteX18" fmla="*/ 750189 w 4546600"/>
                        <a:gd name="connsiteY18" fmla="*/ 1374687 h 1374687"/>
                        <a:gd name="connsiteX19" fmla="*/ 0 w 4546600"/>
                        <a:gd name="connsiteY19" fmla="*/ 1374687 h 1374687"/>
                        <a:gd name="connsiteX20" fmla="*/ 0 w 4546600"/>
                        <a:gd name="connsiteY20" fmla="*/ 943952 h 1374687"/>
                        <a:gd name="connsiteX21" fmla="*/ 0 w 4546600"/>
                        <a:gd name="connsiteY21" fmla="*/ 485723 h 1374687"/>
                        <a:gd name="connsiteX22" fmla="*/ 0 w 4546600"/>
                        <a:gd name="connsiteY22" fmla="*/ 0 h 13746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546600" h="1374687" fill="none" extrusionOk="0">
                          <a:moveTo>
                            <a:pt x="0" y="0"/>
                          </a:moveTo>
                          <a:cubicBezTo>
                            <a:pt x="127673" y="-9617"/>
                            <a:pt x="248515" y="8336"/>
                            <a:pt x="477393" y="0"/>
                          </a:cubicBezTo>
                          <a:cubicBezTo>
                            <a:pt x="706271" y="-8336"/>
                            <a:pt x="807753" y="46227"/>
                            <a:pt x="1091184" y="0"/>
                          </a:cubicBezTo>
                          <a:cubicBezTo>
                            <a:pt x="1374615" y="-46227"/>
                            <a:pt x="1442576" y="18919"/>
                            <a:pt x="1750441" y="0"/>
                          </a:cubicBezTo>
                          <a:cubicBezTo>
                            <a:pt x="2058306" y="-18919"/>
                            <a:pt x="2037621" y="5557"/>
                            <a:pt x="2318766" y="0"/>
                          </a:cubicBezTo>
                          <a:cubicBezTo>
                            <a:pt x="2599911" y="-5557"/>
                            <a:pt x="2775503" y="4460"/>
                            <a:pt x="2978023" y="0"/>
                          </a:cubicBezTo>
                          <a:cubicBezTo>
                            <a:pt x="3180543" y="-4460"/>
                            <a:pt x="3249202" y="25460"/>
                            <a:pt x="3500882" y="0"/>
                          </a:cubicBezTo>
                          <a:cubicBezTo>
                            <a:pt x="3752562" y="-25460"/>
                            <a:pt x="3723179" y="9997"/>
                            <a:pt x="3932809" y="0"/>
                          </a:cubicBezTo>
                          <a:cubicBezTo>
                            <a:pt x="4142439" y="-9997"/>
                            <a:pt x="4366662" y="57350"/>
                            <a:pt x="4546600" y="0"/>
                          </a:cubicBezTo>
                          <a:cubicBezTo>
                            <a:pt x="4571519" y="171387"/>
                            <a:pt x="4507188" y="349507"/>
                            <a:pt x="4546600" y="471976"/>
                          </a:cubicBezTo>
                          <a:cubicBezTo>
                            <a:pt x="4586012" y="594445"/>
                            <a:pt x="4535534" y="702211"/>
                            <a:pt x="4546600" y="930205"/>
                          </a:cubicBezTo>
                          <a:cubicBezTo>
                            <a:pt x="4557666" y="1158199"/>
                            <a:pt x="4542821" y="1248986"/>
                            <a:pt x="4546600" y="1374687"/>
                          </a:cubicBezTo>
                          <a:cubicBezTo>
                            <a:pt x="4333325" y="1391785"/>
                            <a:pt x="4199369" y="1318345"/>
                            <a:pt x="4069207" y="1374687"/>
                          </a:cubicBezTo>
                          <a:cubicBezTo>
                            <a:pt x="3939045" y="1431029"/>
                            <a:pt x="3798645" y="1339966"/>
                            <a:pt x="3546348" y="1374687"/>
                          </a:cubicBezTo>
                          <a:cubicBezTo>
                            <a:pt x="3294051" y="1409408"/>
                            <a:pt x="3209789" y="1323450"/>
                            <a:pt x="2978023" y="1374687"/>
                          </a:cubicBezTo>
                          <a:cubicBezTo>
                            <a:pt x="2746258" y="1425924"/>
                            <a:pt x="2675783" y="1329985"/>
                            <a:pt x="2455164" y="1374687"/>
                          </a:cubicBezTo>
                          <a:cubicBezTo>
                            <a:pt x="2234545" y="1419389"/>
                            <a:pt x="2090988" y="1371643"/>
                            <a:pt x="1886839" y="1374687"/>
                          </a:cubicBezTo>
                          <a:cubicBezTo>
                            <a:pt x="1682691" y="1377731"/>
                            <a:pt x="1575761" y="1345724"/>
                            <a:pt x="1409446" y="1374687"/>
                          </a:cubicBezTo>
                          <a:cubicBezTo>
                            <a:pt x="1243131" y="1403650"/>
                            <a:pt x="947640" y="1320963"/>
                            <a:pt x="750189" y="1374687"/>
                          </a:cubicBezTo>
                          <a:cubicBezTo>
                            <a:pt x="552738" y="1428411"/>
                            <a:pt x="165243" y="1345657"/>
                            <a:pt x="0" y="1374687"/>
                          </a:cubicBezTo>
                          <a:cubicBezTo>
                            <a:pt x="-40154" y="1161374"/>
                            <a:pt x="21388" y="1113585"/>
                            <a:pt x="0" y="943952"/>
                          </a:cubicBezTo>
                          <a:cubicBezTo>
                            <a:pt x="-21388" y="774320"/>
                            <a:pt x="26955" y="613320"/>
                            <a:pt x="0" y="485723"/>
                          </a:cubicBezTo>
                          <a:cubicBezTo>
                            <a:pt x="-26955" y="358126"/>
                            <a:pt x="9729" y="124709"/>
                            <a:pt x="0" y="0"/>
                          </a:cubicBezTo>
                          <a:close/>
                        </a:path>
                        <a:path w="4546600" h="1374687" stroke="0" extrusionOk="0">
                          <a:moveTo>
                            <a:pt x="0" y="0"/>
                          </a:moveTo>
                          <a:cubicBezTo>
                            <a:pt x="179152" y="-54157"/>
                            <a:pt x="340274" y="64016"/>
                            <a:pt x="568325" y="0"/>
                          </a:cubicBezTo>
                          <a:cubicBezTo>
                            <a:pt x="796376" y="-64016"/>
                            <a:pt x="888798" y="7108"/>
                            <a:pt x="1182116" y="0"/>
                          </a:cubicBezTo>
                          <a:cubicBezTo>
                            <a:pt x="1475434" y="-7108"/>
                            <a:pt x="1471056" y="3724"/>
                            <a:pt x="1704975" y="0"/>
                          </a:cubicBezTo>
                          <a:cubicBezTo>
                            <a:pt x="1938894" y="-3724"/>
                            <a:pt x="2122221" y="72469"/>
                            <a:pt x="2364232" y="0"/>
                          </a:cubicBezTo>
                          <a:cubicBezTo>
                            <a:pt x="2606243" y="-72469"/>
                            <a:pt x="2738767" y="2921"/>
                            <a:pt x="2932557" y="0"/>
                          </a:cubicBezTo>
                          <a:cubicBezTo>
                            <a:pt x="3126347" y="-2921"/>
                            <a:pt x="3290234" y="54873"/>
                            <a:pt x="3409950" y="0"/>
                          </a:cubicBezTo>
                          <a:cubicBezTo>
                            <a:pt x="3529666" y="-54873"/>
                            <a:pt x="3719858" y="32820"/>
                            <a:pt x="3887343" y="0"/>
                          </a:cubicBezTo>
                          <a:cubicBezTo>
                            <a:pt x="4054828" y="-32820"/>
                            <a:pt x="4251913" y="41629"/>
                            <a:pt x="4546600" y="0"/>
                          </a:cubicBezTo>
                          <a:cubicBezTo>
                            <a:pt x="4593826" y="119376"/>
                            <a:pt x="4520000" y="267290"/>
                            <a:pt x="4546600" y="458229"/>
                          </a:cubicBezTo>
                          <a:cubicBezTo>
                            <a:pt x="4573200" y="649168"/>
                            <a:pt x="4515310" y="722072"/>
                            <a:pt x="4546600" y="930205"/>
                          </a:cubicBezTo>
                          <a:cubicBezTo>
                            <a:pt x="4577890" y="1138338"/>
                            <a:pt x="4494993" y="1272195"/>
                            <a:pt x="4546600" y="1374687"/>
                          </a:cubicBezTo>
                          <a:cubicBezTo>
                            <a:pt x="4437088" y="1401747"/>
                            <a:pt x="4244282" y="1360291"/>
                            <a:pt x="4114673" y="1374687"/>
                          </a:cubicBezTo>
                          <a:cubicBezTo>
                            <a:pt x="3985064" y="1389083"/>
                            <a:pt x="3804977" y="1348394"/>
                            <a:pt x="3591814" y="1374687"/>
                          </a:cubicBezTo>
                          <a:cubicBezTo>
                            <a:pt x="3378651" y="1400980"/>
                            <a:pt x="3314076" y="1368241"/>
                            <a:pt x="3114421" y="1374687"/>
                          </a:cubicBezTo>
                          <a:cubicBezTo>
                            <a:pt x="2914766" y="1381133"/>
                            <a:pt x="2771334" y="1360461"/>
                            <a:pt x="2682494" y="1374687"/>
                          </a:cubicBezTo>
                          <a:cubicBezTo>
                            <a:pt x="2593654" y="1388913"/>
                            <a:pt x="2325200" y="1340773"/>
                            <a:pt x="2159635" y="1374687"/>
                          </a:cubicBezTo>
                          <a:cubicBezTo>
                            <a:pt x="1994070" y="1408601"/>
                            <a:pt x="1871044" y="1362257"/>
                            <a:pt x="1636776" y="1374687"/>
                          </a:cubicBezTo>
                          <a:cubicBezTo>
                            <a:pt x="1402508" y="1387117"/>
                            <a:pt x="1255428" y="1319272"/>
                            <a:pt x="977519" y="1374687"/>
                          </a:cubicBezTo>
                          <a:cubicBezTo>
                            <a:pt x="699610" y="1430102"/>
                            <a:pt x="727144" y="1369620"/>
                            <a:pt x="545592" y="1374687"/>
                          </a:cubicBezTo>
                          <a:cubicBezTo>
                            <a:pt x="364040" y="1379754"/>
                            <a:pt x="210235" y="1339855"/>
                            <a:pt x="0" y="1374687"/>
                          </a:cubicBezTo>
                          <a:cubicBezTo>
                            <a:pt x="-43304" y="1277729"/>
                            <a:pt x="36101" y="1086329"/>
                            <a:pt x="0" y="930205"/>
                          </a:cubicBezTo>
                          <a:cubicBezTo>
                            <a:pt x="-36101" y="774081"/>
                            <a:pt x="1734" y="594654"/>
                            <a:pt x="0" y="444482"/>
                          </a:cubicBezTo>
                          <a:cubicBezTo>
                            <a:pt x="-1734" y="294310"/>
                            <a:pt x="34910" y="14703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135235" dist="38100" dir="2700000" sx="102301" sy="102301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39B7DFB-968A-9245-A354-AC967442E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0609" y="3428481"/>
              <a:ext cx="2664716" cy="70888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04FA0B-71D2-B040-B196-35B94DA8B0E1}"/>
                </a:ext>
              </a:extLst>
            </p:cNvPr>
            <p:cNvSpPr txBox="1"/>
            <p:nvPr/>
          </p:nvSpPr>
          <p:spPr>
            <a:xfrm>
              <a:off x="7562335" y="3126259"/>
              <a:ext cx="30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Sigmoid function: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518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8D6C-F87F-934A-8F5D-DE37F191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0"/>
            <a:ext cx="10515600" cy="1325563"/>
          </a:xfrm>
        </p:spPr>
        <p:txBody>
          <a:bodyPr/>
          <a:lstStyle/>
          <a:p>
            <a:r>
              <a:rPr lang="en-US" dirty="0"/>
              <a:t>Logistic Regression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CE6A33-CD82-9245-847C-14897A67FCC6}"/>
              </a:ext>
            </a:extLst>
          </p:cNvPr>
          <p:cNvSpPr/>
          <p:nvPr/>
        </p:nvSpPr>
        <p:spPr>
          <a:xfrm>
            <a:off x="212817" y="1015289"/>
            <a:ext cx="11362508" cy="72625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11362508"/>
                      <a:gd name="connsiteY0" fmla="*/ 0 h 726257"/>
                      <a:gd name="connsiteX1" fmla="*/ 370777 w 11362508"/>
                      <a:gd name="connsiteY1" fmla="*/ 0 h 726257"/>
                      <a:gd name="connsiteX2" fmla="*/ 855178 w 11362508"/>
                      <a:gd name="connsiteY2" fmla="*/ 0 h 726257"/>
                      <a:gd name="connsiteX3" fmla="*/ 1680455 w 11362508"/>
                      <a:gd name="connsiteY3" fmla="*/ 0 h 726257"/>
                      <a:gd name="connsiteX4" fmla="*/ 2164857 w 11362508"/>
                      <a:gd name="connsiteY4" fmla="*/ 0 h 726257"/>
                      <a:gd name="connsiteX5" fmla="*/ 2535633 w 11362508"/>
                      <a:gd name="connsiteY5" fmla="*/ 0 h 726257"/>
                      <a:gd name="connsiteX6" fmla="*/ 3020035 w 11362508"/>
                      <a:gd name="connsiteY6" fmla="*/ 0 h 726257"/>
                      <a:gd name="connsiteX7" fmla="*/ 3618062 w 11362508"/>
                      <a:gd name="connsiteY7" fmla="*/ 0 h 726257"/>
                      <a:gd name="connsiteX8" fmla="*/ 4216088 w 11362508"/>
                      <a:gd name="connsiteY8" fmla="*/ 0 h 726257"/>
                      <a:gd name="connsiteX9" fmla="*/ 5041365 w 11362508"/>
                      <a:gd name="connsiteY9" fmla="*/ 0 h 726257"/>
                      <a:gd name="connsiteX10" fmla="*/ 5412142 w 11362508"/>
                      <a:gd name="connsiteY10" fmla="*/ 0 h 726257"/>
                      <a:gd name="connsiteX11" fmla="*/ 5782919 w 11362508"/>
                      <a:gd name="connsiteY11" fmla="*/ 0 h 726257"/>
                      <a:gd name="connsiteX12" fmla="*/ 6608195 w 11362508"/>
                      <a:gd name="connsiteY12" fmla="*/ 0 h 726257"/>
                      <a:gd name="connsiteX13" fmla="*/ 7319847 w 11362508"/>
                      <a:gd name="connsiteY13" fmla="*/ 0 h 726257"/>
                      <a:gd name="connsiteX14" fmla="*/ 8031499 w 11362508"/>
                      <a:gd name="connsiteY14" fmla="*/ 0 h 726257"/>
                      <a:gd name="connsiteX15" fmla="*/ 8402276 w 11362508"/>
                      <a:gd name="connsiteY15" fmla="*/ 0 h 726257"/>
                      <a:gd name="connsiteX16" fmla="*/ 9000302 w 11362508"/>
                      <a:gd name="connsiteY16" fmla="*/ 0 h 726257"/>
                      <a:gd name="connsiteX17" fmla="*/ 9825579 w 11362508"/>
                      <a:gd name="connsiteY17" fmla="*/ 0 h 726257"/>
                      <a:gd name="connsiteX18" fmla="*/ 10082731 w 11362508"/>
                      <a:gd name="connsiteY18" fmla="*/ 0 h 726257"/>
                      <a:gd name="connsiteX19" fmla="*/ 11362508 w 11362508"/>
                      <a:gd name="connsiteY19" fmla="*/ 0 h 726257"/>
                      <a:gd name="connsiteX20" fmla="*/ 11362508 w 11362508"/>
                      <a:gd name="connsiteY20" fmla="*/ 341341 h 726257"/>
                      <a:gd name="connsiteX21" fmla="*/ 11362508 w 11362508"/>
                      <a:gd name="connsiteY21" fmla="*/ 726257 h 726257"/>
                      <a:gd name="connsiteX22" fmla="*/ 10764481 w 11362508"/>
                      <a:gd name="connsiteY22" fmla="*/ 726257 h 726257"/>
                      <a:gd name="connsiteX23" fmla="*/ 10166455 w 11362508"/>
                      <a:gd name="connsiteY23" fmla="*/ 726257 h 726257"/>
                      <a:gd name="connsiteX24" fmla="*/ 9795678 w 11362508"/>
                      <a:gd name="connsiteY24" fmla="*/ 726257 h 726257"/>
                      <a:gd name="connsiteX25" fmla="*/ 9197651 w 11362508"/>
                      <a:gd name="connsiteY25" fmla="*/ 726257 h 726257"/>
                      <a:gd name="connsiteX26" fmla="*/ 8485999 w 11362508"/>
                      <a:gd name="connsiteY26" fmla="*/ 726257 h 726257"/>
                      <a:gd name="connsiteX27" fmla="*/ 7887973 w 11362508"/>
                      <a:gd name="connsiteY27" fmla="*/ 726257 h 726257"/>
                      <a:gd name="connsiteX28" fmla="*/ 7062696 w 11362508"/>
                      <a:gd name="connsiteY28" fmla="*/ 726257 h 726257"/>
                      <a:gd name="connsiteX29" fmla="*/ 6805544 w 11362508"/>
                      <a:gd name="connsiteY29" fmla="*/ 726257 h 726257"/>
                      <a:gd name="connsiteX30" fmla="*/ 6321143 w 11362508"/>
                      <a:gd name="connsiteY30" fmla="*/ 726257 h 726257"/>
                      <a:gd name="connsiteX31" fmla="*/ 5950366 w 11362508"/>
                      <a:gd name="connsiteY31" fmla="*/ 726257 h 726257"/>
                      <a:gd name="connsiteX32" fmla="*/ 5352339 w 11362508"/>
                      <a:gd name="connsiteY32" fmla="*/ 726257 h 726257"/>
                      <a:gd name="connsiteX33" fmla="*/ 5095188 w 11362508"/>
                      <a:gd name="connsiteY33" fmla="*/ 726257 h 726257"/>
                      <a:gd name="connsiteX34" fmla="*/ 4497161 w 11362508"/>
                      <a:gd name="connsiteY34" fmla="*/ 726257 h 726257"/>
                      <a:gd name="connsiteX35" fmla="*/ 4126384 w 11362508"/>
                      <a:gd name="connsiteY35" fmla="*/ 726257 h 726257"/>
                      <a:gd name="connsiteX36" fmla="*/ 3528358 w 11362508"/>
                      <a:gd name="connsiteY36" fmla="*/ 726257 h 726257"/>
                      <a:gd name="connsiteX37" fmla="*/ 3043956 w 11362508"/>
                      <a:gd name="connsiteY37" fmla="*/ 726257 h 726257"/>
                      <a:gd name="connsiteX38" fmla="*/ 2445929 w 11362508"/>
                      <a:gd name="connsiteY38" fmla="*/ 726257 h 726257"/>
                      <a:gd name="connsiteX39" fmla="*/ 1620652 w 11362508"/>
                      <a:gd name="connsiteY39" fmla="*/ 726257 h 726257"/>
                      <a:gd name="connsiteX40" fmla="*/ 909001 w 11362508"/>
                      <a:gd name="connsiteY40" fmla="*/ 726257 h 726257"/>
                      <a:gd name="connsiteX41" fmla="*/ 651849 w 11362508"/>
                      <a:gd name="connsiteY41" fmla="*/ 726257 h 726257"/>
                      <a:gd name="connsiteX42" fmla="*/ 0 w 11362508"/>
                      <a:gd name="connsiteY42" fmla="*/ 726257 h 726257"/>
                      <a:gd name="connsiteX43" fmla="*/ 0 w 11362508"/>
                      <a:gd name="connsiteY43" fmla="*/ 348603 h 726257"/>
                      <a:gd name="connsiteX44" fmla="*/ 0 w 11362508"/>
                      <a:gd name="connsiteY44" fmla="*/ 0 h 726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11362508" h="726257" fill="none" extrusionOk="0">
                        <a:moveTo>
                          <a:pt x="0" y="0"/>
                        </a:moveTo>
                        <a:cubicBezTo>
                          <a:pt x="146692" y="-15801"/>
                          <a:pt x="203894" y="21006"/>
                          <a:pt x="370777" y="0"/>
                        </a:cubicBezTo>
                        <a:cubicBezTo>
                          <a:pt x="537660" y="-21006"/>
                          <a:pt x="619784" y="20448"/>
                          <a:pt x="855178" y="0"/>
                        </a:cubicBezTo>
                        <a:cubicBezTo>
                          <a:pt x="1090572" y="-20448"/>
                          <a:pt x="1442499" y="7153"/>
                          <a:pt x="1680455" y="0"/>
                        </a:cubicBezTo>
                        <a:cubicBezTo>
                          <a:pt x="1918411" y="-7153"/>
                          <a:pt x="1985855" y="7633"/>
                          <a:pt x="2164857" y="0"/>
                        </a:cubicBezTo>
                        <a:cubicBezTo>
                          <a:pt x="2343859" y="-7633"/>
                          <a:pt x="2364324" y="3816"/>
                          <a:pt x="2535633" y="0"/>
                        </a:cubicBezTo>
                        <a:cubicBezTo>
                          <a:pt x="2706942" y="-3816"/>
                          <a:pt x="2862547" y="1447"/>
                          <a:pt x="3020035" y="0"/>
                        </a:cubicBezTo>
                        <a:cubicBezTo>
                          <a:pt x="3177523" y="-1447"/>
                          <a:pt x="3369292" y="23282"/>
                          <a:pt x="3618062" y="0"/>
                        </a:cubicBezTo>
                        <a:cubicBezTo>
                          <a:pt x="3866832" y="-23282"/>
                          <a:pt x="3928739" y="67457"/>
                          <a:pt x="4216088" y="0"/>
                        </a:cubicBezTo>
                        <a:cubicBezTo>
                          <a:pt x="4503437" y="-67457"/>
                          <a:pt x="4654876" y="22939"/>
                          <a:pt x="5041365" y="0"/>
                        </a:cubicBezTo>
                        <a:cubicBezTo>
                          <a:pt x="5427854" y="-22939"/>
                          <a:pt x="5268098" y="1754"/>
                          <a:pt x="5412142" y="0"/>
                        </a:cubicBezTo>
                        <a:cubicBezTo>
                          <a:pt x="5556186" y="-1754"/>
                          <a:pt x="5643234" y="21834"/>
                          <a:pt x="5782919" y="0"/>
                        </a:cubicBezTo>
                        <a:cubicBezTo>
                          <a:pt x="5922604" y="-21834"/>
                          <a:pt x="6198322" y="20772"/>
                          <a:pt x="6608195" y="0"/>
                        </a:cubicBezTo>
                        <a:cubicBezTo>
                          <a:pt x="7018068" y="-20772"/>
                          <a:pt x="7089486" y="55782"/>
                          <a:pt x="7319847" y="0"/>
                        </a:cubicBezTo>
                        <a:cubicBezTo>
                          <a:pt x="7550208" y="-55782"/>
                          <a:pt x="7796780" y="83332"/>
                          <a:pt x="8031499" y="0"/>
                        </a:cubicBezTo>
                        <a:cubicBezTo>
                          <a:pt x="8266218" y="-83332"/>
                          <a:pt x="8228985" y="23625"/>
                          <a:pt x="8402276" y="0"/>
                        </a:cubicBezTo>
                        <a:cubicBezTo>
                          <a:pt x="8575567" y="-23625"/>
                          <a:pt x="8730941" y="42429"/>
                          <a:pt x="9000302" y="0"/>
                        </a:cubicBezTo>
                        <a:cubicBezTo>
                          <a:pt x="9269663" y="-42429"/>
                          <a:pt x="9482936" y="15878"/>
                          <a:pt x="9825579" y="0"/>
                        </a:cubicBezTo>
                        <a:cubicBezTo>
                          <a:pt x="10168222" y="-15878"/>
                          <a:pt x="9980046" y="13659"/>
                          <a:pt x="10082731" y="0"/>
                        </a:cubicBezTo>
                        <a:cubicBezTo>
                          <a:pt x="10185416" y="-13659"/>
                          <a:pt x="10767851" y="101603"/>
                          <a:pt x="11362508" y="0"/>
                        </a:cubicBezTo>
                        <a:cubicBezTo>
                          <a:pt x="11387714" y="116120"/>
                          <a:pt x="11362447" y="208015"/>
                          <a:pt x="11362508" y="341341"/>
                        </a:cubicBezTo>
                        <a:cubicBezTo>
                          <a:pt x="11362569" y="474667"/>
                          <a:pt x="11339723" y="589970"/>
                          <a:pt x="11362508" y="726257"/>
                        </a:cubicBezTo>
                        <a:cubicBezTo>
                          <a:pt x="11101526" y="787869"/>
                          <a:pt x="11037563" y="687682"/>
                          <a:pt x="10764481" y="726257"/>
                        </a:cubicBezTo>
                        <a:cubicBezTo>
                          <a:pt x="10491399" y="764832"/>
                          <a:pt x="10459284" y="677406"/>
                          <a:pt x="10166455" y="726257"/>
                        </a:cubicBezTo>
                        <a:cubicBezTo>
                          <a:pt x="9873626" y="775108"/>
                          <a:pt x="9967327" y="688718"/>
                          <a:pt x="9795678" y="726257"/>
                        </a:cubicBezTo>
                        <a:cubicBezTo>
                          <a:pt x="9624029" y="763796"/>
                          <a:pt x="9335398" y="711755"/>
                          <a:pt x="9197651" y="726257"/>
                        </a:cubicBezTo>
                        <a:cubicBezTo>
                          <a:pt x="9059904" y="740759"/>
                          <a:pt x="8693981" y="723512"/>
                          <a:pt x="8485999" y="726257"/>
                        </a:cubicBezTo>
                        <a:cubicBezTo>
                          <a:pt x="8278017" y="729002"/>
                          <a:pt x="8043717" y="696769"/>
                          <a:pt x="7887973" y="726257"/>
                        </a:cubicBezTo>
                        <a:cubicBezTo>
                          <a:pt x="7732229" y="755745"/>
                          <a:pt x="7372917" y="688090"/>
                          <a:pt x="7062696" y="726257"/>
                        </a:cubicBezTo>
                        <a:cubicBezTo>
                          <a:pt x="6752475" y="764424"/>
                          <a:pt x="6922174" y="702760"/>
                          <a:pt x="6805544" y="726257"/>
                        </a:cubicBezTo>
                        <a:cubicBezTo>
                          <a:pt x="6688914" y="749754"/>
                          <a:pt x="6545798" y="721386"/>
                          <a:pt x="6321143" y="726257"/>
                        </a:cubicBezTo>
                        <a:cubicBezTo>
                          <a:pt x="6096488" y="731128"/>
                          <a:pt x="6043152" y="690918"/>
                          <a:pt x="5950366" y="726257"/>
                        </a:cubicBezTo>
                        <a:cubicBezTo>
                          <a:pt x="5857580" y="761596"/>
                          <a:pt x="5555171" y="708135"/>
                          <a:pt x="5352339" y="726257"/>
                        </a:cubicBezTo>
                        <a:cubicBezTo>
                          <a:pt x="5149507" y="744379"/>
                          <a:pt x="5214023" y="710981"/>
                          <a:pt x="5095188" y="726257"/>
                        </a:cubicBezTo>
                        <a:cubicBezTo>
                          <a:pt x="4976353" y="741533"/>
                          <a:pt x="4674494" y="702999"/>
                          <a:pt x="4497161" y="726257"/>
                        </a:cubicBezTo>
                        <a:cubicBezTo>
                          <a:pt x="4319828" y="749515"/>
                          <a:pt x="4310106" y="692311"/>
                          <a:pt x="4126384" y="726257"/>
                        </a:cubicBezTo>
                        <a:cubicBezTo>
                          <a:pt x="3942662" y="760203"/>
                          <a:pt x="3819108" y="717713"/>
                          <a:pt x="3528358" y="726257"/>
                        </a:cubicBezTo>
                        <a:cubicBezTo>
                          <a:pt x="3237608" y="734801"/>
                          <a:pt x="3272030" y="702896"/>
                          <a:pt x="3043956" y="726257"/>
                        </a:cubicBezTo>
                        <a:cubicBezTo>
                          <a:pt x="2815882" y="749618"/>
                          <a:pt x="2719170" y="686733"/>
                          <a:pt x="2445929" y="726257"/>
                        </a:cubicBezTo>
                        <a:cubicBezTo>
                          <a:pt x="2172688" y="765781"/>
                          <a:pt x="1901215" y="650648"/>
                          <a:pt x="1620652" y="726257"/>
                        </a:cubicBezTo>
                        <a:cubicBezTo>
                          <a:pt x="1340089" y="801866"/>
                          <a:pt x="1231299" y="691380"/>
                          <a:pt x="909001" y="726257"/>
                        </a:cubicBezTo>
                        <a:cubicBezTo>
                          <a:pt x="586703" y="761134"/>
                          <a:pt x="762800" y="696461"/>
                          <a:pt x="651849" y="726257"/>
                        </a:cubicBezTo>
                        <a:cubicBezTo>
                          <a:pt x="540898" y="756053"/>
                          <a:pt x="200631" y="654479"/>
                          <a:pt x="0" y="726257"/>
                        </a:cubicBezTo>
                        <a:cubicBezTo>
                          <a:pt x="-34718" y="633072"/>
                          <a:pt x="31285" y="483414"/>
                          <a:pt x="0" y="348603"/>
                        </a:cubicBezTo>
                        <a:cubicBezTo>
                          <a:pt x="-31285" y="213792"/>
                          <a:pt x="33246" y="147849"/>
                          <a:pt x="0" y="0"/>
                        </a:cubicBezTo>
                        <a:close/>
                      </a:path>
                      <a:path w="11362508" h="726257" stroke="0" extrusionOk="0">
                        <a:moveTo>
                          <a:pt x="0" y="0"/>
                        </a:moveTo>
                        <a:cubicBezTo>
                          <a:pt x="276903" y="-29683"/>
                          <a:pt x="358330" y="15364"/>
                          <a:pt x="598027" y="0"/>
                        </a:cubicBezTo>
                        <a:cubicBezTo>
                          <a:pt x="837724" y="-15364"/>
                          <a:pt x="994932" y="10125"/>
                          <a:pt x="1309679" y="0"/>
                        </a:cubicBezTo>
                        <a:cubicBezTo>
                          <a:pt x="1624426" y="-10125"/>
                          <a:pt x="1642378" y="37203"/>
                          <a:pt x="1794080" y="0"/>
                        </a:cubicBezTo>
                        <a:cubicBezTo>
                          <a:pt x="1945782" y="-37203"/>
                          <a:pt x="2312977" y="76007"/>
                          <a:pt x="2619357" y="0"/>
                        </a:cubicBezTo>
                        <a:cubicBezTo>
                          <a:pt x="2925737" y="-76007"/>
                          <a:pt x="2941839" y="15609"/>
                          <a:pt x="3217384" y="0"/>
                        </a:cubicBezTo>
                        <a:cubicBezTo>
                          <a:pt x="3492929" y="-15609"/>
                          <a:pt x="3416300" y="24036"/>
                          <a:pt x="3588160" y="0"/>
                        </a:cubicBezTo>
                        <a:cubicBezTo>
                          <a:pt x="3760020" y="-24036"/>
                          <a:pt x="3822433" y="274"/>
                          <a:pt x="3958937" y="0"/>
                        </a:cubicBezTo>
                        <a:cubicBezTo>
                          <a:pt x="4095441" y="-274"/>
                          <a:pt x="4133409" y="24785"/>
                          <a:pt x="4216088" y="0"/>
                        </a:cubicBezTo>
                        <a:cubicBezTo>
                          <a:pt x="4298767" y="-24785"/>
                          <a:pt x="4649397" y="29428"/>
                          <a:pt x="4814115" y="0"/>
                        </a:cubicBezTo>
                        <a:cubicBezTo>
                          <a:pt x="4978833" y="-29428"/>
                          <a:pt x="5283454" y="28127"/>
                          <a:pt x="5412142" y="0"/>
                        </a:cubicBezTo>
                        <a:cubicBezTo>
                          <a:pt x="5540830" y="-28127"/>
                          <a:pt x="5962714" y="29345"/>
                          <a:pt x="6237419" y="0"/>
                        </a:cubicBezTo>
                        <a:cubicBezTo>
                          <a:pt x="6512124" y="-29345"/>
                          <a:pt x="6660611" y="58132"/>
                          <a:pt x="6949071" y="0"/>
                        </a:cubicBezTo>
                        <a:cubicBezTo>
                          <a:pt x="7237531" y="-58132"/>
                          <a:pt x="7300413" y="39049"/>
                          <a:pt x="7433472" y="0"/>
                        </a:cubicBezTo>
                        <a:cubicBezTo>
                          <a:pt x="7566531" y="-39049"/>
                          <a:pt x="7712768" y="47333"/>
                          <a:pt x="7917874" y="0"/>
                        </a:cubicBezTo>
                        <a:cubicBezTo>
                          <a:pt x="8122980" y="-47333"/>
                          <a:pt x="8111056" y="29758"/>
                          <a:pt x="8175025" y="0"/>
                        </a:cubicBezTo>
                        <a:cubicBezTo>
                          <a:pt x="8238994" y="-29758"/>
                          <a:pt x="8755451" y="43430"/>
                          <a:pt x="9000302" y="0"/>
                        </a:cubicBezTo>
                        <a:cubicBezTo>
                          <a:pt x="9245153" y="-43430"/>
                          <a:pt x="9465908" y="59928"/>
                          <a:pt x="9825579" y="0"/>
                        </a:cubicBezTo>
                        <a:cubicBezTo>
                          <a:pt x="10185250" y="-59928"/>
                          <a:pt x="10144790" y="2984"/>
                          <a:pt x="10309981" y="0"/>
                        </a:cubicBezTo>
                        <a:cubicBezTo>
                          <a:pt x="10475172" y="-2984"/>
                          <a:pt x="10593358" y="41681"/>
                          <a:pt x="10680758" y="0"/>
                        </a:cubicBezTo>
                        <a:cubicBezTo>
                          <a:pt x="10768158" y="-41681"/>
                          <a:pt x="11170791" y="59565"/>
                          <a:pt x="11362508" y="0"/>
                        </a:cubicBezTo>
                        <a:cubicBezTo>
                          <a:pt x="11387626" y="151585"/>
                          <a:pt x="11348529" y="242759"/>
                          <a:pt x="11362508" y="370391"/>
                        </a:cubicBezTo>
                        <a:cubicBezTo>
                          <a:pt x="11376487" y="498023"/>
                          <a:pt x="11332840" y="616877"/>
                          <a:pt x="11362508" y="726257"/>
                        </a:cubicBezTo>
                        <a:cubicBezTo>
                          <a:pt x="11093689" y="754950"/>
                          <a:pt x="10967996" y="682157"/>
                          <a:pt x="10764481" y="726257"/>
                        </a:cubicBezTo>
                        <a:cubicBezTo>
                          <a:pt x="10560966" y="770357"/>
                          <a:pt x="10345866" y="677509"/>
                          <a:pt x="10166455" y="726257"/>
                        </a:cubicBezTo>
                        <a:cubicBezTo>
                          <a:pt x="9987044" y="775005"/>
                          <a:pt x="9798104" y="690964"/>
                          <a:pt x="9454803" y="726257"/>
                        </a:cubicBezTo>
                        <a:cubicBezTo>
                          <a:pt x="9111502" y="761550"/>
                          <a:pt x="8798926" y="662242"/>
                          <a:pt x="8629526" y="726257"/>
                        </a:cubicBezTo>
                        <a:cubicBezTo>
                          <a:pt x="8460126" y="790272"/>
                          <a:pt x="8306479" y="697292"/>
                          <a:pt x="8031499" y="726257"/>
                        </a:cubicBezTo>
                        <a:cubicBezTo>
                          <a:pt x="7756519" y="755222"/>
                          <a:pt x="7808281" y="705811"/>
                          <a:pt x="7660722" y="726257"/>
                        </a:cubicBezTo>
                        <a:cubicBezTo>
                          <a:pt x="7513163" y="746703"/>
                          <a:pt x="7281231" y="721926"/>
                          <a:pt x="6949071" y="726257"/>
                        </a:cubicBezTo>
                        <a:cubicBezTo>
                          <a:pt x="6616911" y="730588"/>
                          <a:pt x="6706676" y="685800"/>
                          <a:pt x="6578294" y="726257"/>
                        </a:cubicBezTo>
                        <a:cubicBezTo>
                          <a:pt x="6449912" y="766714"/>
                          <a:pt x="6126159" y="683975"/>
                          <a:pt x="5866642" y="726257"/>
                        </a:cubicBezTo>
                        <a:cubicBezTo>
                          <a:pt x="5607125" y="768539"/>
                          <a:pt x="5737808" y="719798"/>
                          <a:pt x="5609491" y="726257"/>
                        </a:cubicBezTo>
                        <a:cubicBezTo>
                          <a:pt x="5481174" y="732716"/>
                          <a:pt x="5395915" y="692860"/>
                          <a:pt x="5238714" y="726257"/>
                        </a:cubicBezTo>
                        <a:cubicBezTo>
                          <a:pt x="5081513" y="759654"/>
                          <a:pt x="4894514" y="681924"/>
                          <a:pt x="4754313" y="726257"/>
                        </a:cubicBezTo>
                        <a:cubicBezTo>
                          <a:pt x="4614112" y="770590"/>
                          <a:pt x="4310243" y="720344"/>
                          <a:pt x="4156286" y="726257"/>
                        </a:cubicBezTo>
                        <a:cubicBezTo>
                          <a:pt x="4002329" y="732170"/>
                          <a:pt x="3854182" y="700383"/>
                          <a:pt x="3671884" y="726257"/>
                        </a:cubicBezTo>
                        <a:cubicBezTo>
                          <a:pt x="3489586" y="752131"/>
                          <a:pt x="3445327" y="712364"/>
                          <a:pt x="3301108" y="726257"/>
                        </a:cubicBezTo>
                        <a:cubicBezTo>
                          <a:pt x="3156889" y="740150"/>
                          <a:pt x="3114770" y="715013"/>
                          <a:pt x="3043956" y="726257"/>
                        </a:cubicBezTo>
                        <a:cubicBezTo>
                          <a:pt x="2973142" y="737501"/>
                          <a:pt x="2910492" y="696888"/>
                          <a:pt x="2786805" y="726257"/>
                        </a:cubicBezTo>
                        <a:cubicBezTo>
                          <a:pt x="2663118" y="755626"/>
                          <a:pt x="2231300" y="701765"/>
                          <a:pt x="1961528" y="726257"/>
                        </a:cubicBezTo>
                        <a:cubicBezTo>
                          <a:pt x="1691756" y="750749"/>
                          <a:pt x="1565390" y="705635"/>
                          <a:pt x="1249876" y="726257"/>
                        </a:cubicBezTo>
                        <a:cubicBezTo>
                          <a:pt x="934362" y="746879"/>
                          <a:pt x="1068486" y="708503"/>
                          <a:pt x="992724" y="726257"/>
                        </a:cubicBezTo>
                        <a:cubicBezTo>
                          <a:pt x="916962" y="744011"/>
                          <a:pt x="721948" y="717789"/>
                          <a:pt x="621948" y="726257"/>
                        </a:cubicBezTo>
                        <a:cubicBezTo>
                          <a:pt x="521948" y="734725"/>
                          <a:pt x="302228" y="710848"/>
                          <a:pt x="0" y="726257"/>
                        </a:cubicBezTo>
                        <a:cubicBezTo>
                          <a:pt x="-17562" y="608913"/>
                          <a:pt x="42401" y="485510"/>
                          <a:pt x="0" y="363129"/>
                        </a:cubicBezTo>
                        <a:cubicBezTo>
                          <a:pt x="-42401" y="240748"/>
                          <a:pt x="28869" y="1219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235" dist="38100" dir="2700000" sx="102301" sy="102301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Predict if a customer will click on a Home insurance Ad given two features we know about them.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778CF-8F24-5643-8990-00317A4DB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7" y="1868081"/>
            <a:ext cx="5774327" cy="1862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07652F-3681-274B-9BC9-3E94817FAA20}"/>
              </a:ext>
            </a:extLst>
          </p:cNvPr>
          <p:cNvSpPr/>
          <p:nvPr/>
        </p:nvSpPr>
        <p:spPr>
          <a:xfrm>
            <a:off x="212818" y="3817719"/>
            <a:ext cx="5687240" cy="1737181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5687240"/>
                      <a:gd name="connsiteY0" fmla="*/ 0 h 1737181"/>
                      <a:gd name="connsiteX1" fmla="*/ 511852 w 5687240"/>
                      <a:gd name="connsiteY1" fmla="*/ 0 h 1737181"/>
                      <a:gd name="connsiteX2" fmla="*/ 1194320 w 5687240"/>
                      <a:gd name="connsiteY2" fmla="*/ 0 h 1737181"/>
                      <a:gd name="connsiteX3" fmla="*/ 1706172 w 5687240"/>
                      <a:gd name="connsiteY3" fmla="*/ 0 h 1737181"/>
                      <a:gd name="connsiteX4" fmla="*/ 2104279 w 5687240"/>
                      <a:gd name="connsiteY4" fmla="*/ 0 h 1737181"/>
                      <a:gd name="connsiteX5" fmla="*/ 2559258 w 5687240"/>
                      <a:gd name="connsiteY5" fmla="*/ 0 h 1737181"/>
                      <a:gd name="connsiteX6" fmla="*/ 3184854 w 5687240"/>
                      <a:gd name="connsiteY6" fmla="*/ 0 h 1737181"/>
                      <a:gd name="connsiteX7" fmla="*/ 3696706 w 5687240"/>
                      <a:gd name="connsiteY7" fmla="*/ 0 h 1737181"/>
                      <a:gd name="connsiteX8" fmla="*/ 4379175 w 5687240"/>
                      <a:gd name="connsiteY8" fmla="*/ 0 h 1737181"/>
                      <a:gd name="connsiteX9" fmla="*/ 4947899 w 5687240"/>
                      <a:gd name="connsiteY9" fmla="*/ 0 h 1737181"/>
                      <a:gd name="connsiteX10" fmla="*/ 5687240 w 5687240"/>
                      <a:gd name="connsiteY10" fmla="*/ 0 h 1737181"/>
                      <a:gd name="connsiteX11" fmla="*/ 5687240 w 5687240"/>
                      <a:gd name="connsiteY11" fmla="*/ 526945 h 1737181"/>
                      <a:gd name="connsiteX12" fmla="*/ 5687240 w 5687240"/>
                      <a:gd name="connsiteY12" fmla="*/ 1140749 h 1737181"/>
                      <a:gd name="connsiteX13" fmla="*/ 5687240 w 5687240"/>
                      <a:gd name="connsiteY13" fmla="*/ 1737181 h 1737181"/>
                      <a:gd name="connsiteX14" fmla="*/ 5289133 w 5687240"/>
                      <a:gd name="connsiteY14" fmla="*/ 1737181 h 1737181"/>
                      <a:gd name="connsiteX15" fmla="*/ 4606664 w 5687240"/>
                      <a:gd name="connsiteY15" fmla="*/ 1737181 h 1737181"/>
                      <a:gd name="connsiteX16" fmla="*/ 4151685 w 5687240"/>
                      <a:gd name="connsiteY16" fmla="*/ 1737181 h 1737181"/>
                      <a:gd name="connsiteX17" fmla="*/ 3696706 w 5687240"/>
                      <a:gd name="connsiteY17" fmla="*/ 1737181 h 1737181"/>
                      <a:gd name="connsiteX18" fmla="*/ 3127982 w 5687240"/>
                      <a:gd name="connsiteY18" fmla="*/ 1737181 h 1737181"/>
                      <a:gd name="connsiteX19" fmla="*/ 2673003 w 5687240"/>
                      <a:gd name="connsiteY19" fmla="*/ 1737181 h 1737181"/>
                      <a:gd name="connsiteX20" fmla="*/ 1990534 w 5687240"/>
                      <a:gd name="connsiteY20" fmla="*/ 1737181 h 1737181"/>
                      <a:gd name="connsiteX21" fmla="*/ 1364938 w 5687240"/>
                      <a:gd name="connsiteY21" fmla="*/ 1737181 h 1737181"/>
                      <a:gd name="connsiteX22" fmla="*/ 796214 w 5687240"/>
                      <a:gd name="connsiteY22" fmla="*/ 1737181 h 1737181"/>
                      <a:gd name="connsiteX23" fmla="*/ 0 w 5687240"/>
                      <a:gd name="connsiteY23" fmla="*/ 1737181 h 1737181"/>
                      <a:gd name="connsiteX24" fmla="*/ 0 w 5687240"/>
                      <a:gd name="connsiteY24" fmla="*/ 1192864 h 1737181"/>
                      <a:gd name="connsiteX25" fmla="*/ 0 w 5687240"/>
                      <a:gd name="connsiteY25" fmla="*/ 613804 h 1737181"/>
                      <a:gd name="connsiteX26" fmla="*/ 0 w 5687240"/>
                      <a:gd name="connsiteY26" fmla="*/ 0 h 17371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5687240" h="1737181" fill="none" extrusionOk="0">
                        <a:moveTo>
                          <a:pt x="0" y="0"/>
                        </a:moveTo>
                        <a:cubicBezTo>
                          <a:pt x="215921" y="-12485"/>
                          <a:pt x="406263" y="55791"/>
                          <a:pt x="511852" y="0"/>
                        </a:cubicBezTo>
                        <a:cubicBezTo>
                          <a:pt x="617441" y="-55791"/>
                          <a:pt x="863775" y="64966"/>
                          <a:pt x="1194320" y="0"/>
                        </a:cubicBezTo>
                        <a:cubicBezTo>
                          <a:pt x="1524865" y="-64966"/>
                          <a:pt x="1513948" y="37590"/>
                          <a:pt x="1706172" y="0"/>
                        </a:cubicBezTo>
                        <a:cubicBezTo>
                          <a:pt x="1898396" y="-37590"/>
                          <a:pt x="2024497" y="4092"/>
                          <a:pt x="2104279" y="0"/>
                        </a:cubicBezTo>
                        <a:cubicBezTo>
                          <a:pt x="2184061" y="-4092"/>
                          <a:pt x="2433426" y="44931"/>
                          <a:pt x="2559258" y="0"/>
                        </a:cubicBezTo>
                        <a:cubicBezTo>
                          <a:pt x="2685090" y="-44931"/>
                          <a:pt x="2993065" y="59650"/>
                          <a:pt x="3184854" y="0"/>
                        </a:cubicBezTo>
                        <a:cubicBezTo>
                          <a:pt x="3376643" y="-59650"/>
                          <a:pt x="3511797" y="26270"/>
                          <a:pt x="3696706" y="0"/>
                        </a:cubicBezTo>
                        <a:cubicBezTo>
                          <a:pt x="3881615" y="-26270"/>
                          <a:pt x="4223624" y="42457"/>
                          <a:pt x="4379175" y="0"/>
                        </a:cubicBezTo>
                        <a:cubicBezTo>
                          <a:pt x="4534726" y="-42457"/>
                          <a:pt x="4737251" y="12956"/>
                          <a:pt x="4947899" y="0"/>
                        </a:cubicBezTo>
                        <a:cubicBezTo>
                          <a:pt x="5158547" y="-12956"/>
                          <a:pt x="5485264" y="44057"/>
                          <a:pt x="5687240" y="0"/>
                        </a:cubicBezTo>
                        <a:cubicBezTo>
                          <a:pt x="5717251" y="233282"/>
                          <a:pt x="5674434" y="372587"/>
                          <a:pt x="5687240" y="526945"/>
                        </a:cubicBezTo>
                        <a:cubicBezTo>
                          <a:pt x="5700046" y="681303"/>
                          <a:pt x="5643861" y="926899"/>
                          <a:pt x="5687240" y="1140749"/>
                        </a:cubicBezTo>
                        <a:cubicBezTo>
                          <a:pt x="5730619" y="1354599"/>
                          <a:pt x="5677863" y="1513379"/>
                          <a:pt x="5687240" y="1737181"/>
                        </a:cubicBezTo>
                        <a:cubicBezTo>
                          <a:pt x="5564321" y="1776953"/>
                          <a:pt x="5386536" y="1698846"/>
                          <a:pt x="5289133" y="1737181"/>
                        </a:cubicBezTo>
                        <a:cubicBezTo>
                          <a:pt x="5191730" y="1775516"/>
                          <a:pt x="4857335" y="1673938"/>
                          <a:pt x="4606664" y="1737181"/>
                        </a:cubicBezTo>
                        <a:cubicBezTo>
                          <a:pt x="4355993" y="1800424"/>
                          <a:pt x="4285830" y="1726787"/>
                          <a:pt x="4151685" y="1737181"/>
                        </a:cubicBezTo>
                        <a:cubicBezTo>
                          <a:pt x="4017540" y="1747575"/>
                          <a:pt x="3788397" y="1710156"/>
                          <a:pt x="3696706" y="1737181"/>
                        </a:cubicBezTo>
                        <a:cubicBezTo>
                          <a:pt x="3605015" y="1764206"/>
                          <a:pt x="3367897" y="1728617"/>
                          <a:pt x="3127982" y="1737181"/>
                        </a:cubicBezTo>
                        <a:cubicBezTo>
                          <a:pt x="2888067" y="1745745"/>
                          <a:pt x="2771222" y="1693296"/>
                          <a:pt x="2673003" y="1737181"/>
                        </a:cubicBezTo>
                        <a:cubicBezTo>
                          <a:pt x="2574784" y="1781066"/>
                          <a:pt x="2236365" y="1676195"/>
                          <a:pt x="1990534" y="1737181"/>
                        </a:cubicBezTo>
                        <a:cubicBezTo>
                          <a:pt x="1744703" y="1798167"/>
                          <a:pt x="1513750" y="1719179"/>
                          <a:pt x="1364938" y="1737181"/>
                        </a:cubicBezTo>
                        <a:cubicBezTo>
                          <a:pt x="1216126" y="1755183"/>
                          <a:pt x="924227" y="1684362"/>
                          <a:pt x="796214" y="1737181"/>
                        </a:cubicBezTo>
                        <a:cubicBezTo>
                          <a:pt x="668201" y="1790000"/>
                          <a:pt x="369810" y="1654915"/>
                          <a:pt x="0" y="1737181"/>
                        </a:cubicBezTo>
                        <a:cubicBezTo>
                          <a:pt x="-17601" y="1488779"/>
                          <a:pt x="20207" y="1423223"/>
                          <a:pt x="0" y="1192864"/>
                        </a:cubicBezTo>
                        <a:cubicBezTo>
                          <a:pt x="-20207" y="962505"/>
                          <a:pt x="16356" y="855741"/>
                          <a:pt x="0" y="613804"/>
                        </a:cubicBezTo>
                        <a:cubicBezTo>
                          <a:pt x="-16356" y="371867"/>
                          <a:pt x="40139" y="270638"/>
                          <a:pt x="0" y="0"/>
                        </a:cubicBezTo>
                        <a:close/>
                      </a:path>
                      <a:path w="5687240" h="1737181" stroke="0" extrusionOk="0">
                        <a:moveTo>
                          <a:pt x="0" y="0"/>
                        </a:moveTo>
                        <a:cubicBezTo>
                          <a:pt x="124302" y="-60010"/>
                          <a:pt x="444414" y="65240"/>
                          <a:pt x="568724" y="0"/>
                        </a:cubicBezTo>
                        <a:cubicBezTo>
                          <a:pt x="693034" y="-65240"/>
                          <a:pt x="911744" y="29132"/>
                          <a:pt x="1194320" y="0"/>
                        </a:cubicBezTo>
                        <a:cubicBezTo>
                          <a:pt x="1476896" y="-29132"/>
                          <a:pt x="1489140" y="2068"/>
                          <a:pt x="1706172" y="0"/>
                        </a:cubicBezTo>
                        <a:cubicBezTo>
                          <a:pt x="1923204" y="-2068"/>
                          <a:pt x="2246560" y="67577"/>
                          <a:pt x="2388641" y="0"/>
                        </a:cubicBezTo>
                        <a:cubicBezTo>
                          <a:pt x="2530722" y="-67577"/>
                          <a:pt x="2675061" y="20780"/>
                          <a:pt x="2957365" y="0"/>
                        </a:cubicBezTo>
                        <a:cubicBezTo>
                          <a:pt x="3239669" y="-20780"/>
                          <a:pt x="3316332" y="39840"/>
                          <a:pt x="3412344" y="0"/>
                        </a:cubicBezTo>
                        <a:cubicBezTo>
                          <a:pt x="3508356" y="-39840"/>
                          <a:pt x="3757228" y="49735"/>
                          <a:pt x="3867323" y="0"/>
                        </a:cubicBezTo>
                        <a:cubicBezTo>
                          <a:pt x="3977418" y="-49735"/>
                          <a:pt x="4124934" y="8080"/>
                          <a:pt x="4265430" y="0"/>
                        </a:cubicBezTo>
                        <a:cubicBezTo>
                          <a:pt x="4405926" y="-8080"/>
                          <a:pt x="4671026" y="8930"/>
                          <a:pt x="4834154" y="0"/>
                        </a:cubicBezTo>
                        <a:cubicBezTo>
                          <a:pt x="4997282" y="-8930"/>
                          <a:pt x="5486806" y="54956"/>
                          <a:pt x="5687240" y="0"/>
                        </a:cubicBezTo>
                        <a:cubicBezTo>
                          <a:pt x="5739856" y="266185"/>
                          <a:pt x="5615032" y="441998"/>
                          <a:pt x="5687240" y="613804"/>
                        </a:cubicBezTo>
                        <a:cubicBezTo>
                          <a:pt x="5759448" y="785610"/>
                          <a:pt x="5655690" y="902450"/>
                          <a:pt x="5687240" y="1140749"/>
                        </a:cubicBezTo>
                        <a:cubicBezTo>
                          <a:pt x="5718790" y="1379049"/>
                          <a:pt x="5644064" y="1472561"/>
                          <a:pt x="5687240" y="1737181"/>
                        </a:cubicBezTo>
                        <a:cubicBezTo>
                          <a:pt x="5385002" y="1753079"/>
                          <a:pt x="5312820" y="1666558"/>
                          <a:pt x="5061644" y="1737181"/>
                        </a:cubicBezTo>
                        <a:cubicBezTo>
                          <a:pt x="4810468" y="1807804"/>
                          <a:pt x="4817324" y="1733867"/>
                          <a:pt x="4663537" y="1737181"/>
                        </a:cubicBezTo>
                        <a:cubicBezTo>
                          <a:pt x="4509750" y="1740495"/>
                          <a:pt x="4261486" y="1676085"/>
                          <a:pt x="4151685" y="1737181"/>
                        </a:cubicBezTo>
                        <a:cubicBezTo>
                          <a:pt x="4041884" y="1798277"/>
                          <a:pt x="3823155" y="1682166"/>
                          <a:pt x="3639834" y="1737181"/>
                        </a:cubicBezTo>
                        <a:cubicBezTo>
                          <a:pt x="3456513" y="1792196"/>
                          <a:pt x="3246712" y="1726751"/>
                          <a:pt x="2957365" y="1737181"/>
                        </a:cubicBezTo>
                        <a:cubicBezTo>
                          <a:pt x="2668018" y="1747611"/>
                          <a:pt x="2733118" y="1690087"/>
                          <a:pt x="2559258" y="1737181"/>
                        </a:cubicBezTo>
                        <a:cubicBezTo>
                          <a:pt x="2385398" y="1784275"/>
                          <a:pt x="2180207" y="1699543"/>
                          <a:pt x="1933662" y="1737181"/>
                        </a:cubicBezTo>
                        <a:cubicBezTo>
                          <a:pt x="1687117" y="1774819"/>
                          <a:pt x="1630707" y="1733384"/>
                          <a:pt x="1421810" y="1737181"/>
                        </a:cubicBezTo>
                        <a:cubicBezTo>
                          <a:pt x="1212913" y="1740978"/>
                          <a:pt x="1147818" y="1719558"/>
                          <a:pt x="909958" y="1737181"/>
                        </a:cubicBezTo>
                        <a:cubicBezTo>
                          <a:pt x="672098" y="1754804"/>
                          <a:pt x="183001" y="1708267"/>
                          <a:pt x="0" y="1737181"/>
                        </a:cubicBezTo>
                        <a:cubicBezTo>
                          <a:pt x="-43483" y="1508715"/>
                          <a:pt x="65264" y="1411008"/>
                          <a:pt x="0" y="1158121"/>
                        </a:cubicBezTo>
                        <a:cubicBezTo>
                          <a:pt x="-65264" y="905234"/>
                          <a:pt x="6707" y="775594"/>
                          <a:pt x="0" y="613804"/>
                        </a:cubicBezTo>
                        <a:cubicBezTo>
                          <a:pt x="-6707" y="452014"/>
                          <a:pt x="58299" y="1836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235" dist="38100" dir="2700000" sx="102301" sy="102301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Say we have customer 1: x=[30,0,0]. </a:t>
            </a:r>
          </a:p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Compute a score z = w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1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*x[1] + w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2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*x [2]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+ w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3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*x[3] </a:t>
            </a:r>
          </a:p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z= </a:t>
            </a:r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w</a:t>
            </a:r>
            <a:r>
              <a:rPr lang="en-US" baseline="30000" dirty="0" err="1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T</a:t>
            </a:r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x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  <a:cs typeface="Big Caslon Medium" panose="020006030900000200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170F6F-3E42-4E48-9010-9C608D6CC76F}"/>
              </a:ext>
            </a:extLst>
          </p:cNvPr>
          <p:cNvSpPr/>
          <p:nvPr/>
        </p:nvSpPr>
        <p:spPr>
          <a:xfrm>
            <a:off x="6204855" y="4648218"/>
            <a:ext cx="5774327" cy="1737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5774327"/>
                      <a:gd name="connsiteY0" fmla="*/ 0 h 1737181"/>
                      <a:gd name="connsiteX1" fmla="*/ 519689 w 5774327"/>
                      <a:gd name="connsiteY1" fmla="*/ 0 h 1737181"/>
                      <a:gd name="connsiteX2" fmla="*/ 1212609 w 5774327"/>
                      <a:gd name="connsiteY2" fmla="*/ 0 h 1737181"/>
                      <a:gd name="connsiteX3" fmla="*/ 1732298 w 5774327"/>
                      <a:gd name="connsiteY3" fmla="*/ 0 h 1737181"/>
                      <a:gd name="connsiteX4" fmla="*/ 2136501 w 5774327"/>
                      <a:gd name="connsiteY4" fmla="*/ 0 h 1737181"/>
                      <a:gd name="connsiteX5" fmla="*/ 2598447 w 5774327"/>
                      <a:gd name="connsiteY5" fmla="*/ 0 h 1737181"/>
                      <a:gd name="connsiteX6" fmla="*/ 3233623 w 5774327"/>
                      <a:gd name="connsiteY6" fmla="*/ 0 h 1737181"/>
                      <a:gd name="connsiteX7" fmla="*/ 3753313 w 5774327"/>
                      <a:gd name="connsiteY7" fmla="*/ 0 h 1737181"/>
                      <a:gd name="connsiteX8" fmla="*/ 4446232 w 5774327"/>
                      <a:gd name="connsiteY8" fmla="*/ 0 h 1737181"/>
                      <a:gd name="connsiteX9" fmla="*/ 5023664 w 5774327"/>
                      <a:gd name="connsiteY9" fmla="*/ 0 h 1737181"/>
                      <a:gd name="connsiteX10" fmla="*/ 5774327 w 5774327"/>
                      <a:gd name="connsiteY10" fmla="*/ 0 h 1737181"/>
                      <a:gd name="connsiteX11" fmla="*/ 5774327 w 5774327"/>
                      <a:gd name="connsiteY11" fmla="*/ 526945 h 1737181"/>
                      <a:gd name="connsiteX12" fmla="*/ 5774327 w 5774327"/>
                      <a:gd name="connsiteY12" fmla="*/ 1140749 h 1737181"/>
                      <a:gd name="connsiteX13" fmla="*/ 5774327 w 5774327"/>
                      <a:gd name="connsiteY13" fmla="*/ 1737181 h 1737181"/>
                      <a:gd name="connsiteX14" fmla="*/ 5370124 w 5774327"/>
                      <a:gd name="connsiteY14" fmla="*/ 1737181 h 1737181"/>
                      <a:gd name="connsiteX15" fmla="*/ 4677205 w 5774327"/>
                      <a:gd name="connsiteY15" fmla="*/ 1737181 h 1737181"/>
                      <a:gd name="connsiteX16" fmla="*/ 4215259 w 5774327"/>
                      <a:gd name="connsiteY16" fmla="*/ 1737181 h 1737181"/>
                      <a:gd name="connsiteX17" fmla="*/ 3753313 w 5774327"/>
                      <a:gd name="connsiteY17" fmla="*/ 1737181 h 1737181"/>
                      <a:gd name="connsiteX18" fmla="*/ 3175880 w 5774327"/>
                      <a:gd name="connsiteY18" fmla="*/ 1737181 h 1737181"/>
                      <a:gd name="connsiteX19" fmla="*/ 2713934 w 5774327"/>
                      <a:gd name="connsiteY19" fmla="*/ 1737181 h 1737181"/>
                      <a:gd name="connsiteX20" fmla="*/ 2021014 w 5774327"/>
                      <a:gd name="connsiteY20" fmla="*/ 1737181 h 1737181"/>
                      <a:gd name="connsiteX21" fmla="*/ 1385838 w 5774327"/>
                      <a:gd name="connsiteY21" fmla="*/ 1737181 h 1737181"/>
                      <a:gd name="connsiteX22" fmla="*/ 808406 w 5774327"/>
                      <a:gd name="connsiteY22" fmla="*/ 1737181 h 1737181"/>
                      <a:gd name="connsiteX23" fmla="*/ 0 w 5774327"/>
                      <a:gd name="connsiteY23" fmla="*/ 1737181 h 1737181"/>
                      <a:gd name="connsiteX24" fmla="*/ 0 w 5774327"/>
                      <a:gd name="connsiteY24" fmla="*/ 1192864 h 1737181"/>
                      <a:gd name="connsiteX25" fmla="*/ 0 w 5774327"/>
                      <a:gd name="connsiteY25" fmla="*/ 613804 h 1737181"/>
                      <a:gd name="connsiteX26" fmla="*/ 0 w 5774327"/>
                      <a:gd name="connsiteY26" fmla="*/ 0 h 17371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5774327" h="1737181" fill="none" extrusionOk="0">
                        <a:moveTo>
                          <a:pt x="0" y="0"/>
                        </a:moveTo>
                        <a:cubicBezTo>
                          <a:pt x="205192" y="-53554"/>
                          <a:pt x="328441" y="9562"/>
                          <a:pt x="519689" y="0"/>
                        </a:cubicBezTo>
                        <a:cubicBezTo>
                          <a:pt x="710937" y="-9562"/>
                          <a:pt x="1041298" y="46950"/>
                          <a:pt x="1212609" y="0"/>
                        </a:cubicBezTo>
                        <a:cubicBezTo>
                          <a:pt x="1383920" y="-46950"/>
                          <a:pt x="1530785" y="38903"/>
                          <a:pt x="1732298" y="0"/>
                        </a:cubicBezTo>
                        <a:cubicBezTo>
                          <a:pt x="1933811" y="-38903"/>
                          <a:pt x="2013038" y="47108"/>
                          <a:pt x="2136501" y="0"/>
                        </a:cubicBezTo>
                        <a:cubicBezTo>
                          <a:pt x="2259964" y="-47108"/>
                          <a:pt x="2394383" y="39769"/>
                          <a:pt x="2598447" y="0"/>
                        </a:cubicBezTo>
                        <a:cubicBezTo>
                          <a:pt x="2802511" y="-39769"/>
                          <a:pt x="3029340" y="63748"/>
                          <a:pt x="3233623" y="0"/>
                        </a:cubicBezTo>
                        <a:cubicBezTo>
                          <a:pt x="3437906" y="-63748"/>
                          <a:pt x="3526348" y="574"/>
                          <a:pt x="3753313" y="0"/>
                        </a:cubicBezTo>
                        <a:cubicBezTo>
                          <a:pt x="3980278" y="-574"/>
                          <a:pt x="4187124" y="65261"/>
                          <a:pt x="4446232" y="0"/>
                        </a:cubicBezTo>
                        <a:cubicBezTo>
                          <a:pt x="4705340" y="-65261"/>
                          <a:pt x="4836712" y="12984"/>
                          <a:pt x="5023664" y="0"/>
                        </a:cubicBezTo>
                        <a:cubicBezTo>
                          <a:pt x="5210616" y="-12984"/>
                          <a:pt x="5459497" y="43969"/>
                          <a:pt x="5774327" y="0"/>
                        </a:cubicBezTo>
                        <a:cubicBezTo>
                          <a:pt x="5804338" y="233282"/>
                          <a:pt x="5761521" y="372587"/>
                          <a:pt x="5774327" y="526945"/>
                        </a:cubicBezTo>
                        <a:cubicBezTo>
                          <a:pt x="5787133" y="681303"/>
                          <a:pt x="5730948" y="926899"/>
                          <a:pt x="5774327" y="1140749"/>
                        </a:cubicBezTo>
                        <a:cubicBezTo>
                          <a:pt x="5817706" y="1354599"/>
                          <a:pt x="5764950" y="1513379"/>
                          <a:pt x="5774327" y="1737181"/>
                        </a:cubicBezTo>
                        <a:cubicBezTo>
                          <a:pt x="5611101" y="1759141"/>
                          <a:pt x="5471843" y="1698289"/>
                          <a:pt x="5370124" y="1737181"/>
                        </a:cubicBezTo>
                        <a:cubicBezTo>
                          <a:pt x="5268405" y="1776073"/>
                          <a:pt x="4879824" y="1706541"/>
                          <a:pt x="4677205" y="1737181"/>
                        </a:cubicBezTo>
                        <a:cubicBezTo>
                          <a:pt x="4474586" y="1767821"/>
                          <a:pt x="4315505" y="1700754"/>
                          <a:pt x="4215259" y="1737181"/>
                        </a:cubicBezTo>
                        <a:cubicBezTo>
                          <a:pt x="4115013" y="1773608"/>
                          <a:pt x="3935505" y="1730831"/>
                          <a:pt x="3753313" y="1737181"/>
                        </a:cubicBezTo>
                        <a:cubicBezTo>
                          <a:pt x="3571121" y="1743531"/>
                          <a:pt x="3423671" y="1713075"/>
                          <a:pt x="3175880" y="1737181"/>
                        </a:cubicBezTo>
                        <a:cubicBezTo>
                          <a:pt x="2928089" y="1761287"/>
                          <a:pt x="2844195" y="1721569"/>
                          <a:pt x="2713934" y="1737181"/>
                        </a:cubicBezTo>
                        <a:cubicBezTo>
                          <a:pt x="2583673" y="1752793"/>
                          <a:pt x="2191522" y="1727662"/>
                          <a:pt x="2021014" y="1737181"/>
                        </a:cubicBezTo>
                        <a:cubicBezTo>
                          <a:pt x="1850506" y="1746700"/>
                          <a:pt x="1670881" y="1703449"/>
                          <a:pt x="1385838" y="1737181"/>
                        </a:cubicBezTo>
                        <a:cubicBezTo>
                          <a:pt x="1100795" y="1770913"/>
                          <a:pt x="980089" y="1670636"/>
                          <a:pt x="808406" y="1737181"/>
                        </a:cubicBezTo>
                        <a:cubicBezTo>
                          <a:pt x="636723" y="1803726"/>
                          <a:pt x="286300" y="1737132"/>
                          <a:pt x="0" y="1737181"/>
                        </a:cubicBezTo>
                        <a:cubicBezTo>
                          <a:pt x="-17601" y="1488779"/>
                          <a:pt x="20207" y="1423223"/>
                          <a:pt x="0" y="1192864"/>
                        </a:cubicBezTo>
                        <a:cubicBezTo>
                          <a:pt x="-20207" y="962505"/>
                          <a:pt x="16356" y="855741"/>
                          <a:pt x="0" y="613804"/>
                        </a:cubicBezTo>
                        <a:cubicBezTo>
                          <a:pt x="-16356" y="371867"/>
                          <a:pt x="40139" y="270638"/>
                          <a:pt x="0" y="0"/>
                        </a:cubicBezTo>
                        <a:close/>
                      </a:path>
                      <a:path w="5774327" h="1737181" stroke="0" extrusionOk="0">
                        <a:moveTo>
                          <a:pt x="0" y="0"/>
                        </a:moveTo>
                        <a:cubicBezTo>
                          <a:pt x="187427" y="-46805"/>
                          <a:pt x="334010" y="34544"/>
                          <a:pt x="577433" y="0"/>
                        </a:cubicBezTo>
                        <a:cubicBezTo>
                          <a:pt x="820856" y="-34544"/>
                          <a:pt x="1063234" y="73139"/>
                          <a:pt x="1212609" y="0"/>
                        </a:cubicBezTo>
                        <a:cubicBezTo>
                          <a:pt x="1361984" y="-73139"/>
                          <a:pt x="1482308" y="34524"/>
                          <a:pt x="1732298" y="0"/>
                        </a:cubicBezTo>
                        <a:cubicBezTo>
                          <a:pt x="1982288" y="-34524"/>
                          <a:pt x="2269238" y="65942"/>
                          <a:pt x="2425217" y="0"/>
                        </a:cubicBezTo>
                        <a:cubicBezTo>
                          <a:pt x="2581196" y="-65942"/>
                          <a:pt x="2813298" y="4373"/>
                          <a:pt x="3002650" y="0"/>
                        </a:cubicBezTo>
                        <a:cubicBezTo>
                          <a:pt x="3192002" y="-4373"/>
                          <a:pt x="3267090" y="18075"/>
                          <a:pt x="3464596" y="0"/>
                        </a:cubicBezTo>
                        <a:cubicBezTo>
                          <a:pt x="3662102" y="-18075"/>
                          <a:pt x="3813650" y="30643"/>
                          <a:pt x="3926542" y="0"/>
                        </a:cubicBezTo>
                        <a:cubicBezTo>
                          <a:pt x="4039434" y="-30643"/>
                          <a:pt x="4217520" y="29641"/>
                          <a:pt x="4330745" y="0"/>
                        </a:cubicBezTo>
                        <a:cubicBezTo>
                          <a:pt x="4443970" y="-29641"/>
                          <a:pt x="4709941" y="38120"/>
                          <a:pt x="4908178" y="0"/>
                        </a:cubicBezTo>
                        <a:cubicBezTo>
                          <a:pt x="5106415" y="-38120"/>
                          <a:pt x="5525478" y="2858"/>
                          <a:pt x="5774327" y="0"/>
                        </a:cubicBezTo>
                        <a:cubicBezTo>
                          <a:pt x="5826943" y="266185"/>
                          <a:pt x="5702119" y="441998"/>
                          <a:pt x="5774327" y="613804"/>
                        </a:cubicBezTo>
                        <a:cubicBezTo>
                          <a:pt x="5846535" y="785610"/>
                          <a:pt x="5742777" y="902450"/>
                          <a:pt x="5774327" y="1140749"/>
                        </a:cubicBezTo>
                        <a:cubicBezTo>
                          <a:pt x="5805877" y="1379049"/>
                          <a:pt x="5731151" y="1472561"/>
                          <a:pt x="5774327" y="1737181"/>
                        </a:cubicBezTo>
                        <a:cubicBezTo>
                          <a:pt x="5615869" y="1804251"/>
                          <a:pt x="5373367" y="1697607"/>
                          <a:pt x="5139151" y="1737181"/>
                        </a:cubicBezTo>
                        <a:cubicBezTo>
                          <a:pt x="4904935" y="1776755"/>
                          <a:pt x="4861297" y="1694362"/>
                          <a:pt x="4734948" y="1737181"/>
                        </a:cubicBezTo>
                        <a:cubicBezTo>
                          <a:pt x="4608599" y="1780000"/>
                          <a:pt x="4331007" y="1690818"/>
                          <a:pt x="4215259" y="1737181"/>
                        </a:cubicBezTo>
                        <a:cubicBezTo>
                          <a:pt x="4099511" y="1783544"/>
                          <a:pt x="3853187" y="1693524"/>
                          <a:pt x="3695569" y="1737181"/>
                        </a:cubicBezTo>
                        <a:cubicBezTo>
                          <a:pt x="3537951" y="1780838"/>
                          <a:pt x="3225135" y="1655752"/>
                          <a:pt x="3002650" y="1737181"/>
                        </a:cubicBezTo>
                        <a:cubicBezTo>
                          <a:pt x="2780165" y="1818610"/>
                          <a:pt x="2685769" y="1705934"/>
                          <a:pt x="2598447" y="1737181"/>
                        </a:cubicBezTo>
                        <a:cubicBezTo>
                          <a:pt x="2511125" y="1768428"/>
                          <a:pt x="2239861" y="1718622"/>
                          <a:pt x="1963271" y="1737181"/>
                        </a:cubicBezTo>
                        <a:cubicBezTo>
                          <a:pt x="1686681" y="1755740"/>
                          <a:pt x="1683839" y="1709207"/>
                          <a:pt x="1443582" y="1737181"/>
                        </a:cubicBezTo>
                        <a:cubicBezTo>
                          <a:pt x="1203325" y="1765155"/>
                          <a:pt x="1107304" y="1713355"/>
                          <a:pt x="923892" y="1737181"/>
                        </a:cubicBezTo>
                        <a:cubicBezTo>
                          <a:pt x="740480" y="1761007"/>
                          <a:pt x="422066" y="1718203"/>
                          <a:pt x="0" y="1737181"/>
                        </a:cubicBezTo>
                        <a:cubicBezTo>
                          <a:pt x="-43483" y="1508715"/>
                          <a:pt x="65264" y="1411008"/>
                          <a:pt x="0" y="1158121"/>
                        </a:cubicBezTo>
                        <a:cubicBezTo>
                          <a:pt x="-65264" y="905234"/>
                          <a:pt x="6707" y="775594"/>
                          <a:pt x="0" y="613804"/>
                        </a:cubicBezTo>
                        <a:cubicBezTo>
                          <a:pt x="-6707" y="452014"/>
                          <a:pt x="58299" y="1836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235" dist="38100" dir="2700000" sx="102301" sy="102301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Logistic Regression model: </a:t>
            </a:r>
            <a:b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</a:b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Prob(Y=1 for some x) = S(z)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=S( </a:t>
            </a:r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w</a:t>
            </a:r>
            <a:r>
              <a:rPr lang="en-US" baseline="30000" dirty="0" err="1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T</a:t>
            </a:r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x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D7C476-A8E5-9B46-97D0-5D1E7BF2A762}"/>
              </a:ext>
            </a:extLst>
          </p:cNvPr>
          <p:cNvGrpSpPr/>
          <p:nvPr/>
        </p:nvGrpSpPr>
        <p:grpSpPr>
          <a:xfrm>
            <a:off x="7432582" y="1884297"/>
            <a:ext cx="4546600" cy="1374687"/>
            <a:chOff x="7432582" y="3043423"/>
            <a:chExt cx="4546600" cy="13746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086D43-A45A-6A44-9EB7-62BB792D3A71}"/>
                </a:ext>
              </a:extLst>
            </p:cNvPr>
            <p:cNvSpPr/>
            <p:nvPr/>
          </p:nvSpPr>
          <p:spPr>
            <a:xfrm>
              <a:off x="7432582" y="3043423"/>
              <a:ext cx="4546600" cy="13746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noFill/>
              <a:extLst>
                <a:ext uri="{C807C97D-BFC1-408E-A445-0C87EB9F89A2}">
                  <ask:lineSketchStyleProps xmlns:ask="http://schemas.microsoft.com/office/drawing/2018/sketchyshapes" sd="2448976505">
                    <a:custGeom>
                      <a:avLst/>
                      <a:gdLst>
                        <a:gd name="connsiteX0" fmla="*/ 0 w 4546600"/>
                        <a:gd name="connsiteY0" fmla="*/ 0 h 1374687"/>
                        <a:gd name="connsiteX1" fmla="*/ 477393 w 4546600"/>
                        <a:gd name="connsiteY1" fmla="*/ 0 h 1374687"/>
                        <a:gd name="connsiteX2" fmla="*/ 1091184 w 4546600"/>
                        <a:gd name="connsiteY2" fmla="*/ 0 h 1374687"/>
                        <a:gd name="connsiteX3" fmla="*/ 1750441 w 4546600"/>
                        <a:gd name="connsiteY3" fmla="*/ 0 h 1374687"/>
                        <a:gd name="connsiteX4" fmla="*/ 2318766 w 4546600"/>
                        <a:gd name="connsiteY4" fmla="*/ 0 h 1374687"/>
                        <a:gd name="connsiteX5" fmla="*/ 2978023 w 4546600"/>
                        <a:gd name="connsiteY5" fmla="*/ 0 h 1374687"/>
                        <a:gd name="connsiteX6" fmla="*/ 3500882 w 4546600"/>
                        <a:gd name="connsiteY6" fmla="*/ 0 h 1374687"/>
                        <a:gd name="connsiteX7" fmla="*/ 3932809 w 4546600"/>
                        <a:gd name="connsiteY7" fmla="*/ 0 h 1374687"/>
                        <a:gd name="connsiteX8" fmla="*/ 4546600 w 4546600"/>
                        <a:gd name="connsiteY8" fmla="*/ 0 h 1374687"/>
                        <a:gd name="connsiteX9" fmla="*/ 4546600 w 4546600"/>
                        <a:gd name="connsiteY9" fmla="*/ 471976 h 1374687"/>
                        <a:gd name="connsiteX10" fmla="*/ 4546600 w 4546600"/>
                        <a:gd name="connsiteY10" fmla="*/ 930205 h 1374687"/>
                        <a:gd name="connsiteX11" fmla="*/ 4546600 w 4546600"/>
                        <a:gd name="connsiteY11" fmla="*/ 1374687 h 1374687"/>
                        <a:gd name="connsiteX12" fmla="*/ 4069207 w 4546600"/>
                        <a:gd name="connsiteY12" fmla="*/ 1374687 h 1374687"/>
                        <a:gd name="connsiteX13" fmla="*/ 3546348 w 4546600"/>
                        <a:gd name="connsiteY13" fmla="*/ 1374687 h 1374687"/>
                        <a:gd name="connsiteX14" fmla="*/ 2978023 w 4546600"/>
                        <a:gd name="connsiteY14" fmla="*/ 1374687 h 1374687"/>
                        <a:gd name="connsiteX15" fmla="*/ 2455164 w 4546600"/>
                        <a:gd name="connsiteY15" fmla="*/ 1374687 h 1374687"/>
                        <a:gd name="connsiteX16" fmla="*/ 1886839 w 4546600"/>
                        <a:gd name="connsiteY16" fmla="*/ 1374687 h 1374687"/>
                        <a:gd name="connsiteX17" fmla="*/ 1409446 w 4546600"/>
                        <a:gd name="connsiteY17" fmla="*/ 1374687 h 1374687"/>
                        <a:gd name="connsiteX18" fmla="*/ 750189 w 4546600"/>
                        <a:gd name="connsiteY18" fmla="*/ 1374687 h 1374687"/>
                        <a:gd name="connsiteX19" fmla="*/ 0 w 4546600"/>
                        <a:gd name="connsiteY19" fmla="*/ 1374687 h 1374687"/>
                        <a:gd name="connsiteX20" fmla="*/ 0 w 4546600"/>
                        <a:gd name="connsiteY20" fmla="*/ 943952 h 1374687"/>
                        <a:gd name="connsiteX21" fmla="*/ 0 w 4546600"/>
                        <a:gd name="connsiteY21" fmla="*/ 485723 h 1374687"/>
                        <a:gd name="connsiteX22" fmla="*/ 0 w 4546600"/>
                        <a:gd name="connsiteY22" fmla="*/ 0 h 13746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546600" h="1374687" fill="none" extrusionOk="0">
                          <a:moveTo>
                            <a:pt x="0" y="0"/>
                          </a:moveTo>
                          <a:cubicBezTo>
                            <a:pt x="127673" y="-9617"/>
                            <a:pt x="248515" y="8336"/>
                            <a:pt x="477393" y="0"/>
                          </a:cubicBezTo>
                          <a:cubicBezTo>
                            <a:pt x="706271" y="-8336"/>
                            <a:pt x="807753" y="46227"/>
                            <a:pt x="1091184" y="0"/>
                          </a:cubicBezTo>
                          <a:cubicBezTo>
                            <a:pt x="1374615" y="-46227"/>
                            <a:pt x="1442576" y="18919"/>
                            <a:pt x="1750441" y="0"/>
                          </a:cubicBezTo>
                          <a:cubicBezTo>
                            <a:pt x="2058306" y="-18919"/>
                            <a:pt x="2037621" y="5557"/>
                            <a:pt x="2318766" y="0"/>
                          </a:cubicBezTo>
                          <a:cubicBezTo>
                            <a:pt x="2599911" y="-5557"/>
                            <a:pt x="2775503" y="4460"/>
                            <a:pt x="2978023" y="0"/>
                          </a:cubicBezTo>
                          <a:cubicBezTo>
                            <a:pt x="3180543" y="-4460"/>
                            <a:pt x="3249202" y="25460"/>
                            <a:pt x="3500882" y="0"/>
                          </a:cubicBezTo>
                          <a:cubicBezTo>
                            <a:pt x="3752562" y="-25460"/>
                            <a:pt x="3723179" y="9997"/>
                            <a:pt x="3932809" y="0"/>
                          </a:cubicBezTo>
                          <a:cubicBezTo>
                            <a:pt x="4142439" y="-9997"/>
                            <a:pt x="4366662" y="57350"/>
                            <a:pt x="4546600" y="0"/>
                          </a:cubicBezTo>
                          <a:cubicBezTo>
                            <a:pt x="4571519" y="171387"/>
                            <a:pt x="4507188" y="349507"/>
                            <a:pt x="4546600" y="471976"/>
                          </a:cubicBezTo>
                          <a:cubicBezTo>
                            <a:pt x="4586012" y="594445"/>
                            <a:pt x="4535534" y="702211"/>
                            <a:pt x="4546600" y="930205"/>
                          </a:cubicBezTo>
                          <a:cubicBezTo>
                            <a:pt x="4557666" y="1158199"/>
                            <a:pt x="4542821" y="1248986"/>
                            <a:pt x="4546600" y="1374687"/>
                          </a:cubicBezTo>
                          <a:cubicBezTo>
                            <a:pt x="4333325" y="1391785"/>
                            <a:pt x="4199369" y="1318345"/>
                            <a:pt x="4069207" y="1374687"/>
                          </a:cubicBezTo>
                          <a:cubicBezTo>
                            <a:pt x="3939045" y="1431029"/>
                            <a:pt x="3798645" y="1339966"/>
                            <a:pt x="3546348" y="1374687"/>
                          </a:cubicBezTo>
                          <a:cubicBezTo>
                            <a:pt x="3294051" y="1409408"/>
                            <a:pt x="3209789" y="1323450"/>
                            <a:pt x="2978023" y="1374687"/>
                          </a:cubicBezTo>
                          <a:cubicBezTo>
                            <a:pt x="2746258" y="1425924"/>
                            <a:pt x="2675783" y="1329985"/>
                            <a:pt x="2455164" y="1374687"/>
                          </a:cubicBezTo>
                          <a:cubicBezTo>
                            <a:pt x="2234545" y="1419389"/>
                            <a:pt x="2090988" y="1371643"/>
                            <a:pt x="1886839" y="1374687"/>
                          </a:cubicBezTo>
                          <a:cubicBezTo>
                            <a:pt x="1682691" y="1377731"/>
                            <a:pt x="1575761" y="1345724"/>
                            <a:pt x="1409446" y="1374687"/>
                          </a:cubicBezTo>
                          <a:cubicBezTo>
                            <a:pt x="1243131" y="1403650"/>
                            <a:pt x="947640" y="1320963"/>
                            <a:pt x="750189" y="1374687"/>
                          </a:cubicBezTo>
                          <a:cubicBezTo>
                            <a:pt x="552738" y="1428411"/>
                            <a:pt x="165243" y="1345657"/>
                            <a:pt x="0" y="1374687"/>
                          </a:cubicBezTo>
                          <a:cubicBezTo>
                            <a:pt x="-40154" y="1161374"/>
                            <a:pt x="21388" y="1113585"/>
                            <a:pt x="0" y="943952"/>
                          </a:cubicBezTo>
                          <a:cubicBezTo>
                            <a:pt x="-21388" y="774320"/>
                            <a:pt x="26955" y="613320"/>
                            <a:pt x="0" y="485723"/>
                          </a:cubicBezTo>
                          <a:cubicBezTo>
                            <a:pt x="-26955" y="358126"/>
                            <a:pt x="9729" y="124709"/>
                            <a:pt x="0" y="0"/>
                          </a:cubicBezTo>
                          <a:close/>
                        </a:path>
                        <a:path w="4546600" h="1374687" stroke="0" extrusionOk="0">
                          <a:moveTo>
                            <a:pt x="0" y="0"/>
                          </a:moveTo>
                          <a:cubicBezTo>
                            <a:pt x="179152" y="-54157"/>
                            <a:pt x="340274" y="64016"/>
                            <a:pt x="568325" y="0"/>
                          </a:cubicBezTo>
                          <a:cubicBezTo>
                            <a:pt x="796376" y="-64016"/>
                            <a:pt x="888798" y="7108"/>
                            <a:pt x="1182116" y="0"/>
                          </a:cubicBezTo>
                          <a:cubicBezTo>
                            <a:pt x="1475434" y="-7108"/>
                            <a:pt x="1471056" y="3724"/>
                            <a:pt x="1704975" y="0"/>
                          </a:cubicBezTo>
                          <a:cubicBezTo>
                            <a:pt x="1938894" y="-3724"/>
                            <a:pt x="2122221" y="72469"/>
                            <a:pt x="2364232" y="0"/>
                          </a:cubicBezTo>
                          <a:cubicBezTo>
                            <a:pt x="2606243" y="-72469"/>
                            <a:pt x="2738767" y="2921"/>
                            <a:pt x="2932557" y="0"/>
                          </a:cubicBezTo>
                          <a:cubicBezTo>
                            <a:pt x="3126347" y="-2921"/>
                            <a:pt x="3290234" y="54873"/>
                            <a:pt x="3409950" y="0"/>
                          </a:cubicBezTo>
                          <a:cubicBezTo>
                            <a:pt x="3529666" y="-54873"/>
                            <a:pt x="3719858" y="32820"/>
                            <a:pt x="3887343" y="0"/>
                          </a:cubicBezTo>
                          <a:cubicBezTo>
                            <a:pt x="4054828" y="-32820"/>
                            <a:pt x="4251913" y="41629"/>
                            <a:pt x="4546600" y="0"/>
                          </a:cubicBezTo>
                          <a:cubicBezTo>
                            <a:pt x="4593826" y="119376"/>
                            <a:pt x="4520000" y="267290"/>
                            <a:pt x="4546600" y="458229"/>
                          </a:cubicBezTo>
                          <a:cubicBezTo>
                            <a:pt x="4573200" y="649168"/>
                            <a:pt x="4515310" y="722072"/>
                            <a:pt x="4546600" y="930205"/>
                          </a:cubicBezTo>
                          <a:cubicBezTo>
                            <a:pt x="4577890" y="1138338"/>
                            <a:pt x="4494993" y="1272195"/>
                            <a:pt x="4546600" y="1374687"/>
                          </a:cubicBezTo>
                          <a:cubicBezTo>
                            <a:pt x="4437088" y="1401747"/>
                            <a:pt x="4244282" y="1360291"/>
                            <a:pt x="4114673" y="1374687"/>
                          </a:cubicBezTo>
                          <a:cubicBezTo>
                            <a:pt x="3985064" y="1389083"/>
                            <a:pt x="3804977" y="1348394"/>
                            <a:pt x="3591814" y="1374687"/>
                          </a:cubicBezTo>
                          <a:cubicBezTo>
                            <a:pt x="3378651" y="1400980"/>
                            <a:pt x="3314076" y="1368241"/>
                            <a:pt x="3114421" y="1374687"/>
                          </a:cubicBezTo>
                          <a:cubicBezTo>
                            <a:pt x="2914766" y="1381133"/>
                            <a:pt x="2771334" y="1360461"/>
                            <a:pt x="2682494" y="1374687"/>
                          </a:cubicBezTo>
                          <a:cubicBezTo>
                            <a:pt x="2593654" y="1388913"/>
                            <a:pt x="2325200" y="1340773"/>
                            <a:pt x="2159635" y="1374687"/>
                          </a:cubicBezTo>
                          <a:cubicBezTo>
                            <a:pt x="1994070" y="1408601"/>
                            <a:pt x="1871044" y="1362257"/>
                            <a:pt x="1636776" y="1374687"/>
                          </a:cubicBezTo>
                          <a:cubicBezTo>
                            <a:pt x="1402508" y="1387117"/>
                            <a:pt x="1255428" y="1319272"/>
                            <a:pt x="977519" y="1374687"/>
                          </a:cubicBezTo>
                          <a:cubicBezTo>
                            <a:pt x="699610" y="1430102"/>
                            <a:pt x="727144" y="1369620"/>
                            <a:pt x="545592" y="1374687"/>
                          </a:cubicBezTo>
                          <a:cubicBezTo>
                            <a:pt x="364040" y="1379754"/>
                            <a:pt x="210235" y="1339855"/>
                            <a:pt x="0" y="1374687"/>
                          </a:cubicBezTo>
                          <a:cubicBezTo>
                            <a:pt x="-43304" y="1277729"/>
                            <a:pt x="36101" y="1086329"/>
                            <a:pt x="0" y="930205"/>
                          </a:cubicBezTo>
                          <a:cubicBezTo>
                            <a:pt x="-36101" y="774081"/>
                            <a:pt x="1734" y="594654"/>
                            <a:pt x="0" y="444482"/>
                          </a:cubicBezTo>
                          <a:cubicBezTo>
                            <a:pt x="-1734" y="294310"/>
                            <a:pt x="34910" y="14703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135235" dist="38100" dir="2700000" sx="102301" sy="102301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39B7DFB-968A-9245-A354-AC967442E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0609" y="3428481"/>
              <a:ext cx="2664716" cy="70888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04FA0B-71D2-B040-B196-35B94DA8B0E1}"/>
                </a:ext>
              </a:extLst>
            </p:cNvPr>
            <p:cNvSpPr txBox="1"/>
            <p:nvPr/>
          </p:nvSpPr>
          <p:spPr>
            <a:xfrm>
              <a:off x="7562335" y="3126259"/>
              <a:ext cx="30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Sigmoid function: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65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8D6C-F87F-934A-8F5D-DE37F191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0"/>
            <a:ext cx="10515600" cy="1325563"/>
          </a:xfrm>
        </p:spPr>
        <p:txBody>
          <a:bodyPr/>
          <a:lstStyle/>
          <a:p>
            <a:r>
              <a:rPr lang="en-US" dirty="0"/>
              <a:t>Logistic Regression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CE6A33-CD82-9245-847C-14897A67FCC6}"/>
              </a:ext>
            </a:extLst>
          </p:cNvPr>
          <p:cNvSpPr/>
          <p:nvPr/>
        </p:nvSpPr>
        <p:spPr>
          <a:xfrm>
            <a:off x="212817" y="1015289"/>
            <a:ext cx="11362508" cy="72625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11362508"/>
                      <a:gd name="connsiteY0" fmla="*/ 0 h 726257"/>
                      <a:gd name="connsiteX1" fmla="*/ 370777 w 11362508"/>
                      <a:gd name="connsiteY1" fmla="*/ 0 h 726257"/>
                      <a:gd name="connsiteX2" fmla="*/ 855178 w 11362508"/>
                      <a:gd name="connsiteY2" fmla="*/ 0 h 726257"/>
                      <a:gd name="connsiteX3" fmla="*/ 1680455 w 11362508"/>
                      <a:gd name="connsiteY3" fmla="*/ 0 h 726257"/>
                      <a:gd name="connsiteX4" fmla="*/ 2164857 w 11362508"/>
                      <a:gd name="connsiteY4" fmla="*/ 0 h 726257"/>
                      <a:gd name="connsiteX5" fmla="*/ 2535633 w 11362508"/>
                      <a:gd name="connsiteY5" fmla="*/ 0 h 726257"/>
                      <a:gd name="connsiteX6" fmla="*/ 3020035 w 11362508"/>
                      <a:gd name="connsiteY6" fmla="*/ 0 h 726257"/>
                      <a:gd name="connsiteX7" fmla="*/ 3618062 w 11362508"/>
                      <a:gd name="connsiteY7" fmla="*/ 0 h 726257"/>
                      <a:gd name="connsiteX8" fmla="*/ 4216088 w 11362508"/>
                      <a:gd name="connsiteY8" fmla="*/ 0 h 726257"/>
                      <a:gd name="connsiteX9" fmla="*/ 5041365 w 11362508"/>
                      <a:gd name="connsiteY9" fmla="*/ 0 h 726257"/>
                      <a:gd name="connsiteX10" fmla="*/ 5412142 w 11362508"/>
                      <a:gd name="connsiteY10" fmla="*/ 0 h 726257"/>
                      <a:gd name="connsiteX11" fmla="*/ 5782919 w 11362508"/>
                      <a:gd name="connsiteY11" fmla="*/ 0 h 726257"/>
                      <a:gd name="connsiteX12" fmla="*/ 6608195 w 11362508"/>
                      <a:gd name="connsiteY12" fmla="*/ 0 h 726257"/>
                      <a:gd name="connsiteX13" fmla="*/ 7319847 w 11362508"/>
                      <a:gd name="connsiteY13" fmla="*/ 0 h 726257"/>
                      <a:gd name="connsiteX14" fmla="*/ 8031499 w 11362508"/>
                      <a:gd name="connsiteY14" fmla="*/ 0 h 726257"/>
                      <a:gd name="connsiteX15" fmla="*/ 8402276 w 11362508"/>
                      <a:gd name="connsiteY15" fmla="*/ 0 h 726257"/>
                      <a:gd name="connsiteX16" fmla="*/ 9000302 w 11362508"/>
                      <a:gd name="connsiteY16" fmla="*/ 0 h 726257"/>
                      <a:gd name="connsiteX17" fmla="*/ 9825579 w 11362508"/>
                      <a:gd name="connsiteY17" fmla="*/ 0 h 726257"/>
                      <a:gd name="connsiteX18" fmla="*/ 10082731 w 11362508"/>
                      <a:gd name="connsiteY18" fmla="*/ 0 h 726257"/>
                      <a:gd name="connsiteX19" fmla="*/ 11362508 w 11362508"/>
                      <a:gd name="connsiteY19" fmla="*/ 0 h 726257"/>
                      <a:gd name="connsiteX20" fmla="*/ 11362508 w 11362508"/>
                      <a:gd name="connsiteY20" fmla="*/ 341341 h 726257"/>
                      <a:gd name="connsiteX21" fmla="*/ 11362508 w 11362508"/>
                      <a:gd name="connsiteY21" fmla="*/ 726257 h 726257"/>
                      <a:gd name="connsiteX22" fmla="*/ 10764481 w 11362508"/>
                      <a:gd name="connsiteY22" fmla="*/ 726257 h 726257"/>
                      <a:gd name="connsiteX23" fmla="*/ 10166455 w 11362508"/>
                      <a:gd name="connsiteY23" fmla="*/ 726257 h 726257"/>
                      <a:gd name="connsiteX24" fmla="*/ 9795678 w 11362508"/>
                      <a:gd name="connsiteY24" fmla="*/ 726257 h 726257"/>
                      <a:gd name="connsiteX25" fmla="*/ 9197651 w 11362508"/>
                      <a:gd name="connsiteY25" fmla="*/ 726257 h 726257"/>
                      <a:gd name="connsiteX26" fmla="*/ 8485999 w 11362508"/>
                      <a:gd name="connsiteY26" fmla="*/ 726257 h 726257"/>
                      <a:gd name="connsiteX27" fmla="*/ 7887973 w 11362508"/>
                      <a:gd name="connsiteY27" fmla="*/ 726257 h 726257"/>
                      <a:gd name="connsiteX28" fmla="*/ 7062696 w 11362508"/>
                      <a:gd name="connsiteY28" fmla="*/ 726257 h 726257"/>
                      <a:gd name="connsiteX29" fmla="*/ 6805544 w 11362508"/>
                      <a:gd name="connsiteY29" fmla="*/ 726257 h 726257"/>
                      <a:gd name="connsiteX30" fmla="*/ 6321143 w 11362508"/>
                      <a:gd name="connsiteY30" fmla="*/ 726257 h 726257"/>
                      <a:gd name="connsiteX31" fmla="*/ 5950366 w 11362508"/>
                      <a:gd name="connsiteY31" fmla="*/ 726257 h 726257"/>
                      <a:gd name="connsiteX32" fmla="*/ 5352339 w 11362508"/>
                      <a:gd name="connsiteY32" fmla="*/ 726257 h 726257"/>
                      <a:gd name="connsiteX33" fmla="*/ 5095188 w 11362508"/>
                      <a:gd name="connsiteY33" fmla="*/ 726257 h 726257"/>
                      <a:gd name="connsiteX34" fmla="*/ 4497161 w 11362508"/>
                      <a:gd name="connsiteY34" fmla="*/ 726257 h 726257"/>
                      <a:gd name="connsiteX35" fmla="*/ 4126384 w 11362508"/>
                      <a:gd name="connsiteY35" fmla="*/ 726257 h 726257"/>
                      <a:gd name="connsiteX36" fmla="*/ 3528358 w 11362508"/>
                      <a:gd name="connsiteY36" fmla="*/ 726257 h 726257"/>
                      <a:gd name="connsiteX37" fmla="*/ 3043956 w 11362508"/>
                      <a:gd name="connsiteY37" fmla="*/ 726257 h 726257"/>
                      <a:gd name="connsiteX38" fmla="*/ 2445929 w 11362508"/>
                      <a:gd name="connsiteY38" fmla="*/ 726257 h 726257"/>
                      <a:gd name="connsiteX39" fmla="*/ 1620652 w 11362508"/>
                      <a:gd name="connsiteY39" fmla="*/ 726257 h 726257"/>
                      <a:gd name="connsiteX40" fmla="*/ 909001 w 11362508"/>
                      <a:gd name="connsiteY40" fmla="*/ 726257 h 726257"/>
                      <a:gd name="connsiteX41" fmla="*/ 651849 w 11362508"/>
                      <a:gd name="connsiteY41" fmla="*/ 726257 h 726257"/>
                      <a:gd name="connsiteX42" fmla="*/ 0 w 11362508"/>
                      <a:gd name="connsiteY42" fmla="*/ 726257 h 726257"/>
                      <a:gd name="connsiteX43" fmla="*/ 0 w 11362508"/>
                      <a:gd name="connsiteY43" fmla="*/ 348603 h 726257"/>
                      <a:gd name="connsiteX44" fmla="*/ 0 w 11362508"/>
                      <a:gd name="connsiteY44" fmla="*/ 0 h 726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11362508" h="726257" fill="none" extrusionOk="0">
                        <a:moveTo>
                          <a:pt x="0" y="0"/>
                        </a:moveTo>
                        <a:cubicBezTo>
                          <a:pt x="146692" y="-15801"/>
                          <a:pt x="203894" y="21006"/>
                          <a:pt x="370777" y="0"/>
                        </a:cubicBezTo>
                        <a:cubicBezTo>
                          <a:pt x="537660" y="-21006"/>
                          <a:pt x="619784" y="20448"/>
                          <a:pt x="855178" y="0"/>
                        </a:cubicBezTo>
                        <a:cubicBezTo>
                          <a:pt x="1090572" y="-20448"/>
                          <a:pt x="1442499" y="7153"/>
                          <a:pt x="1680455" y="0"/>
                        </a:cubicBezTo>
                        <a:cubicBezTo>
                          <a:pt x="1918411" y="-7153"/>
                          <a:pt x="1985855" y="7633"/>
                          <a:pt x="2164857" y="0"/>
                        </a:cubicBezTo>
                        <a:cubicBezTo>
                          <a:pt x="2343859" y="-7633"/>
                          <a:pt x="2364324" y="3816"/>
                          <a:pt x="2535633" y="0"/>
                        </a:cubicBezTo>
                        <a:cubicBezTo>
                          <a:pt x="2706942" y="-3816"/>
                          <a:pt x="2862547" y="1447"/>
                          <a:pt x="3020035" y="0"/>
                        </a:cubicBezTo>
                        <a:cubicBezTo>
                          <a:pt x="3177523" y="-1447"/>
                          <a:pt x="3369292" y="23282"/>
                          <a:pt x="3618062" y="0"/>
                        </a:cubicBezTo>
                        <a:cubicBezTo>
                          <a:pt x="3866832" y="-23282"/>
                          <a:pt x="3928739" y="67457"/>
                          <a:pt x="4216088" y="0"/>
                        </a:cubicBezTo>
                        <a:cubicBezTo>
                          <a:pt x="4503437" y="-67457"/>
                          <a:pt x="4654876" y="22939"/>
                          <a:pt x="5041365" y="0"/>
                        </a:cubicBezTo>
                        <a:cubicBezTo>
                          <a:pt x="5427854" y="-22939"/>
                          <a:pt x="5268098" y="1754"/>
                          <a:pt x="5412142" y="0"/>
                        </a:cubicBezTo>
                        <a:cubicBezTo>
                          <a:pt x="5556186" y="-1754"/>
                          <a:pt x="5643234" y="21834"/>
                          <a:pt x="5782919" y="0"/>
                        </a:cubicBezTo>
                        <a:cubicBezTo>
                          <a:pt x="5922604" y="-21834"/>
                          <a:pt x="6198322" y="20772"/>
                          <a:pt x="6608195" y="0"/>
                        </a:cubicBezTo>
                        <a:cubicBezTo>
                          <a:pt x="7018068" y="-20772"/>
                          <a:pt x="7089486" y="55782"/>
                          <a:pt x="7319847" y="0"/>
                        </a:cubicBezTo>
                        <a:cubicBezTo>
                          <a:pt x="7550208" y="-55782"/>
                          <a:pt x="7796780" y="83332"/>
                          <a:pt x="8031499" y="0"/>
                        </a:cubicBezTo>
                        <a:cubicBezTo>
                          <a:pt x="8266218" y="-83332"/>
                          <a:pt x="8228985" y="23625"/>
                          <a:pt x="8402276" y="0"/>
                        </a:cubicBezTo>
                        <a:cubicBezTo>
                          <a:pt x="8575567" y="-23625"/>
                          <a:pt x="8730941" y="42429"/>
                          <a:pt x="9000302" y="0"/>
                        </a:cubicBezTo>
                        <a:cubicBezTo>
                          <a:pt x="9269663" y="-42429"/>
                          <a:pt x="9482936" y="15878"/>
                          <a:pt x="9825579" y="0"/>
                        </a:cubicBezTo>
                        <a:cubicBezTo>
                          <a:pt x="10168222" y="-15878"/>
                          <a:pt x="9980046" y="13659"/>
                          <a:pt x="10082731" y="0"/>
                        </a:cubicBezTo>
                        <a:cubicBezTo>
                          <a:pt x="10185416" y="-13659"/>
                          <a:pt x="10767851" y="101603"/>
                          <a:pt x="11362508" y="0"/>
                        </a:cubicBezTo>
                        <a:cubicBezTo>
                          <a:pt x="11387714" y="116120"/>
                          <a:pt x="11362447" y="208015"/>
                          <a:pt x="11362508" y="341341"/>
                        </a:cubicBezTo>
                        <a:cubicBezTo>
                          <a:pt x="11362569" y="474667"/>
                          <a:pt x="11339723" y="589970"/>
                          <a:pt x="11362508" y="726257"/>
                        </a:cubicBezTo>
                        <a:cubicBezTo>
                          <a:pt x="11101526" y="787869"/>
                          <a:pt x="11037563" y="687682"/>
                          <a:pt x="10764481" y="726257"/>
                        </a:cubicBezTo>
                        <a:cubicBezTo>
                          <a:pt x="10491399" y="764832"/>
                          <a:pt x="10459284" y="677406"/>
                          <a:pt x="10166455" y="726257"/>
                        </a:cubicBezTo>
                        <a:cubicBezTo>
                          <a:pt x="9873626" y="775108"/>
                          <a:pt x="9967327" y="688718"/>
                          <a:pt x="9795678" y="726257"/>
                        </a:cubicBezTo>
                        <a:cubicBezTo>
                          <a:pt x="9624029" y="763796"/>
                          <a:pt x="9335398" y="711755"/>
                          <a:pt x="9197651" y="726257"/>
                        </a:cubicBezTo>
                        <a:cubicBezTo>
                          <a:pt x="9059904" y="740759"/>
                          <a:pt x="8693981" y="723512"/>
                          <a:pt x="8485999" y="726257"/>
                        </a:cubicBezTo>
                        <a:cubicBezTo>
                          <a:pt x="8278017" y="729002"/>
                          <a:pt x="8043717" y="696769"/>
                          <a:pt x="7887973" y="726257"/>
                        </a:cubicBezTo>
                        <a:cubicBezTo>
                          <a:pt x="7732229" y="755745"/>
                          <a:pt x="7372917" y="688090"/>
                          <a:pt x="7062696" y="726257"/>
                        </a:cubicBezTo>
                        <a:cubicBezTo>
                          <a:pt x="6752475" y="764424"/>
                          <a:pt x="6922174" y="702760"/>
                          <a:pt x="6805544" y="726257"/>
                        </a:cubicBezTo>
                        <a:cubicBezTo>
                          <a:pt x="6688914" y="749754"/>
                          <a:pt x="6545798" y="721386"/>
                          <a:pt x="6321143" y="726257"/>
                        </a:cubicBezTo>
                        <a:cubicBezTo>
                          <a:pt x="6096488" y="731128"/>
                          <a:pt x="6043152" y="690918"/>
                          <a:pt x="5950366" y="726257"/>
                        </a:cubicBezTo>
                        <a:cubicBezTo>
                          <a:pt x="5857580" y="761596"/>
                          <a:pt x="5555171" y="708135"/>
                          <a:pt x="5352339" y="726257"/>
                        </a:cubicBezTo>
                        <a:cubicBezTo>
                          <a:pt x="5149507" y="744379"/>
                          <a:pt x="5214023" y="710981"/>
                          <a:pt x="5095188" y="726257"/>
                        </a:cubicBezTo>
                        <a:cubicBezTo>
                          <a:pt x="4976353" y="741533"/>
                          <a:pt x="4674494" y="702999"/>
                          <a:pt x="4497161" y="726257"/>
                        </a:cubicBezTo>
                        <a:cubicBezTo>
                          <a:pt x="4319828" y="749515"/>
                          <a:pt x="4310106" y="692311"/>
                          <a:pt x="4126384" y="726257"/>
                        </a:cubicBezTo>
                        <a:cubicBezTo>
                          <a:pt x="3942662" y="760203"/>
                          <a:pt x="3819108" y="717713"/>
                          <a:pt x="3528358" y="726257"/>
                        </a:cubicBezTo>
                        <a:cubicBezTo>
                          <a:pt x="3237608" y="734801"/>
                          <a:pt x="3272030" y="702896"/>
                          <a:pt x="3043956" y="726257"/>
                        </a:cubicBezTo>
                        <a:cubicBezTo>
                          <a:pt x="2815882" y="749618"/>
                          <a:pt x="2719170" y="686733"/>
                          <a:pt x="2445929" y="726257"/>
                        </a:cubicBezTo>
                        <a:cubicBezTo>
                          <a:pt x="2172688" y="765781"/>
                          <a:pt x="1901215" y="650648"/>
                          <a:pt x="1620652" y="726257"/>
                        </a:cubicBezTo>
                        <a:cubicBezTo>
                          <a:pt x="1340089" y="801866"/>
                          <a:pt x="1231299" y="691380"/>
                          <a:pt x="909001" y="726257"/>
                        </a:cubicBezTo>
                        <a:cubicBezTo>
                          <a:pt x="586703" y="761134"/>
                          <a:pt x="762800" y="696461"/>
                          <a:pt x="651849" y="726257"/>
                        </a:cubicBezTo>
                        <a:cubicBezTo>
                          <a:pt x="540898" y="756053"/>
                          <a:pt x="200631" y="654479"/>
                          <a:pt x="0" y="726257"/>
                        </a:cubicBezTo>
                        <a:cubicBezTo>
                          <a:pt x="-34718" y="633072"/>
                          <a:pt x="31285" y="483414"/>
                          <a:pt x="0" y="348603"/>
                        </a:cubicBezTo>
                        <a:cubicBezTo>
                          <a:pt x="-31285" y="213792"/>
                          <a:pt x="33246" y="147849"/>
                          <a:pt x="0" y="0"/>
                        </a:cubicBezTo>
                        <a:close/>
                      </a:path>
                      <a:path w="11362508" h="726257" stroke="0" extrusionOk="0">
                        <a:moveTo>
                          <a:pt x="0" y="0"/>
                        </a:moveTo>
                        <a:cubicBezTo>
                          <a:pt x="276903" y="-29683"/>
                          <a:pt x="358330" y="15364"/>
                          <a:pt x="598027" y="0"/>
                        </a:cubicBezTo>
                        <a:cubicBezTo>
                          <a:pt x="837724" y="-15364"/>
                          <a:pt x="994932" y="10125"/>
                          <a:pt x="1309679" y="0"/>
                        </a:cubicBezTo>
                        <a:cubicBezTo>
                          <a:pt x="1624426" y="-10125"/>
                          <a:pt x="1642378" y="37203"/>
                          <a:pt x="1794080" y="0"/>
                        </a:cubicBezTo>
                        <a:cubicBezTo>
                          <a:pt x="1945782" y="-37203"/>
                          <a:pt x="2312977" y="76007"/>
                          <a:pt x="2619357" y="0"/>
                        </a:cubicBezTo>
                        <a:cubicBezTo>
                          <a:pt x="2925737" y="-76007"/>
                          <a:pt x="2941839" y="15609"/>
                          <a:pt x="3217384" y="0"/>
                        </a:cubicBezTo>
                        <a:cubicBezTo>
                          <a:pt x="3492929" y="-15609"/>
                          <a:pt x="3416300" y="24036"/>
                          <a:pt x="3588160" y="0"/>
                        </a:cubicBezTo>
                        <a:cubicBezTo>
                          <a:pt x="3760020" y="-24036"/>
                          <a:pt x="3822433" y="274"/>
                          <a:pt x="3958937" y="0"/>
                        </a:cubicBezTo>
                        <a:cubicBezTo>
                          <a:pt x="4095441" y="-274"/>
                          <a:pt x="4133409" y="24785"/>
                          <a:pt x="4216088" y="0"/>
                        </a:cubicBezTo>
                        <a:cubicBezTo>
                          <a:pt x="4298767" y="-24785"/>
                          <a:pt x="4649397" y="29428"/>
                          <a:pt x="4814115" y="0"/>
                        </a:cubicBezTo>
                        <a:cubicBezTo>
                          <a:pt x="4978833" y="-29428"/>
                          <a:pt x="5283454" y="28127"/>
                          <a:pt x="5412142" y="0"/>
                        </a:cubicBezTo>
                        <a:cubicBezTo>
                          <a:pt x="5540830" y="-28127"/>
                          <a:pt x="5962714" y="29345"/>
                          <a:pt x="6237419" y="0"/>
                        </a:cubicBezTo>
                        <a:cubicBezTo>
                          <a:pt x="6512124" y="-29345"/>
                          <a:pt x="6660611" y="58132"/>
                          <a:pt x="6949071" y="0"/>
                        </a:cubicBezTo>
                        <a:cubicBezTo>
                          <a:pt x="7237531" y="-58132"/>
                          <a:pt x="7300413" y="39049"/>
                          <a:pt x="7433472" y="0"/>
                        </a:cubicBezTo>
                        <a:cubicBezTo>
                          <a:pt x="7566531" y="-39049"/>
                          <a:pt x="7712768" y="47333"/>
                          <a:pt x="7917874" y="0"/>
                        </a:cubicBezTo>
                        <a:cubicBezTo>
                          <a:pt x="8122980" y="-47333"/>
                          <a:pt x="8111056" y="29758"/>
                          <a:pt x="8175025" y="0"/>
                        </a:cubicBezTo>
                        <a:cubicBezTo>
                          <a:pt x="8238994" y="-29758"/>
                          <a:pt x="8755451" y="43430"/>
                          <a:pt x="9000302" y="0"/>
                        </a:cubicBezTo>
                        <a:cubicBezTo>
                          <a:pt x="9245153" y="-43430"/>
                          <a:pt x="9465908" y="59928"/>
                          <a:pt x="9825579" y="0"/>
                        </a:cubicBezTo>
                        <a:cubicBezTo>
                          <a:pt x="10185250" y="-59928"/>
                          <a:pt x="10144790" y="2984"/>
                          <a:pt x="10309981" y="0"/>
                        </a:cubicBezTo>
                        <a:cubicBezTo>
                          <a:pt x="10475172" y="-2984"/>
                          <a:pt x="10593358" y="41681"/>
                          <a:pt x="10680758" y="0"/>
                        </a:cubicBezTo>
                        <a:cubicBezTo>
                          <a:pt x="10768158" y="-41681"/>
                          <a:pt x="11170791" y="59565"/>
                          <a:pt x="11362508" y="0"/>
                        </a:cubicBezTo>
                        <a:cubicBezTo>
                          <a:pt x="11387626" y="151585"/>
                          <a:pt x="11348529" y="242759"/>
                          <a:pt x="11362508" y="370391"/>
                        </a:cubicBezTo>
                        <a:cubicBezTo>
                          <a:pt x="11376487" y="498023"/>
                          <a:pt x="11332840" y="616877"/>
                          <a:pt x="11362508" y="726257"/>
                        </a:cubicBezTo>
                        <a:cubicBezTo>
                          <a:pt x="11093689" y="754950"/>
                          <a:pt x="10967996" y="682157"/>
                          <a:pt x="10764481" y="726257"/>
                        </a:cubicBezTo>
                        <a:cubicBezTo>
                          <a:pt x="10560966" y="770357"/>
                          <a:pt x="10345866" y="677509"/>
                          <a:pt x="10166455" y="726257"/>
                        </a:cubicBezTo>
                        <a:cubicBezTo>
                          <a:pt x="9987044" y="775005"/>
                          <a:pt x="9798104" y="690964"/>
                          <a:pt x="9454803" y="726257"/>
                        </a:cubicBezTo>
                        <a:cubicBezTo>
                          <a:pt x="9111502" y="761550"/>
                          <a:pt x="8798926" y="662242"/>
                          <a:pt x="8629526" y="726257"/>
                        </a:cubicBezTo>
                        <a:cubicBezTo>
                          <a:pt x="8460126" y="790272"/>
                          <a:pt x="8306479" y="697292"/>
                          <a:pt x="8031499" y="726257"/>
                        </a:cubicBezTo>
                        <a:cubicBezTo>
                          <a:pt x="7756519" y="755222"/>
                          <a:pt x="7808281" y="705811"/>
                          <a:pt x="7660722" y="726257"/>
                        </a:cubicBezTo>
                        <a:cubicBezTo>
                          <a:pt x="7513163" y="746703"/>
                          <a:pt x="7281231" y="721926"/>
                          <a:pt x="6949071" y="726257"/>
                        </a:cubicBezTo>
                        <a:cubicBezTo>
                          <a:pt x="6616911" y="730588"/>
                          <a:pt x="6706676" y="685800"/>
                          <a:pt x="6578294" y="726257"/>
                        </a:cubicBezTo>
                        <a:cubicBezTo>
                          <a:pt x="6449912" y="766714"/>
                          <a:pt x="6126159" y="683975"/>
                          <a:pt x="5866642" y="726257"/>
                        </a:cubicBezTo>
                        <a:cubicBezTo>
                          <a:pt x="5607125" y="768539"/>
                          <a:pt x="5737808" y="719798"/>
                          <a:pt x="5609491" y="726257"/>
                        </a:cubicBezTo>
                        <a:cubicBezTo>
                          <a:pt x="5481174" y="732716"/>
                          <a:pt x="5395915" y="692860"/>
                          <a:pt x="5238714" y="726257"/>
                        </a:cubicBezTo>
                        <a:cubicBezTo>
                          <a:pt x="5081513" y="759654"/>
                          <a:pt x="4894514" y="681924"/>
                          <a:pt x="4754313" y="726257"/>
                        </a:cubicBezTo>
                        <a:cubicBezTo>
                          <a:pt x="4614112" y="770590"/>
                          <a:pt x="4310243" y="720344"/>
                          <a:pt x="4156286" y="726257"/>
                        </a:cubicBezTo>
                        <a:cubicBezTo>
                          <a:pt x="4002329" y="732170"/>
                          <a:pt x="3854182" y="700383"/>
                          <a:pt x="3671884" y="726257"/>
                        </a:cubicBezTo>
                        <a:cubicBezTo>
                          <a:pt x="3489586" y="752131"/>
                          <a:pt x="3445327" y="712364"/>
                          <a:pt x="3301108" y="726257"/>
                        </a:cubicBezTo>
                        <a:cubicBezTo>
                          <a:pt x="3156889" y="740150"/>
                          <a:pt x="3114770" y="715013"/>
                          <a:pt x="3043956" y="726257"/>
                        </a:cubicBezTo>
                        <a:cubicBezTo>
                          <a:pt x="2973142" y="737501"/>
                          <a:pt x="2910492" y="696888"/>
                          <a:pt x="2786805" y="726257"/>
                        </a:cubicBezTo>
                        <a:cubicBezTo>
                          <a:pt x="2663118" y="755626"/>
                          <a:pt x="2231300" y="701765"/>
                          <a:pt x="1961528" y="726257"/>
                        </a:cubicBezTo>
                        <a:cubicBezTo>
                          <a:pt x="1691756" y="750749"/>
                          <a:pt x="1565390" y="705635"/>
                          <a:pt x="1249876" y="726257"/>
                        </a:cubicBezTo>
                        <a:cubicBezTo>
                          <a:pt x="934362" y="746879"/>
                          <a:pt x="1068486" y="708503"/>
                          <a:pt x="992724" y="726257"/>
                        </a:cubicBezTo>
                        <a:cubicBezTo>
                          <a:pt x="916962" y="744011"/>
                          <a:pt x="721948" y="717789"/>
                          <a:pt x="621948" y="726257"/>
                        </a:cubicBezTo>
                        <a:cubicBezTo>
                          <a:pt x="521948" y="734725"/>
                          <a:pt x="302228" y="710848"/>
                          <a:pt x="0" y="726257"/>
                        </a:cubicBezTo>
                        <a:cubicBezTo>
                          <a:pt x="-17562" y="608913"/>
                          <a:pt x="42401" y="485510"/>
                          <a:pt x="0" y="363129"/>
                        </a:cubicBezTo>
                        <a:cubicBezTo>
                          <a:pt x="-42401" y="240748"/>
                          <a:pt x="28869" y="1219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235" dist="38100" dir="2700000" sx="102301" sy="102301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Predict if a customer will click on a Home insurance Ad given two features we know about them.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778CF-8F24-5643-8990-00317A4DB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7" y="1868081"/>
            <a:ext cx="5774327" cy="1862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07652F-3681-274B-9BC9-3E94817FAA20}"/>
              </a:ext>
            </a:extLst>
          </p:cNvPr>
          <p:cNvSpPr/>
          <p:nvPr/>
        </p:nvSpPr>
        <p:spPr>
          <a:xfrm>
            <a:off x="212818" y="3817719"/>
            <a:ext cx="5687240" cy="1737181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5687240"/>
                      <a:gd name="connsiteY0" fmla="*/ 0 h 1737181"/>
                      <a:gd name="connsiteX1" fmla="*/ 511852 w 5687240"/>
                      <a:gd name="connsiteY1" fmla="*/ 0 h 1737181"/>
                      <a:gd name="connsiteX2" fmla="*/ 1194320 w 5687240"/>
                      <a:gd name="connsiteY2" fmla="*/ 0 h 1737181"/>
                      <a:gd name="connsiteX3" fmla="*/ 1706172 w 5687240"/>
                      <a:gd name="connsiteY3" fmla="*/ 0 h 1737181"/>
                      <a:gd name="connsiteX4" fmla="*/ 2104279 w 5687240"/>
                      <a:gd name="connsiteY4" fmla="*/ 0 h 1737181"/>
                      <a:gd name="connsiteX5" fmla="*/ 2559258 w 5687240"/>
                      <a:gd name="connsiteY5" fmla="*/ 0 h 1737181"/>
                      <a:gd name="connsiteX6" fmla="*/ 3184854 w 5687240"/>
                      <a:gd name="connsiteY6" fmla="*/ 0 h 1737181"/>
                      <a:gd name="connsiteX7" fmla="*/ 3696706 w 5687240"/>
                      <a:gd name="connsiteY7" fmla="*/ 0 h 1737181"/>
                      <a:gd name="connsiteX8" fmla="*/ 4379175 w 5687240"/>
                      <a:gd name="connsiteY8" fmla="*/ 0 h 1737181"/>
                      <a:gd name="connsiteX9" fmla="*/ 4947899 w 5687240"/>
                      <a:gd name="connsiteY9" fmla="*/ 0 h 1737181"/>
                      <a:gd name="connsiteX10" fmla="*/ 5687240 w 5687240"/>
                      <a:gd name="connsiteY10" fmla="*/ 0 h 1737181"/>
                      <a:gd name="connsiteX11" fmla="*/ 5687240 w 5687240"/>
                      <a:gd name="connsiteY11" fmla="*/ 526945 h 1737181"/>
                      <a:gd name="connsiteX12" fmla="*/ 5687240 w 5687240"/>
                      <a:gd name="connsiteY12" fmla="*/ 1140749 h 1737181"/>
                      <a:gd name="connsiteX13" fmla="*/ 5687240 w 5687240"/>
                      <a:gd name="connsiteY13" fmla="*/ 1737181 h 1737181"/>
                      <a:gd name="connsiteX14" fmla="*/ 5289133 w 5687240"/>
                      <a:gd name="connsiteY14" fmla="*/ 1737181 h 1737181"/>
                      <a:gd name="connsiteX15" fmla="*/ 4606664 w 5687240"/>
                      <a:gd name="connsiteY15" fmla="*/ 1737181 h 1737181"/>
                      <a:gd name="connsiteX16" fmla="*/ 4151685 w 5687240"/>
                      <a:gd name="connsiteY16" fmla="*/ 1737181 h 1737181"/>
                      <a:gd name="connsiteX17" fmla="*/ 3696706 w 5687240"/>
                      <a:gd name="connsiteY17" fmla="*/ 1737181 h 1737181"/>
                      <a:gd name="connsiteX18" fmla="*/ 3127982 w 5687240"/>
                      <a:gd name="connsiteY18" fmla="*/ 1737181 h 1737181"/>
                      <a:gd name="connsiteX19" fmla="*/ 2673003 w 5687240"/>
                      <a:gd name="connsiteY19" fmla="*/ 1737181 h 1737181"/>
                      <a:gd name="connsiteX20" fmla="*/ 1990534 w 5687240"/>
                      <a:gd name="connsiteY20" fmla="*/ 1737181 h 1737181"/>
                      <a:gd name="connsiteX21" fmla="*/ 1364938 w 5687240"/>
                      <a:gd name="connsiteY21" fmla="*/ 1737181 h 1737181"/>
                      <a:gd name="connsiteX22" fmla="*/ 796214 w 5687240"/>
                      <a:gd name="connsiteY22" fmla="*/ 1737181 h 1737181"/>
                      <a:gd name="connsiteX23" fmla="*/ 0 w 5687240"/>
                      <a:gd name="connsiteY23" fmla="*/ 1737181 h 1737181"/>
                      <a:gd name="connsiteX24" fmla="*/ 0 w 5687240"/>
                      <a:gd name="connsiteY24" fmla="*/ 1192864 h 1737181"/>
                      <a:gd name="connsiteX25" fmla="*/ 0 w 5687240"/>
                      <a:gd name="connsiteY25" fmla="*/ 613804 h 1737181"/>
                      <a:gd name="connsiteX26" fmla="*/ 0 w 5687240"/>
                      <a:gd name="connsiteY26" fmla="*/ 0 h 17371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5687240" h="1737181" fill="none" extrusionOk="0">
                        <a:moveTo>
                          <a:pt x="0" y="0"/>
                        </a:moveTo>
                        <a:cubicBezTo>
                          <a:pt x="215921" y="-12485"/>
                          <a:pt x="406263" y="55791"/>
                          <a:pt x="511852" y="0"/>
                        </a:cubicBezTo>
                        <a:cubicBezTo>
                          <a:pt x="617441" y="-55791"/>
                          <a:pt x="863775" y="64966"/>
                          <a:pt x="1194320" y="0"/>
                        </a:cubicBezTo>
                        <a:cubicBezTo>
                          <a:pt x="1524865" y="-64966"/>
                          <a:pt x="1513948" y="37590"/>
                          <a:pt x="1706172" y="0"/>
                        </a:cubicBezTo>
                        <a:cubicBezTo>
                          <a:pt x="1898396" y="-37590"/>
                          <a:pt x="2024497" y="4092"/>
                          <a:pt x="2104279" y="0"/>
                        </a:cubicBezTo>
                        <a:cubicBezTo>
                          <a:pt x="2184061" y="-4092"/>
                          <a:pt x="2433426" y="44931"/>
                          <a:pt x="2559258" y="0"/>
                        </a:cubicBezTo>
                        <a:cubicBezTo>
                          <a:pt x="2685090" y="-44931"/>
                          <a:pt x="2993065" y="59650"/>
                          <a:pt x="3184854" y="0"/>
                        </a:cubicBezTo>
                        <a:cubicBezTo>
                          <a:pt x="3376643" y="-59650"/>
                          <a:pt x="3511797" y="26270"/>
                          <a:pt x="3696706" y="0"/>
                        </a:cubicBezTo>
                        <a:cubicBezTo>
                          <a:pt x="3881615" y="-26270"/>
                          <a:pt x="4223624" y="42457"/>
                          <a:pt x="4379175" y="0"/>
                        </a:cubicBezTo>
                        <a:cubicBezTo>
                          <a:pt x="4534726" y="-42457"/>
                          <a:pt x="4737251" y="12956"/>
                          <a:pt x="4947899" y="0"/>
                        </a:cubicBezTo>
                        <a:cubicBezTo>
                          <a:pt x="5158547" y="-12956"/>
                          <a:pt x="5485264" y="44057"/>
                          <a:pt x="5687240" y="0"/>
                        </a:cubicBezTo>
                        <a:cubicBezTo>
                          <a:pt x="5717251" y="233282"/>
                          <a:pt x="5674434" y="372587"/>
                          <a:pt x="5687240" y="526945"/>
                        </a:cubicBezTo>
                        <a:cubicBezTo>
                          <a:pt x="5700046" y="681303"/>
                          <a:pt x="5643861" y="926899"/>
                          <a:pt x="5687240" y="1140749"/>
                        </a:cubicBezTo>
                        <a:cubicBezTo>
                          <a:pt x="5730619" y="1354599"/>
                          <a:pt x="5677863" y="1513379"/>
                          <a:pt x="5687240" y="1737181"/>
                        </a:cubicBezTo>
                        <a:cubicBezTo>
                          <a:pt x="5564321" y="1776953"/>
                          <a:pt x="5386536" y="1698846"/>
                          <a:pt x="5289133" y="1737181"/>
                        </a:cubicBezTo>
                        <a:cubicBezTo>
                          <a:pt x="5191730" y="1775516"/>
                          <a:pt x="4857335" y="1673938"/>
                          <a:pt x="4606664" y="1737181"/>
                        </a:cubicBezTo>
                        <a:cubicBezTo>
                          <a:pt x="4355993" y="1800424"/>
                          <a:pt x="4285830" y="1726787"/>
                          <a:pt x="4151685" y="1737181"/>
                        </a:cubicBezTo>
                        <a:cubicBezTo>
                          <a:pt x="4017540" y="1747575"/>
                          <a:pt x="3788397" y="1710156"/>
                          <a:pt x="3696706" y="1737181"/>
                        </a:cubicBezTo>
                        <a:cubicBezTo>
                          <a:pt x="3605015" y="1764206"/>
                          <a:pt x="3367897" y="1728617"/>
                          <a:pt x="3127982" y="1737181"/>
                        </a:cubicBezTo>
                        <a:cubicBezTo>
                          <a:pt x="2888067" y="1745745"/>
                          <a:pt x="2771222" y="1693296"/>
                          <a:pt x="2673003" y="1737181"/>
                        </a:cubicBezTo>
                        <a:cubicBezTo>
                          <a:pt x="2574784" y="1781066"/>
                          <a:pt x="2236365" y="1676195"/>
                          <a:pt x="1990534" y="1737181"/>
                        </a:cubicBezTo>
                        <a:cubicBezTo>
                          <a:pt x="1744703" y="1798167"/>
                          <a:pt x="1513750" y="1719179"/>
                          <a:pt x="1364938" y="1737181"/>
                        </a:cubicBezTo>
                        <a:cubicBezTo>
                          <a:pt x="1216126" y="1755183"/>
                          <a:pt x="924227" y="1684362"/>
                          <a:pt x="796214" y="1737181"/>
                        </a:cubicBezTo>
                        <a:cubicBezTo>
                          <a:pt x="668201" y="1790000"/>
                          <a:pt x="369810" y="1654915"/>
                          <a:pt x="0" y="1737181"/>
                        </a:cubicBezTo>
                        <a:cubicBezTo>
                          <a:pt x="-17601" y="1488779"/>
                          <a:pt x="20207" y="1423223"/>
                          <a:pt x="0" y="1192864"/>
                        </a:cubicBezTo>
                        <a:cubicBezTo>
                          <a:pt x="-20207" y="962505"/>
                          <a:pt x="16356" y="855741"/>
                          <a:pt x="0" y="613804"/>
                        </a:cubicBezTo>
                        <a:cubicBezTo>
                          <a:pt x="-16356" y="371867"/>
                          <a:pt x="40139" y="270638"/>
                          <a:pt x="0" y="0"/>
                        </a:cubicBezTo>
                        <a:close/>
                      </a:path>
                      <a:path w="5687240" h="1737181" stroke="0" extrusionOk="0">
                        <a:moveTo>
                          <a:pt x="0" y="0"/>
                        </a:moveTo>
                        <a:cubicBezTo>
                          <a:pt x="124302" y="-60010"/>
                          <a:pt x="444414" y="65240"/>
                          <a:pt x="568724" y="0"/>
                        </a:cubicBezTo>
                        <a:cubicBezTo>
                          <a:pt x="693034" y="-65240"/>
                          <a:pt x="911744" y="29132"/>
                          <a:pt x="1194320" y="0"/>
                        </a:cubicBezTo>
                        <a:cubicBezTo>
                          <a:pt x="1476896" y="-29132"/>
                          <a:pt x="1489140" y="2068"/>
                          <a:pt x="1706172" y="0"/>
                        </a:cubicBezTo>
                        <a:cubicBezTo>
                          <a:pt x="1923204" y="-2068"/>
                          <a:pt x="2246560" y="67577"/>
                          <a:pt x="2388641" y="0"/>
                        </a:cubicBezTo>
                        <a:cubicBezTo>
                          <a:pt x="2530722" y="-67577"/>
                          <a:pt x="2675061" y="20780"/>
                          <a:pt x="2957365" y="0"/>
                        </a:cubicBezTo>
                        <a:cubicBezTo>
                          <a:pt x="3239669" y="-20780"/>
                          <a:pt x="3316332" y="39840"/>
                          <a:pt x="3412344" y="0"/>
                        </a:cubicBezTo>
                        <a:cubicBezTo>
                          <a:pt x="3508356" y="-39840"/>
                          <a:pt x="3757228" y="49735"/>
                          <a:pt x="3867323" y="0"/>
                        </a:cubicBezTo>
                        <a:cubicBezTo>
                          <a:pt x="3977418" y="-49735"/>
                          <a:pt x="4124934" y="8080"/>
                          <a:pt x="4265430" y="0"/>
                        </a:cubicBezTo>
                        <a:cubicBezTo>
                          <a:pt x="4405926" y="-8080"/>
                          <a:pt x="4671026" y="8930"/>
                          <a:pt x="4834154" y="0"/>
                        </a:cubicBezTo>
                        <a:cubicBezTo>
                          <a:pt x="4997282" y="-8930"/>
                          <a:pt x="5486806" y="54956"/>
                          <a:pt x="5687240" y="0"/>
                        </a:cubicBezTo>
                        <a:cubicBezTo>
                          <a:pt x="5739856" y="266185"/>
                          <a:pt x="5615032" y="441998"/>
                          <a:pt x="5687240" y="613804"/>
                        </a:cubicBezTo>
                        <a:cubicBezTo>
                          <a:pt x="5759448" y="785610"/>
                          <a:pt x="5655690" y="902450"/>
                          <a:pt x="5687240" y="1140749"/>
                        </a:cubicBezTo>
                        <a:cubicBezTo>
                          <a:pt x="5718790" y="1379049"/>
                          <a:pt x="5644064" y="1472561"/>
                          <a:pt x="5687240" y="1737181"/>
                        </a:cubicBezTo>
                        <a:cubicBezTo>
                          <a:pt x="5385002" y="1753079"/>
                          <a:pt x="5312820" y="1666558"/>
                          <a:pt x="5061644" y="1737181"/>
                        </a:cubicBezTo>
                        <a:cubicBezTo>
                          <a:pt x="4810468" y="1807804"/>
                          <a:pt x="4817324" y="1733867"/>
                          <a:pt x="4663537" y="1737181"/>
                        </a:cubicBezTo>
                        <a:cubicBezTo>
                          <a:pt x="4509750" y="1740495"/>
                          <a:pt x="4261486" y="1676085"/>
                          <a:pt x="4151685" y="1737181"/>
                        </a:cubicBezTo>
                        <a:cubicBezTo>
                          <a:pt x="4041884" y="1798277"/>
                          <a:pt x="3823155" y="1682166"/>
                          <a:pt x="3639834" y="1737181"/>
                        </a:cubicBezTo>
                        <a:cubicBezTo>
                          <a:pt x="3456513" y="1792196"/>
                          <a:pt x="3246712" y="1726751"/>
                          <a:pt x="2957365" y="1737181"/>
                        </a:cubicBezTo>
                        <a:cubicBezTo>
                          <a:pt x="2668018" y="1747611"/>
                          <a:pt x="2733118" y="1690087"/>
                          <a:pt x="2559258" y="1737181"/>
                        </a:cubicBezTo>
                        <a:cubicBezTo>
                          <a:pt x="2385398" y="1784275"/>
                          <a:pt x="2180207" y="1699543"/>
                          <a:pt x="1933662" y="1737181"/>
                        </a:cubicBezTo>
                        <a:cubicBezTo>
                          <a:pt x="1687117" y="1774819"/>
                          <a:pt x="1630707" y="1733384"/>
                          <a:pt x="1421810" y="1737181"/>
                        </a:cubicBezTo>
                        <a:cubicBezTo>
                          <a:pt x="1212913" y="1740978"/>
                          <a:pt x="1147818" y="1719558"/>
                          <a:pt x="909958" y="1737181"/>
                        </a:cubicBezTo>
                        <a:cubicBezTo>
                          <a:pt x="672098" y="1754804"/>
                          <a:pt x="183001" y="1708267"/>
                          <a:pt x="0" y="1737181"/>
                        </a:cubicBezTo>
                        <a:cubicBezTo>
                          <a:pt x="-43483" y="1508715"/>
                          <a:pt x="65264" y="1411008"/>
                          <a:pt x="0" y="1158121"/>
                        </a:cubicBezTo>
                        <a:cubicBezTo>
                          <a:pt x="-65264" y="905234"/>
                          <a:pt x="6707" y="775594"/>
                          <a:pt x="0" y="613804"/>
                        </a:cubicBezTo>
                        <a:cubicBezTo>
                          <a:pt x="-6707" y="452014"/>
                          <a:pt x="58299" y="1836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235" dist="38100" dir="2700000" sx="102301" sy="102301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Say we have customer 1: x=[30,0,0]. </a:t>
            </a:r>
          </a:p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Compute a score z = w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1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*x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1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 + w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2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*x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2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+ w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1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*x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1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w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3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*x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3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z= </a:t>
            </a:r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w</a:t>
            </a:r>
            <a:r>
              <a:rPr lang="en-US" baseline="30000" dirty="0" err="1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T</a:t>
            </a:r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x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  <a:cs typeface="Big Caslon Medium" panose="02000603090000020003" pitchFamily="2" charset="-79"/>
            </a:endParaRPr>
          </a:p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Big score-&gt; Likely to click on Ad. </a:t>
            </a:r>
          </a:p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very negative score-&gt; Likely to NOT click on Ad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170F6F-3E42-4E48-9010-9C608D6CC76F}"/>
              </a:ext>
            </a:extLst>
          </p:cNvPr>
          <p:cNvSpPr/>
          <p:nvPr/>
        </p:nvSpPr>
        <p:spPr>
          <a:xfrm>
            <a:off x="6417673" y="4656678"/>
            <a:ext cx="5774327" cy="1737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5774327"/>
                      <a:gd name="connsiteY0" fmla="*/ 0 h 1737181"/>
                      <a:gd name="connsiteX1" fmla="*/ 519689 w 5774327"/>
                      <a:gd name="connsiteY1" fmla="*/ 0 h 1737181"/>
                      <a:gd name="connsiteX2" fmla="*/ 1212609 w 5774327"/>
                      <a:gd name="connsiteY2" fmla="*/ 0 h 1737181"/>
                      <a:gd name="connsiteX3" fmla="*/ 1732298 w 5774327"/>
                      <a:gd name="connsiteY3" fmla="*/ 0 h 1737181"/>
                      <a:gd name="connsiteX4" fmla="*/ 2136501 w 5774327"/>
                      <a:gd name="connsiteY4" fmla="*/ 0 h 1737181"/>
                      <a:gd name="connsiteX5" fmla="*/ 2598447 w 5774327"/>
                      <a:gd name="connsiteY5" fmla="*/ 0 h 1737181"/>
                      <a:gd name="connsiteX6" fmla="*/ 3233623 w 5774327"/>
                      <a:gd name="connsiteY6" fmla="*/ 0 h 1737181"/>
                      <a:gd name="connsiteX7" fmla="*/ 3753313 w 5774327"/>
                      <a:gd name="connsiteY7" fmla="*/ 0 h 1737181"/>
                      <a:gd name="connsiteX8" fmla="*/ 4446232 w 5774327"/>
                      <a:gd name="connsiteY8" fmla="*/ 0 h 1737181"/>
                      <a:gd name="connsiteX9" fmla="*/ 5023664 w 5774327"/>
                      <a:gd name="connsiteY9" fmla="*/ 0 h 1737181"/>
                      <a:gd name="connsiteX10" fmla="*/ 5774327 w 5774327"/>
                      <a:gd name="connsiteY10" fmla="*/ 0 h 1737181"/>
                      <a:gd name="connsiteX11" fmla="*/ 5774327 w 5774327"/>
                      <a:gd name="connsiteY11" fmla="*/ 526945 h 1737181"/>
                      <a:gd name="connsiteX12" fmla="*/ 5774327 w 5774327"/>
                      <a:gd name="connsiteY12" fmla="*/ 1140749 h 1737181"/>
                      <a:gd name="connsiteX13" fmla="*/ 5774327 w 5774327"/>
                      <a:gd name="connsiteY13" fmla="*/ 1737181 h 1737181"/>
                      <a:gd name="connsiteX14" fmla="*/ 5370124 w 5774327"/>
                      <a:gd name="connsiteY14" fmla="*/ 1737181 h 1737181"/>
                      <a:gd name="connsiteX15" fmla="*/ 4677205 w 5774327"/>
                      <a:gd name="connsiteY15" fmla="*/ 1737181 h 1737181"/>
                      <a:gd name="connsiteX16" fmla="*/ 4215259 w 5774327"/>
                      <a:gd name="connsiteY16" fmla="*/ 1737181 h 1737181"/>
                      <a:gd name="connsiteX17" fmla="*/ 3753313 w 5774327"/>
                      <a:gd name="connsiteY17" fmla="*/ 1737181 h 1737181"/>
                      <a:gd name="connsiteX18" fmla="*/ 3175880 w 5774327"/>
                      <a:gd name="connsiteY18" fmla="*/ 1737181 h 1737181"/>
                      <a:gd name="connsiteX19" fmla="*/ 2713934 w 5774327"/>
                      <a:gd name="connsiteY19" fmla="*/ 1737181 h 1737181"/>
                      <a:gd name="connsiteX20" fmla="*/ 2021014 w 5774327"/>
                      <a:gd name="connsiteY20" fmla="*/ 1737181 h 1737181"/>
                      <a:gd name="connsiteX21" fmla="*/ 1385838 w 5774327"/>
                      <a:gd name="connsiteY21" fmla="*/ 1737181 h 1737181"/>
                      <a:gd name="connsiteX22" fmla="*/ 808406 w 5774327"/>
                      <a:gd name="connsiteY22" fmla="*/ 1737181 h 1737181"/>
                      <a:gd name="connsiteX23" fmla="*/ 0 w 5774327"/>
                      <a:gd name="connsiteY23" fmla="*/ 1737181 h 1737181"/>
                      <a:gd name="connsiteX24" fmla="*/ 0 w 5774327"/>
                      <a:gd name="connsiteY24" fmla="*/ 1192864 h 1737181"/>
                      <a:gd name="connsiteX25" fmla="*/ 0 w 5774327"/>
                      <a:gd name="connsiteY25" fmla="*/ 613804 h 1737181"/>
                      <a:gd name="connsiteX26" fmla="*/ 0 w 5774327"/>
                      <a:gd name="connsiteY26" fmla="*/ 0 h 17371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5774327" h="1737181" fill="none" extrusionOk="0">
                        <a:moveTo>
                          <a:pt x="0" y="0"/>
                        </a:moveTo>
                        <a:cubicBezTo>
                          <a:pt x="205192" y="-53554"/>
                          <a:pt x="328441" y="9562"/>
                          <a:pt x="519689" y="0"/>
                        </a:cubicBezTo>
                        <a:cubicBezTo>
                          <a:pt x="710937" y="-9562"/>
                          <a:pt x="1041298" y="46950"/>
                          <a:pt x="1212609" y="0"/>
                        </a:cubicBezTo>
                        <a:cubicBezTo>
                          <a:pt x="1383920" y="-46950"/>
                          <a:pt x="1530785" y="38903"/>
                          <a:pt x="1732298" y="0"/>
                        </a:cubicBezTo>
                        <a:cubicBezTo>
                          <a:pt x="1933811" y="-38903"/>
                          <a:pt x="2013038" y="47108"/>
                          <a:pt x="2136501" y="0"/>
                        </a:cubicBezTo>
                        <a:cubicBezTo>
                          <a:pt x="2259964" y="-47108"/>
                          <a:pt x="2394383" y="39769"/>
                          <a:pt x="2598447" y="0"/>
                        </a:cubicBezTo>
                        <a:cubicBezTo>
                          <a:pt x="2802511" y="-39769"/>
                          <a:pt x="3029340" y="63748"/>
                          <a:pt x="3233623" y="0"/>
                        </a:cubicBezTo>
                        <a:cubicBezTo>
                          <a:pt x="3437906" y="-63748"/>
                          <a:pt x="3526348" y="574"/>
                          <a:pt x="3753313" y="0"/>
                        </a:cubicBezTo>
                        <a:cubicBezTo>
                          <a:pt x="3980278" y="-574"/>
                          <a:pt x="4187124" y="65261"/>
                          <a:pt x="4446232" y="0"/>
                        </a:cubicBezTo>
                        <a:cubicBezTo>
                          <a:pt x="4705340" y="-65261"/>
                          <a:pt x="4836712" y="12984"/>
                          <a:pt x="5023664" y="0"/>
                        </a:cubicBezTo>
                        <a:cubicBezTo>
                          <a:pt x="5210616" y="-12984"/>
                          <a:pt x="5459497" y="43969"/>
                          <a:pt x="5774327" y="0"/>
                        </a:cubicBezTo>
                        <a:cubicBezTo>
                          <a:pt x="5804338" y="233282"/>
                          <a:pt x="5761521" y="372587"/>
                          <a:pt x="5774327" y="526945"/>
                        </a:cubicBezTo>
                        <a:cubicBezTo>
                          <a:pt x="5787133" y="681303"/>
                          <a:pt x="5730948" y="926899"/>
                          <a:pt x="5774327" y="1140749"/>
                        </a:cubicBezTo>
                        <a:cubicBezTo>
                          <a:pt x="5817706" y="1354599"/>
                          <a:pt x="5764950" y="1513379"/>
                          <a:pt x="5774327" y="1737181"/>
                        </a:cubicBezTo>
                        <a:cubicBezTo>
                          <a:pt x="5611101" y="1759141"/>
                          <a:pt x="5471843" y="1698289"/>
                          <a:pt x="5370124" y="1737181"/>
                        </a:cubicBezTo>
                        <a:cubicBezTo>
                          <a:pt x="5268405" y="1776073"/>
                          <a:pt x="4879824" y="1706541"/>
                          <a:pt x="4677205" y="1737181"/>
                        </a:cubicBezTo>
                        <a:cubicBezTo>
                          <a:pt x="4474586" y="1767821"/>
                          <a:pt x="4315505" y="1700754"/>
                          <a:pt x="4215259" y="1737181"/>
                        </a:cubicBezTo>
                        <a:cubicBezTo>
                          <a:pt x="4115013" y="1773608"/>
                          <a:pt x="3935505" y="1730831"/>
                          <a:pt x="3753313" y="1737181"/>
                        </a:cubicBezTo>
                        <a:cubicBezTo>
                          <a:pt x="3571121" y="1743531"/>
                          <a:pt x="3423671" y="1713075"/>
                          <a:pt x="3175880" y="1737181"/>
                        </a:cubicBezTo>
                        <a:cubicBezTo>
                          <a:pt x="2928089" y="1761287"/>
                          <a:pt x="2844195" y="1721569"/>
                          <a:pt x="2713934" y="1737181"/>
                        </a:cubicBezTo>
                        <a:cubicBezTo>
                          <a:pt x="2583673" y="1752793"/>
                          <a:pt x="2191522" y="1727662"/>
                          <a:pt x="2021014" y="1737181"/>
                        </a:cubicBezTo>
                        <a:cubicBezTo>
                          <a:pt x="1850506" y="1746700"/>
                          <a:pt x="1670881" y="1703449"/>
                          <a:pt x="1385838" y="1737181"/>
                        </a:cubicBezTo>
                        <a:cubicBezTo>
                          <a:pt x="1100795" y="1770913"/>
                          <a:pt x="980089" y="1670636"/>
                          <a:pt x="808406" y="1737181"/>
                        </a:cubicBezTo>
                        <a:cubicBezTo>
                          <a:pt x="636723" y="1803726"/>
                          <a:pt x="286300" y="1737132"/>
                          <a:pt x="0" y="1737181"/>
                        </a:cubicBezTo>
                        <a:cubicBezTo>
                          <a:pt x="-17601" y="1488779"/>
                          <a:pt x="20207" y="1423223"/>
                          <a:pt x="0" y="1192864"/>
                        </a:cubicBezTo>
                        <a:cubicBezTo>
                          <a:pt x="-20207" y="962505"/>
                          <a:pt x="16356" y="855741"/>
                          <a:pt x="0" y="613804"/>
                        </a:cubicBezTo>
                        <a:cubicBezTo>
                          <a:pt x="-16356" y="371867"/>
                          <a:pt x="40139" y="270638"/>
                          <a:pt x="0" y="0"/>
                        </a:cubicBezTo>
                        <a:close/>
                      </a:path>
                      <a:path w="5774327" h="1737181" stroke="0" extrusionOk="0">
                        <a:moveTo>
                          <a:pt x="0" y="0"/>
                        </a:moveTo>
                        <a:cubicBezTo>
                          <a:pt x="187427" y="-46805"/>
                          <a:pt x="334010" y="34544"/>
                          <a:pt x="577433" y="0"/>
                        </a:cubicBezTo>
                        <a:cubicBezTo>
                          <a:pt x="820856" y="-34544"/>
                          <a:pt x="1063234" y="73139"/>
                          <a:pt x="1212609" y="0"/>
                        </a:cubicBezTo>
                        <a:cubicBezTo>
                          <a:pt x="1361984" y="-73139"/>
                          <a:pt x="1482308" y="34524"/>
                          <a:pt x="1732298" y="0"/>
                        </a:cubicBezTo>
                        <a:cubicBezTo>
                          <a:pt x="1982288" y="-34524"/>
                          <a:pt x="2269238" y="65942"/>
                          <a:pt x="2425217" y="0"/>
                        </a:cubicBezTo>
                        <a:cubicBezTo>
                          <a:pt x="2581196" y="-65942"/>
                          <a:pt x="2813298" y="4373"/>
                          <a:pt x="3002650" y="0"/>
                        </a:cubicBezTo>
                        <a:cubicBezTo>
                          <a:pt x="3192002" y="-4373"/>
                          <a:pt x="3267090" y="18075"/>
                          <a:pt x="3464596" y="0"/>
                        </a:cubicBezTo>
                        <a:cubicBezTo>
                          <a:pt x="3662102" y="-18075"/>
                          <a:pt x="3813650" y="30643"/>
                          <a:pt x="3926542" y="0"/>
                        </a:cubicBezTo>
                        <a:cubicBezTo>
                          <a:pt x="4039434" y="-30643"/>
                          <a:pt x="4217520" y="29641"/>
                          <a:pt x="4330745" y="0"/>
                        </a:cubicBezTo>
                        <a:cubicBezTo>
                          <a:pt x="4443970" y="-29641"/>
                          <a:pt x="4709941" y="38120"/>
                          <a:pt x="4908178" y="0"/>
                        </a:cubicBezTo>
                        <a:cubicBezTo>
                          <a:pt x="5106415" y="-38120"/>
                          <a:pt x="5525478" y="2858"/>
                          <a:pt x="5774327" y="0"/>
                        </a:cubicBezTo>
                        <a:cubicBezTo>
                          <a:pt x="5826943" y="266185"/>
                          <a:pt x="5702119" y="441998"/>
                          <a:pt x="5774327" y="613804"/>
                        </a:cubicBezTo>
                        <a:cubicBezTo>
                          <a:pt x="5846535" y="785610"/>
                          <a:pt x="5742777" y="902450"/>
                          <a:pt x="5774327" y="1140749"/>
                        </a:cubicBezTo>
                        <a:cubicBezTo>
                          <a:pt x="5805877" y="1379049"/>
                          <a:pt x="5731151" y="1472561"/>
                          <a:pt x="5774327" y="1737181"/>
                        </a:cubicBezTo>
                        <a:cubicBezTo>
                          <a:pt x="5615869" y="1804251"/>
                          <a:pt x="5373367" y="1697607"/>
                          <a:pt x="5139151" y="1737181"/>
                        </a:cubicBezTo>
                        <a:cubicBezTo>
                          <a:pt x="4904935" y="1776755"/>
                          <a:pt x="4861297" y="1694362"/>
                          <a:pt x="4734948" y="1737181"/>
                        </a:cubicBezTo>
                        <a:cubicBezTo>
                          <a:pt x="4608599" y="1780000"/>
                          <a:pt x="4331007" y="1690818"/>
                          <a:pt x="4215259" y="1737181"/>
                        </a:cubicBezTo>
                        <a:cubicBezTo>
                          <a:pt x="4099511" y="1783544"/>
                          <a:pt x="3853187" y="1693524"/>
                          <a:pt x="3695569" y="1737181"/>
                        </a:cubicBezTo>
                        <a:cubicBezTo>
                          <a:pt x="3537951" y="1780838"/>
                          <a:pt x="3225135" y="1655752"/>
                          <a:pt x="3002650" y="1737181"/>
                        </a:cubicBezTo>
                        <a:cubicBezTo>
                          <a:pt x="2780165" y="1818610"/>
                          <a:pt x="2685769" y="1705934"/>
                          <a:pt x="2598447" y="1737181"/>
                        </a:cubicBezTo>
                        <a:cubicBezTo>
                          <a:pt x="2511125" y="1768428"/>
                          <a:pt x="2239861" y="1718622"/>
                          <a:pt x="1963271" y="1737181"/>
                        </a:cubicBezTo>
                        <a:cubicBezTo>
                          <a:pt x="1686681" y="1755740"/>
                          <a:pt x="1683839" y="1709207"/>
                          <a:pt x="1443582" y="1737181"/>
                        </a:cubicBezTo>
                        <a:cubicBezTo>
                          <a:pt x="1203325" y="1765155"/>
                          <a:pt x="1107304" y="1713355"/>
                          <a:pt x="923892" y="1737181"/>
                        </a:cubicBezTo>
                        <a:cubicBezTo>
                          <a:pt x="740480" y="1761007"/>
                          <a:pt x="422066" y="1718203"/>
                          <a:pt x="0" y="1737181"/>
                        </a:cubicBezTo>
                        <a:cubicBezTo>
                          <a:pt x="-43483" y="1508715"/>
                          <a:pt x="65264" y="1411008"/>
                          <a:pt x="0" y="1158121"/>
                        </a:cubicBezTo>
                        <a:cubicBezTo>
                          <a:pt x="-65264" y="905234"/>
                          <a:pt x="6707" y="775594"/>
                          <a:pt x="0" y="613804"/>
                        </a:cubicBezTo>
                        <a:cubicBezTo>
                          <a:pt x="-6707" y="452014"/>
                          <a:pt x="58299" y="1836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235" dist="38100" dir="2700000" sx="102301" sy="102301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Logistic Regression model: </a:t>
            </a:r>
            <a:b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</a:b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Prob(Y=1 for some x) = Sigmoid(z)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=Sigmoid( </a:t>
            </a:r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w</a:t>
            </a:r>
            <a:r>
              <a:rPr lang="en-US" baseline="30000" dirty="0" err="1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T</a:t>
            </a:r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x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0DA533-4721-8F4D-90FD-DBDA440CE8A1}"/>
              </a:ext>
            </a:extLst>
          </p:cNvPr>
          <p:cNvSpPr/>
          <p:nvPr/>
        </p:nvSpPr>
        <p:spPr>
          <a:xfrm>
            <a:off x="96520" y="1741546"/>
            <a:ext cx="7336062" cy="4975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7336062"/>
                      <a:gd name="connsiteY0" fmla="*/ 0 h 4975777"/>
                      <a:gd name="connsiteX1" fmla="*/ 564312 w 7336062"/>
                      <a:gd name="connsiteY1" fmla="*/ 0 h 4975777"/>
                      <a:gd name="connsiteX2" fmla="*/ 1128625 w 7336062"/>
                      <a:gd name="connsiteY2" fmla="*/ 0 h 4975777"/>
                      <a:gd name="connsiteX3" fmla="*/ 1619577 w 7336062"/>
                      <a:gd name="connsiteY3" fmla="*/ 0 h 4975777"/>
                      <a:gd name="connsiteX4" fmla="*/ 2330610 w 7336062"/>
                      <a:gd name="connsiteY4" fmla="*/ 0 h 4975777"/>
                      <a:gd name="connsiteX5" fmla="*/ 2821562 w 7336062"/>
                      <a:gd name="connsiteY5" fmla="*/ 0 h 4975777"/>
                      <a:gd name="connsiteX6" fmla="*/ 3239154 w 7336062"/>
                      <a:gd name="connsiteY6" fmla="*/ 0 h 4975777"/>
                      <a:gd name="connsiteX7" fmla="*/ 3730105 w 7336062"/>
                      <a:gd name="connsiteY7" fmla="*/ 0 h 4975777"/>
                      <a:gd name="connsiteX8" fmla="*/ 4294418 w 7336062"/>
                      <a:gd name="connsiteY8" fmla="*/ 0 h 4975777"/>
                      <a:gd name="connsiteX9" fmla="*/ 4858730 w 7336062"/>
                      <a:gd name="connsiteY9" fmla="*/ 0 h 4975777"/>
                      <a:gd name="connsiteX10" fmla="*/ 5569764 w 7336062"/>
                      <a:gd name="connsiteY10" fmla="*/ 0 h 4975777"/>
                      <a:gd name="connsiteX11" fmla="*/ 5987355 w 7336062"/>
                      <a:gd name="connsiteY11" fmla="*/ 0 h 4975777"/>
                      <a:gd name="connsiteX12" fmla="*/ 6404946 w 7336062"/>
                      <a:gd name="connsiteY12" fmla="*/ 0 h 4975777"/>
                      <a:gd name="connsiteX13" fmla="*/ 7336062 w 7336062"/>
                      <a:gd name="connsiteY13" fmla="*/ 0 h 4975777"/>
                      <a:gd name="connsiteX14" fmla="*/ 7336062 w 7336062"/>
                      <a:gd name="connsiteY14" fmla="*/ 602622 h 4975777"/>
                      <a:gd name="connsiteX15" fmla="*/ 7336062 w 7336062"/>
                      <a:gd name="connsiteY15" fmla="*/ 1006213 h 4975777"/>
                      <a:gd name="connsiteX16" fmla="*/ 7336062 w 7336062"/>
                      <a:gd name="connsiteY16" fmla="*/ 1459561 h 4975777"/>
                      <a:gd name="connsiteX17" fmla="*/ 7336062 w 7336062"/>
                      <a:gd name="connsiteY17" fmla="*/ 2012425 h 4975777"/>
                      <a:gd name="connsiteX18" fmla="*/ 7336062 w 7336062"/>
                      <a:gd name="connsiteY18" fmla="*/ 2515532 h 4975777"/>
                      <a:gd name="connsiteX19" fmla="*/ 7336062 w 7336062"/>
                      <a:gd name="connsiteY19" fmla="*/ 3068396 h 4975777"/>
                      <a:gd name="connsiteX20" fmla="*/ 7336062 w 7336062"/>
                      <a:gd name="connsiteY20" fmla="*/ 3521744 h 4975777"/>
                      <a:gd name="connsiteX21" fmla="*/ 7336062 w 7336062"/>
                      <a:gd name="connsiteY21" fmla="*/ 4024851 h 4975777"/>
                      <a:gd name="connsiteX22" fmla="*/ 7336062 w 7336062"/>
                      <a:gd name="connsiteY22" fmla="*/ 4478199 h 4975777"/>
                      <a:gd name="connsiteX23" fmla="*/ 7336062 w 7336062"/>
                      <a:gd name="connsiteY23" fmla="*/ 4975777 h 4975777"/>
                      <a:gd name="connsiteX24" fmla="*/ 6918471 w 7336062"/>
                      <a:gd name="connsiteY24" fmla="*/ 4975777 h 4975777"/>
                      <a:gd name="connsiteX25" fmla="*/ 6500880 w 7336062"/>
                      <a:gd name="connsiteY25" fmla="*/ 4975777 h 4975777"/>
                      <a:gd name="connsiteX26" fmla="*/ 5936567 w 7336062"/>
                      <a:gd name="connsiteY26" fmla="*/ 4975777 h 4975777"/>
                      <a:gd name="connsiteX27" fmla="*/ 5298894 w 7336062"/>
                      <a:gd name="connsiteY27" fmla="*/ 4975777 h 4975777"/>
                      <a:gd name="connsiteX28" fmla="*/ 4734582 w 7336062"/>
                      <a:gd name="connsiteY28" fmla="*/ 4975777 h 4975777"/>
                      <a:gd name="connsiteX29" fmla="*/ 4023548 w 7336062"/>
                      <a:gd name="connsiteY29" fmla="*/ 4975777 h 4975777"/>
                      <a:gd name="connsiteX30" fmla="*/ 3679317 w 7336062"/>
                      <a:gd name="connsiteY30" fmla="*/ 4975777 h 4975777"/>
                      <a:gd name="connsiteX31" fmla="*/ 3188365 w 7336062"/>
                      <a:gd name="connsiteY31" fmla="*/ 4975777 h 4975777"/>
                      <a:gd name="connsiteX32" fmla="*/ 2770774 w 7336062"/>
                      <a:gd name="connsiteY32" fmla="*/ 4975777 h 4975777"/>
                      <a:gd name="connsiteX33" fmla="*/ 2206462 w 7336062"/>
                      <a:gd name="connsiteY33" fmla="*/ 4975777 h 4975777"/>
                      <a:gd name="connsiteX34" fmla="*/ 1862231 w 7336062"/>
                      <a:gd name="connsiteY34" fmla="*/ 4975777 h 4975777"/>
                      <a:gd name="connsiteX35" fmla="*/ 1297919 w 7336062"/>
                      <a:gd name="connsiteY35" fmla="*/ 4975777 h 4975777"/>
                      <a:gd name="connsiteX36" fmla="*/ 880327 w 7336062"/>
                      <a:gd name="connsiteY36" fmla="*/ 4975777 h 4975777"/>
                      <a:gd name="connsiteX37" fmla="*/ 0 w 7336062"/>
                      <a:gd name="connsiteY37" fmla="*/ 4975777 h 4975777"/>
                      <a:gd name="connsiteX38" fmla="*/ 0 w 7336062"/>
                      <a:gd name="connsiteY38" fmla="*/ 4472671 h 4975777"/>
                      <a:gd name="connsiteX39" fmla="*/ 0 w 7336062"/>
                      <a:gd name="connsiteY39" fmla="*/ 3820291 h 4975777"/>
                      <a:gd name="connsiteX40" fmla="*/ 0 w 7336062"/>
                      <a:gd name="connsiteY40" fmla="*/ 3167911 h 4975777"/>
                      <a:gd name="connsiteX41" fmla="*/ 0 w 7336062"/>
                      <a:gd name="connsiteY41" fmla="*/ 2565289 h 4975777"/>
                      <a:gd name="connsiteX42" fmla="*/ 0 w 7336062"/>
                      <a:gd name="connsiteY42" fmla="*/ 2111941 h 4975777"/>
                      <a:gd name="connsiteX43" fmla="*/ 0 w 7336062"/>
                      <a:gd name="connsiteY43" fmla="*/ 1509319 h 4975777"/>
                      <a:gd name="connsiteX44" fmla="*/ 0 w 7336062"/>
                      <a:gd name="connsiteY44" fmla="*/ 1006213 h 4975777"/>
                      <a:gd name="connsiteX45" fmla="*/ 0 w 7336062"/>
                      <a:gd name="connsiteY45" fmla="*/ 552864 h 4975777"/>
                      <a:gd name="connsiteX46" fmla="*/ 0 w 7336062"/>
                      <a:gd name="connsiteY46" fmla="*/ 0 h 4975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7336062" h="4975777" fill="none" extrusionOk="0">
                        <a:moveTo>
                          <a:pt x="0" y="0"/>
                        </a:moveTo>
                        <a:cubicBezTo>
                          <a:pt x="119204" y="-25737"/>
                          <a:pt x="439336" y="37433"/>
                          <a:pt x="564312" y="0"/>
                        </a:cubicBezTo>
                        <a:cubicBezTo>
                          <a:pt x="689288" y="-37433"/>
                          <a:pt x="982951" y="34346"/>
                          <a:pt x="1128625" y="0"/>
                        </a:cubicBezTo>
                        <a:cubicBezTo>
                          <a:pt x="1274299" y="-34346"/>
                          <a:pt x="1516482" y="35578"/>
                          <a:pt x="1619577" y="0"/>
                        </a:cubicBezTo>
                        <a:cubicBezTo>
                          <a:pt x="1722672" y="-35578"/>
                          <a:pt x="2066657" y="75228"/>
                          <a:pt x="2330610" y="0"/>
                        </a:cubicBezTo>
                        <a:cubicBezTo>
                          <a:pt x="2594563" y="-75228"/>
                          <a:pt x="2691726" y="44769"/>
                          <a:pt x="2821562" y="0"/>
                        </a:cubicBezTo>
                        <a:cubicBezTo>
                          <a:pt x="2951398" y="-44769"/>
                          <a:pt x="3075288" y="30844"/>
                          <a:pt x="3239154" y="0"/>
                        </a:cubicBezTo>
                        <a:cubicBezTo>
                          <a:pt x="3403020" y="-30844"/>
                          <a:pt x="3604449" y="34827"/>
                          <a:pt x="3730105" y="0"/>
                        </a:cubicBezTo>
                        <a:cubicBezTo>
                          <a:pt x="3855761" y="-34827"/>
                          <a:pt x="4014632" y="6991"/>
                          <a:pt x="4294418" y="0"/>
                        </a:cubicBezTo>
                        <a:cubicBezTo>
                          <a:pt x="4574204" y="-6991"/>
                          <a:pt x="4648128" y="21174"/>
                          <a:pt x="4858730" y="0"/>
                        </a:cubicBezTo>
                        <a:cubicBezTo>
                          <a:pt x="5069332" y="-21174"/>
                          <a:pt x="5317244" y="65352"/>
                          <a:pt x="5569764" y="0"/>
                        </a:cubicBezTo>
                        <a:cubicBezTo>
                          <a:pt x="5822284" y="-65352"/>
                          <a:pt x="5889280" y="30877"/>
                          <a:pt x="5987355" y="0"/>
                        </a:cubicBezTo>
                        <a:cubicBezTo>
                          <a:pt x="6085430" y="-30877"/>
                          <a:pt x="6231668" y="2993"/>
                          <a:pt x="6404946" y="0"/>
                        </a:cubicBezTo>
                        <a:cubicBezTo>
                          <a:pt x="6578224" y="-2993"/>
                          <a:pt x="6934946" y="17898"/>
                          <a:pt x="7336062" y="0"/>
                        </a:cubicBezTo>
                        <a:cubicBezTo>
                          <a:pt x="7340874" y="251227"/>
                          <a:pt x="7314872" y="392119"/>
                          <a:pt x="7336062" y="602622"/>
                        </a:cubicBezTo>
                        <a:cubicBezTo>
                          <a:pt x="7357252" y="813125"/>
                          <a:pt x="7301671" y="924129"/>
                          <a:pt x="7336062" y="1006213"/>
                        </a:cubicBezTo>
                        <a:cubicBezTo>
                          <a:pt x="7370453" y="1088297"/>
                          <a:pt x="7316237" y="1290436"/>
                          <a:pt x="7336062" y="1459561"/>
                        </a:cubicBezTo>
                        <a:cubicBezTo>
                          <a:pt x="7355887" y="1628686"/>
                          <a:pt x="7312162" y="1825112"/>
                          <a:pt x="7336062" y="2012425"/>
                        </a:cubicBezTo>
                        <a:cubicBezTo>
                          <a:pt x="7359962" y="2199738"/>
                          <a:pt x="7284757" y="2309873"/>
                          <a:pt x="7336062" y="2515532"/>
                        </a:cubicBezTo>
                        <a:cubicBezTo>
                          <a:pt x="7387367" y="2721191"/>
                          <a:pt x="7316098" y="2956572"/>
                          <a:pt x="7336062" y="3068396"/>
                        </a:cubicBezTo>
                        <a:cubicBezTo>
                          <a:pt x="7356026" y="3180220"/>
                          <a:pt x="7282039" y="3377235"/>
                          <a:pt x="7336062" y="3521744"/>
                        </a:cubicBezTo>
                        <a:cubicBezTo>
                          <a:pt x="7390085" y="3666253"/>
                          <a:pt x="7303591" y="3917366"/>
                          <a:pt x="7336062" y="4024851"/>
                        </a:cubicBezTo>
                        <a:cubicBezTo>
                          <a:pt x="7368533" y="4132336"/>
                          <a:pt x="7321085" y="4299750"/>
                          <a:pt x="7336062" y="4478199"/>
                        </a:cubicBezTo>
                        <a:cubicBezTo>
                          <a:pt x="7351039" y="4656648"/>
                          <a:pt x="7329869" y="4794604"/>
                          <a:pt x="7336062" y="4975777"/>
                        </a:cubicBezTo>
                        <a:cubicBezTo>
                          <a:pt x="7175736" y="5019452"/>
                          <a:pt x="7036658" y="4944809"/>
                          <a:pt x="6918471" y="4975777"/>
                        </a:cubicBezTo>
                        <a:cubicBezTo>
                          <a:pt x="6800284" y="5006745"/>
                          <a:pt x="6705065" y="4954219"/>
                          <a:pt x="6500880" y="4975777"/>
                        </a:cubicBezTo>
                        <a:cubicBezTo>
                          <a:pt x="6296695" y="4997335"/>
                          <a:pt x="6103008" y="4974412"/>
                          <a:pt x="5936567" y="4975777"/>
                        </a:cubicBezTo>
                        <a:cubicBezTo>
                          <a:pt x="5770126" y="4977142"/>
                          <a:pt x="5493335" y="4924758"/>
                          <a:pt x="5298894" y="4975777"/>
                        </a:cubicBezTo>
                        <a:cubicBezTo>
                          <a:pt x="5104453" y="5026796"/>
                          <a:pt x="4985068" y="4959348"/>
                          <a:pt x="4734582" y="4975777"/>
                        </a:cubicBezTo>
                        <a:cubicBezTo>
                          <a:pt x="4484096" y="4992206"/>
                          <a:pt x="4295814" y="4971950"/>
                          <a:pt x="4023548" y="4975777"/>
                        </a:cubicBezTo>
                        <a:cubicBezTo>
                          <a:pt x="3751282" y="4979604"/>
                          <a:pt x="3843238" y="4949694"/>
                          <a:pt x="3679317" y="4975777"/>
                        </a:cubicBezTo>
                        <a:cubicBezTo>
                          <a:pt x="3515396" y="5001860"/>
                          <a:pt x="3356795" y="4961411"/>
                          <a:pt x="3188365" y="4975777"/>
                        </a:cubicBezTo>
                        <a:cubicBezTo>
                          <a:pt x="3019935" y="4990143"/>
                          <a:pt x="2859916" y="4947374"/>
                          <a:pt x="2770774" y="4975777"/>
                        </a:cubicBezTo>
                        <a:cubicBezTo>
                          <a:pt x="2681632" y="5004180"/>
                          <a:pt x="2379892" y="4949603"/>
                          <a:pt x="2206462" y="4975777"/>
                        </a:cubicBezTo>
                        <a:cubicBezTo>
                          <a:pt x="2033032" y="5001951"/>
                          <a:pt x="1969338" y="4968870"/>
                          <a:pt x="1862231" y="4975777"/>
                        </a:cubicBezTo>
                        <a:cubicBezTo>
                          <a:pt x="1755124" y="4982684"/>
                          <a:pt x="1489368" y="4944558"/>
                          <a:pt x="1297919" y="4975777"/>
                        </a:cubicBezTo>
                        <a:cubicBezTo>
                          <a:pt x="1106470" y="5006996"/>
                          <a:pt x="1039839" y="4929037"/>
                          <a:pt x="880327" y="4975777"/>
                        </a:cubicBezTo>
                        <a:cubicBezTo>
                          <a:pt x="720815" y="5022517"/>
                          <a:pt x="201960" y="4961780"/>
                          <a:pt x="0" y="4975777"/>
                        </a:cubicBezTo>
                        <a:cubicBezTo>
                          <a:pt x="-16223" y="4751942"/>
                          <a:pt x="46442" y="4703879"/>
                          <a:pt x="0" y="4472671"/>
                        </a:cubicBezTo>
                        <a:cubicBezTo>
                          <a:pt x="-46442" y="4241463"/>
                          <a:pt x="3946" y="4051159"/>
                          <a:pt x="0" y="3820291"/>
                        </a:cubicBezTo>
                        <a:cubicBezTo>
                          <a:pt x="-3946" y="3589423"/>
                          <a:pt x="46720" y="3403235"/>
                          <a:pt x="0" y="3167911"/>
                        </a:cubicBezTo>
                        <a:cubicBezTo>
                          <a:pt x="-46720" y="2932587"/>
                          <a:pt x="52300" y="2842436"/>
                          <a:pt x="0" y="2565289"/>
                        </a:cubicBezTo>
                        <a:cubicBezTo>
                          <a:pt x="-52300" y="2288142"/>
                          <a:pt x="12324" y="2211754"/>
                          <a:pt x="0" y="2111941"/>
                        </a:cubicBezTo>
                        <a:cubicBezTo>
                          <a:pt x="-12324" y="2012128"/>
                          <a:pt x="43551" y="1702500"/>
                          <a:pt x="0" y="1509319"/>
                        </a:cubicBezTo>
                        <a:cubicBezTo>
                          <a:pt x="-43551" y="1316138"/>
                          <a:pt x="27592" y="1254960"/>
                          <a:pt x="0" y="1006213"/>
                        </a:cubicBezTo>
                        <a:cubicBezTo>
                          <a:pt x="-27592" y="757466"/>
                          <a:pt x="28097" y="665250"/>
                          <a:pt x="0" y="552864"/>
                        </a:cubicBezTo>
                        <a:cubicBezTo>
                          <a:pt x="-28097" y="440478"/>
                          <a:pt x="21635" y="115023"/>
                          <a:pt x="0" y="0"/>
                        </a:cubicBezTo>
                        <a:close/>
                      </a:path>
                      <a:path w="7336062" h="4975777" stroke="0" extrusionOk="0">
                        <a:moveTo>
                          <a:pt x="0" y="0"/>
                        </a:moveTo>
                        <a:cubicBezTo>
                          <a:pt x="253473" y="-44545"/>
                          <a:pt x="293041" y="5310"/>
                          <a:pt x="564312" y="0"/>
                        </a:cubicBezTo>
                        <a:cubicBezTo>
                          <a:pt x="835583" y="-5310"/>
                          <a:pt x="896050" y="65107"/>
                          <a:pt x="1201986" y="0"/>
                        </a:cubicBezTo>
                        <a:cubicBezTo>
                          <a:pt x="1507922" y="-65107"/>
                          <a:pt x="1588688" y="50077"/>
                          <a:pt x="1692937" y="0"/>
                        </a:cubicBezTo>
                        <a:cubicBezTo>
                          <a:pt x="1797186" y="-50077"/>
                          <a:pt x="2084093" y="65991"/>
                          <a:pt x="2403971" y="0"/>
                        </a:cubicBezTo>
                        <a:cubicBezTo>
                          <a:pt x="2723849" y="-65991"/>
                          <a:pt x="2728498" y="31235"/>
                          <a:pt x="2968284" y="0"/>
                        </a:cubicBezTo>
                        <a:cubicBezTo>
                          <a:pt x="3208070" y="-31235"/>
                          <a:pt x="3217709" y="46850"/>
                          <a:pt x="3385875" y="0"/>
                        </a:cubicBezTo>
                        <a:cubicBezTo>
                          <a:pt x="3554041" y="-46850"/>
                          <a:pt x="3686105" y="47018"/>
                          <a:pt x="3803466" y="0"/>
                        </a:cubicBezTo>
                        <a:cubicBezTo>
                          <a:pt x="3920827" y="-47018"/>
                          <a:pt x="4070996" y="13457"/>
                          <a:pt x="4147697" y="0"/>
                        </a:cubicBezTo>
                        <a:cubicBezTo>
                          <a:pt x="4224398" y="-13457"/>
                          <a:pt x="4450881" y="7045"/>
                          <a:pt x="4712009" y="0"/>
                        </a:cubicBezTo>
                        <a:cubicBezTo>
                          <a:pt x="4973137" y="-7045"/>
                          <a:pt x="5123282" y="65291"/>
                          <a:pt x="5276322" y="0"/>
                        </a:cubicBezTo>
                        <a:cubicBezTo>
                          <a:pt x="5429362" y="-65291"/>
                          <a:pt x="5695502" y="78305"/>
                          <a:pt x="5987355" y="0"/>
                        </a:cubicBezTo>
                        <a:cubicBezTo>
                          <a:pt x="6279208" y="-78305"/>
                          <a:pt x="6434724" y="54523"/>
                          <a:pt x="6625028" y="0"/>
                        </a:cubicBezTo>
                        <a:cubicBezTo>
                          <a:pt x="6815332" y="-54523"/>
                          <a:pt x="7113399" y="706"/>
                          <a:pt x="7336062" y="0"/>
                        </a:cubicBezTo>
                        <a:cubicBezTo>
                          <a:pt x="7365896" y="218964"/>
                          <a:pt x="7276442" y="271782"/>
                          <a:pt x="7336062" y="503106"/>
                        </a:cubicBezTo>
                        <a:cubicBezTo>
                          <a:pt x="7395682" y="734430"/>
                          <a:pt x="7310485" y="779525"/>
                          <a:pt x="7336062" y="1006213"/>
                        </a:cubicBezTo>
                        <a:cubicBezTo>
                          <a:pt x="7361639" y="1232901"/>
                          <a:pt x="7315096" y="1238243"/>
                          <a:pt x="7336062" y="1409803"/>
                        </a:cubicBezTo>
                        <a:cubicBezTo>
                          <a:pt x="7357028" y="1581363"/>
                          <a:pt x="7312172" y="1661460"/>
                          <a:pt x="7336062" y="1813394"/>
                        </a:cubicBezTo>
                        <a:cubicBezTo>
                          <a:pt x="7359952" y="1965328"/>
                          <a:pt x="7268112" y="2189811"/>
                          <a:pt x="7336062" y="2465774"/>
                        </a:cubicBezTo>
                        <a:cubicBezTo>
                          <a:pt x="7404012" y="2741737"/>
                          <a:pt x="7297322" y="2764581"/>
                          <a:pt x="7336062" y="2869365"/>
                        </a:cubicBezTo>
                        <a:cubicBezTo>
                          <a:pt x="7374802" y="2974149"/>
                          <a:pt x="7307648" y="3239467"/>
                          <a:pt x="7336062" y="3422229"/>
                        </a:cubicBezTo>
                        <a:cubicBezTo>
                          <a:pt x="7364476" y="3604991"/>
                          <a:pt x="7297593" y="3697901"/>
                          <a:pt x="7336062" y="3875577"/>
                        </a:cubicBezTo>
                        <a:cubicBezTo>
                          <a:pt x="7374531" y="4053253"/>
                          <a:pt x="7270826" y="4222744"/>
                          <a:pt x="7336062" y="4428442"/>
                        </a:cubicBezTo>
                        <a:cubicBezTo>
                          <a:pt x="7401298" y="4634140"/>
                          <a:pt x="7313205" y="4851566"/>
                          <a:pt x="7336062" y="4975777"/>
                        </a:cubicBezTo>
                        <a:cubicBezTo>
                          <a:pt x="6995893" y="5025788"/>
                          <a:pt x="6780321" y="4968117"/>
                          <a:pt x="6625028" y="4975777"/>
                        </a:cubicBezTo>
                        <a:cubicBezTo>
                          <a:pt x="6469735" y="4983437"/>
                          <a:pt x="6122134" y="4917562"/>
                          <a:pt x="5987355" y="4975777"/>
                        </a:cubicBezTo>
                        <a:cubicBezTo>
                          <a:pt x="5852576" y="5033992"/>
                          <a:pt x="5435271" y="4909842"/>
                          <a:pt x="5276322" y="4975777"/>
                        </a:cubicBezTo>
                        <a:cubicBezTo>
                          <a:pt x="5117373" y="5041712"/>
                          <a:pt x="4865466" y="4939067"/>
                          <a:pt x="4712009" y="4975777"/>
                        </a:cubicBezTo>
                        <a:cubicBezTo>
                          <a:pt x="4558552" y="5012487"/>
                          <a:pt x="4453502" y="4950891"/>
                          <a:pt x="4294418" y="4975777"/>
                        </a:cubicBezTo>
                        <a:cubicBezTo>
                          <a:pt x="4135334" y="5000663"/>
                          <a:pt x="3931739" y="4929554"/>
                          <a:pt x="3656745" y="4975777"/>
                        </a:cubicBezTo>
                        <a:cubicBezTo>
                          <a:pt x="3381751" y="5022000"/>
                          <a:pt x="3358842" y="4925822"/>
                          <a:pt x="3239154" y="4975777"/>
                        </a:cubicBezTo>
                        <a:cubicBezTo>
                          <a:pt x="3119466" y="5025732"/>
                          <a:pt x="2881000" y="4902184"/>
                          <a:pt x="2601480" y="4975777"/>
                        </a:cubicBezTo>
                        <a:cubicBezTo>
                          <a:pt x="2321960" y="5049370"/>
                          <a:pt x="2420032" y="4941898"/>
                          <a:pt x="2257250" y="4975777"/>
                        </a:cubicBezTo>
                        <a:cubicBezTo>
                          <a:pt x="2094468" y="5009656"/>
                          <a:pt x="2006991" y="4967527"/>
                          <a:pt x="1839659" y="4975777"/>
                        </a:cubicBezTo>
                        <a:cubicBezTo>
                          <a:pt x="1672327" y="4984027"/>
                          <a:pt x="1578294" y="4946167"/>
                          <a:pt x="1348707" y="4975777"/>
                        </a:cubicBezTo>
                        <a:cubicBezTo>
                          <a:pt x="1119120" y="5005387"/>
                          <a:pt x="1045555" y="4972749"/>
                          <a:pt x="784394" y="4975777"/>
                        </a:cubicBezTo>
                        <a:cubicBezTo>
                          <a:pt x="523233" y="4978805"/>
                          <a:pt x="327204" y="4948544"/>
                          <a:pt x="0" y="4975777"/>
                        </a:cubicBezTo>
                        <a:cubicBezTo>
                          <a:pt x="-54220" y="4850527"/>
                          <a:pt x="5299" y="4623736"/>
                          <a:pt x="0" y="4522428"/>
                        </a:cubicBezTo>
                        <a:cubicBezTo>
                          <a:pt x="-5299" y="4421120"/>
                          <a:pt x="21035" y="4208358"/>
                          <a:pt x="0" y="4019322"/>
                        </a:cubicBezTo>
                        <a:cubicBezTo>
                          <a:pt x="-21035" y="3830286"/>
                          <a:pt x="5238" y="3598571"/>
                          <a:pt x="0" y="3466458"/>
                        </a:cubicBezTo>
                        <a:cubicBezTo>
                          <a:pt x="-5238" y="3334345"/>
                          <a:pt x="37534" y="3145391"/>
                          <a:pt x="0" y="2963352"/>
                        </a:cubicBezTo>
                        <a:cubicBezTo>
                          <a:pt x="-37534" y="2781313"/>
                          <a:pt x="1768" y="2574889"/>
                          <a:pt x="0" y="2410488"/>
                        </a:cubicBezTo>
                        <a:cubicBezTo>
                          <a:pt x="-1768" y="2246087"/>
                          <a:pt x="15294" y="2105550"/>
                          <a:pt x="0" y="1957139"/>
                        </a:cubicBezTo>
                        <a:cubicBezTo>
                          <a:pt x="-15294" y="1808728"/>
                          <a:pt x="4343" y="1452493"/>
                          <a:pt x="0" y="1304759"/>
                        </a:cubicBezTo>
                        <a:cubicBezTo>
                          <a:pt x="-4343" y="1157025"/>
                          <a:pt x="39164" y="984530"/>
                          <a:pt x="0" y="851411"/>
                        </a:cubicBezTo>
                        <a:cubicBezTo>
                          <a:pt x="-39164" y="718292"/>
                          <a:pt x="84965" y="2653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235" dist="38100" dir="2700000" sx="102301" sy="102301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Example: For Customer 2. x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2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=[45,0,1].</a:t>
            </a:r>
          </a:p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Compute the probability of this customer clicking on the Ad, </a:t>
            </a:r>
          </a:p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for a logistic regression with parameters w=[0.1,1,10]</a:t>
            </a:r>
          </a:p>
          <a:p>
            <a:endParaRPr lang="en-US" dirty="0">
              <a:solidFill>
                <a:schemeClr val="tx1"/>
              </a:solidFill>
              <a:latin typeface="Book Antiqua" panose="02040602050305030304" pitchFamily="18" charset="0"/>
              <a:cs typeface="Big Caslon Medium" panose="02000603090000020003" pitchFamily="2" charset="-79"/>
            </a:endParaRPr>
          </a:p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Solution: 1. Compute the score z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2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= w</a:t>
            </a:r>
            <a:r>
              <a:rPr lang="en-US" baseline="30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T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2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.  </a:t>
            </a:r>
          </a:p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z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2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= 0.1*45+1*0+10*1 = 14.5.  </a:t>
            </a:r>
          </a:p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2. Use the logistic regression model: Prob(Y=1 for x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2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)= S(w</a:t>
            </a:r>
            <a:r>
              <a:rPr lang="en-US" baseline="30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T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2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 =1/(1+exp(-14.5))= 0.9999</a:t>
            </a:r>
          </a:p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So this logistic regression thinks that customer 2 will click with probability 0.9999. </a:t>
            </a:r>
            <a:b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</a:b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The training data says that y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2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rPr>
              <a:t> =1 indeed. </a:t>
            </a:r>
          </a:p>
          <a:p>
            <a:endParaRPr lang="en-US" dirty="0">
              <a:solidFill>
                <a:schemeClr val="tx1"/>
              </a:solidFill>
              <a:latin typeface="Book Antiqua" panose="02040602050305030304" pitchFamily="18" charset="0"/>
              <a:cs typeface="Big Caslon Medium" panose="02000603090000020003" pitchFamily="2" charset="-79"/>
            </a:endParaRPr>
          </a:p>
          <a:p>
            <a:endParaRPr lang="en-US" dirty="0">
              <a:solidFill>
                <a:schemeClr val="tx1"/>
              </a:solidFill>
              <a:latin typeface="Book Antiqua" panose="02040602050305030304" pitchFamily="18" charset="0"/>
              <a:cs typeface="Big Caslon Medium" panose="02000603090000020003" pitchFamily="2" charset="-79"/>
            </a:endParaRPr>
          </a:p>
          <a:p>
            <a:endParaRPr lang="en-US" dirty="0">
              <a:solidFill>
                <a:schemeClr val="tx1"/>
              </a:solidFill>
              <a:latin typeface="Book Antiqua" panose="02040602050305030304" pitchFamily="18" charset="0"/>
              <a:cs typeface="Big Caslon Medium" panose="02000603090000020003" pitchFamily="2" charset="-79"/>
            </a:endParaRPr>
          </a:p>
          <a:p>
            <a:endParaRPr lang="en-US" dirty="0">
              <a:solidFill>
                <a:schemeClr val="tx1"/>
              </a:solidFill>
              <a:latin typeface="Book Antiqua" panose="02040602050305030304" pitchFamily="18" charset="0"/>
              <a:cs typeface="Big Caslon Medium" panose="02000603090000020003" pitchFamily="2" charset="-79"/>
            </a:endParaRPr>
          </a:p>
          <a:p>
            <a:endParaRPr lang="en-US" dirty="0">
              <a:solidFill>
                <a:schemeClr val="tx1"/>
              </a:solidFill>
              <a:latin typeface="Book Antiqua" panose="02040602050305030304" pitchFamily="18" charset="0"/>
              <a:cs typeface="Big Caslon Medium" panose="02000603090000020003" pitchFamily="2" charset="-79"/>
            </a:endParaRPr>
          </a:p>
          <a:p>
            <a:endParaRPr lang="en-US" dirty="0">
              <a:solidFill>
                <a:schemeClr val="tx1"/>
              </a:solidFill>
              <a:latin typeface="Book Antiqua" panose="02040602050305030304" pitchFamily="18" charset="0"/>
              <a:cs typeface="Big Caslon Medium" panose="020006030900000200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5DAD9-5A06-1942-B53C-00BC339E0144}"/>
              </a:ext>
            </a:extLst>
          </p:cNvPr>
          <p:cNvSpPr txBox="1"/>
          <p:nvPr/>
        </p:nvSpPr>
        <p:spPr>
          <a:xfrm>
            <a:off x="-119743" y="1948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0E7BEC-B80F-414C-99E6-84C96CE47776}"/>
              </a:ext>
            </a:extLst>
          </p:cNvPr>
          <p:cNvGrpSpPr/>
          <p:nvPr/>
        </p:nvGrpSpPr>
        <p:grpSpPr>
          <a:xfrm>
            <a:off x="7432582" y="1884297"/>
            <a:ext cx="4546600" cy="1374687"/>
            <a:chOff x="7432582" y="3043423"/>
            <a:chExt cx="4546600" cy="13746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B18384-D776-614F-9E98-E27BFBEBA410}"/>
                </a:ext>
              </a:extLst>
            </p:cNvPr>
            <p:cNvSpPr/>
            <p:nvPr/>
          </p:nvSpPr>
          <p:spPr>
            <a:xfrm>
              <a:off x="7432582" y="3043423"/>
              <a:ext cx="4546600" cy="13746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noFill/>
              <a:extLst>
                <a:ext uri="{C807C97D-BFC1-408E-A445-0C87EB9F89A2}">
                  <ask:lineSketchStyleProps xmlns:ask="http://schemas.microsoft.com/office/drawing/2018/sketchyshapes" sd="2448976505">
                    <a:custGeom>
                      <a:avLst/>
                      <a:gdLst>
                        <a:gd name="connsiteX0" fmla="*/ 0 w 4546600"/>
                        <a:gd name="connsiteY0" fmla="*/ 0 h 1374687"/>
                        <a:gd name="connsiteX1" fmla="*/ 477393 w 4546600"/>
                        <a:gd name="connsiteY1" fmla="*/ 0 h 1374687"/>
                        <a:gd name="connsiteX2" fmla="*/ 1091184 w 4546600"/>
                        <a:gd name="connsiteY2" fmla="*/ 0 h 1374687"/>
                        <a:gd name="connsiteX3" fmla="*/ 1750441 w 4546600"/>
                        <a:gd name="connsiteY3" fmla="*/ 0 h 1374687"/>
                        <a:gd name="connsiteX4" fmla="*/ 2318766 w 4546600"/>
                        <a:gd name="connsiteY4" fmla="*/ 0 h 1374687"/>
                        <a:gd name="connsiteX5" fmla="*/ 2978023 w 4546600"/>
                        <a:gd name="connsiteY5" fmla="*/ 0 h 1374687"/>
                        <a:gd name="connsiteX6" fmla="*/ 3500882 w 4546600"/>
                        <a:gd name="connsiteY6" fmla="*/ 0 h 1374687"/>
                        <a:gd name="connsiteX7" fmla="*/ 3932809 w 4546600"/>
                        <a:gd name="connsiteY7" fmla="*/ 0 h 1374687"/>
                        <a:gd name="connsiteX8" fmla="*/ 4546600 w 4546600"/>
                        <a:gd name="connsiteY8" fmla="*/ 0 h 1374687"/>
                        <a:gd name="connsiteX9" fmla="*/ 4546600 w 4546600"/>
                        <a:gd name="connsiteY9" fmla="*/ 471976 h 1374687"/>
                        <a:gd name="connsiteX10" fmla="*/ 4546600 w 4546600"/>
                        <a:gd name="connsiteY10" fmla="*/ 930205 h 1374687"/>
                        <a:gd name="connsiteX11" fmla="*/ 4546600 w 4546600"/>
                        <a:gd name="connsiteY11" fmla="*/ 1374687 h 1374687"/>
                        <a:gd name="connsiteX12" fmla="*/ 4069207 w 4546600"/>
                        <a:gd name="connsiteY12" fmla="*/ 1374687 h 1374687"/>
                        <a:gd name="connsiteX13" fmla="*/ 3546348 w 4546600"/>
                        <a:gd name="connsiteY13" fmla="*/ 1374687 h 1374687"/>
                        <a:gd name="connsiteX14" fmla="*/ 2978023 w 4546600"/>
                        <a:gd name="connsiteY14" fmla="*/ 1374687 h 1374687"/>
                        <a:gd name="connsiteX15" fmla="*/ 2455164 w 4546600"/>
                        <a:gd name="connsiteY15" fmla="*/ 1374687 h 1374687"/>
                        <a:gd name="connsiteX16" fmla="*/ 1886839 w 4546600"/>
                        <a:gd name="connsiteY16" fmla="*/ 1374687 h 1374687"/>
                        <a:gd name="connsiteX17" fmla="*/ 1409446 w 4546600"/>
                        <a:gd name="connsiteY17" fmla="*/ 1374687 h 1374687"/>
                        <a:gd name="connsiteX18" fmla="*/ 750189 w 4546600"/>
                        <a:gd name="connsiteY18" fmla="*/ 1374687 h 1374687"/>
                        <a:gd name="connsiteX19" fmla="*/ 0 w 4546600"/>
                        <a:gd name="connsiteY19" fmla="*/ 1374687 h 1374687"/>
                        <a:gd name="connsiteX20" fmla="*/ 0 w 4546600"/>
                        <a:gd name="connsiteY20" fmla="*/ 943952 h 1374687"/>
                        <a:gd name="connsiteX21" fmla="*/ 0 w 4546600"/>
                        <a:gd name="connsiteY21" fmla="*/ 485723 h 1374687"/>
                        <a:gd name="connsiteX22" fmla="*/ 0 w 4546600"/>
                        <a:gd name="connsiteY22" fmla="*/ 0 h 13746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546600" h="1374687" fill="none" extrusionOk="0">
                          <a:moveTo>
                            <a:pt x="0" y="0"/>
                          </a:moveTo>
                          <a:cubicBezTo>
                            <a:pt x="127673" y="-9617"/>
                            <a:pt x="248515" y="8336"/>
                            <a:pt x="477393" y="0"/>
                          </a:cubicBezTo>
                          <a:cubicBezTo>
                            <a:pt x="706271" y="-8336"/>
                            <a:pt x="807753" y="46227"/>
                            <a:pt x="1091184" y="0"/>
                          </a:cubicBezTo>
                          <a:cubicBezTo>
                            <a:pt x="1374615" y="-46227"/>
                            <a:pt x="1442576" y="18919"/>
                            <a:pt x="1750441" y="0"/>
                          </a:cubicBezTo>
                          <a:cubicBezTo>
                            <a:pt x="2058306" y="-18919"/>
                            <a:pt x="2037621" y="5557"/>
                            <a:pt x="2318766" y="0"/>
                          </a:cubicBezTo>
                          <a:cubicBezTo>
                            <a:pt x="2599911" y="-5557"/>
                            <a:pt x="2775503" y="4460"/>
                            <a:pt x="2978023" y="0"/>
                          </a:cubicBezTo>
                          <a:cubicBezTo>
                            <a:pt x="3180543" y="-4460"/>
                            <a:pt x="3249202" y="25460"/>
                            <a:pt x="3500882" y="0"/>
                          </a:cubicBezTo>
                          <a:cubicBezTo>
                            <a:pt x="3752562" y="-25460"/>
                            <a:pt x="3723179" y="9997"/>
                            <a:pt x="3932809" y="0"/>
                          </a:cubicBezTo>
                          <a:cubicBezTo>
                            <a:pt x="4142439" y="-9997"/>
                            <a:pt x="4366662" y="57350"/>
                            <a:pt x="4546600" y="0"/>
                          </a:cubicBezTo>
                          <a:cubicBezTo>
                            <a:pt x="4571519" y="171387"/>
                            <a:pt x="4507188" y="349507"/>
                            <a:pt x="4546600" y="471976"/>
                          </a:cubicBezTo>
                          <a:cubicBezTo>
                            <a:pt x="4586012" y="594445"/>
                            <a:pt x="4535534" y="702211"/>
                            <a:pt x="4546600" y="930205"/>
                          </a:cubicBezTo>
                          <a:cubicBezTo>
                            <a:pt x="4557666" y="1158199"/>
                            <a:pt x="4542821" y="1248986"/>
                            <a:pt x="4546600" y="1374687"/>
                          </a:cubicBezTo>
                          <a:cubicBezTo>
                            <a:pt x="4333325" y="1391785"/>
                            <a:pt x="4199369" y="1318345"/>
                            <a:pt x="4069207" y="1374687"/>
                          </a:cubicBezTo>
                          <a:cubicBezTo>
                            <a:pt x="3939045" y="1431029"/>
                            <a:pt x="3798645" y="1339966"/>
                            <a:pt x="3546348" y="1374687"/>
                          </a:cubicBezTo>
                          <a:cubicBezTo>
                            <a:pt x="3294051" y="1409408"/>
                            <a:pt x="3209789" y="1323450"/>
                            <a:pt x="2978023" y="1374687"/>
                          </a:cubicBezTo>
                          <a:cubicBezTo>
                            <a:pt x="2746258" y="1425924"/>
                            <a:pt x="2675783" y="1329985"/>
                            <a:pt x="2455164" y="1374687"/>
                          </a:cubicBezTo>
                          <a:cubicBezTo>
                            <a:pt x="2234545" y="1419389"/>
                            <a:pt x="2090988" y="1371643"/>
                            <a:pt x="1886839" y="1374687"/>
                          </a:cubicBezTo>
                          <a:cubicBezTo>
                            <a:pt x="1682691" y="1377731"/>
                            <a:pt x="1575761" y="1345724"/>
                            <a:pt x="1409446" y="1374687"/>
                          </a:cubicBezTo>
                          <a:cubicBezTo>
                            <a:pt x="1243131" y="1403650"/>
                            <a:pt x="947640" y="1320963"/>
                            <a:pt x="750189" y="1374687"/>
                          </a:cubicBezTo>
                          <a:cubicBezTo>
                            <a:pt x="552738" y="1428411"/>
                            <a:pt x="165243" y="1345657"/>
                            <a:pt x="0" y="1374687"/>
                          </a:cubicBezTo>
                          <a:cubicBezTo>
                            <a:pt x="-40154" y="1161374"/>
                            <a:pt x="21388" y="1113585"/>
                            <a:pt x="0" y="943952"/>
                          </a:cubicBezTo>
                          <a:cubicBezTo>
                            <a:pt x="-21388" y="774320"/>
                            <a:pt x="26955" y="613320"/>
                            <a:pt x="0" y="485723"/>
                          </a:cubicBezTo>
                          <a:cubicBezTo>
                            <a:pt x="-26955" y="358126"/>
                            <a:pt x="9729" y="124709"/>
                            <a:pt x="0" y="0"/>
                          </a:cubicBezTo>
                          <a:close/>
                        </a:path>
                        <a:path w="4546600" h="1374687" stroke="0" extrusionOk="0">
                          <a:moveTo>
                            <a:pt x="0" y="0"/>
                          </a:moveTo>
                          <a:cubicBezTo>
                            <a:pt x="179152" y="-54157"/>
                            <a:pt x="340274" y="64016"/>
                            <a:pt x="568325" y="0"/>
                          </a:cubicBezTo>
                          <a:cubicBezTo>
                            <a:pt x="796376" y="-64016"/>
                            <a:pt x="888798" y="7108"/>
                            <a:pt x="1182116" y="0"/>
                          </a:cubicBezTo>
                          <a:cubicBezTo>
                            <a:pt x="1475434" y="-7108"/>
                            <a:pt x="1471056" y="3724"/>
                            <a:pt x="1704975" y="0"/>
                          </a:cubicBezTo>
                          <a:cubicBezTo>
                            <a:pt x="1938894" y="-3724"/>
                            <a:pt x="2122221" y="72469"/>
                            <a:pt x="2364232" y="0"/>
                          </a:cubicBezTo>
                          <a:cubicBezTo>
                            <a:pt x="2606243" y="-72469"/>
                            <a:pt x="2738767" y="2921"/>
                            <a:pt x="2932557" y="0"/>
                          </a:cubicBezTo>
                          <a:cubicBezTo>
                            <a:pt x="3126347" y="-2921"/>
                            <a:pt x="3290234" y="54873"/>
                            <a:pt x="3409950" y="0"/>
                          </a:cubicBezTo>
                          <a:cubicBezTo>
                            <a:pt x="3529666" y="-54873"/>
                            <a:pt x="3719858" y="32820"/>
                            <a:pt x="3887343" y="0"/>
                          </a:cubicBezTo>
                          <a:cubicBezTo>
                            <a:pt x="4054828" y="-32820"/>
                            <a:pt x="4251913" y="41629"/>
                            <a:pt x="4546600" y="0"/>
                          </a:cubicBezTo>
                          <a:cubicBezTo>
                            <a:pt x="4593826" y="119376"/>
                            <a:pt x="4520000" y="267290"/>
                            <a:pt x="4546600" y="458229"/>
                          </a:cubicBezTo>
                          <a:cubicBezTo>
                            <a:pt x="4573200" y="649168"/>
                            <a:pt x="4515310" y="722072"/>
                            <a:pt x="4546600" y="930205"/>
                          </a:cubicBezTo>
                          <a:cubicBezTo>
                            <a:pt x="4577890" y="1138338"/>
                            <a:pt x="4494993" y="1272195"/>
                            <a:pt x="4546600" y="1374687"/>
                          </a:cubicBezTo>
                          <a:cubicBezTo>
                            <a:pt x="4437088" y="1401747"/>
                            <a:pt x="4244282" y="1360291"/>
                            <a:pt x="4114673" y="1374687"/>
                          </a:cubicBezTo>
                          <a:cubicBezTo>
                            <a:pt x="3985064" y="1389083"/>
                            <a:pt x="3804977" y="1348394"/>
                            <a:pt x="3591814" y="1374687"/>
                          </a:cubicBezTo>
                          <a:cubicBezTo>
                            <a:pt x="3378651" y="1400980"/>
                            <a:pt x="3314076" y="1368241"/>
                            <a:pt x="3114421" y="1374687"/>
                          </a:cubicBezTo>
                          <a:cubicBezTo>
                            <a:pt x="2914766" y="1381133"/>
                            <a:pt x="2771334" y="1360461"/>
                            <a:pt x="2682494" y="1374687"/>
                          </a:cubicBezTo>
                          <a:cubicBezTo>
                            <a:pt x="2593654" y="1388913"/>
                            <a:pt x="2325200" y="1340773"/>
                            <a:pt x="2159635" y="1374687"/>
                          </a:cubicBezTo>
                          <a:cubicBezTo>
                            <a:pt x="1994070" y="1408601"/>
                            <a:pt x="1871044" y="1362257"/>
                            <a:pt x="1636776" y="1374687"/>
                          </a:cubicBezTo>
                          <a:cubicBezTo>
                            <a:pt x="1402508" y="1387117"/>
                            <a:pt x="1255428" y="1319272"/>
                            <a:pt x="977519" y="1374687"/>
                          </a:cubicBezTo>
                          <a:cubicBezTo>
                            <a:pt x="699610" y="1430102"/>
                            <a:pt x="727144" y="1369620"/>
                            <a:pt x="545592" y="1374687"/>
                          </a:cubicBezTo>
                          <a:cubicBezTo>
                            <a:pt x="364040" y="1379754"/>
                            <a:pt x="210235" y="1339855"/>
                            <a:pt x="0" y="1374687"/>
                          </a:cubicBezTo>
                          <a:cubicBezTo>
                            <a:pt x="-43304" y="1277729"/>
                            <a:pt x="36101" y="1086329"/>
                            <a:pt x="0" y="930205"/>
                          </a:cubicBezTo>
                          <a:cubicBezTo>
                            <a:pt x="-36101" y="774081"/>
                            <a:pt x="1734" y="594654"/>
                            <a:pt x="0" y="444482"/>
                          </a:cubicBezTo>
                          <a:cubicBezTo>
                            <a:pt x="-1734" y="294310"/>
                            <a:pt x="34910" y="14703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135235" dist="38100" dir="2700000" sx="102301" sy="102301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Book Antiqua" panose="02040602050305030304" pitchFamily="18" charset="0"/>
                <a:cs typeface="Big Caslon Medium" panose="02000603090000020003" pitchFamily="2" charset="-79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E664C59-EB55-3C43-A3B2-B5F5A13E6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0609" y="3428481"/>
              <a:ext cx="2664716" cy="70888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164A1B-BAE8-2D41-AA84-99994399A147}"/>
                </a:ext>
              </a:extLst>
            </p:cNvPr>
            <p:cNvSpPr txBox="1"/>
            <p:nvPr/>
          </p:nvSpPr>
          <p:spPr>
            <a:xfrm>
              <a:off x="7562335" y="3126259"/>
              <a:ext cx="30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Sigmoid function: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124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1DC4-D8C3-EF43-9C20-0710ACCD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0"/>
            <a:ext cx="10515600" cy="1325563"/>
          </a:xfrm>
        </p:spPr>
        <p:txBody>
          <a:bodyPr/>
          <a:lstStyle/>
          <a:p>
            <a:r>
              <a:rPr lang="en-US" dirty="0"/>
              <a:t>The likelihood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5E44-B1BA-8443-A06B-DB064A2C4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15836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logistic regression model </a:t>
            </a:r>
            <a:r>
              <a:rPr lang="en-US" sz="2000" b="1" dirty="0"/>
              <a:t>hallucinates</a:t>
            </a:r>
            <a:r>
              <a:rPr lang="en-US" sz="2000" dirty="0"/>
              <a:t> some probability for each customer clicking or not the Ad. But we know what actually happened in the training data. </a:t>
            </a:r>
          </a:p>
          <a:p>
            <a:r>
              <a:rPr lang="en-US" sz="2000" dirty="0"/>
              <a:t>Likelihood of the data= the probability of the data happening under the logistic regression probabilities. 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Example 3:</a:t>
            </a:r>
            <a:r>
              <a:rPr lang="en-US" sz="2000" dirty="0"/>
              <a:t> For this dataset, and model w=[0.1,1,10]</a:t>
            </a:r>
            <a:br>
              <a:rPr lang="en-US" sz="2000" dirty="0"/>
            </a:br>
            <a:r>
              <a:rPr lang="en-US" sz="2000" dirty="0"/>
              <a:t>find the likelihood of the data. </a:t>
            </a:r>
          </a:p>
          <a:p>
            <a:r>
              <a:rPr lang="en-US" sz="2000" dirty="0"/>
              <a:t>L(w)= P(Customer 1 not clicking) * P(Customer 2 clicking) </a:t>
            </a:r>
          </a:p>
          <a:p>
            <a:r>
              <a:rPr lang="en-US" sz="2000" dirty="0"/>
              <a:t>Prob(Customer 2 clicking )= S(w*x</a:t>
            </a:r>
            <a:r>
              <a:rPr lang="en-US" sz="2000" baseline="-25000" dirty="0"/>
              <a:t>2</a:t>
            </a:r>
            <a:r>
              <a:rPr lang="en-US" sz="2000" dirty="0"/>
              <a:t>)= 0.999 </a:t>
            </a:r>
          </a:p>
          <a:p>
            <a:r>
              <a:rPr lang="en-US" sz="2000" dirty="0"/>
              <a:t>Prob(Customer 1 not clicking)= 1- Prob(Customer 1 clicking) = 1-S(w*x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</a:p>
          <a:p>
            <a:r>
              <a:rPr lang="en-US" sz="2000" dirty="0"/>
              <a:t>=1-sigmoid(30*0.1+0*1+0*10)= 1-S(3)= 0.047</a:t>
            </a:r>
          </a:p>
          <a:p>
            <a:r>
              <a:rPr lang="en-US" sz="2000" dirty="0"/>
              <a:t>So Likelihood of the data for this w is L(w)= 0.999*0.047 =0.046   </a:t>
            </a:r>
          </a:p>
          <a:p>
            <a:r>
              <a:rPr lang="en-US" sz="2000" dirty="0"/>
              <a:t>pretty low.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0ECF2-66D0-0B43-9B30-D5832FAA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357" y="2115216"/>
            <a:ext cx="5025081" cy="16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1DC4-D8C3-EF43-9C20-0710ACCD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0"/>
            <a:ext cx="10515600" cy="1325563"/>
          </a:xfrm>
        </p:spPr>
        <p:txBody>
          <a:bodyPr/>
          <a:lstStyle/>
          <a:p>
            <a:r>
              <a:rPr lang="en-US" dirty="0"/>
              <a:t>The likelihood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5E44-B1BA-8443-A06B-DB064A2C4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15836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Likelihood of the data= the probability of the data happening under the logistic regression probabilities. General calculation.  </a:t>
            </a:r>
          </a:p>
          <a:p>
            <a:r>
              <a:rPr lang="en-US" sz="2000" dirty="0"/>
              <a:t>For each sample </a:t>
            </a:r>
            <a:r>
              <a:rPr lang="en-US" sz="2000" dirty="0" err="1"/>
              <a:t>i</a:t>
            </a:r>
            <a:r>
              <a:rPr lang="en-US" sz="2000" dirty="0"/>
              <a:t>, if </a:t>
            </a:r>
            <a:r>
              <a:rPr lang="en-US" sz="2000" dirty="0" err="1"/>
              <a:t>y</a:t>
            </a:r>
            <a:r>
              <a:rPr lang="en-US" sz="2000" baseline="-25000" dirty="0" err="1"/>
              <a:t>i</a:t>
            </a:r>
            <a:r>
              <a:rPr lang="en-US" sz="2000" dirty="0"/>
              <a:t>=1 we want S(</a:t>
            </a:r>
            <a:r>
              <a:rPr lang="en-US" sz="2000" dirty="0" err="1"/>
              <a:t>z</a:t>
            </a:r>
            <a:r>
              <a:rPr lang="en-US" sz="2000" baseline="-25000" dirty="0" err="1"/>
              <a:t>i</a:t>
            </a:r>
            <a:r>
              <a:rPr lang="en-US" sz="2000" dirty="0"/>
              <a:t>) 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y</a:t>
            </a:r>
            <a:r>
              <a:rPr lang="en-US" sz="2000" baseline="-25000" dirty="0" err="1"/>
              <a:t>i</a:t>
            </a:r>
            <a:r>
              <a:rPr lang="en-US" sz="2000" dirty="0"/>
              <a:t>= 0, we want 1- S(</a:t>
            </a:r>
            <a:r>
              <a:rPr lang="en-US" sz="2000" dirty="0" err="1"/>
              <a:t>z</a:t>
            </a:r>
            <a:r>
              <a:rPr lang="en-US" sz="2000" baseline="-25000" dirty="0" err="1"/>
              <a:t>i</a:t>
            </a:r>
            <a:r>
              <a:rPr lang="en-US" sz="2000" dirty="0"/>
              <a:t>) </a:t>
            </a:r>
          </a:p>
          <a:p>
            <a:r>
              <a:rPr lang="en-US" sz="2000" dirty="0"/>
              <a:t>This can be compactly written as (S(</a:t>
            </a:r>
            <a:r>
              <a:rPr lang="en-US" sz="2000" dirty="0" err="1"/>
              <a:t>z</a:t>
            </a:r>
            <a:r>
              <a:rPr lang="en-US" sz="2000" baseline="-25000" dirty="0" err="1"/>
              <a:t>i</a:t>
            </a:r>
            <a:r>
              <a:rPr lang="en-US" sz="2000" dirty="0"/>
              <a:t>))</a:t>
            </a:r>
            <a:r>
              <a:rPr lang="en-US" sz="2000" baseline="30000" dirty="0" err="1"/>
              <a:t>yi</a:t>
            </a:r>
            <a:r>
              <a:rPr lang="en-US" sz="2000" dirty="0"/>
              <a:t> (1-S(</a:t>
            </a:r>
            <a:r>
              <a:rPr lang="en-US" sz="2000" dirty="0" err="1"/>
              <a:t>z</a:t>
            </a:r>
            <a:r>
              <a:rPr lang="en-US" sz="2000" baseline="-25000" dirty="0" err="1"/>
              <a:t>i</a:t>
            </a:r>
            <a:r>
              <a:rPr lang="en-US" sz="2000" dirty="0"/>
              <a:t>))</a:t>
            </a:r>
            <a:r>
              <a:rPr lang="en-US" sz="2000" baseline="30000" dirty="0"/>
              <a:t> 1-yi</a:t>
            </a:r>
          </a:p>
          <a:p>
            <a:r>
              <a:rPr lang="en-US" sz="2000" dirty="0"/>
              <a:t>So for n training samples the likelihood is </a:t>
            </a:r>
          </a:p>
          <a:p>
            <a:r>
              <a:rPr lang="en-US" sz="2000" dirty="0"/>
              <a:t>L(w)= Product over all </a:t>
            </a:r>
            <a:r>
              <a:rPr lang="en-US" sz="2000" dirty="0" err="1"/>
              <a:t>i</a:t>
            </a:r>
            <a:r>
              <a:rPr lang="en-US" sz="2000" dirty="0"/>
              <a:t> : (S(</a:t>
            </a:r>
            <a:r>
              <a:rPr lang="en-US" sz="2000" dirty="0" err="1"/>
              <a:t>z</a:t>
            </a:r>
            <a:r>
              <a:rPr lang="en-US" sz="2000" baseline="-25000" dirty="0" err="1"/>
              <a:t>i</a:t>
            </a:r>
            <a:r>
              <a:rPr lang="en-US" sz="2000" dirty="0"/>
              <a:t>))</a:t>
            </a:r>
            <a:r>
              <a:rPr lang="en-US" sz="2000" baseline="30000" dirty="0" err="1"/>
              <a:t>yi</a:t>
            </a:r>
            <a:r>
              <a:rPr lang="en-US" sz="2000" dirty="0"/>
              <a:t> (1-S(</a:t>
            </a:r>
            <a:r>
              <a:rPr lang="en-US" sz="2000" dirty="0" err="1"/>
              <a:t>z</a:t>
            </a:r>
            <a:r>
              <a:rPr lang="en-US" sz="2000" baseline="-25000" dirty="0" err="1"/>
              <a:t>i</a:t>
            </a:r>
            <a:r>
              <a:rPr lang="en-US" sz="2000" dirty="0"/>
              <a:t>))</a:t>
            </a:r>
            <a:r>
              <a:rPr lang="en-US" sz="2000" baseline="30000" dirty="0"/>
              <a:t> 1-yi</a:t>
            </a:r>
          </a:p>
          <a:p>
            <a:r>
              <a:rPr lang="en-US" sz="2000" dirty="0"/>
              <a:t>Log L(w)= Sum over all </a:t>
            </a:r>
            <a:r>
              <a:rPr lang="en-US" sz="2000" dirty="0" err="1"/>
              <a:t>i</a:t>
            </a:r>
            <a:r>
              <a:rPr lang="en-US" sz="2000" dirty="0"/>
              <a:t>: </a:t>
            </a:r>
            <a:r>
              <a:rPr lang="en-US" sz="2000" dirty="0" err="1"/>
              <a:t>yi</a:t>
            </a:r>
            <a:r>
              <a:rPr lang="en-US" sz="2000" dirty="0"/>
              <a:t>  Log S(</a:t>
            </a:r>
            <a:r>
              <a:rPr lang="en-US" sz="2000" dirty="0" err="1"/>
              <a:t>z</a:t>
            </a:r>
            <a:r>
              <a:rPr lang="en-US" sz="2000" baseline="-25000" dirty="0" err="1"/>
              <a:t>i</a:t>
            </a:r>
            <a:r>
              <a:rPr lang="en-US" sz="2000" dirty="0"/>
              <a:t>) + (1-yi)* Log 1- S(</a:t>
            </a:r>
            <a:r>
              <a:rPr lang="en-US" sz="2000" dirty="0" err="1"/>
              <a:t>z</a:t>
            </a:r>
            <a:r>
              <a:rPr lang="en-US" sz="2000" baseline="-25000" dirty="0" err="1"/>
              <a:t>i</a:t>
            </a:r>
            <a:r>
              <a:rPr lang="en-US" sz="2000" dirty="0"/>
              <a:t>)</a:t>
            </a:r>
            <a:r>
              <a:rPr lang="en-US" sz="2000" baseline="30000" dirty="0"/>
              <a:t> </a:t>
            </a:r>
          </a:p>
          <a:p>
            <a:r>
              <a:rPr lang="en-US" sz="2000" dirty="0"/>
              <a:t>Lets call </a:t>
            </a:r>
            <a:r>
              <a:rPr lang="el-GR" sz="2000" dirty="0"/>
              <a:t>μ</a:t>
            </a:r>
            <a:r>
              <a:rPr lang="en-US" sz="2000" dirty="0"/>
              <a:t>i= S(</a:t>
            </a:r>
            <a:r>
              <a:rPr lang="en-US" sz="2000" dirty="0" err="1"/>
              <a:t>zi</a:t>
            </a:r>
            <a:r>
              <a:rPr lang="en-US" sz="2000" dirty="0"/>
              <a:t>),  Then Log L(w)= Sum over all </a:t>
            </a:r>
            <a:r>
              <a:rPr lang="en-US" sz="2000" dirty="0" err="1"/>
              <a:t>i</a:t>
            </a:r>
            <a:r>
              <a:rPr lang="en-US" sz="2000" dirty="0"/>
              <a:t>: </a:t>
            </a:r>
            <a:r>
              <a:rPr lang="en-US" sz="2000" dirty="0" err="1"/>
              <a:t>yi</a:t>
            </a:r>
            <a:r>
              <a:rPr lang="en-US" sz="2000" dirty="0"/>
              <a:t>  Log </a:t>
            </a:r>
            <a:r>
              <a:rPr lang="el-GR" sz="2000" dirty="0"/>
              <a:t>μ</a:t>
            </a:r>
            <a:r>
              <a:rPr lang="en-US" sz="2000" dirty="0" err="1"/>
              <a:t>i</a:t>
            </a:r>
            <a:r>
              <a:rPr lang="en-US" sz="2000" dirty="0"/>
              <a:t> + (1-yi)* Log 1- </a:t>
            </a:r>
            <a:r>
              <a:rPr lang="el-GR" sz="2000" dirty="0"/>
              <a:t>μ</a:t>
            </a:r>
            <a:r>
              <a:rPr lang="en-US" sz="2000" dirty="0" err="1"/>
              <a:t>i</a:t>
            </a:r>
            <a:r>
              <a:rPr lang="en-US" sz="2000" baseline="30000" dirty="0"/>
              <a:t> </a:t>
            </a:r>
            <a:endParaRPr lang="en-US" sz="2000" dirty="0"/>
          </a:p>
          <a:p>
            <a:r>
              <a:rPr lang="en-US" sz="2000" dirty="0"/>
              <a:t>So Log L(w) is the </a:t>
            </a:r>
            <a:r>
              <a:rPr lang="en-US" sz="2000" b="1" dirty="0">
                <a:solidFill>
                  <a:srgbClr val="FF0000"/>
                </a:solidFill>
              </a:rPr>
              <a:t>minus</a:t>
            </a:r>
            <a:r>
              <a:rPr lang="en-US" sz="2000" dirty="0"/>
              <a:t> cross entropy between two distributions: y= [</a:t>
            </a:r>
            <a:r>
              <a:rPr lang="en-US" sz="2000" dirty="0" err="1"/>
              <a:t>yi</a:t>
            </a:r>
            <a:r>
              <a:rPr lang="en-US" sz="2000" dirty="0"/>
              <a:t>, 1-yi] and </a:t>
            </a:r>
            <a:r>
              <a:rPr lang="el-GR" sz="2000" dirty="0"/>
              <a:t>μ= [μ</a:t>
            </a:r>
            <a:r>
              <a:rPr lang="en-US" sz="2000" dirty="0" err="1"/>
              <a:t>i</a:t>
            </a:r>
            <a:r>
              <a:rPr lang="el-GR" sz="2000" dirty="0"/>
              <a:t> , 1- μ</a:t>
            </a:r>
            <a:r>
              <a:rPr lang="en-US" sz="2000" dirty="0" err="1"/>
              <a:t>i</a:t>
            </a:r>
            <a:r>
              <a:rPr lang="el-GR" sz="2000" dirty="0"/>
              <a:t>]</a:t>
            </a:r>
          </a:p>
          <a:p>
            <a:r>
              <a:rPr lang="en-US" sz="2000" dirty="0"/>
              <a:t>Log L(w) = - Sum over all </a:t>
            </a:r>
            <a:r>
              <a:rPr lang="en-US" sz="2000" dirty="0" err="1"/>
              <a:t>i</a:t>
            </a:r>
            <a:r>
              <a:rPr lang="en-US" sz="2000" dirty="0"/>
              <a:t>: H( [</a:t>
            </a:r>
            <a:r>
              <a:rPr lang="en-US" sz="2000" dirty="0" err="1"/>
              <a:t>yi</a:t>
            </a:r>
            <a:r>
              <a:rPr lang="en-US" sz="2000" dirty="0"/>
              <a:t>, 1-yi] , </a:t>
            </a:r>
            <a:r>
              <a:rPr lang="el-GR" sz="2000" dirty="0"/>
              <a:t>[μ</a:t>
            </a:r>
            <a:r>
              <a:rPr lang="en-US" sz="2000" dirty="0" err="1"/>
              <a:t>i</a:t>
            </a:r>
            <a:r>
              <a:rPr lang="el-GR" sz="2000" dirty="0"/>
              <a:t> , 1- μ</a:t>
            </a:r>
            <a:r>
              <a:rPr lang="en-US" sz="2000" dirty="0" err="1"/>
              <a:t>i</a:t>
            </a:r>
            <a:r>
              <a:rPr lang="el-GR" sz="2000" dirty="0"/>
              <a:t>]</a:t>
            </a:r>
            <a:r>
              <a:rPr lang="en-US" sz="2000" dirty="0"/>
              <a:t>) </a:t>
            </a:r>
            <a:endParaRPr lang="el-GR" sz="2000" dirty="0"/>
          </a:p>
          <a:p>
            <a:r>
              <a:rPr lang="en-US" sz="2000" dirty="0"/>
              <a:t>Negative Log Likelihood = Cross Entropy ([</a:t>
            </a:r>
            <a:r>
              <a:rPr lang="en-US" sz="2000" dirty="0" err="1"/>
              <a:t>yi</a:t>
            </a:r>
            <a:r>
              <a:rPr lang="en-US" sz="2000" dirty="0"/>
              <a:t>, 1-yi] , </a:t>
            </a:r>
            <a:r>
              <a:rPr lang="el-GR" sz="2000" dirty="0"/>
              <a:t>[μ</a:t>
            </a:r>
            <a:r>
              <a:rPr lang="en-US" sz="2000" dirty="0" err="1"/>
              <a:t>i</a:t>
            </a:r>
            <a:r>
              <a:rPr lang="el-GR" sz="2000" dirty="0"/>
              <a:t> , 1- μ</a:t>
            </a:r>
            <a:r>
              <a:rPr lang="en-US" sz="2000" dirty="0" err="1"/>
              <a:t>i</a:t>
            </a:r>
            <a:r>
              <a:rPr lang="el-GR" sz="2000" dirty="0"/>
              <a:t>]</a:t>
            </a:r>
            <a:r>
              <a:rPr lang="en-US" sz="2000" dirty="0"/>
              <a:t>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0ECF2-66D0-0B43-9B30-D5832FAA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357" y="2115216"/>
            <a:ext cx="5025081" cy="16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3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1DC4-D8C3-EF43-9C20-0710ACCD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0"/>
            <a:ext cx="10515600" cy="1325563"/>
          </a:xfrm>
        </p:spPr>
        <p:txBody>
          <a:bodyPr/>
          <a:lstStyle/>
          <a:p>
            <a:r>
              <a:rPr lang="en-US" dirty="0"/>
              <a:t>The likelihood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5E44-B1BA-8443-A06B-DB064A2C4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15836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Likelihood of the data= the probability of the data happening under the logistic regression probabilities. General calculation.  </a:t>
            </a:r>
          </a:p>
          <a:p>
            <a:r>
              <a:rPr lang="en-US" sz="2000" dirty="0"/>
              <a:t>For each sample </a:t>
            </a:r>
            <a:r>
              <a:rPr lang="en-US" sz="2000" dirty="0" err="1"/>
              <a:t>i</a:t>
            </a:r>
            <a:r>
              <a:rPr lang="en-US" sz="2000" dirty="0"/>
              <a:t>, if </a:t>
            </a:r>
            <a:r>
              <a:rPr lang="en-US" sz="2000" dirty="0" err="1"/>
              <a:t>y</a:t>
            </a:r>
            <a:r>
              <a:rPr lang="en-US" sz="2000" baseline="-25000" dirty="0" err="1"/>
              <a:t>i</a:t>
            </a:r>
            <a:r>
              <a:rPr lang="en-US" sz="2000" dirty="0"/>
              <a:t>=1 we want S(</a:t>
            </a:r>
            <a:r>
              <a:rPr lang="en-US" sz="2000" dirty="0" err="1"/>
              <a:t>z</a:t>
            </a:r>
            <a:r>
              <a:rPr lang="en-US" sz="2000" baseline="-25000" dirty="0" err="1"/>
              <a:t>i</a:t>
            </a:r>
            <a:r>
              <a:rPr lang="en-US" sz="2000" dirty="0"/>
              <a:t>) 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y</a:t>
            </a:r>
            <a:r>
              <a:rPr lang="en-US" sz="2000" baseline="-25000" dirty="0" err="1"/>
              <a:t>i</a:t>
            </a:r>
            <a:r>
              <a:rPr lang="en-US" sz="2000" dirty="0"/>
              <a:t>= 0, we want 1- S(</a:t>
            </a:r>
            <a:r>
              <a:rPr lang="en-US" sz="2000" dirty="0" err="1"/>
              <a:t>z</a:t>
            </a:r>
            <a:r>
              <a:rPr lang="en-US" sz="2000" baseline="-25000" dirty="0" err="1"/>
              <a:t>i</a:t>
            </a:r>
            <a:r>
              <a:rPr lang="en-US" sz="2000" dirty="0"/>
              <a:t>) </a:t>
            </a:r>
          </a:p>
          <a:p>
            <a:r>
              <a:rPr lang="en-US" sz="2000" dirty="0"/>
              <a:t>This can be compactly written as (S(</a:t>
            </a:r>
            <a:r>
              <a:rPr lang="en-US" sz="2000" dirty="0" err="1"/>
              <a:t>z</a:t>
            </a:r>
            <a:r>
              <a:rPr lang="en-US" sz="2000" baseline="-25000" dirty="0" err="1"/>
              <a:t>i</a:t>
            </a:r>
            <a:r>
              <a:rPr lang="en-US" sz="2000" dirty="0"/>
              <a:t>))</a:t>
            </a:r>
            <a:r>
              <a:rPr lang="en-US" sz="2000" baseline="30000" dirty="0" err="1"/>
              <a:t>yi</a:t>
            </a:r>
            <a:r>
              <a:rPr lang="en-US" sz="2000" dirty="0"/>
              <a:t> (1-S(</a:t>
            </a:r>
            <a:r>
              <a:rPr lang="en-US" sz="2000" dirty="0" err="1"/>
              <a:t>z</a:t>
            </a:r>
            <a:r>
              <a:rPr lang="en-US" sz="2000" baseline="-25000" dirty="0" err="1"/>
              <a:t>i</a:t>
            </a:r>
            <a:r>
              <a:rPr lang="en-US" sz="2000" dirty="0"/>
              <a:t>))</a:t>
            </a:r>
            <a:r>
              <a:rPr lang="en-US" sz="2000" baseline="30000" dirty="0"/>
              <a:t> 1-yi</a:t>
            </a:r>
          </a:p>
          <a:p>
            <a:r>
              <a:rPr lang="en-US" sz="2000" dirty="0"/>
              <a:t>So for n training samples the likelihood is </a:t>
            </a:r>
          </a:p>
          <a:p>
            <a:r>
              <a:rPr lang="en-US" sz="2000" dirty="0"/>
              <a:t>L(w)= Product over all </a:t>
            </a:r>
            <a:r>
              <a:rPr lang="en-US" sz="2000" dirty="0" err="1"/>
              <a:t>i</a:t>
            </a:r>
            <a:r>
              <a:rPr lang="en-US" sz="2000" dirty="0"/>
              <a:t> : (S(</a:t>
            </a:r>
            <a:r>
              <a:rPr lang="en-US" sz="2000" dirty="0" err="1"/>
              <a:t>z</a:t>
            </a:r>
            <a:r>
              <a:rPr lang="en-US" sz="2000" baseline="-25000" dirty="0" err="1"/>
              <a:t>i</a:t>
            </a:r>
            <a:r>
              <a:rPr lang="en-US" sz="2000" dirty="0"/>
              <a:t>))</a:t>
            </a:r>
            <a:r>
              <a:rPr lang="en-US" sz="2000" baseline="30000" dirty="0" err="1"/>
              <a:t>yi</a:t>
            </a:r>
            <a:r>
              <a:rPr lang="en-US" sz="2000" dirty="0"/>
              <a:t> (1-S(</a:t>
            </a:r>
            <a:r>
              <a:rPr lang="en-US" sz="2000" dirty="0" err="1"/>
              <a:t>z</a:t>
            </a:r>
            <a:r>
              <a:rPr lang="en-US" sz="2000" baseline="-25000" dirty="0" err="1"/>
              <a:t>i</a:t>
            </a:r>
            <a:r>
              <a:rPr lang="en-US" sz="2000" dirty="0"/>
              <a:t>))</a:t>
            </a:r>
            <a:r>
              <a:rPr lang="en-US" sz="2000" baseline="30000" dirty="0"/>
              <a:t> 1-yi</a:t>
            </a:r>
          </a:p>
          <a:p>
            <a:r>
              <a:rPr lang="en-US" sz="2000" dirty="0"/>
              <a:t>Log L(w)= Sum over all </a:t>
            </a:r>
            <a:r>
              <a:rPr lang="en-US" sz="2000" dirty="0" err="1"/>
              <a:t>i</a:t>
            </a:r>
            <a:r>
              <a:rPr lang="en-US" sz="2000" dirty="0"/>
              <a:t>: </a:t>
            </a:r>
            <a:r>
              <a:rPr lang="en-US" sz="2000" dirty="0" err="1"/>
              <a:t>yi</a:t>
            </a:r>
            <a:r>
              <a:rPr lang="en-US" sz="2000" dirty="0"/>
              <a:t>  Log S(</a:t>
            </a:r>
            <a:r>
              <a:rPr lang="en-US" sz="2000" dirty="0" err="1"/>
              <a:t>z</a:t>
            </a:r>
            <a:r>
              <a:rPr lang="en-US" sz="2000" baseline="-25000" dirty="0" err="1"/>
              <a:t>i</a:t>
            </a:r>
            <a:r>
              <a:rPr lang="en-US" sz="2000" dirty="0"/>
              <a:t>) + (1-yi)* Log 1- S(</a:t>
            </a:r>
            <a:r>
              <a:rPr lang="en-US" sz="2000" dirty="0" err="1"/>
              <a:t>z</a:t>
            </a:r>
            <a:r>
              <a:rPr lang="en-US" sz="2000" baseline="-25000" dirty="0" err="1"/>
              <a:t>i</a:t>
            </a:r>
            <a:r>
              <a:rPr lang="en-US" sz="2000" dirty="0"/>
              <a:t>)</a:t>
            </a:r>
            <a:r>
              <a:rPr lang="en-US" sz="2000" baseline="30000" dirty="0"/>
              <a:t> </a:t>
            </a:r>
          </a:p>
          <a:p>
            <a:r>
              <a:rPr lang="en-US" sz="2000" dirty="0"/>
              <a:t>Lets call </a:t>
            </a:r>
            <a:r>
              <a:rPr lang="el-GR" sz="2000" dirty="0"/>
              <a:t>μ</a:t>
            </a:r>
            <a:r>
              <a:rPr lang="en-US" sz="2000" dirty="0"/>
              <a:t>i= S(</a:t>
            </a:r>
            <a:r>
              <a:rPr lang="en-US" sz="2000" dirty="0" err="1"/>
              <a:t>zi</a:t>
            </a:r>
            <a:r>
              <a:rPr lang="en-US" sz="2000" dirty="0"/>
              <a:t>),  Then Log L(w)= Sum over all </a:t>
            </a:r>
            <a:r>
              <a:rPr lang="en-US" sz="2000" dirty="0" err="1"/>
              <a:t>i</a:t>
            </a:r>
            <a:r>
              <a:rPr lang="en-US" sz="2000" dirty="0"/>
              <a:t>: </a:t>
            </a:r>
            <a:r>
              <a:rPr lang="en-US" sz="2000" dirty="0" err="1"/>
              <a:t>yi</a:t>
            </a:r>
            <a:r>
              <a:rPr lang="en-US" sz="2000" dirty="0"/>
              <a:t>  Log </a:t>
            </a:r>
            <a:r>
              <a:rPr lang="el-GR" sz="2000" dirty="0"/>
              <a:t>μ</a:t>
            </a:r>
            <a:r>
              <a:rPr lang="en-US" sz="2000" dirty="0" err="1"/>
              <a:t>i</a:t>
            </a:r>
            <a:r>
              <a:rPr lang="en-US" sz="2000" dirty="0"/>
              <a:t> + (1-yi)* Log 1- </a:t>
            </a:r>
            <a:r>
              <a:rPr lang="el-GR" sz="2000" dirty="0"/>
              <a:t>μ</a:t>
            </a:r>
            <a:r>
              <a:rPr lang="en-US" sz="2000" dirty="0" err="1"/>
              <a:t>i</a:t>
            </a:r>
            <a:r>
              <a:rPr lang="en-US" sz="2000" baseline="30000" dirty="0"/>
              <a:t> </a:t>
            </a:r>
            <a:endParaRPr lang="en-US" sz="2000" dirty="0"/>
          </a:p>
          <a:p>
            <a:r>
              <a:rPr lang="en-US" sz="2000" dirty="0"/>
              <a:t>So Log L(w) is the </a:t>
            </a:r>
            <a:r>
              <a:rPr lang="en-US" sz="2000" b="1" dirty="0">
                <a:solidFill>
                  <a:srgbClr val="FF0000"/>
                </a:solidFill>
              </a:rPr>
              <a:t>minus</a:t>
            </a:r>
            <a:r>
              <a:rPr lang="en-US" sz="2000" dirty="0"/>
              <a:t> cross entropy between two distributions: y= [</a:t>
            </a:r>
            <a:r>
              <a:rPr lang="en-US" sz="2000" dirty="0" err="1"/>
              <a:t>yi</a:t>
            </a:r>
            <a:r>
              <a:rPr lang="en-US" sz="2000" dirty="0"/>
              <a:t>, 1-yi] and </a:t>
            </a:r>
            <a:r>
              <a:rPr lang="el-GR" sz="2000" dirty="0"/>
              <a:t>μ= [μ</a:t>
            </a:r>
            <a:r>
              <a:rPr lang="en-US" sz="2000" dirty="0" err="1"/>
              <a:t>i</a:t>
            </a:r>
            <a:r>
              <a:rPr lang="el-GR" sz="2000" dirty="0"/>
              <a:t> , 1- μ</a:t>
            </a:r>
            <a:r>
              <a:rPr lang="en-US" sz="2000" dirty="0" err="1"/>
              <a:t>i</a:t>
            </a:r>
            <a:r>
              <a:rPr lang="el-GR" sz="2000" dirty="0"/>
              <a:t>]</a:t>
            </a:r>
          </a:p>
          <a:p>
            <a:r>
              <a:rPr lang="en-US" sz="2000" dirty="0"/>
              <a:t>Log L(w) = - Sum over all </a:t>
            </a:r>
            <a:r>
              <a:rPr lang="en-US" sz="2000" dirty="0" err="1"/>
              <a:t>i</a:t>
            </a:r>
            <a:r>
              <a:rPr lang="en-US" sz="2000" dirty="0"/>
              <a:t>: H( [</a:t>
            </a:r>
            <a:r>
              <a:rPr lang="en-US" sz="2000" dirty="0" err="1"/>
              <a:t>yi</a:t>
            </a:r>
            <a:r>
              <a:rPr lang="en-US" sz="2000" dirty="0"/>
              <a:t>, 1-yi] , </a:t>
            </a:r>
            <a:r>
              <a:rPr lang="el-GR" sz="2000" dirty="0"/>
              <a:t>[μ</a:t>
            </a:r>
            <a:r>
              <a:rPr lang="en-US" sz="2000" dirty="0" err="1"/>
              <a:t>i</a:t>
            </a:r>
            <a:r>
              <a:rPr lang="el-GR" sz="2000" dirty="0"/>
              <a:t> , 1- μ</a:t>
            </a:r>
            <a:r>
              <a:rPr lang="en-US" sz="2000" dirty="0" err="1"/>
              <a:t>i</a:t>
            </a:r>
            <a:r>
              <a:rPr lang="el-GR" sz="2000" dirty="0"/>
              <a:t>]</a:t>
            </a:r>
            <a:r>
              <a:rPr lang="en-US" sz="2000" dirty="0"/>
              <a:t>) </a:t>
            </a:r>
            <a:endParaRPr lang="el-GR" sz="2000" dirty="0"/>
          </a:p>
          <a:p>
            <a:r>
              <a:rPr lang="en-US" sz="2000" dirty="0"/>
              <a:t>Negative Log Likelihood = Cross Entropy ([</a:t>
            </a:r>
            <a:r>
              <a:rPr lang="en-US" sz="2000" dirty="0" err="1"/>
              <a:t>yi</a:t>
            </a:r>
            <a:r>
              <a:rPr lang="en-US" sz="2000" dirty="0"/>
              <a:t>, 1-yi] , </a:t>
            </a:r>
            <a:r>
              <a:rPr lang="el-GR" sz="2000" dirty="0"/>
              <a:t>[μ</a:t>
            </a:r>
            <a:r>
              <a:rPr lang="en-US" sz="2000" dirty="0" err="1"/>
              <a:t>i</a:t>
            </a:r>
            <a:r>
              <a:rPr lang="el-GR" sz="2000" dirty="0"/>
              <a:t> , 1- μ</a:t>
            </a:r>
            <a:r>
              <a:rPr lang="en-US" sz="2000" dirty="0" err="1"/>
              <a:t>i</a:t>
            </a:r>
            <a:r>
              <a:rPr lang="el-GR" sz="2000" dirty="0"/>
              <a:t>]</a:t>
            </a:r>
            <a:r>
              <a:rPr lang="en-US" sz="2000" dirty="0"/>
              <a:t>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0ECF2-66D0-0B43-9B30-D5832FAA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357" y="2115216"/>
            <a:ext cx="5025081" cy="162099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724925-AFF7-6147-B604-B775A2575CB0}"/>
              </a:ext>
            </a:extLst>
          </p:cNvPr>
          <p:cNvGrpSpPr/>
          <p:nvPr/>
        </p:nvGrpSpPr>
        <p:grpSpPr>
          <a:xfrm>
            <a:off x="5659394" y="5583258"/>
            <a:ext cx="6008474" cy="1084800"/>
            <a:chOff x="1970895" y="5159614"/>
            <a:chExt cx="6987754" cy="13746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061F46-1DAE-4E40-8B0F-7FADDA60787E}"/>
                </a:ext>
              </a:extLst>
            </p:cNvPr>
            <p:cNvGrpSpPr/>
            <p:nvPr/>
          </p:nvGrpSpPr>
          <p:grpSpPr>
            <a:xfrm>
              <a:off x="1970895" y="5159614"/>
              <a:ext cx="6987754" cy="1374687"/>
              <a:chOff x="7432582" y="3043423"/>
              <a:chExt cx="4546600" cy="137468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95763A-835C-7945-BECE-B3F18B832C77}"/>
                  </a:ext>
                </a:extLst>
              </p:cNvPr>
              <p:cNvSpPr/>
              <p:nvPr/>
            </p:nvSpPr>
            <p:spPr>
              <a:xfrm>
                <a:off x="7432582" y="3043423"/>
                <a:ext cx="4546600" cy="137468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2448976505">
                      <a:custGeom>
                        <a:avLst/>
                        <a:gdLst>
                          <a:gd name="connsiteX0" fmla="*/ 0 w 6008474"/>
                          <a:gd name="connsiteY0" fmla="*/ 0 h 1084800"/>
                          <a:gd name="connsiteX1" fmla="*/ 486140 w 6008474"/>
                          <a:gd name="connsiteY1" fmla="*/ 0 h 1084800"/>
                          <a:gd name="connsiteX2" fmla="*/ 1152535 w 6008474"/>
                          <a:gd name="connsiteY2" fmla="*/ 0 h 1084800"/>
                          <a:gd name="connsiteX3" fmla="*/ 1638675 w 6008474"/>
                          <a:gd name="connsiteY3" fmla="*/ 0 h 1084800"/>
                          <a:gd name="connsiteX4" fmla="*/ 2004645 w 6008474"/>
                          <a:gd name="connsiteY4" fmla="*/ 0 h 1084800"/>
                          <a:gd name="connsiteX5" fmla="*/ 2430701 w 6008474"/>
                          <a:gd name="connsiteY5" fmla="*/ 0 h 1084800"/>
                          <a:gd name="connsiteX6" fmla="*/ 3037010 w 6008474"/>
                          <a:gd name="connsiteY6" fmla="*/ 0 h 1084800"/>
                          <a:gd name="connsiteX7" fmla="*/ 3523151 w 6008474"/>
                          <a:gd name="connsiteY7" fmla="*/ 0 h 1084800"/>
                          <a:gd name="connsiteX8" fmla="*/ 4189545 w 6008474"/>
                          <a:gd name="connsiteY8" fmla="*/ 0 h 1084800"/>
                          <a:gd name="connsiteX9" fmla="*/ 4735770 w 6008474"/>
                          <a:gd name="connsiteY9" fmla="*/ 0 h 1084800"/>
                          <a:gd name="connsiteX10" fmla="*/ 5221910 w 6008474"/>
                          <a:gd name="connsiteY10" fmla="*/ 0 h 1084800"/>
                          <a:gd name="connsiteX11" fmla="*/ 6008474 w 6008474"/>
                          <a:gd name="connsiteY11" fmla="*/ 0 h 1084800"/>
                          <a:gd name="connsiteX12" fmla="*/ 6008474 w 6008474"/>
                          <a:gd name="connsiteY12" fmla="*/ 564096 h 1084800"/>
                          <a:gd name="connsiteX13" fmla="*/ 6008474 w 6008474"/>
                          <a:gd name="connsiteY13" fmla="*/ 1084800 h 1084800"/>
                          <a:gd name="connsiteX14" fmla="*/ 5642503 w 6008474"/>
                          <a:gd name="connsiteY14" fmla="*/ 1084800 h 1084800"/>
                          <a:gd name="connsiteX15" fmla="*/ 4976109 w 6008474"/>
                          <a:gd name="connsiteY15" fmla="*/ 1084800 h 1084800"/>
                          <a:gd name="connsiteX16" fmla="*/ 4550053 w 6008474"/>
                          <a:gd name="connsiteY16" fmla="*/ 1084800 h 1084800"/>
                          <a:gd name="connsiteX17" fmla="*/ 4123998 w 6008474"/>
                          <a:gd name="connsiteY17" fmla="*/ 1084800 h 1084800"/>
                          <a:gd name="connsiteX18" fmla="*/ 3577773 w 6008474"/>
                          <a:gd name="connsiteY18" fmla="*/ 1084800 h 1084800"/>
                          <a:gd name="connsiteX19" fmla="*/ 3151718 w 6008474"/>
                          <a:gd name="connsiteY19" fmla="*/ 1084800 h 1084800"/>
                          <a:gd name="connsiteX20" fmla="*/ 2485323 w 6008474"/>
                          <a:gd name="connsiteY20" fmla="*/ 1084800 h 1084800"/>
                          <a:gd name="connsiteX21" fmla="*/ 1879014 w 6008474"/>
                          <a:gd name="connsiteY21" fmla="*/ 1084800 h 1084800"/>
                          <a:gd name="connsiteX22" fmla="*/ 1332789 w 6008474"/>
                          <a:gd name="connsiteY22" fmla="*/ 1084800 h 1084800"/>
                          <a:gd name="connsiteX23" fmla="*/ 786564 w 6008474"/>
                          <a:gd name="connsiteY23" fmla="*/ 1084800 h 1084800"/>
                          <a:gd name="connsiteX24" fmla="*/ 0 w 6008474"/>
                          <a:gd name="connsiteY24" fmla="*/ 1084800 h 1084800"/>
                          <a:gd name="connsiteX25" fmla="*/ 0 w 6008474"/>
                          <a:gd name="connsiteY25" fmla="*/ 531552 h 1084800"/>
                          <a:gd name="connsiteX26" fmla="*/ 0 w 6008474"/>
                          <a:gd name="connsiteY26" fmla="*/ 0 h 1084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008474" h="1084800" fill="none" extrusionOk="0">
                            <a:moveTo>
                              <a:pt x="0" y="0"/>
                            </a:moveTo>
                            <a:cubicBezTo>
                              <a:pt x="236574" y="-37377"/>
                              <a:pt x="300714" y="49888"/>
                              <a:pt x="486140" y="0"/>
                            </a:cubicBezTo>
                            <a:cubicBezTo>
                              <a:pt x="671566" y="-49888"/>
                              <a:pt x="951005" y="6317"/>
                              <a:pt x="1152535" y="0"/>
                            </a:cubicBezTo>
                            <a:cubicBezTo>
                              <a:pt x="1354066" y="-6317"/>
                              <a:pt x="1443460" y="24332"/>
                              <a:pt x="1638675" y="0"/>
                            </a:cubicBezTo>
                            <a:cubicBezTo>
                              <a:pt x="1833890" y="-24332"/>
                              <a:pt x="1929328" y="17041"/>
                              <a:pt x="2004645" y="0"/>
                            </a:cubicBezTo>
                            <a:cubicBezTo>
                              <a:pt x="2079962" y="-17041"/>
                              <a:pt x="2229322" y="29857"/>
                              <a:pt x="2430701" y="0"/>
                            </a:cubicBezTo>
                            <a:cubicBezTo>
                              <a:pt x="2632080" y="-29857"/>
                              <a:pt x="2811767" y="37676"/>
                              <a:pt x="3037010" y="0"/>
                            </a:cubicBezTo>
                            <a:cubicBezTo>
                              <a:pt x="3262253" y="-37676"/>
                              <a:pt x="3416037" y="30244"/>
                              <a:pt x="3523151" y="0"/>
                            </a:cubicBezTo>
                            <a:cubicBezTo>
                              <a:pt x="3630265" y="-30244"/>
                              <a:pt x="3950628" y="50331"/>
                              <a:pt x="4189545" y="0"/>
                            </a:cubicBezTo>
                            <a:cubicBezTo>
                              <a:pt x="4428462" y="-50331"/>
                              <a:pt x="4610435" y="20032"/>
                              <a:pt x="4735770" y="0"/>
                            </a:cubicBezTo>
                            <a:cubicBezTo>
                              <a:pt x="4861106" y="-20032"/>
                              <a:pt x="5059522" y="31006"/>
                              <a:pt x="5221910" y="0"/>
                            </a:cubicBezTo>
                            <a:cubicBezTo>
                              <a:pt x="5384298" y="-31006"/>
                              <a:pt x="5729592" y="89881"/>
                              <a:pt x="6008474" y="0"/>
                            </a:cubicBezTo>
                            <a:cubicBezTo>
                              <a:pt x="6033201" y="118614"/>
                              <a:pt x="5950721" y="296603"/>
                              <a:pt x="6008474" y="564096"/>
                            </a:cubicBezTo>
                            <a:cubicBezTo>
                              <a:pt x="6066227" y="831589"/>
                              <a:pt x="5947251" y="964921"/>
                              <a:pt x="6008474" y="1084800"/>
                            </a:cubicBezTo>
                            <a:cubicBezTo>
                              <a:pt x="5861979" y="1109525"/>
                              <a:pt x="5806040" y="1049389"/>
                              <a:pt x="5642503" y="1084800"/>
                            </a:cubicBezTo>
                            <a:cubicBezTo>
                              <a:pt x="5478966" y="1120211"/>
                              <a:pt x="5271271" y="1028220"/>
                              <a:pt x="4976109" y="1084800"/>
                            </a:cubicBezTo>
                            <a:cubicBezTo>
                              <a:pt x="4680947" y="1141380"/>
                              <a:pt x="4739742" y="1040412"/>
                              <a:pt x="4550053" y="1084800"/>
                            </a:cubicBezTo>
                            <a:cubicBezTo>
                              <a:pt x="4360364" y="1129188"/>
                              <a:pt x="4333640" y="1042738"/>
                              <a:pt x="4123998" y="1084800"/>
                            </a:cubicBezTo>
                            <a:cubicBezTo>
                              <a:pt x="3914356" y="1126862"/>
                              <a:pt x="3794852" y="1019376"/>
                              <a:pt x="3577773" y="1084800"/>
                            </a:cubicBezTo>
                            <a:cubicBezTo>
                              <a:pt x="3360695" y="1150224"/>
                              <a:pt x="3331049" y="1050225"/>
                              <a:pt x="3151718" y="1084800"/>
                            </a:cubicBezTo>
                            <a:cubicBezTo>
                              <a:pt x="2972387" y="1119375"/>
                              <a:pt x="2707655" y="1020677"/>
                              <a:pt x="2485323" y="1084800"/>
                            </a:cubicBezTo>
                            <a:cubicBezTo>
                              <a:pt x="2262992" y="1148923"/>
                              <a:pt x="2080371" y="1084520"/>
                              <a:pt x="1879014" y="1084800"/>
                            </a:cubicBezTo>
                            <a:cubicBezTo>
                              <a:pt x="1677657" y="1085080"/>
                              <a:pt x="1581159" y="1030438"/>
                              <a:pt x="1332789" y="1084800"/>
                            </a:cubicBezTo>
                            <a:cubicBezTo>
                              <a:pt x="1084419" y="1139162"/>
                              <a:pt x="1042119" y="1042940"/>
                              <a:pt x="786564" y="1084800"/>
                            </a:cubicBezTo>
                            <a:cubicBezTo>
                              <a:pt x="531010" y="1126660"/>
                              <a:pt x="384849" y="1028927"/>
                              <a:pt x="0" y="1084800"/>
                            </a:cubicBezTo>
                            <a:cubicBezTo>
                              <a:pt x="-59509" y="947435"/>
                              <a:pt x="36457" y="776024"/>
                              <a:pt x="0" y="531552"/>
                            </a:cubicBezTo>
                            <a:cubicBezTo>
                              <a:pt x="-36457" y="287080"/>
                              <a:pt x="49821" y="106316"/>
                              <a:pt x="0" y="0"/>
                            </a:cubicBezTo>
                            <a:close/>
                          </a:path>
                          <a:path w="6008474" h="1084800" stroke="0" extrusionOk="0">
                            <a:moveTo>
                              <a:pt x="0" y="0"/>
                            </a:moveTo>
                            <a:cubicBezTo>
                              <a:pt x="221423" y="-35401"/>
                              <a:pt x="369552" y="4541"/>
                              <a:pt x="546225" y="0"/>
                            </a:cubicBezTo>
                            <a:cubicBezTo>
                              <a:pt x="722898" y="-4541"/>
                              <a:pt x="908633" y="70478"/>
                              <a:pt x="1152535" y="0"/>
                            </a:cubicBezTo>
                            <a:cubicBezTo>
                              <a:pt x="1396437" y="-70478"/>
                              <a:pt x="1538521" y="33999"/>
                              <a:pt x="1638675" y="0"/>
                            </a:cubicBezTo>
                            <a:cubicBezTo>
                              <a:pt x="1738829" y="-33999"/>
                              <a:pt x="2064021" y="5644"/>
                              <a:pt x="2305069" y="0"/>
                            </a:cubicBezTo>
                            <a:cubicBezTo>
                              <a:pt x="2546117" y="-5644"/>
                              <a:pt x="2704580" y="20519"/>
                              <a:pt x="2851294" y="0"/>
                            </a:cubicBezTo>
                            <a:cubicBezTo>
                              <a:pt x="2998008" y="-20519"/>
                              <a:pt x="3138236" y="28317"/>
                              <a:pt x="3277349" y="0"/>
                            </a:cubicBezTo>
                            <a:cubicBezTo>
                              <a:pt x="3416463" y="-28317"/>
                              <a:pt x="3518500" y="8578"/>
                              <a:pt x="3703405" y="0"/>
                            </a:cubicBezTo>
                            <a:cubicBezTo>
                              <a:pt x="3888310" y="-8578"/>
                              <a:pt x="3944643" y="3645"/>
                              <a:pt x="4069376" y="0"/>
                            </a:cubicBezTo>
                            <a:cubicBezTo>
                              <a:pt x="4194109" y="-3645"/>
                              <a:pt x="4399693" y="28254"/>
                              <a:pt x="4615600" y="0"/>
                            </a:cubicBezTo>
                            <a:cubicBezTo>
                              <a:pt x="4831507" y="-28254"/>
                              <a:pt x="5017012" y="20434"/>
                              <a:pt x="5161825" y="0"/>
                            </a:cubicBezTo>
                            <a:cubicBezTo>
                              <a:pt x="5306638" y="-20434"/>
                              <a:pt x="5672638" y="78454"/>
                              <a:pt x="6008474" y="0"/>
                            </a:cubicBezTo>
                            <a:cubicBezTo>
                              <a:pt x="6013806" y="226502"/>
                              <a:pt x="5947865" y="311828"/>
                              <a:pt x="6008474" y="553248"/>
                            </a:cubicBezTo>
                            <a:cubicBezTo>
                              <a:pt x="6069083" y="794668"/>
                              <a:pt x="5988002" y="971327"/>
                              <a:pt x="6008474" y="1084800"/>
                            </a:cubicBezTo>
                            <a:cubicBezTo>
                              <a:pt x="5787806" y="1132872"/>
                              <a:pt x="5634297" y="1038385"/>
                              <a:pt x="5402164" y="1084800"/>
                            </a:cubicBezTo>
                            <a:cubicBezTo>
                              <a:pt x="5170031" y="1131215"/>
                              <a:pt x="5120601" y="1041075"/>
                              <a:pt x="5036194" y="1084800"/>
                            </a:cubicBezTo>
                            <a:cubicBezTo>
                              <a:pt x="4951787" y="1128525"/>
                              <a:pt x="4709380" y="1052043"/>
                              <a:pt x="4550053" y="1084800"/>
                            </a:cubicBezTo>
                            <a:cubicBezTo>
                              <a:pt x="4390726" y="1117557"/>
                              <a:pt x="4168169" y="1075782"/>
                              <a:pt x="4063913" y="1084800"/>
                            </a:cubicBezTo>
                            <a:cubicBezTo>
                              <a:pt x="3959657" y="1093818"/>
                              <a:pt x="3560372" y="1018248"/>
                              <a:pt x="3397519" y="1084800"/>
                            </a:cubicBezTo>
                            <a:cubicBezTo>
                              <a:pt x="3234666" y="1151352"/>
                              <a:pt x="3123745" y="1046884"/>
                              <a:pt x="3031548" y="1084800"/>
                            </a:cubicBezTo>
                            <a:cubicBezTo>
                              <a:pt x="2939351" y="1122716"/>
                              <a:pt x="2607460" y="1068872"/>
                              <a:pt x="2425239" y="1084800"/>
                            </a:cubicBezTo>
                            <a:cubicBezTo>
                              <a:pt x="2243018" y="1100728"/>
                              <a:pt x="2163200" y="1084636"/>
                              <a:pt x="1939098" y="1084800"/>
                            </a:cubicBezTo>
                            <a:cubicBezTo>
                              <a:pt x="1714996" y="1084964"/>
                              <a:pt x="1584664" y="1035965"/>
                              <a:pt x="1452958" y="1084800"/>
                            </a:cubicBezTo>
                            <a:cubicBezTo>
                              <a:pt x="1321252" y="1133635"/>
                              <a:pt x="1183057" y="1073229"/>
                              <a:pt x="966818" y="1084800"/>
                            </a:cubicBezTo>
                            <a:cubicBezTo>
                              <a:pt x="750579" y="1096371"/>
                              <a:pt x="434734" y="1041483"/>
                              <a:pt x="0" y="1084800"/>
                            </a:cubicBezTo>
                            <a:cubicBezTo>
                              <a:pt x="-19375" y="900276"/>
                              <a:pt x="25910" y="693014"/>
                              <a:pt x="0" y="531552"/>
                            </a:cubicBezTo>
                            <a:cubicBezTo>
                              <a:pt x="-25910" y="370090"/>
                              <a:pt x="41167" y="2340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135235" dist="38100" dir="2700000" sx="102301" sy="102301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Book Antiqua" panose="02040602050305030304" pitchFamily="18" charset="0"/>
                  <a:cs typeface="Big Caslon Medium" panose="02000603090000020003" pitchFamily="2" charset="-79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37967-B565-5B40-B8A6-30FAEB2D48AF}"/>
                  </a:ext>
                </a:extLst>
              </p:cNvPr>
              <p:cNvSpPr txBox="1"/>
              <p:nvPr/>
            </p:nvSpPr>
            <p:spPr>
              <a:xfrm>
                <a:off x="7562335" y="3126259"/>
                <a:ext cx="3049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Cross Entropy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74ABC2-CB8A-AC44-A5EF-1EC53A504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0649" y="5920158"/>
              <a:ext cx="6278644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77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56110</TotalTime>
  <Words>3069</Words>
  <Application>Microsoft Macintosh PowerPoint</Application>
  <PresentationFormat>Widescreen</PresentationFormat>
  <Paragraphs>362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Book Antiqua</vt:lpstr>
      <vt:lpstr>Calibri</vt:lpstr>
      <vt:lpstr>Calibri Light</vt:lpstr>
      <vt:lpstr>Courier</vt:lpstr>
      <vt:lpstr>Office Theme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The likelihood of the data</vt:lpstr>
      <vt:lpstr>The likelihood of the data</vt:lpstr>
      <vt:lpstr>The likelihood of the data</vt:lpstr>
      <vt:lpstr>Recap: Logistic Regression</vt:lpstr>
      <vt:lpstr>How to do  multi-class classification?  Multi-class logistic regression.  sigmoid-&gt; Softmax </vt:lpstr>
      <vt:lpstr>multi-class logistic regression</vt:lpstr>
      <vt:lpstr>multi-class logistic regression</vt:lpstr>
      <vt:lpstr>MNIST dataset</vt:lpstr>
      <vt:lpstr>CIFAR10 dataset</vt:lpstr>
      <vt:lpstr>CIFAR10 dataset</vt:lpstr>
      <vt:lpstr>What is SOTA </vt:lpstr>
      <vt:lpstr>multi-class logistic regression</vt:lpstr>
      <vt:lpstr>multi-class logistic regression, Cross entropy loss</vt:lpstr>
      <vt:lpstr>Observation on Cross Entropy loss </vt:lpstr>
      <vt:lpstr>Observation on Cross Entropy loss </vt:lpstr>
      <vt:lpstr>visualizing w0:</vt:lpstr>
      <vt:lpstr>visualizing w0,w1, w2 .. w9 </vt:lpstr>
      <vt:lpstr>Things to try in scikit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Microsoft Office User</dc:creator>
  <cp:lastModifiedBy>Microsoft Office User</cp:lastModifiedBy>
  <cp:revision>363</cp:revision>
  <dcterms:created xsi:type="dcterms:W3CDTF">2017-07-20T14:59:09Z</dcterms:created>
  <dcterms:modified xsi:type="dcterms:W3CDTF">2022-09-27T17:29:03Z</dcterms:modified>
</cp:coreProperties>
</file>