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1"/>
  </p:sldMasterIdLst>
  <p:notesMasterIdLst>
    <p:notesMasterId r:id="rId28"/>
  </p:notesMasterIdLst>
  <p:sldIdLst>
    <p:sldId id="713" r:id="rId2"/>
    <p:sldId id="758" r:id="rId3"/>
    <p:sldId id="737" r:id="rId4"/>
    <p:sldId id="808" r:id="rId5"/>
    <p:sldId id="786" r:id="rId6"/>
    <p:sldId id="787" r:id="rId7"/>
    <p:sldId id="789" r:id="rId8"/>
    <p:sldId id="788" r:id="rId9"/>
    <p:sldId id="790" r:id="rId10"/>
    <p:sldId id="791" r:id="rId11"/>
    <p:sldId id="792" r:id="rId12"/>
    <p:sldId id="793" r:id="rId13"/>
    <p:sldId id="794" r:id="rId14"/>
    <p:sldId id="795" r:id="rId15"/>
    <p:sldId id="796" r:id="rId16"/>
    <p:sldId id="797" r:id="rId17"/>
    <p:sldId id="799" r:id="rId18"/>
    <p:sldId id="800" r:id="rId19"/>
    <p:sldId id="802" r:id="rId20"/>
    <p:sldId id="801" r:id="rId21"/>
    <p:sldId id="803" r:id="rId22"/>
    <p:sldId id="804" r:id="rId23"/>
    <p:sldId id="805" r:id="rId24"/>
    <p:sldId id="806" r:id="rId25"/>
    <p:sldId id="807" r:id="rId26"/>
    <p:sldId id="781" r:id="rId27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58"/>
            <p14:sldId id="737"/>
            <p14:sldId id="808"/>
            <p14:sldId id="786"/>
            <p14:sldId id="787"/>
            <p14:sldId id="789"/>
            <p14:sldId id="788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9"/>
            <p14:sldId id="800"/>
            <p14:sldId id="802"/>
            <p14:sldId id="801"/>
            <p14:sldId id="803"/>
            <p14:sldId id="804"/>
            <p14:sldId id="805"/>
            <p14:sldId id="806"/>
            <p14:sldId id="807"/>
            <p14:sldId id="7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82A"/>
    <a:srgbClr val="BF5700"/>
    <a:srgbClr val="C6531F"/>
    <a:srgbClr val="C01338"/>
    <a:srgbClr val="C00000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52640" autoAdjust="0"/>
  </p:normalViewPr>
  <p:slideViewPr>
    <p:cSldViewPr>
      <p:cViewPr varScale="1">
        <p:scale>
          <a:sx n="105" d="100"/>
          <a:sy n="105" d="100"/>
        </p:scale>
        <p:origin x="395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5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87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9/28/22</a:t>
            </a:fld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23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47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3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are an abstraction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74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64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44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51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67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7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37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95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92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7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73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50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90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8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85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638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94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2550"/>
            <a:ext cx="40386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2550"/>
            <a:ext cx="40386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8375" y="4629151"/>
            <a:ext cx="30956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1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186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095750"/>
            <a:ext cx="7886700" cy="457201"/>
          </a:xfrm>
          <a:prstGeom prst="rect">
            <a:avLst/>
          </a:prstGeom>
        </p:spPr>
        <p:txBody>
          <a:bodyPr vert="horz" lIns="91440" tIns="45720" rIns="91440" bIns="45720" numCol="2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Clint Tuttle</a:t>
            </a:r>
            <a:endParaRPr lang="en-US" sz="1100" b="1" i="0" cap="all" baseline="0" dirty="0">
              <a:solidFill>
                <a:schemeClr val="accent6">
                  <a:lumMod val="60000"/>
                  <a:lumOff val="40000"/>
                </a:schemeClr>
              </a:solidFill>
              <a:latin typeface="Arial Black" charset="0"/>
            </a:endParaRP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Senior Lecturer,</a:t>
            </a:r>
            <a:r>
              <a:rPr lang="en-US" sz="1050" baseline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The University of Texas at Austin </a:t>
            </a:r>
          </a:p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Brad Poynter</a:t>
            </a:r>
          </a:p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Lecturer, The University of Texas at Austin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MIS 281N</a:t>
            </a:r>
          </a:p>
          <a:p>
            <a:pPr fontAlgn="auto">
              <a:spcAft>
                <a:spcPts val="0"/>
              </a:spcAft>
            </a:pPr>
            <a:r>
              <a:rPr lang="en-US" sz="4000" dirty="0"/>
              <a:t>Data Management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</a:rPr>
              <a:t>Class 6 – Information and Data Security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000" y="0"/>
            <a:ext cx="3345786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7888-383A-564E-BC80-4DE8F366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889A2-F915-194A-B41C-0BAF4CB05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00150"/>
            <a:ext cx="8151502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5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1175-395E-5C4D-BA62-6E98C462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Accounts and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1C54B-743D-564D-A0FB-91F44D75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Service Accounts</a:t>
            </a:r>
          </a:p>
          <a:p>
            <a:pPr lvl="1"/>
            <a:r>
              <a:rPr lang="en-US" dirty="0"/>
              <a:t>Systems use service accounts, Users use user accounts</a:t>
            </a:r>
          </a:p>
          <a:p>
            <a:pPr lvl="2"/>
            <a:r>
              <a:rPr lang="en-US" dirty="0"/>
              <a:t>Never mix their use for convenience</a:t>
            </a:r>
          </a:p>
          <a:p>
            <a:r>
              <a:rPr lang="en-US" dirty="0"/>
              <a:t>Secrets</a:t>
            </a:r>
          </a:p>
          <a:p>
            <a:pPr lvl="1"/>
            <a:r>
              <a:rPr lang="en-US" dirty="0"/>
              <a:t>Humans shouldn’t handle secrets for service accounts</a:t>
            </a:r>
            <a:endParaRPr lang="en-US" b="1" dirty="0"/>
          </a:p>
          <a:p>
            <a:pPr lvl="1"/>
            <a:r>
              <a:rPr lang="en-US" dirty="0"/>
              <a:t>Secrets NEVER go in source control or messages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7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BCCF-8F81-4944-A991-3871F667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4C67-9B58-1242-ADC9-3C9CC05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creation policy should be documented with requisite approval process</a:t>
            </a:r>
          </a:p>
          <a:p>
            <a:r>
              <a:rPr lang="en-US" dirty="0"/>
              <a:t>Multifactor authentication should be used always for user accounts</a:t>
            </a:r>
          </a:p>
          <a:p>
            <a:r>
              <a:rPr lang="en-US" dirty="0"/>
              <a:t>Mutual authentication should be used always for service accounts</a:t>
            </a:r>
          </a:p>
        </p:txBody>
      </p:sp>
    </p:spTree>
    <p:extLst>
      <p:ext uri="{BB962C8B-B14F-4D97-AF65-F5344CB8AC3E}">
        <p14:creationId xmlns:p14="http://schemas.microsoft.com/office/powerpoint/2010/main" val="292643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C80-3DFD-5E40-A03B-BF25F42C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Authorization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B20B5-4CC2-E648-8983-652D9AB51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F9CF-576F-4A4B-819A-69EF3CD1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5CF6-1274-7645-AD2E-01BB8E2B3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Authentication does not allow a user to connect to a database. The right to connect is usually the first authorization granted to a user</a:t>
            </a:r>
          </a:p>
        </p:txBody>
      </p:sp>
    </p:spTree>
    <p:extLst>
      <p:ext uri="{BB962C8B-B14F-4D97-AF65-F5344CB8AC3E}">
        <p14:creationId xmlns:p14="http://schemas.microsoft.com/office/powerpoint/2010/main" val="72563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0B73-17AC-1B4A-8C38-842D2A69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Policy Concepts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1409F-3395-B445-82FA-A8491D314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52" y="1439673"/>
            <a:ext cx="8213248" cy="32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5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E586-3211-0B4C-ACFB-44AED454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Policy Concepts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24BC7-4EA2-084C-970C-E735696DD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76350"/>
            <a:ext cx="7848600" cy="370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3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65DF-0492-D64C-A69B-8B521130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Discretionary Access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3D0CA-107E-3946-A381-C540862A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00150"/>
            <a:ext cx="7010400" cy="382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6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7834-7E7F-F241-A3DB-0F78C860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Privileges, Roles, Users - RBAC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CB6DA-18EA-A840-A0B6-718EBB96E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33276"/>
            <a:ext cx="7620000" cy="31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7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F79D-BC38-A44A-AEAF-495719C8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Data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7E59D-C1FC-2A4E-B38B-4351AFA99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04950"/>
            <a:ext cx="7250021" cy="309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9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2550"/>
            <a:ext cx="8153400" cy="3505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Five Functions of the NIST Cybersecurity Framework</a:t>
            </a:r>
          </a:p>
          <a:p>
            <a:endParaRPr lang="en-US" dirty="0"/>
          </a:p>
          <a:p>
            <a:r>
              <a:rPr lang="en-US" dirty="0"/>
              <a:t>Information Security Case Discussion</a:t>
            </a:r>
          </a:p>
          <a:p>
            <a:endParaRPr lang="en-US" dirty="0"/>
          </a:p>
          <a:p>
            <a:r>
              <a:rPr lang="en-US" dirty="0"/>
              <a:t>Authentication</a:t>
            </a:r>
          </a:p>
          <a:p>
            <a:endParaRPr lang="en-US" dirty="0"/>
          </a:p>
          <a:p>
            <a:r>
              <a:rPr lang="en-US" dirty="0"/>
              <a:t>Authorization</a:t>
            </a:r>
          </a:p>
          <a:p>
            <a:endParaRPr lang="en-US" dirty="0"/>
          </a:p>
          <a:p>
            <a:r>
              <a:rPr lang="en-US" dirty="0"/>
              <a:t>Questions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3802807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0397-6785-C749-A7E3-DE98194F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FC507-E94E-394C-A059-36CA0EC94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3242"/>
            <a:ext cx="7827549" cy="366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4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8E01A1-C968-0549-94F3-F2D636F3E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83420"/>
              </p:ext>
            </p:extLst>
          </p:nvPr>
        </p:nvGraphicFramePr>
        <p:xfrm>
          <a:off x="2133600" y="940885"/>
          <a:ext cx="6857993" cy="406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67912212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864503"/>
                    </a:ext>
                  </a:extLst>
                </a:gridCol>
                <a:gridCol w="1119631">
                  <a:extLst>
                    <a:ext uri="{9D8B030D-6E8A-4147-A177-3AD203B41FA5}">
                      <a16:colId xmlns:a16="http://schemas.microsoft.com/office/drawing/2014/main" val="2595382085"/>
                    </a:ext>
                  </a:extLst>
                </a:gridCol>
                <a:gridCol w="1383281">
                  <a:extLst>
                    <a:ext uri="{9D8B030D-6E8A-4147-A177-3AD203B41FA5}">
                      <a16:colId xmlns:a16="http://schemas.microsoft.com/office/drawing/2014/main" val="3529218822"/>
                    </a:ext>
                  </a:extLst>
                </a:gridCol>
                <a:gridCol w="1383281">
                  <a:extLst>
                    <a:ext uri="{9D8B030D-6E8A-4147-A177-3AD203B41FA5}">
                      <a16:colId xmlns:a16="http://schemas.microsoft.com/office/drawing/2014/main" val="1786133706"/>
                    </a:ext>
                  </a:extLst>
                </a:gridCol>
              </a:tblGrid>
              <a:tr h="6574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 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Active Registration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391289"/>
                  </a:ext>
                </a:extLst>
              </a:tr>
              <a:tr h="1137264">
                <a:tc>
                  <a:txBody>
                    <a:bodyPr/>
                    <a:lstStyle/>
                    <a:p>
                      <a:r>
                        <a:rPr lang="en-US" dirty="0"/>
                        <a:t>Students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150208"/>
                  </a:ext>
                </a:extLst>
              </a:tr>
              <a:tr h="1137264"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898395"/>
                  </a:ext>
                </a:extLst>
              </a:tr>
              <a:tr h="1137264">
                <a:tc>
                  <a:txBody>
                    <a:bodyPr/>
                    <a:lstStyle/>
                    <a:p>
                      <a:r>
                        <a:rPr lang="en-US" dirty="0"/>
                        <a:t>Administrators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078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35D9EF-E6D8-4046-90A8-EB8E85C509E4}"/>
              </a:ext>
            </a:extLst>
          </p:cNvPr>
          <p:cNvSpPr txBox="1"/>
          <p:nvPr/>
        </p:nvSpPr>
        <p:spPr>
          <a:xfrm>
            <a:off x="2861311" y="285750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Objects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06E5F7-F7F2-CE4A-AAF7-6BDB0107DD34}"/>
              </a:ext>
            </a:extLst>
          </p:cNvPr>
          <p:cNvCxnSpPr>
            <a:cxnSpLocks/>
          </p:cNvCxnSpPr>
          <p:nvPr/>
        </p:nvCxnSpPr>
        <p:spPr>
          <a:xfrm>
            <a:off x="4395821" y="624480"/>
            <a:ext cx="45195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ACB540-7FA3-A945-BF18-9AA1C9668705}"/>
              </a:ext>
            </a:extLst>
          </p:cNvPr>
          <p:cNvSpPr txBox="1"/>
          <p:nvPr/>
        </p:nvSpPr>
        <p:spPr>
          <a:xfrm>
            <a:off x="478122" y="980436"/>
            <a:ext cx="1579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Subjects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D9291A-5922-9642-8388-ABC33F8F6436}"/>
              </a:ext>
            </a:extLst>
          </p:cNvPr>
          <p:cNvCxnSpPr>
            <a:cxnSpLocks/>
          </p:cNvCxnSpPr>
          <p:nvPr/>
        </p:nvCxnSpPr>
        <p:spPr>
          <a:xfrm>
            <a:off x="1905000" y="1565211"/>
            <a:ext cx="0" cy="34053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05201A-B8DE-0F40-918B-5D1CA38C841B}"/>
              </a:ext>
            </a:extLst>
          </p:cNvPr>
          <p:cNvSpPr txBox="1"/>
          <p:nvPr/>
        </p:nvSpPr>
        <p:spPr>
          <a:xfrm>
            <a:off x="76200" y="1593994"/>
            <a:ext cx="169027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Table Privileges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4181022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B7A6-38E5-D34C-8AB9-57BA4D36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091A9-24BF-CD45-BB2C-01F36AEB7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00150"/>
            <a:ext cx="6553200" cy="376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75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235A-5DCF-5446-9B21-92A78407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Masking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6893F-344A-E743-B519-D692B44A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1428750"/>
            <a:ext cx="682859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86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762A-DAA5-A843-A509-48F3551F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Redaction/Masking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03C2B-71B5-F246-A699-C709EA46C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24197"/>
            <a:ext cx="7543800" cy="376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55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9A3B-DC3D-0B4A-8688-AC0DA876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576D-1F9B-7B4C-B532-8908F98C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assign your teams, but want to do so in an informed way</a:t>
            </a:r>
          </a:p>
          <a:p>
            <a:endParaRPr lang="en-US" dirty="0"/>
          </a:p>
          <a:p>
            <a:r>
              <a:rPr lang="en-US" dirty="0"/>
              <a:t>Please quickly complete survey on Canvas</a:t>
            </a:r>
          </a:p>
          <a:p>
            <a:pPr lvl="1"/>
            <a:r>
              <a:rPr lang="en-US" dirty="0"/>
              <a:t>Expires tonight</a:t>
            </a:r>
          </a:p>
        </p:txBody>
      </p:sp>
    </p:spTree>
    <p:extLst>
      <p:ext uri="{BB962C8B-B14F-4D97-AF65-F5344CB8AC3E}">
        <p14:creationId xmlns:p14="http://schemas.microsoft.com/office/powerpoint/2010/main" val="714448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9070-2173-944C-9418-9843F057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DDCF8-E8C5-7640-9692-C28EFD311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52550"/>
            <a:ext cx="8229600" cy="3505200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Always on Canvas</a:t>
            </a:r>
          </a:p>
          <a:p>
            <a:pPr marL="857250" lvl="1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Takeaways, Reflections, Questions – Due Sunday night</a:t>
            </a:r>
          </a:p>
          <a:p>
            <a:pPr marL="857250" lvl="1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other homework assignments</a:t>
            </a:r>
          </a:p>
          <a:p>
            <a:pPr marL="857250" lvl="1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reading in preparation for next week</a:t>
            </a:r>
          </a:p>
          <a:p>
            <a:pPr marL="1257300" lvl="2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Issues with 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156348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14550"/>
            <a:ext cx="82296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Takeaways, Reflections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4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2A0A-ACD9-414E-A7FB-CFAE5366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NIST Five Functions of 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AB97-5D41-114B-B04A-F42E78E7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Identify</a:t>
            </a:r>
          </a:p>
          <a:p>
            <a:pPr lvl="1"/>
            <a:r>
              <a:rPr lang="en-US" dirty="0"/>
              <a:t>Inventory, Categorize, Plan</a:t>
            </a:r>
          </a:p>
          <a:p>
            <a:r>
              <a:rPr lang="en-US" b="1" dirty="0"/>
              <a:t>Protect</a:t>
            </a:r>
          </a:p>
          <a:p>
            <a:pPr lvl="1"/>
            <a:r>
              <a:rPr lang="en-US" b="1" dirty="0"/>
              <a:t>Authenticate, Authorize, Patch, Test, Mask, Encrypt</a:t>
            </a:r>
          </a:p>
          <a:p>
            <a:r>
              <a:rPr lang="en-US" dirty="0"/>
              <a:t>Detect</a:t>
            </a:r>
          </a:p>
          <a:p>
            <a:pPr lvl="1"/>
            <a:r>
              <a:rPr lang="en-US" dirty="0"/>
              <a:t>Monitor, Log, Alert</a:t>
            </a:r>
          </a:p>
          <a:p>
            <a:r>
              <a:rPr lang="en-US" dirty="0"/>
              <a:t>Respond</a:t>
            </a:r>
          </a:p>
          <a:p>
            <a:pPr lvl="1"/>
            <a:r>
              <a:rPr lang="en-US" dirty="0"/>
              <a:t>Communicate, Incident </a:t>
            </a:r>
            <a:r>
              <a:rPr lang="en-US" dirty="0" err="1"/>
              <a:t>Mgmt</a:t>
            </a:r>
            <a:r>
              <a:rPr lang="en-US" dirty="0"/>
              <a:t>, Coordinate, Process Improve</a:t>
            </a:r>
          </a:p>
          <a:p>
            <a:r>
              <a:rPr lang="en-US" dirty="0"/>
              <a:t>Recover</a:t>
            </a:r>
          </a:p>
          <a:p>
            <a:pPr lvl="1"/>
            <a:r>
              <a:rPr lang="en-US" dirty="0"/>
              <a:t>Backup/Restore, Continuity</a:t>
            </a:r>
          </a:p>
        </p:txBody>
      </p:sp>
    </p:spTree>
    <p:extLst>
      <p:ext uri="{BB962C8B-B14F-4D97-AF65-F5344CB8AC3E}">
        <p14:creationId xmlns:p14="http://schemas.microsoft.com/office/powerpoint/2010/main" val="202102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F13B-37E3-2A42-B723-3FBCC2DC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99D6C-1AD4-3549-90FD-E2722E325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3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EE5C-C0E4-5745-9A3C-8EB638E1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41E6-A185-4A4E-8A98-45FFAB0F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Discuss the questions outlined in “Information Security Discussion” on Canvas amongst yourselves.</a:t>
            </a:r>
          </a:p>
          <a:p>
            <a:pPr lvl="1"/>
            <a:r>
              <a:rPr lang="en-US" dirty="0"/>
              <a:t>10 min</a:t>
            </a:r>
          </a:p>
          <a:p>
            <a:r>
              <a:rPr lang="en-US" dirty="0"/>
              <a:t>Prepare a 3 minute presentation that captures your discussion</a:t>
            </a:r>
          </a:p>
          <a:p>
            <a:pPr lvl="1"/>
            <a:r>
              <a:rPr lang="en-US" dirty="0"/>
              <a:t>10 min</a:t>
            </a:r>
          </a:p>
          <a:p>
            <a:r>
              <a:rPr lang="en-US" dirty="0"/>
              <a:t>Appoint a spokesperson for your team</a:t>
            </a:r>
          </a:p>
          <a:p>
            <a:r>
              <a:rPr lang="en-US" dirty="0"/>
              <a:t>Present</a:t>
            </a:r>
          </a:p>
        </p:txBody>
      </p:sp>
    </p:spTree>
    <p:extLst>
      <p:ext uri="{BB962C8B-B14F-4D97-AF65-F5344CB8AC3E}">
        <p14:creationId xmlns:p14="http://schemas.microsoft.com/office/powerpoint/2010/main" val="251223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C80-3DFD-5E40-A03B-BF25F42C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B20B5-4CC2-E648-8983-652D9AB51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93D9-599C-A449-8253-43C9B36A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 Authorization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8AE75-8C21-1549-9AD8-9D785EBF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35243"/>
            <a:ext cx="7747638" cy="33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4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5DFD-EF17-4F49-AB89-C0A041B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B6EDA-F784-5A47-9FA4-4C7B5BB11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" y="1294917"/>
            <a:ext cx="8299704" cy="356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6872"/>
      </p:ext>
    </p:extLst>
  </p:cSld>
  <p:clrMapOvr>
    <a:masterClrMapping/>
  </p:clrMapOvr>
</p:sld>
</file>

<file path=ppt/theme/theme1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12-5-Texas-McCombs_PowerPoint_16-9_TEMPLATE" id="{0FF1D5ED-592F-C84B-A033-417FE0F64B3A}" vid="{DD3FE9A3-FB3A-8141-8AE8-76F77B07EA0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9065</TotalTime>
  <Words>368</Words>
  <Application>Microsoft Macintosh PowerPoint</Application>
  <PresentationFormat>On-screen Show (16:9)</PresentationFormat>
  <Paragraphs>112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Arial Black</vt:lpstr>
      <vt:lpstr>Calibri</vt:lpstr>
      <vt:lpstr>16-9 Light Background</vt:lpstr>
      <vt:lpstr>PowerPoint Presentation</vt:lpstr>
      <vt:lpstr>Objectives</vt:lpstr>
      <vt:lpstr>Questions?  Takeaways, Reflections</vt:lpstr>
      <vt:lpstr>NIST Five Functions of Cybersecurity</vt:lpstr>
      <vt:lpstr>Case Discussion</vt:lpstr>
      <vt:lpstr>Instructions</vt:lpstr>
      <vt:lpstr>Database Authentication</vt:lpstr>
      <vt:lpstr>Authentication vs Authorization</vt:lpstr>
      <vt:lpstr>Create User</vt:lpstr>
      <vt:lpstr>Create Profile</vt:lpstr>
      <vt:lpstr>Service Accounts and Secrets</vt:lpstr>
      <vt:lpstr>Authentication Best Practices</vt:lpstr>
      <vt:lpstr>Database Authorization</vt:lpstr>
      <vt:lpstr>Simple Clarification</vt:lpstr>
      <vt:lpstr>Authorization Policy Concepts</vt:lpstr>
      <vt:lpstr>Authorization Policy Concepts</vt:lpstr>
      <vt:lpstr>Discretionary Access Control</vt:lpstr>
      <vt:lpstr>Privileges, Roles, Users - RBAC</vt:lpstr>
      <vt:lpstr>Simple Data Model</vt:lpstr>
      <vt:lpstr>Access Control Matrix</vt:lpstr>
      <vt:lpstr>PowerPoint Presentation</vt:lpstr>
      <vt:lpstr>Data Redaction</vt:lpstr>
      <vt:lpstr>Data Masking</vt:lpstr>
      <vt:lpstr>Redaction/Masking</vt:lpstr>
      <vt:lpstr>Final Project Survey</vt:lpstr>
      <vt:lpstr>Next Class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Brad Poynter</cp:lastModifiedBy>
  <cp:revision>568</cp:revision>
  <cp:lastPrinted>2011-01-24T02:49:42Z</cp:lastPrinted>
  <dcterms:created xsi:type="dcterms:W3CDTF">2011-06-30T15:04:08Z</dcterms:created>
  <dcterms:modified xsi:type="dcterms:W3CDTF">2022-09-28T17:33:42Z</dcterms:modified>
  <cp:category/>
</cp:coreProperties>
</file>