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0" r:id="rId1"/>
  </p:sldMasterIdLst>
  <p:notesMasterIdLst>
    <p:notesMasterId r:id="rId22"/>
  </p:notesMasterIdLst>
  <p:sldIdLst>
    <p:sldId id="713" r:id="rId2"/>
    <p:sldId id="758" r:id="rId3"/>
    <p:sldId id="737" r:id="rId4"/>
    <p:sldId id="759" r:id="rId5"/>
    <p:sldId id="760" r:id="rId6"/>
    <p:sldId id="761" r:id="rId7"/>
    <p:sldId id="762" r:id="rId8"/>
    <p:sldId id="763" r:id="rId9"/>
    <p:sldId id="764" r:id="rId10"/>
    <p:sldId id="765" r:id="rId11"/>
    <p:sldId id="766" r:id="rId12"/>
    <p:sldId id="767" r:id="rId13"/>
    <p:sldId id="768" r:id="rId14"/>
    <p:sldId id="775" r:id="rId15"/>
    <p:sldId id="776" r:id="rId16"/>
    <p:sldId id="777" r:id="rId17"/>
    <p:sldId id="778" r:id="rId18"/>
    <p:sldId id="779" r:id="rId19"/>
    <p:sldId id="782" r:id="rId20"/>
    <p:sldId id="781" r:id="rId21"/>
  </p:sldIdLst>
  <p:sldSz cx="9144000" cy="5143500" type="screen16x9"/>
  <p:notesSz cx="6858000" cy="9313863"/>
  <p:defaultTextStyle>
    <a:defPPr>
      <a:defRPr lang="en-US"/>
    </a:defPPr>
    <a:lvl1pPr algn="l" rtl="0" fontAlgn="base">
      <a:spcBef>
        <a:spcPct val="0"/>
      </a:spcBef>
      <a:spcAft>
        <a:spcPct val="0"/>
      </a:spcAft>
      <a:defRPr sz="2400" kern="1200">
        <a:solidFill>
          <a:schemeClr val="tx1"/>
        </a:solidFill>
        <a:latin typeface="Arial" charset="0"/>
        <a:ea typeface="ヒラギノ角ゴ Pro W3"/>
        <a:cs typeface="Arial" charset="0"/>
      </a:defRPr>
    </a:lvl1pPr>
    <a:lvl2pPr marL="457200" algn="l" rtl="0" fontAlgn="base">
      <a:spcBef>
        <a:spcPct val="0"/>
      </a:spcBef>
      <a:spcAft>
        <a:spcPct val="0"/>
      </a:spcAft>
      <a:defRPr sz="2400" kern="1200">
        <a:solidFill>
          <a:schemeClr val="tx1"/>
        </a:solidFill>
        <a:latin typeface="Arial" charset="0"/>
        <a:ea typeface="ヒラギノ角ゴ Pro W3"/>
        <a:cs typeface="Arial" charset="0"/>
      </a:defRPr>
    </a:lvl2pPr>
    <a:lvl3pPr marL="914400" algn="l" rtl="0" fontAlgn="base">
      <a:spcBef>
        <a:spcPct val="0"/>
      </a:spcBef>
      <a:spcAft>
        <a:spcPct val="0"/>
      </a:spcAft>
      <a:defRPr sz="2400" kern="1200">
        <a:solidFill>
          <a:schemeClr val="tx1"/>
        </a:solidFill>
        <a:latin typeface="Arial" charset="0"/>
        <a:ea typeface="ヒラギノ角ゴ Pro W3"/>
        <a:cs typeface="Arial" charset="0"/>
      </a:defRPr>
    </a:lvl3pPr>
    <a:lvl4pPr marL="1371600" algn="l" rtl="0" fontAlgn="base">
      <a:spcBef>
        <a:spcPct val="0"/>
      </a:spcBef>
      <a:spcAft>
        <a:spcPct val="0"/>
      </a:spcAft>
      <a:defRPr sz="2400" kern="1200">
        <a:solidFill>
          <a:schemeClr val="tx1"/>
        </a:solidFill>
        <a:latin typeface="Arial" charset="0"/>
        <a:ea typeface="ヒラギノ角ゴ Pro W3"/>
        <a:cs typeface="Arial" charset="0"/>
      </a:defRPr>
    </a:lvl4pPr>
    <a:lvl5pPr marL="1828800" algn="l" rtl="0" fontAlgn="base">
      <a:spcBef>
        <a:spcPct val="0"/>
      </a:spcBef>
      <a:spcAft>
        <a:spcPct val="0"/>
      </a:spcAft>
      <a:defRPr sz="2400" kern="1200">
        <a:solidFill>
          <a:schemeClr val="tx1"/>
        </a:solidFill>
        <a:latin typeface="Arial" charset="0"/>
        <a:ea typeface="ヒラギノ角ゴ Pro W3"/>
        <a:cs typeface="Arial" charset="0"/>
      </a:defRPr>
    </a:lvl5pPr>
    <a:lvl6pPr marL="2286000" algn="l" defTabSz="914400" rtl="0" eaLnBrk="1" latinLnBrk="0" hangingPunct="1">
      <a:defRPr sz="2400" kern="1200">
        <a:solidFill>
          <a:schemeClr val="tx1"/>
        </a:solidFill>
        <a:latin typeface="Arial" charset="0"/>
        <a:ea typeface="ヒラギノ角ゴ Pro W3"/>
        <a:cs typeface="Arial" charset="0"/>
      </a:defRPr>
    </a:lvl6pPr>
    <a:lvl7pPr marL="2743200" algn="l" defTabSz="914400" rtl="0" eaLnBrk="1" latinLnBrk="0" hangingPunct="1">
      <a:defRPr sz="2400" kern="1200">
        <a:solidFill>
          <a:schemeClr val="tx1"/>
        </a:solidFill>
        <a:latin typeface="Arial" charset="0"/>
        <a:ea typeface="ヒラギノ角ゴ Pro W3"/>
        <a:cs typeface="Arial" charset="0"/>
      </a:defRPr>
    </a:lvl7pPr>
    <a:lvl8pPr marL="3200400" algn="l" defTabSz="914400" rtl="0" eaLnBrk="1" latinLnBrk="0" hangingPunct="1">
      <a:defRPr sz="2400" kern="1200">
        <a:solidFill>
          <a:schemeClr val="tx1"/>
        </a:solidFill>
        <a:latin typeface="Arial" charset="0"/>
        <a:ea typeface="ヒラギノ角ゴ Pro W3"/>
        <a:cs typeface="Arial" charset="0"/>
      </a:defRPr>
    </a:lvl8pPr>
    <a:lvl9pPr marL="3657600" algn="l" defTabSz="914400" rtl="0" eaLnBrk="1" latinLnBrk="0" hangingPunct="1">
      <a:defRPr sz="2400" kern="1200">
        <a:solidFill>
          <a:schemeClr val="tx1"/>
        </a:solidFill>
        <a:latin typeface="Arial" charset="0"/>
        <a:ea typeface="ヒラギノ角ゴ Pro W3"/>
        <a:cs typeface="Arial" charset="0"/>
      </a:defRPr>
    </a:lvl9pPr>
  </p:defaultTextStyle>
  <p:extLst>
    <p:ext uri="{521415D9-36F7-43E2-AB2F-B90AF26B5E84}">
      <p14:sectionLst xmlns:p14="http://schemas.microsoft.com/office/powerpoint/2010/main">
        <p14:section name="Untitled Section" id="{3540F3E4-3A56-594D-A98C-62123F4F527F}">
          <p14:sldIdLst>
            <p14:sldId id="713"/>
            <p14:sldId id="758"/>
            <p14:sldId id="737"/>
            <p14:sldId id="759"/>
            <p14:sldId id="760"/>
            <p14:sldId id="761"/>
            <p14:sldId id="762"/>
            <p14:sldId id="763"/>
            <p14:sldId id="764"/>
            <p14:sldId id="765"/>
            <p14:sldId id="766"/>
            <p14:sldId id="767"/>
            <p14:sldId id="768"/>
            <p14:sldId id="775"/>
            <p14:sldId id="776"/>
            <p14:sldId id="777"/>
            <p14:sldId id="778"/>
            <p14:sldId id="779"/>
            <p14:sldId id="782"/>
            <p14:sldId id="78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C82A"/>
    <a:srgbClr val="BF5700"/>
    <a:srgbClr val="C6531F"/>
    <a:srgbClr val="C01338"/>
    <a:srgbClr val="C00000"/>
    <a:srgbClr val="DE7E7A"/>
    <a:srgbClr val="D61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18" autoAdjust="0"/>
    <p:restoredTop sz="90955" autoAdjust="0"/>
  </p:normalViewPr>
  <p:slideViewPr>
    <p:cSldViewPr>
      <p:cViewPr varScale="1">
        <p:scale>
          <a:sx n="189" d="100"/>
          <a:sy n="189" d="100"/>
        </p:scale>
        <p:origin x="904" y="176"/>
      </p:cViewPr>
      <p:guideLst>
        <p:guide orient="horz" pos="1620"/>
        <p:guide pos="2880"/>
      </p:guideLst>
    </p:cSldViewPr>
  </p:slideViewPr>
  <p:outlineViewPr>
    <p:cViewPr>
      <p:scale>
        <a:sx n="33" d="100"/>
        <a:sy n="33" d="100"/>
      </p:scale>
      <p:origin x="0" y="-855"/>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4" d="100"/>
          <a:sy n="74" d="100"/>
        </p:scale>
        <p:origin x="2787" y="51"/>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eaLnBrk="0" hangingPunct="0">
              <a:defRPr sz="1200">
                <a:cs typeface="ヒラギノ角ゴ Pro W3"/>
              </a:defRPr>
            </a:lvl1pPr>
          </a:lstStyle>
          <a:p>
            <a:pPr>
              <a:defRPr/>
            </a:pPr>
            <a:endParaRPr lang="en-US" dirty="0"/>
          </a:p>
        </p:txBody>
      </p:sp>
      <p:sp>
        <p:nvSpPr>
          <p:cNvPr id="24579" name="Rectangle 3"/>
          <p:cNvSpPr>
            <a:spLocks noGrp="1" noChangeArrowheads="1"/>
          </p:cNvSpPr>
          <p:nvPr>
            <p:ph type="dt" idx="1"/>
          </p:nvPr>
        </p:nvSpPr>
        <p:spPr bwMode="auto">
          <a:xfrm>
            <a:off x="3884613"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algn="r" eaLnBrk="0" hangingPunct="0">
              <a:defRPr sz="1200">
                <a:cs typeface="ヒラギノ角ゴ Pro W3"/>
              </a:defRPr>
            </a:lvl1pPr>
          </a:lstStyle>
          <a:p>
            <a:pPr>
              <a:defRPr/>
            </a:pPr>
            <a:fld id="{F6FD56A5-6355-4B13-B783-7CC5477550B3}" type="datetimeFigureOut">
              <a:rPr lang="en-US"/>
              <a:pPr>
                <a:defRPr/>
              </a:pPr>
              <a:t>8/31/22</a:t>
            </a:fld>
            <a:endParaRPr lang="en-US" dirty="0"/>
          </a:p>
        </p:txBody>
      </p:sp>
      <p:sp>
        <p:nvSpPr>
          <p:cNvPr id="16388" name="Rectangle 4"/>
          <p:cNvSpPr>
            <a:spLocks noGrp="1" noRot="1" noChangeAspect="1" noChangeArrowheads="1" noTextEdit="1"/>
          </p:cNvSpPr>
          <p:nvPr>
            <p:ph type="sldImg" idx="2"/>
          </p:nvPr>
        </p:nvSpPr>
        <p:spPr bwMode="auto">
          <a:xfrm>
            <a:off x="327025" y="700088"/>
            <a:ext cx="6203950" cy="3490912"/>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685800" y="4424085"/>
            <a:ext cx="5486400" cy="4191238"/>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82" name="Rectangle 6"/>
          <p:cNvSpPr>
            <a:spLocks noGrp="1" noChangeArrowheads="1"/>
          </p:cNvSpPr>
          <p:nvPr>
            <p:ph type="ftr" sz="quarter" idx="4"/>
          </p:nvPr>
        </p:nvSpPr>
        <p:spPr bwMode="auto">
          <a:xfrm>
            <a:off x="0"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eaLnBrk="0" hangingPunct="0">
              <a:defRPr sz="1200">
                <a:cs typeface="ヒラギノ角ゴ Pro W3"/>
              </a:defRPr>
            </a:lvl1pPr>
          </a:lstStyle>
          <a:p>
            <a:pPr>
              <a:defRPr/>
            </a:pPr>
            <a:endParaRPr lang="en-US" dirty="0"/>
          </a:p>
        </p:txBody>
      </p:sp>
      <p:sp>
        <p:nvSpPr>
          <p:cNvPr id="24583" name="Rectangle 7"/>
          <p:cNvSpPr>
            <a:spLocks noGrp="1" noChangeArrowheads="1"/>
          </p:cNvSpPr>
          <p:nvPr>
            <p:ph type="sldNum" sz="quarter" idx="5"/>
          </p:nvPr>
        </p:nvSpPr>
        <p:spPr bwMode="auto">
          <a:xfrm>
            <a:off x="3884613"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algn="r" eaLnBrk="0" hangingPunct="0">
              <a:defRPr sz="1200">
                <a:cs typeface="ヒラギノ角ゴ Pro W3"/>
              </a:defRPr>
            </a:lvl1pPr>
          </a:lstStyle>
          <a:p>
            <a:pPr>
              <a:defRPr/>
            </a:pPr>
            <a:fld id="{6E074355-CE0D-4C68-A6CB-C364ED71B33B}" type="slidenum">
              <a:rPr lang="en-US"/>
              <a:pPr>
                <a:defRPr/>
              </a:pPr>
              <a:t>‹#›</a:t>
            </a:fld>
            <a:endParaRPr lang="en-US" dirty="0"/>
          </a:p>
        </p:txBody>
      </p:sp>
    </p:spTree>
    <p:extLst>
      <p:ext uri="{BB962C8B-B14F-4D97-AF65-F5344CB8AC3E}">
        <p14:creationId xmlns:p14="http://schemas.microsoft.com/office/powerpoint/2010/main" val="15090979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E074355-CE0D-4C68-A6CB-C364ED71B33B}" type="slidenum">
              <a:rPr lang="en-US" smtClean="0"/>
              <a:pPr>
                <a:defRPr/>
              </a:pPr>
              <a:t>1</a:t>
            </a:fld>
            <a:endParaRPr lang="en-US" dirty="0"/>
          </a:p>
        </p:txBody>
      </p:sp>
    </p:spTree>
    <p:extLst>
      <p:ext uri="{BB962C8B-B14F-4D97-AF65-F5344CB8AC3E}">
        <p14:creationId xmlns:p14="http://schemas.microsoft.com/office/powerpoint/2010/main" val="1217704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atin typeface="Aria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96856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8229600" cy="857250"/>
          </a:xfrm>
        </p:spPr>
        <p:txBody>
          <a:bodyPr/>
          <a:lstStyle/>
          <a:p>
            <a:r>
              <a:rPr lang="en-US"/>
              <a:t>Click to edit Master title style</a:t>
            </a:r>
          </a:p>
        </p:txBody>
      </p:sp>
      <p:sp>
        <p:nvSpPr>
          <p:cNvPr id="3" name="Content Placeholder 2"/>
          <p:cNvSpPr>
            <a:spLocks noGrp="1"/>
          </p:cNvSpPr>
          <p:nvPr>
            <p:ph idx="1"/>
          </p:nvPr>
        </p:nvSpPr>
        <p:spPr>
          <a:xfrm>
            <a:off x="457200" y="1295400"/>
            <a:ext cx="8229600" cy="3638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8945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1950"/>
            <a:ext cx="8229600" cy="857250"/>
          </a:xfrm>
        </p:spPr>
        <p:txBody>
          <a:bodyPr/>
          <a:lstStyle/>
          <a:p>
            <a:r>
              <a:rPr lang="en-US" dirty="0"/>
              <a:t>Click to edit Master title style</a:t>
            </a:r>
          </a:p>
        </p:txBody>
      </p:sp>
      <p:sp>
        <p:nvSpPr>
          <p:cNvPr id="3" name="Content Placeholder 2"/>
          <p:cNvSpPr>
            <a:spLocks noGrp="1"/>
          </p:cNvSpPr>
          <p:nvPr>
            <p:ph sz="half" idx="1"/>
          </p:nvPr>
        </p:nvSpPr>
        <p:spPr>
          <a:xfrm>
            <a:off x="457200" y="1352550"/>
            <a:ext cx="40386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52550"/>
            <a:ext cx="40386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048375" y="4629151"/>
            <a:ext cx="3095625" cy="514350"/>
          </a:xfrm>
          <a:prstGeom prst="rect">
            <a:avLst/>
          </a:prstGeom>
        </p:spPr>
      </p:pic>
    </p:spTree>
    <p:extLst>
      <p:ext uri="{BB962C8B-B14F-4D97-AF65-F5344CB8AC3E}">
        <p14:creationId xmlns:p14="http://schemas.microsoft.com/office/powerpoint/2010/main" val="8963180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2865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80210"/>
            <a:ext cx="8229600" cy="29489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186319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Lst>
  <p:txStyles>
    <p:titleStyle>
      <a:lvl1pPr algn="l" defTabSz="457200" rtl="0" eaLnBrk="1" latinLnBrk="0" hangingPunct="1">
        <a:spcBef>
          <a:spcPct val="0"/>
        </a:spcBef>
        <a:buNone/>
        <a:defRPr sz="4400" kern="1200">
          <a:solidFill>
            <a:schemeClr val="tx1">
              <a:lumMod val="85000"/>
              <a:lumOff val="15000"/>
            </a:schemeClr>
          </a:solidFill>
          <a:latin typeface="Arial"/>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85000"/>
              <a:lumOff val="15000"/>
            </a:schemeClr>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lumMod val="85000"/>
              <a:lumOff val="15000"/>
            </a:schemeClr>
          </a:solidFill>
          <a:latin typeface="Arial"/>
          <a:ea typeface="+mn-ea"/>
          <a:cs typeface="+mn-cs"/>
        </a:defRPr>
      </a:lvl2pPr>
      <a:lvl3pPr marL="1143000" indent="-228600" algn="l" defTabSz="457200" rtl="0" eaLnBrk="1" latinLnBrk="0" hangingPunct="1">
        <a:spcBef>
          <a:spcPct val="20000"/>
        </a:spcBef>
        <a:buFont typeface="Arial"/>
        <a:buChar char="•"/>
        <a:defRPr sz="2400" kern="1200">
          <a:solidFill>
            <a:schemeClr val="tx1">
              <a:lumMod val="85000"/>
              <a:lumOff val="15000"/>
            </a:schemeClr>
          </a:solidFill>
          <a:latin typeface="Arial"/>
          <a:ea typeface="+mn-ea"/>
          <a:cs typeface="+mn-cs"/>
        </a:defRPr>
      </a:lvl3pPr>
      <a:lvl4pPr marL="1600200" indent="-228600" algn="l" defTabSz="457200" rtl="0" eaLnBrk="1" latinLnBrk="0" hangingPunct="1">
        <a:spcBef>
          <a:spcPct val="20000"/>
        </a:spcBef>
        <a:buFont typeface="Arial"/>
        <a:buChar char="–"/>
        <a:defRPr sz="2000" kern="1200">
          <a:solidFill>
            <a:schemeClr val="tx1">
              <a:lumMod val="85000"/>
              <a:lumOff val="15000"/>
            </a:schemeClr>
          </a:solidFill>
          <a:latin typeface="Arial"/>
          <a:ea typeface="+mn-ea"/>
          <a:cs typeface="+mn-cs"/>
        </a:defRPr>
      </a:lvl4pPr>
      <a:lvl5pPr marL="2057400" indent="-228600" algn="l" defTabSz="457200" rtl="0" eaLnBrk="1" latinLnBrk="0" hangingPunct="1">
        <a:spcBef>
          <a:spcPct val="20000"/>
        </a:spcBef>
        <a:buFont typeface="Arial"/>
        <a:buChar char="»"/>
        <a:defRPr sz="2000" kern="1200">
          <a:solidFill>
            <a:schemeClr val="tx1">
              <a:lumMod val="85000"/>
              <a:lumOff val="15000"/>
            </a:schemeClr>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F5700"/>
        </a:solidFill>
        <a:effectLst/>
      </p:bgPr>
    </p:bg>
    <p:spTree>
      <p:nvGrpSpPr>
        <p:cNvPr id="1" name=""/>
        <p:cNvGrpSpPr/>
        <p:nvPr/>
      </p:nvGrpSpPr>
      <p:grpSpPr>
        <a:xfrm>
          <a:off x="0" y="0"/>
          <a:ext cx="0" cy="0"/>
          <a:chOff x="0" y="0"/>
          <a:chExt cx="0" cy="0"/>
        </a:xfrm>
      </p:grpSpPr>
      <p:cxnSp>
        <p:nvCxnSpPr>
          <p:cNvPr id="10" name="Straight Connector 9"/>
          <p:cNvCxnSpPr/>
          <p:nvPr/>
        </p:nvCxnSpPr>
        <p:spPr>
          <a:xfrm>
            <a:off x="628650" y="3105150"/>
            <a:ext cx="56197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9"/>
          <p:cNvSpPr txBox="1">
            <a:spLocks/>
          </p:cNvSpPr>
          <p:nvPr/>
        </p:nvSpPr>
        <p:spPr>
          <a:xfrm>
            <a:off x="548640" y="4095750"/>
            <a:ext cx="7886700" cy="457201"/>
          </a:xfrm>
          <a:prstGeom prst="rect">
            <a:avLst/>
          </a:prstGeom>
        </p:spPr>
        <p:txBody>
          <a:bodyPr vert="horz" lIns="91440" tIns="45720" rIns="91440" bIns="45720" numCol="2" rtlCol="0" anchor="b">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lnSpc>
                <a:spcPct val="50000"/>
              </a:lnSpc>
              <a:spcAft>
                <a:spcPts val="0"/>
              </a:spcAft>
            </a:pPr>
            <a:r>
              <a:rPr lang="en-US" sz="1100" b="1" dirty="0">
                <a:solidFill>
                  <a:schemeClr val="accent6">
                    <a:lumMod val="60000"/>
                    <a:lumOff val="40000"/>
                  </a:schemeClr>
                </a:solidFill>
              </a:rPr>
              <a:t>Clint Tuttle</a:t>
            </a:r>
            <a:endParaRPr lang="en-US" sz="1100" b="1" i="0" cap="all" baseline="0" dirty="0">
              <a:solidFill>
                <a:schemeClr val="accent6">
                  <a:lumMod val="60000"/>
                  <a:lumOff val="40000"/>
                </a:schemeClr>
              </a:solidFill>
              <a:latin typeface="Arial Black" charset="0"/>
            </a:endParaRPr>
          </a:p>
          <a:p>
            <a:pPr fontAlgn="auto">
              <a:lnSpc>
                <a:spcPct val="30000"/>
              </a:lnSpc>
              <a:spcAft>
                <a:spcPts val="0"/>
              </a:spcAft>
            </a:pPr>
            <a:r>
              <a:rPr lang="en-US" sz="1050" dirty="0">
                <a:solidFill>
                  <a:schemeClr val="accent6">
                    <a:lumMod val="60000"/>
                    <a:lumOff val="40000"/>
                  </a:schemeClr>
                </a:solidFill>
              </a:rPr>
              <a:t>Senior Lecturer,</a:t>
            </a:r>
            <a:r>
              <a:rPr lang="en-US" sz="1050" baseline="0" dirty="0">
                <a:solidFill>
                  <a:schemeClr val="accent6">
                    <a:lumMod val="60000"/>
                    <a:lumOff val="40000"/>
                  </a:schemeClr>
                </a:solidFill>
              </a:rPr>
              <a:t> The University of Texas at Austin </a:t>
            </a:r>
          </a:p>
          <a:p>
            <a:pPr fontAlgn="auto">
              <a:lnSpc>
                <a:spcPct val="50000"/>
              </a:lnSpc>
              <a:spcAft>
                <a:spcPts val="0"/>
              </a:spcAft>
            </a:pPr>
            <a:r>
              <a:rPr lang="en-US" sz="1100" b="1" dirty="0">
                <a:solidFill>
                  <a:schemeClr val="accent6">
                    <a:lumMod val="60000"/>
                    <a:lumOff val="40000"/>
                  </a:schemeClr>
                </a:solidFill>
              </a:rPr>
              <a:t>Brad Poynter</a:t>
            </a:r>
          </a:p>
          <a:p>
            <a:pPr fontAlgn="auto">
              <a:lnSpc>
                <a:spcPct val="50000"/>
              </a:lnSpc>
              <a:spcAft>
                <a:spcPts val="0"/>
              </a:spcAft>
            </a:pPr>
            <a:r>
              <a:rPr lang="en-US" sz="1100" dirty="0">
                <a:solidFill>
                  <a:schemeClr val="accent6">
                    <a:lumMod val="60000"/>
                    <a:lumOff val="40000"/>
                  </a:schemeClr>
                </a:solidFill>
              </a:rPr>
              <a:t>Lecturer, The University of Texas at Austin</a:t>
            </a:r>
          </a:p>
        </p:txBody>
      </p:sp>
      <p:sp>
        <p:nvSpPr>
          <p:cNvPr id="12" name="Text Placeholder 9"/>
          <p:cNvSpPr txBox="1">
            <a:spLocks/>
          </p:cNvSpPr>
          <p:nvPr/>
        </p:nvSpPr>
        <p:spPr>
          <a:xfrm>
            <a:off x="548640" y="457200"/>
            <a:ext cx="7828444" cy="389296"/>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pPr>
            <a:endParaRPr lang="en-US" sz="1200" b="0" dirty="0"/>
          </a:p>
        </p:txBody>
      </p:sp>
      <p:sp>
        <p:nvSpPr>
          <p:cNvPr id="13" name="Title Placeholder 7"/>
          <p:cNvSpPr txBox="1">
            <a:spLocks/>
          </p:cNvSpPr>
          <p:nvPr/>
        </p:nvSpPr>
        <p:spPr>
          <a:xfrm>
            <a:off x="502920" y="1200150"/>
            <a:ext cx="7886700" cy="1752600"/>
          </a:xfrm>
          <a:prstGeom prst="rect">
            <a:avLst/>
          </a:prstGeom>
        </p:spPr>
        <p:txBody>
          <a:bodyPr vert="horz" wrap="square" lIns="91440" tIns="45720" rIns="91440" bIns="45720" rtlCol="0" anchor="b">
            <a:noAutofit/>
          </a:bodyPr>
          <a:lstStyle>
            <a:lvl1pPr algn="l" defTabSz="914400" rtl="0" eaLnBrk="1" latinLnBrk="0" hangingPunct="1">
              <a:lnSpc>
                <a:spcPts val="4000"/>
              </a:lnSpc>
              <a:spcBef>
                <a:spcPct val="0"/>
              </a:spcBef>
              <a:buNone/>
              <a:defRPr sz="4800" b="1" i="0" kern="800" cap="all" normalizeH="0" baseline="0">
                <a:solidFill>
                  <a:schemeClr val="bg1"/>
                </a:solidFill>
                <a:latin typeface="Arial Black" charset="0"/>
                <a:ea typeface="Arial Black" charset="0"/>
                <a:cs typeface="Arial Black" charset="0"/>
              </a:defRPr>
            </a:lvl1pPr>
          </a:lstStyle>
          <a:p>
            <a:pPr fontAlgn="auto">
              <a:spcAft>
                <a:spcPts val="0"/>
              </a:spcAft>
            </a:pPr>
            <a:r>
              <a:rPr lang="en-US" dirty="0"/>
              <a:t>MIS 281N</a:t>
            </a:r>
          </a:p>
          <a:p>
            <a:pPr fontAlgn="auto">
              <a:spcAft>
                <a:spcPts val="0"/>
              </a:spcAft>
            </a:pPr>
            <a:r>
              <a:rPr lang="en-US" sz="4000" dirty="0"/>
              <a:t>Data Management</a:t>
            </a:r>
          </a:p>
        </p:txBody>
      </p:sp>
      <p:sp>
        <p:nvSpPr>
          <p:cNvPr id="15" name="Text Placeholder 9"/>
          <p:cNvSpPr txBox="1">
            <a:spLocks/>
          </p:cNvSpPr>
          <p:nvPr/>
        </p:nvSpPr>
        <p:spPr>
          <a:xfrm>
            <a:off x="548640" y="3333749"/>
            <a:ext cx="7886700" cy="45720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a:buNone/>
              <a:defRPr sz="14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pPr>
            <a:r>
              <a:rPr lang="en-US" sz="2000" b="1" dirty="0">
                <a:solidFill>
                  <a:schemeClr val="tx1"/>
                </a:solidFill>
              </a:rPr>
              <a:t>Class 2 – Data Strategy, Ethics, Governance and Risk</a:t>
            </a:r>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715000" y="0"/>
            <a:ext cx="3345786" cy="1162050"/>
          </a:xfrm>
          <a:prstGeom prst="rect">
            <a:avLst/>
          </a:prstGeom>
        </p:spPr>
      </p:pic>
    </p:spTree>
    <p:extLst>
      <p:ext uri="{BB962C8B-B14F-4D97-AF65-F5344CB8AC3E}">
        <p14:creationId xmlns:p14="http://schemas.microsoft.com/office/powerpoint/2010/main" val="779105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79070-2173-944C-9418-9843F057B8BC}"/>
              </a:ext>
            </a:extLst>
          </p:cNvPr>
          <p:cNvSpPr>
            <a:spLocks noGrp="1"/>
          </p:cNvSpPr>
          <p:nvPr>
            <p:ph type="title"/>
          </p:nvPr>
        </p:nvSpPr>
        <p:spPr/>
        <p:txBody>
          <a:bodyPr>
            <a:normAutofit/>
          </a:bodyPr>
          <a:lstStyle/>
          <a:p>
            <a:r>
              <a:rPr lang="en-US" dirty="0"/>
              <a:t>Team Exercise</a:t>
            </a:r>
          </a:p>
        </p:txBody>
      </p:sp>
      <p:sp>
        <p:nvSpPr>
          <p:cNvPr id="3" name="Content Placeholder 2">
            <a:extLst>
              <a:ext uri="{FF2B5EF4-FFF2-40B4-BE49-F238E27FC236}">
                <a16:creationId xmlns:a16="http://schemas.microsoft.com/office/drawing/2014/main" id="{907DDCF8-E8C5-7640-9692-C28EFD311360}"/>
              </a:ext>
            </a:extLst>
          </p:cNvPr>
          <p:cNvSpPr>
            <a:spLocks noGrp="1"/>
          </p:cNvSpPr>
          <p:nvPr>
            <p:ph sz="half" idx="1"/>
          </p:nvPr>
        </p:nvSpPr>
        <p:spPr>
          <a:xfrm>
            <a:off x="457200" y="1352550"/>
            <a:ext cx="8229600" cy="3505200"/>
          </a:xfrm>
        </p:spPr>
        <p:txBody>
          <a:bodyPr>
            <a:normAutofit fontScale="92500" lnSpcReduction="20000"/>
          </a:bodyPr>
          <a:lstStyle/>
          <a:p>
            <a:pPr lvl="0">
              <a:spcAft>
                <a:spcPts val="600"/>
              </a:spcAft>
              <a:buClr>
                <a:srgbClr val="C00000"/>
              </a:buClr>
              <a:buFont typeface="Arial" panose="020B0604020202020204" pitchFamily="34" charset="0"/>
              <a:buChar char="•"/>
            </a:pPr>
            <a:r>
              <a:rPr lang="en-US" sz="2400" dirty="0">
                <a:latin typeface="Arial" panose="020B0604020202020204" pitchFamily="34" charset="0"/>
                <a:cs typeface="Arial" panose="020B0604020202020204" pitchFamily="34" charset="0"/>
              </a:rPr>
              <a:t>You will be divided into 6 random teams</a:t>
            </a:r>
          </a:p>
          <a:p>
            <a:pPr lvl="0">
              <a:spcAft>
                <a:spcPts val="600"/>
              </a:spcAft>
              <a:buClr>
                <a:srgbClr val="C00000"/>
              </a:buClr>
              <a:buFont typeface="Arial" panose="020B0604020202020204" pitchFamily="34" charset="0"/>
              <a:buChar char="•"/>
            </a:pPr>
            <a:r>
              <a:rPr lang="en-US" sz="2400" dirty="0">
                <a:latin typeface="Arial" panose="020B0604020202020204" pitchFamily="34" charset="0"/>
                <a:cs typeface="Arial" panose="020B0604020202020204" pitchFamily="34" charset="0"/>
              </a:rPr>
              <a:t>Each team will spend 15 minutes working as a team</a:t>
            </a:r>
          </a:p>
          <a:p>
            <a:pPr lvl="0">
              <a:spcAft>
                <a:spcPts val="600"/>
              </a:spcAft>
              <a:buClr>
                <a:srgbClr val="C00000"/>
              </a:buClr>
              <a:buFont typeface="Arial" panose="020B0604020202020204" pitchFamily="34" charset="0"/>
              <a:buChar char="•"/>
            </a:pPr>
            <a:r>
              <a:rPr lang="en-US" sz="2400" dirty="0">
                <a:latin typeface="Arial" panose="020B0604020202020204" pitchFamily="34" charset="0"/>
                <a:cs typeface="Arial" panose="020B0604020202020204" pitchFamily="34" charset="0"/>
              </a:rPr>
              <a:t>Spend the first seven minutes discussing your answers to all the six questions</a:t>
            </a:r>
          </a:p>
          <a:p>
            <a:pPr lvl="0">
              <a:spcAft>
                <a:spcPts val="600"/>
              </a:spcAft>
              <a:buClr>
                <a:srgbClr val="C00000"/>
              </a:buClr>
              <a:buFont typeface="Arial" panose="020B0604020202020204" pitchFamily="34" charset="0"/>
              <a:buChar char="•"/>
            </a:pPr>
            <a:r>
              <a:rPr lang="en-US" sz="2400" dirty="0">
                <a:latin typeface="Arial" panose="020B0604020202020204" pitchFamily="34" charset="0"/>
                <a:cs typeface="Arial" panose="020B0604020202020204" pitchFamily="34" charset="0"/>
              </a:rPr>
              <a:t>Spend the last 8 minutes preparing a 2 – 3 minute presentation for the question assigned to your team—you will be informed of your assignment</a:t>
            </a:r>
          </a:p>
          <a:p>
            <a:pPr lvl="0">
              <a:spcAft>
                <a:spcPts val="600"/>
              </a:spcAft>
              <a:buClr>
                <a:srgbClr val="C00000"/>
              </a:buClr>
              <a:buFont typeface="Arial" panose="020B0604020202020204" pitchFamily="34" charset="0"/>
              <a:buChar char="•"/>
            </a:pPr>
            <a:r>
              <a:rPr lang="en-US" sz="2400" dirty="0">
                <a:latin typeface="Arial" panose="020B0604020202020204" pitchFamily="34" charset="0"/>
                <a:cs typeface="Arial" panose="020B0604020202020204" pitchFamily="34" charset="0"/>
              </a:rPr>
              <a:t>Appoint a spokesman for your team</a:t>
            </a:r>
          </a:p>
          <a:p>
            <a:pPr lvl="0">
              <a:spcAft>
                <a:spcPts val="600"/>
              </a:spcAft>
              <a:buClr>
                <a:srgbClr val="C00000"/>
              </a:buClr>
              <a:buFont typeface="Arial" panose="020B0604020202020204" pitchFamily="34" charset="0"/>
              <a:buChar char="•"/>
            </a:pPr>
            <a:r>
              <a:rPr lang="en-US" sz="2400" dirty="0">
                <a:latin typeface="Arial" panose="020B0604020202020204" pitchFamily="34" charset="0"/>
                <a:cs typeface="Arial" panose="020B0604020202020204" pitchFamily="34" charset="0"/>
              </a:rPr>
              <a:t>Present and answer questions</a:t>
            </a:r>
          </a:p>
        </p:txBody>
      </p:sp>
    </p:spTree>
    <p:extLst>
      <p:ext uri="{BB962C8B-B14F-4D97-AF65-F5344CB8AC3E}">
        <p14:creationId xmlns:p14="http://schemas.microsoft.com/office/powerpoint/2010/main" val="2863853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79070-2173-944C-9418-9843F057B8BC}"/>
              </a:ext>
            </a:extLst>
          </p:cNvPr>
          <p:cNvSpPr>
            <a:spLocks noGrp="1"/>
          </p:cNvSpPr>
          <p:nvPr>
            <p:ph type="title"/>
          </p:nvPr>
        </p:nvSpPr>
        <p:spPr/>
        <p:txBody>
          <a:bodyPr>
            <a:normAutofit/>
          </a:bodyPr>
          <a:lstStyle/>
          <a:p>
            <a:r>
              <a:rPr lang="en-US" dirty="0"/>
              <a:t>Questions</a:t>
            </a:r>
          </a:p>
        </p:txBody>
      </p:sp>
      <p:sp>
        <p:nvSpPr>
          <p:cNvPr id="3" name="Content Placeholder 2">
            <a:extLst>
              <a:ext uri="{FF2B5EF4-FFF2-40B4-BE49-F238E27FC236}">
                <a16:creationId xmlns:a16="http://schemas.microsoft.com/office/drawing/2014/main" id="{907DDCF8-E8C5-7640-9692-C28EFD311360}"/>
              </a:ext>
            </a:extLst>
          </p:cNvPr>
          <p:cNvSpPr>
            <a:spLocks noGrp="1"/>
          </p:cNvSpPr>
          <p:nvPr>
            <p:ph sz="half" idx="1"/>
          </p:nvPr>
        </p:nvSpPr>
        <p:spPr>
          <a:xfrm>
            <a:off x="457200" y="1352550"/>
            <a:ext cx="8229600" cy="3505200"/>
          </a:xfrm>
        </p:spPr>
        <p:txBody>
          <a:bodyPr vert="horz" lIns="91440" tIns="45720" rIns="91440" bIns="45720" rtlCol="0">
            <a:normAutofit fontScale="55000" lnSpcReduction="20000"/>
          </a:bodyPr>
          <a:lstStyle/>
          <a:p>
            <a:pPr marL="457200" indent="-457200">
              <a:spcAft>
                <a:spcPts val="600"/>
              </a:spcAft>
              <a:buClr>
                <a:srgbClr val="C00000"/>
              </a:buClr>
              <a:buFont typeface="+mj-lt"/>
              <a:buAutoNum type="arabicPeriod"/>
            </a:pPr>
            <a:r>
              <a:rPr lang="en-US" sz="2400" dirty="0">
                <a:latin typeface="Arial" panose="020B0604020202020204" pitchFamily="34" charset="0"/>
                <a:cs typeface="Arial" panose="020B0604020202020204" pitchFamily="34" charset="0"/>
              </a:rPr>
              <a:t>After reading this paper, what are your initial thoughts regarding the scope and complexity of Data Management?</a:t>
            </a:r>
          </a:p>
          <a:p>
            <a:pPr marL="457200" indent="-457200">
              <a:spcAft>
                <a:spcPts val="600"/>
              </a:spcAft>
              <a:buClr>
                <a:srgbClr val="C00000"/>
              </a:buClr>
              <a:buFont typeface="+mj-lt"/>
              <a:buAutoNum type="arabicPeriod"/>
            </a:pPr>
            <a:r>
              <a:rPr lang="en-US" sz="2400" dirty="0">
                <a:latin typeface="Arial" panose="020B0604020202020204" pitchFamily="34" charset="0"/>
                <a:cs typeface="Arial" panose="020B0604020202020204" pitchFamily="34" charset="0"/>
              </a:rPr>
              <a:t>In your opinion, what should determine whether a company has a defensive or an offensive strategy?</a:t>
            </a:r>
          </a:p>
          <a:p>
            <a:pPr marL="457200" indent="-457200">
              <a:spcAft>
                <a:spcPts val="600"/>
              </a:spcAft>
              <a:buClr>
                <a:srgbClr val="C00000"/>
              </a:buClr>
              <a:buFont typeface="+mj-lt"/>
              <a:buAutoNum type="arabicPeriod"/>
            </a:pPr>
            <a:r>
              <a:rPr lang="en-US" sz="2400" dirty="0">
                <a:latin typeface="Arial" panose="020B0604020202020204" pitchFamily="34" charset="0"/>
                <a:cs typeface="Arial" panose="020B0604020202020204" pitchFamily="34" charset="0"/>
              </a:rPr>
              <a:t>In what situations will companies need both an offensive and a defensive strategy?</a:t>
            </a:r>
          </a:p>
          <a:p>
            <a:pPr marL="457200" indent="-457200">
              <a:spcAft>
                <a:spcPts val="600"/>
              </a:spcAft>
              <a:buClr>
                <a:srgbClr val="C00000"/>
              </a:buClr>
              <a:buFont typeface="+mj-lt"/>
              <a:buAutoNum type="arabicPeriod"/>
            </a:pPr>
            <a:r>
              <a:rPr lang="en-US" sz="2400" dirty="0">
                <a:latin typeface="Arial" panose="020B0604020202020204" pitchFamily="34" charset="0"/>
                <a:cs typeface="Arial" panose="020B0604020202020204" pitchFamily="34" charset="0"/>
              </a:rPr>
              <a:t>How would you use a company operating model to determine data strategy?</a:t>
            </a:r>
          </a:p>
          <a:p>
            <a:pPr marL="457200" indent="-457200">
              <a:spcAft>
                <a:spcPts val="600"/>
              </a:spcAft>
              <a:buClr>
                <a:srgbClr val="C00000"/>
              </a:buClr>
              <a:buFont typeface="+mj-lt"/>
              <a:buAutoNum type="arabicPeriod"/>
            </a:pPr>
            <a:r>
              <a:rPr lang="en-US" sz="2400" dirty="0">
                <a:latin typeface="Arial" panose="020B0604020202020204" pitchFamily="34" charset="0"/>
                <a:cs typeface="Arial" panose="020B0604020202020204" pitchFamily="34" charset="0"/>
              </a:rPr>
              <a:t>What technologies does a company need to adopt to support both an SSOT and an MVOT? Please explain your thinking.</a:t>
            </a:r>
          </a:p>
          <a:p>
            <a:pPr marL="457200" indent="-457200">
              <a:spcAft>
                <a:spcPts val="600"/>
              </a:spcAft>
              <a:buClr>
                <a:srgbClr val="C00000"/>
              </a:buClr>
              <a:buFont typeface="+mj-lt"/>
              <a:buAutoNum type="arabicPeriod"/>
            </a:pPr>
            <a:r>
              <a:rPr lang="en-US" sz="2400" dirty="0">
                <a:latin typeface="Arial" panose="020B0604020202020204" pitchFamily="34" charset="0"/>
                <a:cs typeface="Arial" panose="020B0604020202020204" pitchFamily="34" charset="0"/>
              </a:rPr>
              <a:t>Let’s say you end up working in one of the following companies. List whether you think they will have a defensive or offensive data management strategy based on what you have read in this article and why.</a:t>
            </a:r>
          </a:p>
          <a:p>
            <a:pPr lvl="1"/>
            <a:r>
              <a:rPr lang="en-US" dirty="0"/>
              <a:t>Dell Seton Medical Center at the University of Texas</a:t>
            </a:r>
          </a:p>
          <a:p>
            <a:pPr lvl="1"/>
            <a:r>
              <a:rPr lang="en-US" dirty="0"/>
              <a:t>Amazon</a:t>
            </a:r>
          </a:p>
          <a:p>
            <a:pPr lvl="1"/>
            <a:r>
              <a:rPr lang="en-US" dirty="0"/>
              <a:t>Chase Bank</a:t>
            </a:r>
          </a:p>
          <a:p>
            <a:pPr lvl="1"/>
            <a:r>
              <a:rPr lang="en-US" dirty="0"/>
              <a:t>Frito Lay</a:t>
            </a:r>
          </a:p>
          <a:p>
            <a:pPr lvl="1"/>
            <a:r>
              <a:rPr lang="en-US" dirty="0"/>
              <a:t>Tesla</a:t>
            </a:r>
          </a:p>
        </p:txBody>
      </p:sp>
    </p:spTree>
    <p:extLst>
      <p:ext uri="{BB962C8B-B14F-4D97-AF65-F5344CB8AC3E}">
        <p14:creationId xmlns:p14="http://schemas.microsoft.com/office/powerpoint/2010/main" val="896326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A7AA1-2A01-5542-B8EC-D3C311688F35}"/>
              </a:ext>
            </a:extLst>
          </p:cNvPr>
          <p:cNvSpPr>
            <a:spLocks noGrp="1"/>
          </p:cNvSpPr>
          <p:nvPr>
            <p:ph type="title"/>
          </p:nvPr>
        </p:nvSpPr>
        <p:spPr/>
        <p:txBody>
          <a:bodyPr>
            <a:normAutofit/>
          </a:bodyPr>
          <a:lstStyle/>
          <a:p>
            <a:r>
              <a:rPr lang="en-US" dirty="0"/>
              <a:t>Typical Tech Ecosystem</a:t>
            </a:r>
          </a:p>
        </p:txBody>
      </p:sp>
      <p:pic>
        <p:nvPicPr>
          <p:cNvPr id="35" name="Picture 34">
            <a:extLst>
              <a:ext uri="{FF2B5EF4-FFF2-40B4-BE49-F238E27FC236}">
                <a16:creationId xmlns:a16="http://schemas.microsoft.com/office/drawing/2014/main" id="{8AF12970-CCD3-E04E-9067-E8FB573C22FB}"/>
              </a:ext>
            </a:extLst>
          </p:cNvPr>
          <p:cNvPicPr>
            <a:picLocks noChangeAspect="1"/>
          </p:cNvPicPr>
          <p:nvPr/>
        </p:nvPicPr>
        <p:blipFill>
          <a:blip r:embed="rId2"/>
          <a:stretch>
            <a:fillRect/>
          </a:stretch>
        </p:blipFill>
        <p:spPr>
          <a:xfrm>
            <a:off x="443132" y="1247042"/>
            <a:ext cx="8040829" cy="3763108"/>
          </a:xfrm>
          <a:prstGeom prst="rect">
            <a:avLst/>
          </a:prstGeom>
        </p:spPr>
      </p:pic>
      <p:sp>
        <p:nvSpPr>
          <p:cNvPr id="36" name="Oval 35">
            <a:extLst>
              <a:ext uri="{FF2B5EF4-FFF2-40B4-BE49-F238E27FC236}">
                <a16:creationId xmlns:a16="http://schemas.microsoft.com/office/drawing/2014/main" id="{7A271542-FFDD-8747-9F0A-3E0A7CD1CEE7}"/>
              </a:ext>
            </a:extLst>
          </p:cNvPr>
          <p:cNvSpPr/>
          <p:nvPr/>
        </p:nvSpPr>
        <p:spPr>
          <a:xfrm>
            <a:off x="8305800" y="4829908"/>
            <a:ext cx="178161" cy="180242"/>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4447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79070-2173-944C-9418-9843F057B8BC}"/>
              </a:ext>
            </a:extLst>
          </p:cNvPr>
          <p:cNvSpPr>
            <a:spLocks noGrp="1"/>
          </p:cNvSpPr>
          <p:nvPr>
            <p:ph type="title"/>
          </p:nvPr>
        </p:nvSpPr>
        <p:spPr/>
        <p:txBody>
          <a:bodyPr>
            <a:normAutofit/>
          </a:bodyPr>
          <a:lstStyle/>
          <a:p>
            <a:r>
              <a:rPr lang="en-US" dirty="0"/>
              <a:t>Discussion</a:t>
            </a:r>
          </a:p>
        </p:txBody>
      </p:sp>
      <p:sp>
        <p:nvSpPr>
          <p:cNvPr id="3" name="Content Placeholder 2">
            <a:extLst>
              <a:ext uri="{FF2B5EF4-FFF2-40B4-BE49-F238E27FC236}">
                <a16:creationId xmlns:a16="http://schemas.microsoft.com/office/drawing/2014/main" id="{907DDCF8-E8C5-7640-9692-C28EFD311360}"/>
              </a:ext>
            </a:extLst>
          </p:cNvPr>
          <p:cNvSpPr>
            <a:spLocks noGrp="1"/>
          </p:cNvSpPr>
          <p:nvPr>
            <p:ph sz="half" idx="1"/>
          </p:nvPr>
        </p:nvSpPr>
        <p:spPr>
          <a:xfrm>
            <a:off x="457200" y="1352550"/>
            <a:ext cx="8229600" cy="3505200"/>
          </a:xfrm>
        </p:spPr>
        <p:txBody>
          <a:bodyPr>
            <a:normAutofit/>
          </a:bodyPr>
          <a:lstStyle/>
          <a:p>
            <a:pPr lvl="0">
              <a:spcAft>
                <a:spcPts val="600"/>
              </a:spcAft>
              <a:buClr>
                <a:srgbClr val="C00000"/>
              </a:buClr>
              <a:buFont typeface="Arial" panose="020B0604020202020204" pitchFamily="34" charset="0"/>
              <a:buChar char="•"/>
            </a:pPr>
            <a:r>
              <a:rPr lang="en-US" sz="2400" dirty="0">
                <a:latin typeface="Arial" panose="020B0604020202020204" pitchFamily="34" charset="0"/>
                <a:cs typeface="Arial" panose="020B0604020202020204" pitchFamily="34" charset="0"/>
              </a:rPr>
              <a:t>Is the Data Warehouse an example of SSOT or MVOT?</a:t>
            </a:r>
          </a:p>
          <a:p>
            <a:pPr lvl="0">
              <a:spcAft>
                <a:spcPts val="600"/>
              </a:spcAft>
              <a:buClr>
                <a:srgbClr val="C00000"/>
              </a:buClr>
              <a:buFont typeface="Arial" panose="020B0604020202020204" pitchFamily="34" charset="0"/>
              <a:buChar char="•"/>
            </a:pPr>
            <a:r>
              <a:rPr lang="en-US" sz="2400" dirty="0">
                <a:latin typeface="Arial" panose="020B0604020202020204" pitchFamily="34" charset="0"/>
                <a:cs typeface="Arial" panose="020B0604020202020204" pitchFamily="34" charset="0"/>
              </a:rPr>
              <a:t>Is the Data Mart an example of SSOT or MVOT?</a:t>
            </a:r>
          </a:p>
          <a:p>
            <a:pPr>
              <a:spcAft>
                <a:spcPts val="600"/>
              </a:spcAft>
              <a:buClr>
                <a:srgbClr val="C00000"/>
              </a:buClr>
              <a:buFont typeface="Arial" panose="020B0604020202020204" pitchFamily="34" charset="0"/>
              <a:buChar char="•"/>
            </a:pPr>
            <a:r>
              <a:rPr lang="en-US" sz="2400" dirty="0">
                <a:latin typeface="Arial" panose="020B0604020202020204" pitchFamily="34" charset="0"/>
                <a:cs typeface="Arial" panose="020B0604020202020204" pitchFamily="34" charset="0"/>
              </a:rPr>
              <a:t>Is the Data Lake an example of SSOT or MVOT?</a:t>
            </a:r>
          </a:p>
          <a:p>
            <a:pPr>
              <a:spcAft>
                <a:spcPts val="600"/>
              </a:spcAft>
              <a:buClr>
                <a:srgbClr val="C00000"/>
              </a:buClr>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a:spcAft>
                <a:spcPts val="600"/>
              </a:spcAft>
              <a:buClr>
                <a:srgbClr val="C00000"/>
              </a:buClr>
              <a:buFont typeface="Arial" panose="020B0604020202020204" pitchFamily="34" charset="0"/>
              <a:buChar char="•"/>
            </a:pPr>
            <a:r>
              <a:rPr lang="en-US" sz="2400" dirty="0">
                <a:latin typeface="Arial" panose="020B0604020202020204" pitchFamily="34" charset="0"/>
                <a:cs typeface="Arial" panose="020B0604020202020204" pitchFamily="34" charset="0"/>
              </a:rPr>
              <a:t>Answers</a:t>
            </a:r>
          </a:p>
          <a:p>
            <a:pPr lvl="1">
              <a:spcAft>
                <a:spcPts val="600"/>
              </a:spcAft>
              <a:buClr>
                <a:srgbClr val="C00000"/>
              </a:buClr>
              <a:buFont typeface="Arial" panose="020B0604020202020204" pitchFamily="34" charset="0"/>
              <a:buChar char="•"/>
            </a:pPr>
            <a:r>
              <a:rPr lang="en-US" sz="2000" dirty="0">
                <a:latin typeface="Arial" panose="020B0604020202020204" pitchFamily="34" charset="0"/>
                <a:cs typeface="Arial" panose="020B0604020202020204" pitchFamily="34" charset="0"/>
              </a:rPr>
              <a:t>SSOT, MVOT, Both, Neither</a:t>
            </a:r>
          </a:p>
          <a:p>
            <a:pPr lvl="0">
              <a:spcAft>
                <a:spcPts val="600"/>
              </a:spcAft>
              <a:buClr>
                <a:srgbClr val="C00000"/>
              </a:buClr>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0410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7993-6132-C740-A4EB-183A15D3311C}"/>
              </a:ext>
            </a:extLst>
          </p:cNvPr>
          <p:cNvSpPr>
            <a:spLocks noGrp="1"/>
          </p:cNvSpPr>
          <p:nvPr>
            <p:ph type="title"/>
          </p:nvPr>
        </p:nvSpPr>
        <p:spPr/>
        <p:txBody>
          <a:bodyPr/>
          <a:lstStyle/>
          <a:p>
            <a:r>
              <a:rPr lang="en-US" dirty="0"/>
              <a:t>Ethics of Data</a:t>
            </a:r>
          </a:p>
        </p:txBody>
      </p:sp>
      <p:sp>
        <p:nvSpPr>
          <p:cNvPr id="3" name="Text Placeholder 2">
            <a:extLst>
              <a:ext uri="{FF2B5EF4-FFF2-40B4-BE49-F238E27FC236}">
                <a16:creationId xmlns:a16="http://schemas.microsoft.com/office/drawing/2014/main" id="{8CFB40F0-6367-9542-A81A-CD56B33689D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516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79070-2173-944C-9418-9843F057B8BC}"/>
              </a:ext>
            </a:extLst>
          </p:cNvPr>
          <p:cNvSpPr>
            <a:spLocks noGrp="1"/>
          </p:cNvSpPr>
          <p:nvPr>
            <p:ph type="title"/>
          </p:nvPr>
        </p:nvSpPr>
        <p:spPr/>
        <p:txBody>
          <a:bodyPr>
            <a:normAutofit/>
          </a:bodyPr>
          <a:lstStyle/>
          <a:p>
            <a:r>
              <a:rPr lang="en-US" dirty="0"/>
              <a:t>Ethics of Data</a:t>
            </a:r>
          </a:p>
        </p:txBody>
      </p:sp>
      <p:sp>
        <p:nvSpPr>
          <p:cNvPr id="3" name="Content Placeholder 2">
            <a:extLst>
              <a:ext uri="{FF2B5EF4-FFF2-40B4-BE49-F238E27FC236}">
                <a16:creationId xmlns:a16="http://schemas.microsoft.com/office/drawing/2014/main" id="{907DDCF8-E8C5-7640-9692-C28EFD311360}"/>
              </a:ext>
            </a:extLst>
          </p:cNvPr>
          <p:cNvSpPr>
            <a:spLocks noGrp="1"/>
          </p:cNvSpPr>
          <p:nvPr>
            <p:ph sz="half" idx="1"/>
          </p:nvPr>
        </p:nvSpPr>
        <p:spPr>
          <a:xfrm>
            <a:off x="457200" y="1352550"/>
            <a:ext cx="8229600" cy="3505200"/>
          </a:xfrm>
        </p:spPr>
        <p:txBody>
          <a:bodyPr>
            <a:normAutofit/>
          </a:bodyPr>
          <a:lstStyle/>
          <a:p>
            <a:pPr marL="457200" indent="-457200">
              <a:spcAft>
                <a:spcPts val="2400"/>
              </a:spcAft>
              <a:buClr>
                <a:srgbClr val="C00000"/>
              </a:buClr>
              <a:buSzPct val="110000"/>
              <a:buFont typeface="Arial" panose="020B0604020202020204" pitchFamily="34" charset="0"/>
              <a:buChar char="•"/>
            </a:pPr>
            <a:r>
              <a:rPr lang="en-US" sz="2400" dirty="0">
                <a:latin typeface="Arial" panose="020B0604020202020204" pitchFamily="34" charset="0"/>
                <a:cs typeface="Arial" panose="020B0604020202020204" pitchFamily="34" charset="0"/>
              </a:rPr>
              <a:t>Is data capture legitimate?</a:t>
            </a:r>
          </a:p>
          <a:p>
            <a:pPr marL="457200" indent="-457200">
              <a:spcAft>
                <a:spcPts val="2400"/>
              </a:spcAft>
              <a:buClr>
                <a:srgbClr val="C00000"/>
              </a:buClr>
              <a:buSzPct val="110000"/>
              <a:buFont typeface="Arial" panose="020B0604020202020204" pitchFamily="34" charset="0"/>
              <a:buChar char="•"/>
            </a:pPr>
            <a:r>
              <a:rPr lang="en-US" sz="2400" dirty="0">
                <a:latin typeface="Arial" panose="020B0604020202020204" pitchFamily="34" charset="0"/>
                <a:cs typeface="Arial" panose="020B0604020202020204" pitchFamily="34" charset="0"/>
              </a:rPr>
              <a:t>Is data access, interpretation and use legitimate?</a:t>
            </a:r>
          </a:p>
          <a:p>
            <a:pPr marL="457200" indent="-457200">
              <a:spcAft>
                <a:spcPts val="2400"/>
              </a:spcAft>
              <a:buClr>
                <a:srgbClr val="C00000"/>
              </a:buClr>
              <a:buSzPct val="110000"/>
              <a:buFont typeface="Arial" panose="020B0604020202020204" pitchFamily="34" charset="0"/>
              <a:buChar char="•"/>
            </a:pPr>
            <a:r>
              <a:rPr lang="en-US" sz="2400" dirty="0">
                <a:latin typeface="Arial" panose="020B0604020202020204" pitchFamily="34" charset="0"/>
                <a:cs typeface="Arial" panose="020B0604020202020204" pitchFamily="34" charset="0"/>
              </a:rPr>
              <a:t>Is predictive analytics with data thoughtful?</a:t>
            </a:r>
          </a:p>
        </p:txBody>
      </p:sp>
    </p:spTree>
    <p:extLst>
      <p:ext uri="{BB962C8B-B14F-4D97-AF65-F5344CB8AC3E}">
        <p14:creationId xmlns:p14="http://schemas.microsoft.com/office/powerpoint/2010/main" val="2612596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79070-2173-944C-9418-9843F057B8BC}"/>
              </a:ext>
            </a:extLst>
          </p:cNvPr>
          <p:cNvSpPr>
            <a:spLocks noGrp="1"/>
          </p:cNvSpPr>
          <p:nvPr>
            <p:ph type="title"/>
          </p:nvPr>
        </p:nvSpPr>
        <p:spPr/>
        <p:txBody>
          <a:bodyPr>
            <a:normAutofit/>
          </a:bodyPr>
          <a:lstStyle/>
          <a:p>
            <a:r>
              <a:rPr lang="en-US" dirty="0"/>
              <a:t>Is data capture legitimate?</a:t>
            </a:r>
          </a:p>
        </p:txBody>
      </p:sp>
      <p:sp>
        <p:nvSpPr>
          <p:cNvPr id="3" name="Content Placeholder 2">
            <a:extLst>
              <a:ext uri="{FF2B5EF4-FFF2-40B4-BE49-F238E27FC236}">
                <a16:creationId xmlns:a16="http://schemas.microsoft.com/office/drawing/2014/main" id="{907DDCF8-E8C5-7640-9692-C28EFD311360}"/>
              </a:ext>
            </a:extLst>
          </p:cNvPr>
          <p:cNvSpPr>
            <a:spLocks noGrp="1"/>
          </p:cNvSpPr>
          <p:nvPr>
            <p:ph sz="half" idx="1"/>
          </p:nvPr>
        </p:nvSpPr>
        <p:spPr>
          <a:xfrm>
            <a:off x="457200" y="1352550"/>
            <a:ext cx="8229600" cy="3505200"/>
          </a:xfrm>
        </p:spPr>
        <p:txBody>
          <a:bodyPr>
            <a:normAutofit fontScale="92500" lnSpcReduction="20000"/>
          </a:bodyPr>
          <a:lstStyle/>
          <a:p>
            <a:pPr marL="457200" indent="-457200">
              <a:spcAft>
                <a:spcPts val="2400"/>
              </a:spcAft>
              <a:buClr>
                <a:srgbClr val="C00000"/>
              </a:buClr>
              <a:buSzPct val="110000"/>
              <a:buFont typeface="Arial" panose="020B0604020202020204" pitchFamily="34" charset="0"/>
              <a:buChar char="•"/>
            </a:pPr>
            <a:r>
              <a:rPr lang="en-US" sz="2400" dirty="0">
                <a:latin typeface="Arial" panose="020B0604020202020204" pitchFamily="34" charset="0"/>
                <a:cs typeface="Arial" panose="020B0604020202020204" pitchFamily="34" charset="0"/>
              </a:rPr>
              <a:t>The minimal amount of data required to run the business is captured</a:t>
            </a:r>
          </a:p>
          <a:p>
            <a:pPr marL="457200" indent="-457200">
              <a:spcAft>
                <a:spcPts val="2400"/>
              </a:spcAft>
              <a:buClr>
                <a:srgbClr val="C00000"/>
              </a:buClr>
              <a:buSzPct val="110000"/>
              <a:buFont typeface="Arial" panose="020B0604020202020204" pitchFamily="34" charset="0"/>
              <a:buChar char="•"/>
            </a:pPr>
            <a:r>
              <a:rPr lang="en-US" sz="2400" dirty="0">
                <a:latin typeface="Arial" panose="020B0604020202020204" pitchFamily="34" charset="0"/>
                <a:cs typeface="Arial" panose="020B0604020202020204" pitchFamily="34" charset="0"/>
              </a:rPr>
              <a:t>Informed consent is obtained from people providing the data</a:t>
            </a:r>
          </a:p>
          <a:p>
            <a:pPr marL="457200" indent="-457200">
              <a:spcAft>
                <a:spcPts val="2400"/>
              </a:spcAft>
              <a:buClr>
                <a:srgbClr val="C00000"/>
              </a:buClr>
              <a:buSzPct val="110000"/>
              <a:buFont typeface="Arial" panose="020B0604020202020204" pitchFamily="34" charset="0"/>
              <a:buChar char="•"/>
            </a:pPr>
            <a:r>
              <a:rPr lang="en-US" sz="2400" dirty="0">
                <a:latin typeface="Arial" panose="020B0604020202020204" pitchFamily="34" charset="0"/>
                <a:cs typeface="Arial" panose="020B0604020202020204" pitchFamily="34" charset="0"/>
              </a:rPr>
              <a:t>If data is requested that is not essential to provisioning the service – provide choice and provide the service if optional data is not provided</a:t>
            </a:r>
          </a:p>
          <a:p>
            <a:pPr marL="457200" indent="-457200">
              <a:spcAft>
                <a:spcPts val="2400"/>
              </a:spcAft>
              <a:buClr>
                <a:srgbClr val="C00000"/>
              </a:buClr>
              <a:buSzPct val="110000"/>
              <a:buFont typeface="Arial" panose="020B0604020202020204" pitchFamily="34" charset="0"/>
              <a:buChar char="•"/>
            </a:pPr>
            <a:r>
              <a:rPr lang="en-US" sz="2400" dirty="0">
                <a:latin typeface="Arial" panose="020B0604020202020204" pitchFamily="34" charset="0"/>
                <a:cs typeface="Arial" panose="020B0604020202020204" pitchFamily="34" charset="0"/>
              </a:rPr>
              <a:t>Include data covenants in corporate governance in the event of a change in control</a:t>
            </a:r>
          </a:p>
        </p:txBody>
      </p:sp>
    </p:spTree>
    <p:extLst>
      <p:ext uri="{BB962C8B-B14F-4D97-AF65-F5344CB8AC3E}">
        <p14:creationId xmlns:p14="http://schemas.microsoft.com/office/powerpoint/2010/main" val="3871730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79070-2173-944C-9418-9843F057B8BC}"/>
              </a:ext>
            </a:extLst>
          </p:cNvPr>
          <p:cNvSpPr>
            <a:spLocks noGrp="1"/>
          </p:cNvSpPr>
          <p:nvPr>
            <p:ph type="title"/>
          </p:nvPr>
        </p:nvSpPr>
        <p:spPr/>
        <p:txBody>
          <a:bodyPr>
            <a:normAutofit/>
          </a:bodyPr>
          <a:lstStyle/>
          <a:p>
            <a:r>
              <a:rPr lang="en-US" dirty="0"/>
              <a:t>Access, data interpretation, use</a:t>
            </a:r>
          </a:p>
        </p:txBody>
      </p:sp>
      <p:sp>
        <p:nvSpPr>
          <p:cNvPr id="3" name="Content Placeholder 2">
            <a:extLst>
              <a:ext uri="{FF2B5EF4-FFF2-40B4-BE49-F238E27FC236}">
                <a16:creationId xmlns:a16="http://schemas.microsoft.com/office/drawing/2014/main" id="{907DDCF8-E8C5-7640-9692-C28EFD311360}"/>
              </a:ext>
            </a:extLst>
          </p:cNvPr>
          <p:cNvSpPr>
            <a:spLocks noGrp="1"/>
          </p:cNvSpPr>
          <p:nvPr>
            <p:ph sz="half" idx="1"/>
          </p:nvPr>
        </p:nvSpPr>
        <p:spPr>
          <a:xfrm>
            <a:off x="457200" y="1352550"/>
            <a:ext cx="8229600" cy="3505200"/>
          </a:xfrm>
        </p:spPr>
        <p:txBody>
          <a:bodyPr>
            <a:normAutofit fontScale="70000" lnSpcReduction="20000"/>
          </a:bodyPr>
          <a:lstStyle/>
          <a:p>
            <a:pPr marL="457200" indent="-457200">
              <a:spcAft>
                <a:spcPts val="2400"/>
              </a:spcAft>
              <a:buClr>
                <a:srgbClr val="C00000"/>
              </a:buClr>
              <a:buSzPct val="110000"/>
              <a:buFont typeface="Arial" panose="020B0604020202020204" pitchFamily="34" charset="0"/>
              <a:buChar char="•"/>
            </a:pPr>
            <a:r>
              <a:rPr lang="en-US" sz="2400" dirty="0">
                <a:latin typeface="Arial" panose="020B0604020202020204" pitchFamily="34" charset="0"/>
                <a:cs typeface="Arial" panose="020B0604020202020204" pitchFamily="34" charset="0"/>
              </a:rPr>
              <a:t>When provisioning access use the closed system model and minimum necessary principle</a:t>
            </a:r>
          </a:p>
          <a:p>
            <a:pPr marL="457200" indent="-457200">
              <a:spcAft>
                <a:spcPts val="2400"/>
              </a:spcAft>
              <a:buClr>
                <a:srgbClr val="C00000"/>
              </a:buClr>
              <a:buSzPct val="110000"/>
              <a:buFont typeface="Arial" panose="020B0604020202020204" pitchFamily="34" charset="0"/>
              <a:buChar char="•"/>
            </a:pPr>
            <a:r>
              <a:rPr lang="en-US" sz="2400" dirty="0">
                <a:latin typeface="Arial" panose="020B0604020202020204" pitchFamily="34" charset="0"/>
                <a:cs typeface="Arial" panose="020B0604020202020204" pitchFamily="34" charset="0"/>
              </a:rPr>
              <a:t>Review access appropriateness frequently and provide updates to the Board</a:t>
            </a:r>
          </a:p>
          <a:p>
            <a:pPr marL="457200" indent="-457200">
              <a:spcAft>
                <a:spcPts val="2400"/>
              </a:spcAft>
              <a:buClr>
                <a:srgbClr val="C00000"/>
              </a:buClr>
              <a:buSzPct val="110000"/>
              <a:buFont typeface="Arial" panose="020B0604020202020204" pitchFamily="34" charset="0"/>
              <a:buChar char="•"/>
            </a:pPr>
            <a:r>
              <a:rPr lang="en-US" sz="2400" dirty="0">
                <a:latin typeface="Arial" panose="020B0604020202020204" pitchFamily="34" charset="0"/>
                <a:cs typeface="Arial" panose="020B0604020202020204" pitchFamily="34" charset="0"/>
              </a:rPr>
              <a:t>Governance and stewardship to ensure appropriateness of interpretation</a:t>
            </a:r>
          </a:p>
          <a:p>
            <a:pPr marL="457200" indent="-457200">
              <a:spcAft>
                <a:spcPts val="2400"/>
              </a:spcAft>
              <a:buClr>
                <a:srgbClr val="C00000"/>
              </a:buClr>
              <a:buSzPct val="110000"/>
              <a:buFont typeface="Arial" panose="020B0604020202020204" pitchFamily="34" charset="0"/>
              <a:buChar char="•"/>
            </a:pPr>
            <a:r>
              <a:rPr lang="en-US" sz="2400" dirty="0">
                <a:latin typeface="Arial" panose="020B0604020202020204" pitchFamily="34" charset="0"/>
                <a:cs typeface="Arial" panose="020B0604020202020204" pitchFamily="34" charset="0"/>
              </a:rPr>
              <a:t>Integrate data with partner or externally purchased data only if this was disclosed during informed consent</a:t>
            </a:r>
          </a:p>
          <a:p>
            <a:pPr marL="457200" indent="-457200">
              <a:spcAft>
                <a:spcPts val="2400"/>
              </a:spcAft>
              <a:buClr>
                <a:srgbClr val="C00000"/>
              </a:buClr>
              <a:buSzPct val="110000"/>
              <a:buFont typeface="Arial" panose="020B0604020202020204" pitchFamily="34" charset="0"/>
              <a:buChar char="•"/>
            </a:pPr>
            <a:r>
              <a:rPr lang="en-US" sz="2400" dirty="0">
                <a:latin typeface="Arial" panose="020B0604020202020204" pitchFamily="34" charset="0"/>
                <a:cs typeface="Arial" panose="020B0604020202020204" pitchFamily="34" charset="0"/>
              </a:rPr>
              <a:t>Use the data only for the purposes disclosed in the informed consent</a:t>
            </a:r>
          </a:p>
        </p:txBody>
      </p:sp>
    </p:spTree>
    <p:extLst>
      <p:ext uri="{BB962C8B-B14F-4D97-AF65-F5344CB8AC3E}">
        <p14:creationId xmlns:p14="http://schemas.microsoft.com/office/powerpoint/2010/main" val="1389883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79070-2173-944C-9418-9843F057B8BC}"/>
              </a:ext>
            </a:extLst>
          </p:cNvPr>
          <p:cNvSpPr>
            <a:spLocks noGrp="1"/>
          </p:cNvSpPr>
          <p:nvPr>
            <p:ph type="title"/>
          </p:nvPr>
        </p:nvSpPr>
        <p:spPr/>
        <p:txBody>
          <a:bodyPr>
            <a:normAutofit/>
          </a:bodyPr>
          <a:lstStyle/>
          <a:p>
            <a:r>
              <a:rPr lang="en-US" dirty="0"/>
              <a:t>Predictive analytics</a:t>
            </a:r>
          </a:p>
        </p:txBody>
      </p:sp>
      <p:sp>
        <p:nvSpPr>
          <p:cNvPr id="3" name="Content Placeholder 2">
            <a:extLst>
              <a:ext uri="{FF2B5EF4-FFF2-40B4-BE49-F238E27FC236}">
                <a16:creationId xmlns:a16="http://schemas.microsoft.com/office/drawing/2014/main" id="{907DDCF8-E8C5-7640-9692-C28EFD311360}"/>
              </a:ext>
            </a:extLst>
          </p:cNvPr>
          <p:cNvSpPr>
            <a:spLocks noGrp="1"/>
          </p:cNvSpPr>
          <p:nvPr>
            <p:ph sz="half" idx="1"/>
          </p:nvPr>
        </p:nvSpPr>
        <p:spPr>
          <a:xfrm>
            <a:off x="457200" y="1352550"/>
            <a:ext cx="8229600" cy="3505200"/>
          </a:xfrm>
        </p:spPr>
        <p:txBody>
          <a:bodyPr>
            <a:normAutofit fontScale="62500" lnSpcReduction="20000"/>
          </a:bodyPr>
          <a:lstStyle/>
          <a:p>
            <a:pPr marL="457200" indent="-457200">
              <a:spcAft>
                <a:spcPts val="2400"/>
              </a:spcAft>
              <a:buClr>
                <a:srgbClr val="C00000"/>
              </a:buClr>
              <a:buSzPct val="110000"/>
              <a:buFont typeface="Arial" panose="020B0604020202020204" pitchFamily="34" charset="0"/>
              <a:buChar char="•"/>
            </a:pPr>
            <a:r>
              <a:rPr lang="en-US" sz="2400" dirty="0">
                <a:latin typeface="Arial" panose="020B0604020202020204" pitchFamily="34" charset="0"/>
                <a:cs typeface="Arial" panose="020B0604020202020204" pitchFamily="34" charset="0"/>
              </a:rPr>
              <a:t>Learning from data – is their inherent bias in historical data? If yes, how can it be overcome?</a:t>
            </a:r>
          </a:p>
          <a:p>
            <a:pPr marL="457200" indent="-457200">
              <a:spcAft>
                <a:spcPts val="2400"/>
              </a:spcAft>
              <a:buClr>
                <a:srgbClr val="C00000"/>
              </a:buClr>
              <a:buSzPct val="110000"/>
              <a:buFont typeface="Arial" panose="020B0604020202020204" pitchFamily="34" charset="0"/>
              <a:buChar char="•"/>
            </a:pPr>
            <a:r>
              <a:rPr lang="en-US" sz="2400" dirty="0">
                <a:latin typeface="Arial" panose="020B0604020202020204" pitchFamily="34" charset="0"/>
                <a:cs typeface="Arial" panose="020B0604020202020204" pitchFamily="34" charset="0"/>
              </a:rPr>
              <a:t>Is the learning sample representative of the population we will apply the learning to?</a:t>
            </a:r>
          </a:p>
          <a:p>
            <a:pPr marL="457200" indent="-457200">
              <a:spcAft>
                <a:spcPts val="2400"/>
              </a:spcAft>
              <a:buClr>
                <a:srgbClr val="C00000"/>
              </a:buClr>
              <a:buSzPct val="110000"/>
              <a:buFont typeface="Arial" panose="020B0604020202020204" pitchFamily="34" charset="0"/>
              <a:buChar char="•"/>
            </a:pPr>
            <a:r>
              <a:rPr lang="en-US" sz="2400" dirty="0">
                <a:latin typeface="Arial" panose="020B0604020202020204" pitchFamily="34" charset="0"/>
                <a:cs typeface="Arial" panose="020B0604020202020204" pitchFamily="34" charset="0"/>
              </a:rPr>
              <a:t>Have we selected features for prediction that could have inherent bias?</a:t>
            </a:r>
          </a:p>
          <a:p>
            <a:pPr marL="457200" indent="-457200">
              <a:spcAft>
                <a:spcPts val="2400"/>
              </a:spcAft>
              <a:buClr>
                <a:srgbClr val="C00000"/>
              </a:buClr>
              <a:buSzPct val="110000"/>
              <a:buFont typeface="Arial" panose="020B0604020202020204" pitchFamily="34" charset="0"/>
              <a:buChar char="•"/>
            </a:pPr>
            <a:r>
              <a:rPr lang="en-US" sz="2400" dirty="0">
                <a:latin typeface="Arial" panose="020B0604020202020204" pitchFamily="34" charset="0"/>
                <a:cs typeface="Arial" panose="020B0604020202020204" pitchFamily="34" charset="0"/>
              </a:rPr>
              <a:t>Are we repeating history by learning from history? How do we account for new ideas and innovation?</a:t>
            </a:r>
          </a:p>
          <a:p>
            <a:pPr marL="457200" indent="-457200">
              <a:spcAft>
                <a:spcPts val="2400"/>
              </a:spcAft>
              <a:buClr>
                <a:srgbClr val="C00000"/>
              </a:buClr>
              <a:buSzPct val="110000"/>
              <a:buFont typeface="Arial" panose="020B0604020202020204" pitchFamily="34" charset="0"/>
              <a:buChar char="•"/>
            </a:pPr>
            <a:r>
              <a:rPr lang="en-US" sz="2400" dirty="0">
                <a:latin typeface="Arial" panose="020B0604020202020204" pitchFamily="34" charset="0"/>
                <a:cs typeface="Arial" panose="020B0604020202020204" pitchFamily="34" charset="0"/>
              </a:rPr>
              <a:t>Can humans understand the predictive model?</a:t>
            </a:r>
          </a:p>
          <a:p>
            <a:pPr marL="457200" indent="-457200">
              <a:spcAft>
                <a:spcPts val="2400"/>
              </a:spcAft>
              <a:buClr>
                <a:srgbClr val="C00000"/>
              </a:buClr>
              <a:buSzPct val="110000"/>
              <a:buFont typeface="Arial" panose="020B0604020202020204" pitchFamily="34" charset="0"/>
              <a:buChar char="•"/>
            </a:pPr>
            <a:r>
              <a:rPr lang="en-US" sz="2400" dirty="0">
                <a:latin typeface="Arial" panose="020B0604020202020204" pitchFamily="34" charset="0"/>
                <a:cs typeface="Arial" panose="020B0604020202020204" pitchFamily="34" charset="0"/>
              </a:rPr>
              <a:t>Who is responsible &amp; accountable for errors? </a:t>
            </a:r>
          </a:p>
        </p:txBody>
      </p:sp>
    </p:spTree>
    <p:extLst>
      <p:ext uri="{BB962C8B-B14F-4D97-AF65-F5344CB8AC3E}">
        <p14:creationId xmlns:p14="http://schemas.microsoft.com/office/powerpoint/2010/main" val="2941379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7993-6132-C740-A4EB-183A15D3311C}"/>
              </a:ext>
            </a:extLst>
          </p:cNvPr>
          <p:cNvSpPr>
            <a:spLocks noGrp="1"/>
          </p:cNvSpPr>
          <p:nvPr>
            <p:ph type="title"/>
          </p:nvPr>
        </p:nvSpPr>
        <p:spPr/>
        <p:txBody>
          <a:bodyPr/>
          <a:lstStyle/>
          <a:p>
            <a:r>
              <a:rPr lang="en-US" dirty="0"/>
              <a:t>Ethics of Data Discussion</a:t>
            </a:r>
          </a:p>
        </p:txBody>
      </p:sp>
      <p:sp>
        <p:nvSpPr>
          <p:cNvPr id="3" name="Text Placeholder 2">
            <a:extLst>
              <a:ext uri="{FF2B5EF4-FFF2-40B4-BE49-F238E27FC236}">
                <a16:creationId xmlns:a16="http://schemas.microsoft.com/office/drawing/2014/main" id="{8CFB40F0-6367-9542-A81A-CD56B33689D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6582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sz="half" idx="1"/>
          </p:nvPr>
        </p:nvSpPr>
        <p:spPr>
          <a:xfrm>
            <a:off x="457200" y="1352550"/>
            <a:ext cx="8153400" cy="3505200"/>
          </a:xfrm>
        </p:spPr>
        <p:txBody>
          <a:bodyPr>
            <a:normAutofit/>
          </a:bodyPr>
          <a:lstStyle/>
          <a:p>
            <a:r>
              <a:rPr lang="en-US" dirty="0"/>
              <a:t>Data Management Components</a:t>
            </a:r>
            <a:endParaRPr lang="en-US" u="sng" dirty="0"/>
          </a:p>
          <a:p>
            <a:r>
              <a:rPr lang="en-US" dirty="0"/>
              <a:t>Breakout Teams</a:t>
            </a:r>
            <a:endParaRPr lang="en-US" u="sng" dirty="0"/>
          </a:p>
          <a:p>
            <a:r>
              <a:rPr lang="en-US" dirty="0"/>
              <a:t>Team Report Outs</a:t>
            </a:r>
          </a:p>
          <a:p>
            <a:r>
              <a:rPr lang="en-US" dirty="0"/>
              <a:t>Data management technology landscape</a:t>
            </a:r>
          </a:p>
          <a:p>
            <a:r>
              <a:rPr lang="en-US" dirty="0"/>
              <a:t>Ethics of Data</a:t>
            </a:r>
          </a:p>
          <a:p>
            <a:r>
              <a:rPr lang="en-US" dirty="0"/>
              <a:t>Questions and Discussion</a:t>
            </a:r>
          </a:p>
        </p:txBody>
      </p:sp>
    </p:spTree>
    <p:extLst>
      <p:ext uri="{BB962C8B-B14F-4D97-AF65-F5344CB8AC3E}">
        <p14:creationId xmlns:p14="http://schemas.microsoft.com/office/powerpoint/2010/main" val="3802807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79070-2173-944C-9418-9843F057B8BC}"/>
              </a:ext>
            </a:extLst>
          </p:cNvPr>
          <p:cNvSpPr>
            <a:spLocks noGrp="1"/>
          </p:cNvSpPr>
          <p:nvPr>
            <p:ph type="title"/>
          </p:nvPr>
        </p:nvSpPr>
        <p:spPr/>
        <p:txBody>
          <a:bodyPr>
            <a:normAutofit/>
          </a:bodyPr>
          <a:lstStyle/>
          <a:p>
            <a:r>
              <a:rPr lang="en-US" dirty="0"/>
              <a:t>Next Class</a:t>
            </a:r>
          </a:p>
        </p:txBody>
      </p:sp>
      <p:sp>
        <p:nvSpPr>
          <p:cNvPr id="3" name="Content Placeholder 2">
            <a:extLst>
              <a:ext uri="{FF2B5EF4-FFF2-40B4-BE49-F238E27FC236}">
                <a16:creationId xmlns:a16="http://schemas.microsoft.com/office/drawing/2014/main" id="{907DDCF8-E8C5-7640-9692-C28EFD311360}"/>
              </a:ext>
            </a:extLst>
          </p:cNvPr>
          <p:cNvSpPr>
            <a:spLocks noGrp="1"/>
          </p:cNvSpPr>
          <p:nvPr>
            <p:ph sz="half" idx="1"/>
          </p:nvPr>
        </p:nvSpPr>
        <p:spPr>
          <a:xfrm>
            <a:off x="457200" y="1352550"/>
            <a:ext cx="8229600" cy="3505200"/>
          </a:xfrm>
        </p:spPr>
        <p:txBody>
          <a:bodyPr>
            <a:normAutofit/>
          </a:bodyPr>
          <a:lstStyle/>
          <a:p>
            <a:pPr marL="457200" indent="-457200">
              <a:spcAft>
                <a:spcPts val="2400"/>
              </a:spcAft>
              <a:buClr>
                <a:srgbClr val="C00000"/>
              </a:buClr>
              <a:buSzPct val="110000"/>
              <a:buFont typeface="Arial" panose="020B0604020202020204" pitchFamily="34" charset="0"/>
              <a:buChar char="•"/>
            </a:pPr>
            <a:r>
              <a:rPr lang="en-US" sz="2400" dirty="0">
                <a:latin typeface="Arial" panose="020B0604020202020204" pitchFamily="34" charset="0"/>
                <a:cs typeface="Arial" panose="020B0604020202020204" pitchFamily="34" charset="0"/>
              </a:rPr>
              <a:t>Always on Canvas</a:t>
            </a:r>
          </a:p>
          <a:p>
            <a:pPr marL="857250" lvl="1" indent="-457200">
              <a:spcAft>
                <a:spcPts val="24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Takeaways, Reflections, Questions – Due Sunday night</a:t>
            </a:r>
          </a:p>
          <a:p>
            <a:pPr marL="857250" lvl="1" indent="-457200">
              <a:spcAft>
                <a:spcPts val="24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SQL Developer Install and Getting Started Video</a:t>
            </a:r>
          </a:p>
          <a:p>
            <a:pPr marL="857250" lvl="1" indent="-457200">
              <a:spcAft>
                <a:spcPts val="24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Readings on Relational DBs, Modeling and Normalization</a:t>
            </a:r>
          </a:p>
        </p:txBody>
      </p:sp>
    </p:spTree>
    <p:extLst>
      <p:ext uri="{BB962C8B-B14F-4D97-AF65-F5344CB8AC3E}">
        <p14:creationId xmlns:p14="http://schemas.microsoft.com/office/powerpoint/2010/main" val="1563480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14550"/>
            <a:ext cx="8229600" cy="857250"/>
          </a:xfrm>
        </p:spPr>
        <p:txBody>
          <a:bodyPr>
            <a:normAutofit fontScale="90000"/>
          </a:bodyPr>
          <a:lstStyle/>
          <a:p>
            <a:pPr algn="ctr"/>
            <a:r>
              <a:rPr lang="en-US" dirty="0"/>
              <a:t>Questions?</a:t>
            </a:r>
            <a:br>
              <a:rPr lang="en-US" dirty="0"/>
            </a:br>
            <a:br>
              <a:rPr lang="en-US" dirty="0"/>
            </a:br>
            <a:r>
              <a:rPr lang="en-US" dirty="0">
                <a:latin typeface="Arial" panose="020B0604020202020204" pitchFamily="34" charset="0"/>
                <a:cs typeface="Arial" panose="020B0604020202020204" pitchFamily="34" charset="0"/>
              </a:rPr>
              <a:t>Takeaways, Reflections, Questions</a:t>
            </a:r>
            <a:endParaRPr lang="en-US" dirty="0"/>
          </a:p>
        </p:txBody>
      </p:sp>
    </p:spTree>
    <p:extLst>
      <p:ext uri="{BB962C8B-B14F-4D97-AF65-F5344CB8AC3E}">
        <p14:creationId xmlns:p14="http://schemas.microsoft.com/office/powerpoint/2010/main" val="3411649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Illustrative Definitions</a:t>
            </a:r>
          </a:p>
        </p:txBody>
      </p:sp>
      <p:sp>
        <p:nvSpPr>
          <p:cNvPr id="6" name="Rectangle 5">
            <a:extLst>
              <a:ext uri="{FF2B5EF4-FFF2-40B4-BE49-F238E27FC236}">
                <a16:creationId xmlns:a16="http://schemas.microsoft.com/office/drawing/2014/main" id="{6A31E5DB-E375-7348-9A00-1A545411A1D6}"/>
              </a:ext>
            </a:extLst>
          </p:cNvPr>
          <p:cNvSpPr/>
          <p:nvPr/>
        </p:nvSpPr>
        <p:spPr>
          <a:xfrm>
            <a:off x="228600" y="1219201"/>
            <a:ext cx="8763000" cy="3785652"/>
          </a:xfrm>
          <a:prstGeom prst="rect">
            <a:avLst/>
          </a:prstGeom>
          <a:noFill/>
          <a:ln>
            <a:noFill/>
          </a:ln>
        </p:spPr>
        <p:txBody>
          <a:bodyPr wrap="square">
            <a:spAutoFit/>
          </a:bodyPr>
          <a:lstStyle/>
          <a:p>
            <a:pPr marL="457200" indent="-457200">
              <a:spcAft>
                <a:spcPts val="24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Gartner—Data Management is the set of </a:t>
            </a:r>
            <a:r>
              <a:rPr lang="en-US" sz="2000" dirty="0">
                <a:solidFill>
                  <a:srgbClr val="C00000"/>
                </a:solidFill>
                <a:latin typeface="Arial" panose="020B0604020202020204" pitchFamily="34" charset="0"/>
                <a:cs typeface="Arial" panose="020B0604020202020204" pitchFamily="34" charset="0"/>
              </a:rPr>
              <a:t>practices</a:t>
            </a:r>
            <a:r>
              <a:rPr lang="en-US" sz="2000" dirty="0">
                <a:latin typeface="Arial" panose="020B0604020202020204" pitchFamily="34" charset="0"/>
                <a:cs typeface="Arial" panose="020B0604020202020204" pitchFamily="34" charset="0"/>
              </a:rPr>
              <a:t>, </a:t>
            </a:r>
            <a:r>
              <a:rPr lang="en-US" sz="2000" dirty="0">
                <a:solidFill>
                  <a:srgbClr val="C00000"/>
                </a:solidFill>
                <a:latin typeface="Arial" panose="020B0604020202020204" pitchFamily="34" charset="0"/>
                <a:cs typeface="Arial" panose="020B0604020202020204" pitchFamily="34" charset="0"/>
              </a:rPr>
              <a:t>architectural</a:t>
            </a:r>
            <a:r>
              <a:rPr lang="en-US" sz="2000" dirty="0">
                <a:latin typeface="Arial" panose="020B0604020202020204" pitchFamily="34" charset="0"/>
                <a:cs typeface="Arial" panose="020B0604020202020204" pitchFamily="34" charset="0"/>
              </a:rPr>
              <a:t> </a:t>
            </a:r>
            <a:r>
              <a:rPr lang="en-US" sz="2000" dirty="0">
                <a:solidFill>
                  <a:srgbClr val="C00000"/>
                </a:solidFill>
                <a:latin typeface="Arial" panose="020B0604020202020204" pitchFamily="34" charset="0"/>
                <a:cs typeface="Arial" panose="020B0604020202020204" pitchFamily="34" charset="0"/>
              </a:rPr>
              <a:t>techniques</a:t>
            </a:r>
            <a:r>
              <a:rPr lang="en-US" sz="2000" dirty="0">
                <a:latin typeface="Arial" panose="020B0604020202020204" pitchFamily="34" charset="0"/>
                <a:cs typeface="Arial" panose="020B0604020202020204" pitchFamily="34" charset="0"/>
              </a:rPr>
              <a:t>, and </a:t>
            </a:r>
            <a:r>
              <a:rPr lang="en-US" sz="2000" dirty="0">
                <a:solidFill>
                  <a:srgbClr val="C00000"/>
                </a:solidFill>
                <a:latin typeface="Arial" panose="020B0604020202020204" pitchFamily="34" charset="0"/>
                <a:cs typeface="Arial" panose="020B0604020202020204" pitchFamily="34" charset="0"/>
              </a:rPr>
              <a:t>tools</a:t>
            </a:r>
            <a:r>
              <a:rPr lang="en-US" sz="2000" dirty="0">
                <a:latin typeface="Arial" panose="020B0604020202020204" pitchFamily="34" charset="0"/>
                <a:cs typeface="Arial" panose="020B0604020202020204" pitchFamily="34" charset="0"/>
              </a:rPr>
              <a:t> for achieving consistent access to and delivery of data across the spectrum of data </a:t>
            </a:r>
            <a:r>
              <a:rPr lang="en-US" sz="2000" dirty="0">
                <a:solidFill>
                  <a:srgbClr val="C00000"/>
                </a:solidFill>
                <a:latin typeface="Arial" panose="020B0604020202020204" pitchFamily="34" charset="0"/>
                <a:cs typeface="Arial" panose="020B0604020202020204" pitchFamily="34" charset="0"/>
              </a:rPr>
              <a:t>subject areas</a:t>
            </a:r>
            <a:r>
              <a:rPr lang="en-US" sz="2000" dirty="0">
                <a:latin typeface="Arial" panose="020B0604020202020204" pitchFamily="34" charset="0"/>
                <a:cs typeface="Arial" panose="020B0604020202020204" pitchFamily="34" charset="0"/>
              </a:rPr>
              <a:t> and data </a:t>
            </a:r>
            <a:r>
              <a:rPr lang="en-US" sz="2000" dirty="0">
                <a:solidFill>
                  <a:srgbClr val="C00000"/>
                </a:solidFill>
                <a:latin typeface="Arial" panose="020B0604020202020204" pitchFamily="34" charset="0"/>
                <a:cs typeface="Arial" panose="020B0604020202020204" pitchFamily="34" charset="0"/>
              </a:rPr>
              <a:t>structure types</a:t>
            </a:r>
            <a:r>
              <a:rPr lang="en-US" sz="2000" dirty="0">
                <a:latin typeface="Arial" panose="020B0604020202020204" pitchFamily="34" charset="0"/>
                <a:cs typeface="Arial" panose="020B0604020202020204" pitchFamily="34" charset="0"/>
              </a:rPr>
              <a:t> in the enterprise, to meet the data </a:t>
            </a:r>
            <a:r>
              <a:rPr lang="en-US" sz="2000" dirty="0">
                <a:solidFill>
                  <a:srgbClr val="C00000"/>
                </a:solidFill>
                <a:latin typeface="Arial" panose="020B0604020202020204" pitchFamily="34" charset="0"/>
                <a:cs typeface="Arial" panose="020B0604020202020204" pitchFamily="34" charset="0"/>
              </a:rPr>
              <a:t>consumption requirements</a:t>
            </a:r>
            <a:r>
              <a:rPr lang="en-US" sz="2000" dirty="0">
                <a:latin typeface="Arial" panose="020B0604020202020204" pitchFamily="34" charset="0"/>
                <a:cs typeface="Arial" panose="020B0604020202020204" pitchFamily="34" charset="0"/>
              </a:rPr>
              <a:t> of all applications and business processes.</a:t>
            </a:r>
          </a:p>
          <a:p>
            <a:pPr marL="457200" indent="-457200">
              <a:spcAft>
                <a:spcPts val="2400"/>
              </a:spcAft>
              <a:buClr>
                <a:srgbClr val="C00000"/>
              </a:buClr>
              <a:buSzPct val="110000"/>
              <a:buFont typeface="Arial" panose="020B0604020202020204" pitchFamily="34" charset="0"/>
              <a:buChar char="•"/>
            </a:pPr>
            <a:r>
              <a:rPr lang="en-US" sz="2000" dirty="0" err="1">
                <a:latin typeface="Arial" panose="020B0604020202020204" pitchFamily="34" charset="0"/>
                <a:cs typeface="Arial" panose="020B0604020202020204" pitchFamily="34" charset="0"/>
              </a:rPr>
              <a:t>DalleMule</a:t>
            </a:r>
            <a:r>
              <a:rPr lang="en-US" sz="2000" dirty="0">
                <a:latin typeface="Arial" panose="020B0604020202020204" pitchFamily="34" charset="0"/>
                <a:cs typeface="Arial" panose="020B0604020202020204" pitchFamily="34" charset="0"/>
              </a:rPr>
              <a:t> &amp; Davenport—A company’s data architecture describes how data is </a:t>
            </a:r>
            <a:r>
              <a:rPr lang="en-US" sz="2000" dirty="0">
                <a:solidFill>
                  <a:srgbClr val="C00000"/>
                </a:solidFill>
                <a:latin typeface="Arial" panose="020B0604020202020204" pitchFamily="34" charset="0"/>
                <a:cs typeface="Arial" panose="020B0604020202020204" pitchFamily="34" charset="0"/>
              </a:rPr>
              <a:t>collected</a:t>
            </a:r>
            <a:r>
              <a:rPr lang="en-US" sz="2000" dirty="0">
                <a:latin typeface="Arial" panose="020B0604020202020204" pitchFamily="34" charset="0"/>
                <a:cs typeface="Arial" panose="020B0604020202020204" pitchFamily="34" charset="0"/>
              </a:rPr>
              <a:t>, </a:t>
            </a:r>
            <a:r>
              <a:rPr lang="en-US" sz="2000" dirty="0">
                <a:solidFill>
                  <a:srgbClr val="C00000"/>
                </a:solidFill>
                <a:latin typeface="Arial" panose="020B0604020202020204" pitchFamily="34" charset="0"/>
                <a:cs typeface="Arial" panose="020B0604020202020204" pitchFamily="34" charset="0"/>
              </a:rPr>
              <a:t>stored</a:t>
            </a:r>
            <a:r>
              <a:rPr lang="en-US" sz="2000" dirty="0">
                <a:latin typeface="Arial" panose="020B0604020202020204" pitchFamily="34" charset="0"/>
                <a:cs typeface="Arial" panose="020B0604020202020204" pitchFamily="34" charset="0"/>
              </a:rPr>
              <a:t>, </a:t>
            </a:r>
            <a:r>
              <a:rPr lang="en-US" sz="2000" dirty="0">
                <a:solidFill>
                  <a:srgbClr val="C00000"/>
                </a:solidFill>
                <a:latin typeface="Arial" panose="020B0604020202020204" pitchFamily="34" charset="0"/>
                <a:cs typeface="Arial" panose="020B0604020202020204" pitchFamily="34" charset="0"/>
              </a:rPr>
              <a:t>transformed</a:t>
            </a:r>
            <a:r>
              <a:rPr lang="en-US" sz="2000" dirty="0">
                <a:latin typeface="Arial" panose="020B0604020202020204" pitchFamily="34" charset="0"/>
                <a:cs typeface="Arial" panose="020B0604020202020204" pitchFamily="34" charset="0"/>
              </a:rPr>
              <a:t>, </a:t>
            </a:r>
            <a:r>
              <a:rPr lang="en-US" sz="2000" dirty="0">
                <a:solidFill>
                  <a:srgbClr val="C00000"/>
                </a:solidFill>
                <a:latin typeface="Arial" panose="020B0604020202020204" pitchFamily="34" charset="0"/>
                <a:cs typeface="Arial" panose="020B0604020202020204" pitchFamily="34" charset="0"/>
              </a:rPr>
              <a:t>distributed</a:t>
            </a:r>
            <a:r>
              <a:rPr lang="en-US" sz="2000" dirty="0">
                <a:latin typeface="Arial" panose="020B0604020202020204" pitchFamily="34" charset="0"/>
                <a:cs typeface="Arial" panose="020B0604020202020204" pitchFamily="34" charset="0"/>
              </a:rPr>
              <a:t>, and </a:t>
            </a:r>
            <a:r>
              <a:rPr lang="en-US" sz="2000" dirty="0">
                <a:solidFill>
                  <a:srgbClr val="C00000"/>
                </a:solidFill>
                <a:latin typeface="Arial" panose="020B0604020202020204" pitchFamily="34" charset="0"/>
                <a:cs typeface="Arial" panose="020B0604020202020204" pitchFamily="34" charset="0"/>
              </a:rPr>
              <a:t>consumed</a:t>
            </a:r>
            <a:r>
              <a:rPr lang="en-US" sz="2000" dirty="0">
                <a:latin typeface="Arial" panose="020B0604020202020204" pitchFamily="34" charset="0"/>
                <a:cs typeface="Arial" panose="020B0604020202020204" pitchFamily="34" charset="0"/>
              </a:rPr>
              <a:t>. It includes the rules governing structured formats, such as databases and file systems, and the systems for connecting data with the business processes that consume it. Information architecture governs the processes and rules that convert data into </a:t>
            </a:r>
            <a:r>
              <a:rPr lang="en-US" sz="2000" dirty="0">
                <a:solidFill>
                  <a:srgbClr val="FF0000"/>
                </a:solidFill>
                <a:latin typeface="Arial" panose="020B0604020202020204" pitchFamily="34" charset="0"/>
                <a:cs typeface="Arial" panose="020B0604020202020204" pitchFamily="34" charset="0"/>
              </a:rPr>
              <a:t>useful</a:t>
            </a:r>
            <a:r>
              <a:rPr lang="en-US" sz="2000" dirty="0">
                <a:latin typeface="Arial" panose="020B0604020202020204" pitchFamily="34" charset="0"/>
                <a:cs typeface="Arial" panose="020B0604020202020204" pitchFamily="34" charset="0"/>
              </a:rPr>
              <a:t> information.</a:t>
            </a:r>
          </a:p>
        </p:txBody>
      </p:sp>
    </p:spTree>
    <p:extLst>
      <p:ext uri="{BB962C8B-B14F-4D97-AF65-F5344CB8AC3E}">
        <p14:creationId xmlns:p14="http://schemas.microsoft.com/office/powerpoint/2010/main" val="388439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79070-2173-944C-9418-9843F057B8BC}"/>
              </a:ext>
            </a:extLst>
          </p:cNvPr>
          <p:cNvSpPr>
            <a:spLocks noGrp="1"/>
          </p:cNvSpPr>
          <p:nvPr>
            <p:ph type="title"/>
          </p:nvPr>
        </p:nvSpPr>
        <p:spPr/>
        <p:txBody>
          <a:bodyPr/>
          <a:lstStyle/>
          <a:p>
            <a:r>
              <a:rPr lang="en-US" dirty="0"/>
              <a:t>Components of Data </a:t>
            </a:r>
            <a:r>
              <a:rPr lang="en-US" dirty="0" err="1"/>
              <a:t>Mgmt</a:t>
            </a:r>
            <a:endParaRPr lang="en-US" dirty="0"/>
          </a:p>
        </p:txBody>
      </p:sp>
      <p:sp>
        <p:nvSpPr>
          <p:cNvPr id="3" name="Content Placeholder 2">
            <a:extLst>
              <a:ext uri="{FF2B5EF4-FFF2-40B4-BE49-F238E27FC236}">
                <a16:creationId xmlns:a16="http://schemas.microsoft.com/office/drawing/2014/main" id="{907DDCF8-E8C5-7640-9692-C28EFD311360}"/>
              </a:ext>
            </a:extLst>
          </p:cNvPr>
          <p:cNvSpPr>
            <a:spLocks noGrp="1"/>
          </p:cNvSpPr>
          <p:nvPr>
            <p:ph sz="half" idx="1"/>
          </p:nvPr>
        </p:nvSpPr>
        <p:spPr>
          <a:xfrm>
            <a:off x="457200" y="1352550"/>
            <a:ext cx="8458200" cy="3505200"/>
          </a:xfrm>
        </p:spPr>
        <p:txBody>
          <a:bodyPr>
            <a:normAutofit/>
          </a:bodyPr>
          <a:lstStyle/>
          <a:p>
            <a:r>
              <a:rPr lang="en-US" dirty="0"/>
              <a:t>Business Purpose of Data</a:t>
            </a:r>
          </a:p>
          <a:p>
            <a:r>
              <a:rPr lang="en-US" dirty="0"/>
              <a:t>Characteristics of Data under Management</a:t>
            </a:r>
          </a:p>
          <a:p>
            <a:r>
              <a:rPr lang="en-US" dirty="0"/>
              <a:t>Data Management Operating Model</a:t>
            </a:r>
          </a:p>
          <a:p>
            <a:r>
              <a:rPr lang="en-US" dirty="0"/>
              <a:t>Data Management Technology Architecture</a:t>
            </a:r>
          </a:p>
        </p:txBody>
      </p:sp>
    </p:spTree>
    <p:extLst>
      <p:ext uri="{BB962C8B-B14F-4D97-AF65-F5344CB8AC3E}">
        <p14:creationId xmlns:p14="http://schemas.microsoft.com/office/powerpoint/2010/main" val="2218198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79070-2173-944C-9418-9843F057B8BC}"/>
              </a:ext>
            </a:extLst>
          </p:cNvPr>
          <p:cNvSpPr>
            <a:spLocks noGrp="1"/>
          </p:cNvSpPr>
          <p:nvPr>
            <p:ph type="title"/>
          </p:nvPr>
        </p:nvSpPr>
        <p:spPr/>
        <p:txBody>
          <a:bodyPr/>
          <a:lstStyle/>
          <a:p>
            <a:r>
              <a:rPr lang="en-US" dirty="0"/>
              <a:t>Business Purpose of Data</a:t>
            </a:r>
          </a:p>
        </p:txBody>
      </p:sp>
      <p:sp>
        <p:nvSpPr>
          <p:cNvPr id="3" name="Content Placeholder 2">
            <a:extLst>
              <a:ext uri="{FF2B5EF4-FFF2-40B4-BE49-F238E27FC236}">
                <a16:creationId xmlns:a16="http://schemas.microsoft.com/office/drawing/2014/main" id="{907DDCF8-E8C5-7640-9692-C28EFD311360}"/>
              </a:ext>
            </a:extLst>
          </p:cNvPr>
          <p:cNvSpPr>
            <a:spLocks noGrp="1"/>
          </p:cNvSpPr>
          <p:nvPr>
            <p:ph sz="half" idx="1"/>
          </p:nvPr>
        </p:nvSpPr>
        <p:spPr>
          <a:xfrm>
            <a:off x="457200" y="1352550"/>
            <a:ext cx="8229600" cy="3505200"/>
          </a:xfrm>
        </p:spPr>
        <p:txBody>
          <a:bodyPr>
            <a:normAutofit lnSpcReduction="10000"/>
          </a:bodyPr>
          <a:lstStyle/>
          <a:p>
            <a:pPr>
              <a:spcBef>
                <a:spcPts val="600"/>
              </a:spcBef>
              <a:spcAft>
                <a:spcPts val="300"/>
              </a:spcAft>
              <a:buClr>
                <a:srgbClr val="C00000"/>
              </a:buClr>
              <a:buSzPct val="11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Multiple spectrums to characterize business purpose of data: </a:t>
            </a:r>
          </a:p>
          <a:p>
            <a:pPr marL="800100" lvl="1" indent="-342900">
              <a:spcBef>
                <a:spcPts val="300"/>
              </a:spcBef>
              <a:spcAft>
                <a:spcPts val="300"/>
              </a:spcAft>
              <a:buClr>
                <a:srgbClr val="C00000"/>
              </a:buClr>
              <a:buSzPct val="110000"/>
              <a:buFont typeface="System Font Regular"/>
              <a:buChar char="−"/>
            </a:pPr>
            <a:r>
              <a:rPr lang="en-US" dirty="0">
                <a:solidFill>
                  <a:schemeClr val="tx1"/>
                </a:solidFill>
                <a:latin typeface="Arial" panose="020B0604020202020204" pitchFamily="34" charset="0"/>
                <a:cs typeface="Arial" panose="020B0604020202020204" pitchFamily="34" charset="0"/>
              </a:rPr>
              <a:t>defense ←→ offense</a:t>
            </a:r>
          </a:p>
          <a:p>
            <a:pPr marL="800100" lvl="1" indent="-342900">
              <a:spcBef>
                <a:spcPts val="300"/>
              </a:spcBef>
              <a:spcAft>
                <a:spcPts val="300"/>
              </a:spcAft>
              <a:buClr>
                <a:srgbClr val="C00000"/>
              </a:buClr>
              <a:buSzPct val="110000"/>
              <a:buFont typeface="System Font Regular"/>
              <a:buChar char="−"/>
            </a:pPr>
            <a:r>
              <a:rPr lang="en-US" dirty="0">
                <a:solidFill>
                  <a:schemeClr val="tx1"/>
                </a:solidFill>
                <a:latin typeface="Arial" panose="020B0604020202020204" pitchFamily="34" charset="0"/>
                <a:cs typeface="Arial" panose="020B0604020202020204" pitchFamily="34" charset="0"/>
              </a:rPr>
              <a:t>internal ←→ external</a:t>
            </a:r>
          </a:p>
          <a:p>
            <a:pPr marL="800100" lvl="1" indent="-342900">
              <a:spcBef>
                <a:spcPts val="300"/>
              </a:spcBef>
              <a:spcAft>
                <a:spcPts val="300"/>
              </a:spcAft>
              <a:buClr>
                <a:srgbClr val="C00000"/>
              </a:buClr>
              <a:buSzPct val="110000"/>
              <a:buFont typeface="System Font Regular"/>
              <a:buChar char="−"/>
            </a:pPr>
            <a:r>
              <a:rPr lang="en-US" dirty="0">
                <a:solidFill>
                  <a:schemeClr val="tx1"/>
                </a:solidFill>
                <a:latin typeface="Arial" panose="020B0604020202020204" pitchFamily="34" charset="0"/>
                <a:cs typeface="Arial" panose="020B0604020202020204" pitchFamily="34" charset="0"/>
              </a:rPr>
              <a:t>”run the business” ←→ “grow the business”</a:t>
            </a:r>
          </a:p>
          <a:p>
            <a:pPr marL="800100" lvl="1" indent="-342900">
              <a:spcBef>
                <a:spcPts val="300"/>
              </a:spcBef>
              <a:spcAft>
                <a:spcPts val="600"/>
              </a:spcAft>
              <a:buClr>
                <a:srgbClr val="C00000"/>
              </a:buClr>
              <a:buSzPct val="110000"/>
              <a:buFont typeface="System Font Regular"/>
              <a:buChar char="−"/>
            </a:pPr>
            <a:r>
              <a:rPr lang="en-US" dirty="0">
                <a:solidFill>
                  <a:schemeClr val="tx1"/>
                </a:solidFill>
                <a:latin typeface="Arial" panose="020B0604020202020204" pitchFamily="34" charset="0"/>
                <a:cs typeface="Arial" panose="020B0604020202020204" pitchFamily="34" charset="0"/>
              </a:rPr>
              <a:t>…</a:t>
            </a:r>
          </a:p>
          <a:p>
            <a:pPr>
              <a:spcBef>
                <a:spcPts val="600"/>
              </a:spcBef>
              <a:spcAft>
                <a:spcPts val="600"/>
              </a:spcAft>
              <a:buClr>
                <a:srgbClr val="C00000"/>
              </a:buClr>
              <a:buSzPct val="11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Is your product/service based on data?</a:t>
            </a:r>
          </a:p>
          <a:p>
            <a:pPr>
              <a:spcBef>
                <a:spcPts val="600"/>
              </a:spcBef>
              <a:spcAft>
                <a:spcPts val="600"/>
              </a:spcAft>
              <a:buClr>
                <a:srgbClr val="C00000"/>
              </a:buClr>
              <a:buSzPct val="11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What is the role of data in your digitization roadmap? </a:t>
            </a:r>
            <a:r>
              <a:rPr lang="en-US" sz="2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714521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79070-2173-944C-9418-9843F057B8BC}"/>
              </a:ext>
            </a:extLst>
          </p:cNvPr>
          <p:cNvSpPr>
            <a:spLocks noGrp="1"/>
          </p:cNvSpPr>
          <p:nvPr>
            <p:ph type="title"/>
          </p:nvPr>
        </p:nvSpPr>
        <p:spPr/>
        <p:txBody>
          <a:bodyPr>
            <a:normAutofit fontScale="90000"/>
          </a:bodyPr>
          <a:lstStyle/>
          <a:p>
            <a:r>
              <a:rPr lang="en-US" dirty="0"/>
              <a:t>Characteristics of Data under </a:t>
            </a:r>
            <a:r>
              <a:rPr lang="en-US" dirty="0" err="1"/>
              <a:t>Mgmt</a:t>
            </a:r>
            <a:endParaRPr lang="en-US" dirty="0"/>
          </a:p>
        </p:txBody>
      </p:sp>
      <p:sp>
        <p:nvSpPr>
          <p:cNvPr id="3" name="Content Placeholder 2">
            <a:extLst>
              <a:ext uri="{FF2B5EF4-FFF2-40B4-BE49-F238E27FC236}">
                <a16:creationId xmlns:a16="http://schemas.microsoft.com/office/drawing/2014/main" id="{907DDCF8-E8C5-7640-9692-C28EFD311360}"/>
              </a:ext>
            </a:extLst>
          </p:cNvPr>
          <p:cNvSpPr>
            <a:spLocks noGrp="1"/>
          </p:cNvSpPr>
          <p:nvPr>
            <p:ph sz="half" idx="1"/>
          </p:nvPr>
        </p:nvSpPr>
        <p:spPr>
          <a:xfrm>
            <a:off x="457200" y="1352550"/>
            <a:ext cx="8229600" cy="3505200"/>
          </a:xfrm>
        </p:spPr>
        <p:txBody>
          <a:bodyPr>
            <a:normAutofit fontScale="85000" lnSpcReduction="10000"/>
          </a:bodyPr>
          <a:lstStyle/>
          <a:p>
            <a:pPr>
              <a:spcBef>
                <a:spcPts val="600"/>
              </a:spcBef>
              <a:spcAft>
                <a:spcPts val="600"/>
              </a:spcAft>
              <a:buClr>
                <a:srgbClr val="C00000"/>
              </a:buClr>
              <a:buSzPct val="11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Internal – created through the execution of business processes</a:t>
            </a:r>
          </a:p>
          <a:p>
            <a:pPr>
              <a:spcBef>
                <a:spcPts val="600"/>
              </a:spcBef>
              <a:spcAft>
                <a:spcPts val="600"/>
              </a:spcAft>
              <a:buClr>
                <a:srgbClr val="C00000"/>
              </a:buClr>
              <a:buSzPct val="11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External – acquired as supplemental or a necessity for the business</a:t>
            </a:r>
          </a:p>
          <a:p>
            <a:pPr>
              <a:spcBef>
                <a:spcPts val="600"/>
              </a:spcBef>
              <a:spcAft>
                <a:spcPts val="600"/>
              </a:spcAft>
              <a:buClr>
                <a:srgbClr val="C00000"/>
              </a:buClr>
              <a:buSzPct val="11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Nature of transactional, streaming, reference, analytical and metadata</a:t>
            </a:r>
          </a:p>
          <a:p>
            <a:pPr>
              <a:spcBef>
                <a:spcPts val="600"/>
              </a:spcBef>
              <a:spcAft>
                <a:spcPts val="600"/>
              </a:spcAft>
              <a:buClr>
                <a:srgbClr val="C00000"/>
              </a:buClr>
              <a:buSzPct val="11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Volume?</a:t>
            </a:r>
          </a:p>
          <a:p>
            <a:pPr>
              <a:spcBef>
                <a:spcPts val="600"/>
              </a:spcBef>
              <a:spcAft>
                <a:spcPts val="600"/>
              </a:spcAft>
              <a:buClr>
                <a:srgbClr val="C00000"/>
              </a:buClr>
              <a:buSzPct val="11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Velocity?</a:t>
            </a:r>
          </a:p>
          <a:p>
            <a:pPr>
              <a:spcBef>
                <a:spcPts val="600"/>
              </a:spcBef>
              <a:spcAft>
                <a:spcPts val="600"/>
              </a:spcAft>
              <a:buClr>
                <a:srgbClr val="C00000"/>
              </a:buClr>
              <a:buSzPct val="11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Variety?</a:t>
            </a:r>
          </a:p>
          <a:p>
            <a:pPr>
              <a:spcBef>
                <a:spcPts val="600"/>
              </a:spcBef>
              <a:spcAft>
                <a:spcPts val="600"/>
              </a:spcAft>
              <a:buClr>
                <a:srgbClr val="C00000"/>
              </a:buClr>
              <a:buSzPct val="11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Regulation – requirements for privacy, access, and retention</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2037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79070-2173-944C-9418-9843F057B8BC}"/>
              </a:ext>
            </a:extLst>
          </p:cNvPr>
          <p:cNvSpPr>
            <a:spLocks noGrp="1"/>
          </p:cNvSpPr>
          <p:nvPr>
            <p:ph type="title"/>
          </p:nvPr>
        </p:nvSpPr>
        <p:spPr/>
        <p:txBody>
          <a:bodyPr>
            <a:normAutofit/>
          </a:bodyPr>
          <a:lstStyle/>
          <a:p>
            <a:r>
              <a:rPr lang="en-US" dirty="0"/>
              <a:t>Data </a:t>
            </a:r>
            <a:r>
              <a:rPr lang="en-US" dirty="0" err="1"/>
              <a:t>Mgmt</a:t>
            </a:r>
            <a:r>
              <a:rPr lang="en-US" dirty="0"/>
              <a:t> Operating Model</a:t>
            </a:r>
          </a:p>
        </p:txBody>
      </p:sp>
      <p:sp>
        <p:nvSpPr>
          <p:cNvPr id="3" name="Content Placeholder 2">
            <a:extLst>
              <a:ext uri="{FF2B5EF4-FFF2-40B4-BE49-F238E27FC236}">
                <a16:creationId xmlns:a16="http://schemas.microsoft.com/office/drawing/2014/main" id="{907DDCF8-E8C5-7640-9692-C28EFD311360}"/>
              </a:ext>
            </a:extLst>
          </p:cNvPr>
          <p:cNvSpPr>
            <a:spLocks noGrp="1"/>
          </p:cNvSpPr>
          <p:nvPr>
            <p:ph sz="half" idx="1"/>
          </p:nvPr>
        </p:nvSpPr>
        <p:spPr>
          <a:xfrm>
            <a:off x="457200" y="1352550"/>
            <a:ext cx="8229600" cy="3505200"/>
          </a:xfrm>
        </p:spPr>
        <p:txBody>
          <a:bodyPr>
            <a:normAutofit fontScale="85000" lnSpcReduction="20000"/>
          </a:bodyPr>
          <a:lstStyle/>
          <a:p>
            <a:pPr>
              <a:spcBef>
                <a:spcPts val="600"/>
              </a:spcBef>
              <a:spcAft>
                <a:spcPts val="300"/>
              </a:spcAft>
              <a:buClr>
                <a:srgbClr val="C00000"/>
              </a:buClr>
              <a:buSzPct val="11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Four components of the operating model: </a:t>
            </a:r>
          </a:p>
          <a:p>
            <a:pPr marL="800100" lvl="1" indent="-342900">
              <a:spcBef>
                <a:spcPts val="300"/>
              </a:spcBef>
              <a:spcAft>
                <a:spcPts val="300"/>
              </a:spcAft>
              <a:buClr>
                <a:srgbClr val="C00000"/>
              </a:buClr>
              <a:buSzPct val="110000"/>
              <a:buFont typeface="System Font Regular"/>
              <a:buChar char="−"/>
            </a:pPr>
            <a:r>
              <a:rPr lang="en-US" dirty="0">
                <a:solidFill>
                  <a:schemeClr val="tx1"/>
                </a:solidFill>
                <a:latin typeface="Arial" panose="020B0604020202020204" pitchFamily="34" charset="0"/>
                <a:cs typeface="Arial" panose="020B0604020202020204" pitchFamily="34" charset="0"/>
              </a:rPr>
              <a:t>Organization</a:t>
            </a:r>
          </a:p>
          <a:p>
            <a:pPr marL="800100" lvl="1" indent="-342900">
              <a:spcBef>
                <a:spcPts val="300"/>
              </a:spcBef>
              <a:spcAft>
                <a:spcPts val="300"/>
              </a:spcAft>
              <a:buClr>
                <a:srgbClr val="C00000"/>
              </a:buClr>
              <a:buSzPct val="110000"/>
              <a:buFont typeface="System Font Regular"/>
              <a:buChar char="−"/>
            </a:pPr>
            <a:r>
              <a:rPr lang="en-US" dirty="0">
                <a:solidFill>
                  <a:schemeClr val="tx1"/>
                </a:solidFill>
                <a:latin typeface="Arial" panose="020B0604020202020204" pitchFamily="34" charset="0"/>
                <a:cs typeface="Arial" panose="020B0604020202020204" pitchFamily="34" charset="0"/>
              </a:rPr>
              <a:t>Governance</a:t>
            </a:r>
          </a:p>
          <a:p>
            <a:pPr marL="800100" lvl="1" indent="-342900">
              <a:spcBef>
                <a:spcPts val="300"/>
              </a:spcBef>
              <a:spcAft>
                <a:spcPts val="600"/>
              </a:spcAft>
              <a:buClr>
                <a:srgbClr val="C00000"/>
              </a:buClr>
              <a:buSzPct val="110000"/>
              <a:buFont typeface="System Font Regular"/>
              <a:buChar char="−"/>
            </a:pPr>
            <a:r>
              <a:rPr lang="en-US" dirty="0">
                <a:solidFill>
                  <a:schemeClr val="tx1"/>
                </a:solidFill>
                <a:latin typeface="Arial" panose="020B0604020202020204" pitchFamily="34" charset="0"/>
                <a:cs typeface="Arial" panose="020B0604020202020204" pitchFamily="34" charset="0"/>
              </a:rPr>
              <a:t>Stewardship</a:t>
            </a:r>
          </a:p>
          <a:p>
            <a:pPr marL="800100" lvl="1" indent="-342900">
              <a:spcBef>
                <a:spcPts val="300"/>
              </a:spcBef>
              <a:spcAft>
                <a:spcPts val="600"/>
              </a:spcAft>
              <a:buClr>
                <a:srgbClr val="C00000"/>
              </a:buClr>
              <a:buSzPct val="110000"/>
              <a:buFont typeface="System Font Regular"/>
              <a:buChar char="−"/>
            </a:pPr>
            <a:r>
              <a:rPr lang="en-US" dirty="0">
                <a:solidFill>
                  <a:schemeClr val="tx1"/>
                </a:solidFill>
                <a:latin typeface="Arial" panose="020B0604020202020204" pitchFamily="34" charset="0"/>
                <a:cs typeface="Arial" panose="020B0604020202020204" pitchFamily="34" charset="0"/>
              </a:rPr>
              <a:t>Performance management</a:t>
            </a:r>
          </a:p>
          <a:p>
            <a:pPr>
              <a:spcBef>
                <a:spcPts val="600"/>
              </a:spcBef>
              <a:spcAft>
                <a:spcPts val="600"/>
              </a:spcAft>
              <a:buClr>
                <a:srgbClr val="C00000"/>
              </a:buClr>
              <a:buSzPct val="11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Centralized or decentralized?</a:t>
            </a:r>
          </a:p>
          <a:p>
            <a:pPr>
              <a:spcBef>
                <a:spcPts val="600"/>
              </a:spcBef>
              <a:spcAft>
                <a:spcPts val="600"/>
              </a:spcAft>
              <a:buClr>
                <a:srgbClr val="C00000"/>
              </a:buClr>
              <a:buSzPct val="11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Sponsorship?</a:t>
            </a:r>
          </a:p>
          <a:p>
            <a:pPr>
              <a:spcBef>
                <a:spcPts val="600"/>
              </a:spcBef>
              <a:spcAft>
                <a:spcPts val="600"/>
              </a:spcAft>
              <a:buClr>
                <a:srgbClr val="C00000"/>
              </a:buClr>
              <a:buSzPct val="11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Roles and responsibilities?</a:t>
            </a:r>
          </a:p>
          <a:p>
            <a:pPr>
              <a:spcBef>
                <a:spcPts val="600"/>
              </a:spcBef>
              <a:spcAft>
                <a:spcPts val="600"/>
              </a:spcAft>
              <a:buClr>
                <a:srgbClr val="C00000"/>
              </a:buClr>
              <a:buSzPct val="11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Funding framework and philosophy? </a:t>
            </a:r>
            <a:r>
              <a:rPr lang="en-US" sz="2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27255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79070-2173-944C-9418-9843F057B8BC}"/>
              </a:ext>
            </a:extLst>
          </p:cNvPr>
          <p:cNvSpPr>
            <a:spLocks noGrp="1"/>
          </p:cNvSpPr>
          <p:nvPr>
            <p:ph type="title"/>
          </p:nvPr>
        </p:nvSpPr>
        <p:spPr/>
        <p:txBody>
          <a:bodyPr>
            <a:normAutofit fontScale="90000"/>
          </a:bodyPr>
          <a:lstStyle/>
          <a:p>
            <a:r>
              <a:rPr lang="en-US" dirty="0"/>
              <a:t>Data </a:t>
            </a:r>
            <a:r>
              <a:rPr lang="en-US" dirty="0" err="1"/>
              <a:t>Mgmt</a:t>
            </a:r>
            <a:r>
              <a:rPr lang="en-US" dirty="0"/>
              <a:t> Technical Architecture</a:t>
            </a:r>
          </a:p>
        </p:txBody>
      </p:sp>
      <p:sp>
        <p:nvSpPr>
          <p:cNvPr id="3" name="Content Placeholder 2">
            <a:extLst>
              <a:ext uri="{FF2B5EF4-FFF2-40B4-BE49-F238E27FC236}">
                <a16:creationId xmlns:a16="http://schemas.microsoft.com/office/drawing/2014/main" id="{907DDCF8-E8C5-7640-9692-C28EFD311360}"/>
              </a:ext>
            </a:extLst>
          </p:cNvPr>
          <p:cNvSpPr>
            <a:spLocks noGrp="1"/>
          </p:cNvSpPr>
          <p:nvPr>
            <p:ph sz="half" idx="1"/>
          </p:nvPr>
        </p:nvSpPr>
        <p:spPr>
          <a:xfrm>
            <a:off x="457200" y="1352550"/>
            <a:ext cx="8229600" cy="3505200"/>
          </a:xfrm>
        </p:spPr>
        <p:txBody>
          <a:bodyPr>
            <a:normAutofit fontScale="92500" lnSpcReduction="10000"/>
          </a:bodyPr>
          <a:lstStyle/>
          <a:p>
            <a:pPr>
              <a:spcBef>
                <a:spcPts val="600"/>
              </a:spcBef>
              <a:spcAft>
                <a:spcPts val="600"/>
              </a:spcAft>
              <a:buClr>
                <a:srgbClr val="C00000"/>
              </a:buClr>
              <a:buSzPct val="11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Dictated by first three components</a:t>
            </a:r>
          </a:p>
          <a:p>
            <a:pPr>
              <a:spcBef>
                <a:spcPts val="600"/>
              </a:spcBef>
              <a:spcAft>
                <a:spcPts val="600"/>
              </a:spcAft>
              <a:buClr>
                <a:srgbClr val="C00000"/>
              </a:buClr>
              <a:buSzPct val="11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Centralized and/or distributed?</a:t>
            </a:r>
          </a:p>
          <a:p>
            <a:pPr>
              <a:spcBef>
                <a:spcPts val="600"/>
              </a:spcBef>
              <a:spcAft>
                <a:spcPts val="600"/>
              </a:spcAft>
              <a:buClr>
                <a:srgbClr val="C00000"/>
              </a:buClr>
              <a:buSzPct val="11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Structured and/or unstructured?</a:t>
            </a:r>
          </a:p>
          <a:p>
            <a:pPr>
              <a:spcBef>
                <a:spcPts val="600"/>
              </a:spcBef>
              <a:spcAft>
                <a:spcPts val="600"/>
              </a:spcAft>
              <a:buClr>
                <a:srgbClr val="C00000"/>
              </a:buClr>
              <a:buSzPct val="11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Relational and/or non-relational</a:t>
            </a:r>
          </a:p>
          <a:p>
            <a:pPr>
              <a:spcBef>
                <a:spcPts val="600"/>
              </a:spcBef>
              <a:spcAft>
                <a:spcPts val="600"/>
              </a:spcAft>
              <a:buClr>
                <a:srgbClr val="C00000"/>
              </a:buClr>
              <a:buSzPct val="11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Type of unstructured data: text, images, audio, video, …</a:t>
            </a:r>
          </a:p>
          <a:p>
            <a:pPr>
              <a:spcBef>
                <a:spcPts val="600"/>
              </a:spcBef>
              <a:spcAft>
                <a:spcPts val="600"/>
              </a:spcAft>
              <a:buClr>
                <a:srgbClr val="C00000"/>
              </a:buClr>
              <a:buSzPct val="11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Requirements for </a:t>
            </a:r>
            <a:r>
              <a:rPr lang="en-US" sz="2400" dirty="0">
                <a:solidFill>
                  <a:srgbClr val="C00000"/>
                </a:solidFill>
                <a:latin typeface="Arial" panose="020B0604020202020204" pitchFamily="34" charset="0"/>
                <a:cs typeface="Arial" panose="020B0604020202020204" pitchFamily="34" charset="0"/>
              </a:rPr>
              <a:t>R</a:t>
            </a:r>
            <a:r>
              <a:rPr lang="en-US" sz="2400" dirty="0">
                <a:solidFill>
                  <a:schemeClr val="tx1"/>
                </a:solidFill>
                <a:latin typeface="Arial" panose="020B0604020202020204" pitchFamily="34" charset="0"/>
                <a:cs typeface="Arial" panose="020B0604020202020204" pitchFamily="34" charset="0"/>
              </a:rPr>
              <a:t>eliability, </a:t>
            </a:r>
            <a:r>
              <a:rPr lang="en-US" sz="2400" dirty="0">
                <a:solidFill>
                  <a:srgbClr val="C00000"/>
                </a:solidFill>
                <a:latin typeface="Arial" panose="020B0604020202020204" pitchFamily="34" charset="0"/>
                <a:cs typeface="Arial" panose="020B0604020202020204" pitchFamily="34" charset="0"/>
              </a:rPr>
              <a:t>A</a:t>
            </a:r>
            <a:r>
              <a:rPr lang="en-US" sz="2400" dirty="0">
                <a:solidFill>
                  <a:schemeClr val="tx1"/>
                </a:solidFill>
                <a:latin typeface="Arial" panose="020B0604020202020204" pitchFamily="34" charset="0"/>
                <a:cs typeface="Arial" panose="020B0604020202020204" pitchFamily="34" charset="0"/>
              </a:rPr>
              <a:t>vailability, </a:t>
            </a:r>
            <a:r>
              <a:rPr lang="en-US" sz="2400" dirty="0">
                <a:solidFill>
                  <a:srgbClr val="C00000"/>
                </a:solidFill>
                <a:latin typeface="Arial" panose="020B0604020202020204" pitchFamily="34" charset="0"/>
                <a:cs typeface="Arial" panose="020B0604020202020204" pitchFamily="34" charset="0"/>
              </a:rPr>
              <a:t>S</a:t>
            </a:r>
            <a:r>
              <a:rPr lang="en-US" sz="2400" dirty="0">
                <a:solidFill>
                  <a:schemeClr val="tx1"/>
                </a:solidFill>
                <a:latin typeface="Arial" panose="020B0604020202020204" pitchFamily="34" charset="0"/>
                <a:cs typeface="Arial" panose="020B0604020202020204" pitchFamily="34" charset="0"/>
              </a:rPr>
              <a:t>erviceability, </a:t>
            </a:r>
            <a:r>
              <a:rPr lang="en-US" sz="2400" dirty="0">
                <a:solidFill>
                  <a:srgbClr val="C00000"/>
                </a:solidFill>
                <a:latin typeface="Arial" panose="020B0604020202020204" pitchFamily="34" charset="0"/>
                <a:cs typeface="Arial" panose="020B0604020202020204" pitchFamily="34" charset="0"/>
              </a:rPr>
              <a:t>U</a:t>
            </a:r>
            <a:r>
              <a:rPr lang="en-US" sz="2400" dirty="0">
                <a:solidFill>
                  <a:schemeClr val="tx1"/>
                </a:solidFill>
                <a:latin typeface="Arial" panose="020B0604020202020204" pitchFamily="34" charset="0"/>
                <a:cs typeface="Arial" panose="020B0604020202020204" pitchFamily="34" charset="0"/>
              </a:rPr>
              <a:t>sability, </a:t>
            </a:r>
            <a:r>
              <a:rPr lang="en-US" sz="2400" dirty="0" err="1">
                <a:solidFill>
                  <a:srgbClr val="C00000"/>
                </a:solidFill>
                <a:latin typeface="Arial" panose="020B0604020202020204" pitchFamily="34" charset="0"/>
                <a:cs typeface="Arial" panose="020B0604020202020204" pitchFamily="34" charset="0"/>
              </a:rPr>
              <a:t>I</a:t>
            </a:r>
            <a:r>
              <a:rPr lang="en-US" sz="2400" dirty="0" err="1">
                <a:solidFill>
                  <a:schemeClr val="tx1"/>
                </a:solidFill>
                <a:latin typeface="Arial" panose="020B0604020202020204" pitchFamily="34" charset="0"/>
                <a:cs typeface="Arial" panose="020B0604020202020204" pitchFamily="34" charset="0"/>
              </a:rPr>
              <a:t>nstallability</a:t>
            </a:r>
            <a:r>
              <a:rPr lang="en-US" sz="2400" dirty="0">
                <a:solidFill>
                  <a:schemeClr val="tx1"/>
                </a:solidFill>
                <a:latin typeface="Arial" panose="020B0604020202020204" pitchFamily="34" charset="0"/>
                <a:cs typeface="Arial" panose="020B0604020202020204" pitchFamily="34" charset="0"/>
              </a:rPr>
              <a:t> (RASUI)</a:t>
            </a:r>
          </a:p>
          <a:p>
            <a:pPr>
              <a:spcBef>
                <a:spcPts val="600"/>
              </a:spcBef>
              <a:spcAft>
                <a:spcPts val="600"/>
              </a:spcAft>
              <a:buClr>
                <a:srgbClr val="C00000"/>
              </a:buClr>
              <a:buSzPct val="11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Requirements for security, privacy and retention</a:t>
            </a:r>
          </a:p>
        </p:txBody>
      </p:sp>
    </p:spTree>
    <p:extLst>
      <p:ext uri="{BB962C8B-B14F-4D97-AF65-F5344CB8AC3E}">
        <p14:creationId xmlns:p14="http://schemas.microsoft.com/office/powerpoint/2010/main" val="1500765083"/>
      </p:ext>
    </p:extLst>
  </p:cSld>
  <p:clrMapOvr>
    <a:masterClrMapping/>
  </p:clrMapOvr>
</p:sld>
</file>

<file path=ppt/theme/theme1.xml><?xml version="1.0" encoding="utf-8"?>
<a:theme xmlns:a="http://schemas.openxmlformats.org/drawingml/2006/main" name="16-9 Light Backgroun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12-5-Texas-McCombs_PowerPoint_16-9_TEMPLATE" id="{0FF1D5ED-592F-C84B-A033-417FE0F64B3A}" vid="{DD3FE9A3-FB3A-8141-8AE8-76F77B07EA0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8680</TotalTime>
  <Words>930</Words>
  <Application>Microsoft Macintosh PowerPoint</Application>
  <PresentationFormat>On-screen Show (16:9)</PresentationFormat>
  <Paragraphs>114</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Black</vt:lpstr>
      <vt:lpstr>Calibri</vt:lpstr>
      <vt:lpstr>System Font Regular</vt:lpstr>
      <vt:lpstr>16-9 Light Background</vt:lpstr>
      <vt:lpstr>PowerPoint Presentation</vt:lpstr>
      <vt:lpstr>Objectives</vt:lpstr>
      <vt:lpstr>Questions?  Takeaways, Reflections, Questions</vt:lpstr>
      <vt:lpstr>Illustrative Definitions</vt:lpstr>
      <vt:lpstr>Components of Data Mgmt</vt:lpstr>
      <vt:lpstr>Business Purpose of Data</vt:lpstr>
      <vt:lpstr>Characteristics of Data under Mgmt</vt:lpstr>
      <vt:lpstr>Data Mgmt Operating Model</vt:lpstr>
      <vt:lpstr>Data Mgmt Technical Architecture</vt:lpstr>
      <vt:lpstr>Team Exercise</vt:lpstr>
      <vt:lpstr>Questions</vt:lpstr>
      <vt:lpstr>Typical Tech Ecosystem</vt:lpstr>
      <vt:lpstr>Discussion</vt:lpstr>
      <vt:lpstr>Ethics of Data</vt:lpstr>
      <vt:lpstr>Ethics of Data</vt:lpstr>
      <vt:lpstr>Is data capture legitimate?</vt:lpstr>
      <vt:lpstr>Access, data interpretation, use</vt:lpstr>
      <vt:lpstr>Predictive analytics</vt:lpstr>
      <vt:lpstr>Ethics of Data Discussion</vt:lpstr>
      <vt:lpstr>Next Class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subject/>
  <dc:creator>University Marketing and Creative Services</dc:creator>
  <cp:keywords/>
  <dc:description/>
  <cp:lastModifiedBy>Brad Poynter</cp:lastModifiedBy>
  <cp:revision>522</cp:revision>
  <cp:lastPrinted>2011-01-24T02:49:42Z</cp:lastPrinted>
  <dcterms:created xsi:type="dcterms:W3CDTF">2011-06-30T15:04:08Z</dcterms:created>
  <dcterms:modified xsi:type="dcterms:W3CDTF">2022-08-31T19:08:25Z</dcterms:modified>
  <cp:category/>
</cp:coreProperties>
</file>