
<file path=[Content_Types].xml><?xml version="1.0" encoding="utf-8"?>
<Types xmlns="http://schemas.openxmlformats.org/package/2006/content-types">
  <Default Extension="bin" ContentType="application/vnd.openxmlformats-officedocument.oleObject"/>
  <Default Extension="doc" ContentType="application/msword"/>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80" r:id="rId1"/>
  </p:sldMasterIdLst>
  <p:notesMasterIdLst>
    <p:notesMasterId r:id="rId72"/>
  </p:notesMasterIdLst>
  <p:sldIdLst>
    <p:sldId id="713" r:id="rId2"/>
    <p:sldId id="1441" r:id="rId3"/>
    <p:sldId id="1442" r:id="rId4"/>
    <p:sldId id="1362" r:id="rId5"/>
    <p:sldId id="1111" r:id="rId6"/>
    <p:sldId id="1363" r:id="rId7"/>
    <p:sldId id="728" r:id="rId8"/>
    <p:sldId id="1364" r:id="rId9"/>
    <p:sldId id="752" r:id="rId10"/>
    <p:sldId id="790" r:id="rId11"/>
    <p:sldId id="1444" r:id="rId12"/>
    <p:sldId id="1401" r:id="rId13"/>
    <p:sldId id="1042" r:id="rId14"/>
    <p:sldId id="1445" r:id="rId15"/>
    <p:sldId id="794" r:id="rId16"/>
    <p:sldId id="749" r:id="rId17"/>
    <p:sldId id="793" r:id="rId18"/>
    <p:sldId id="809" r:id="rId19"/>
    <p:sldId id="795" r:id="rId20"/>
    <p:sldId id="1427" r:id="rId21"/>
    <p:sldId id="771" r:id="rId22"/>
    <p:sldId id="772" r:id="rId23"/>
    <p:sldId id="1428" r:id="rId24"/>
    <p:sldId id="1429" r:id="rId25"/>
    <p:sldId id="787" r:id="rId26"/>
    <p:sldId id="774" r:id="rId27"/>
    <p:sldId id="776" r:id="rId28"/>
    <p:sldId id="797" r:id="rId29"/>
    <p:sldId id="777" r:id="rId30"/>
    <p:sldId id="1430" r:id="rId31"/>
    <p:sldId id="1431" r:id="rId32"/>
    <p:sldId id="1433" r:id="rId33"/>
    <p:sldId id="1437" r:id="rId34"/>
    <p:sldId id="800" r:id="rId35"/>
    <p:sldId id="801" r:id="rId36"/>
    <p:sldId id="803" r:id="rId37"/>
    <p:sldId id="804" r:id="rId38"/>
    <p:sldId id="780" r:id="rId39"/>
    <p:sldId id="1414" r:id="rId40"/>
    <p:sldId id="1020" r:id="rId41"/>
    <p:sldId id="1012" r:id="rId42"/>
    <p:sldId id="1438" r:id="rId43"/>
    <p:sldId id="778" r:id="rId44"/>
    <p:sldId id="802" r:id="rId45"/>
    <p:sldId id="831" r:id="rId46"/>
    <p:sldId id="833" r:id="rId47"/>
    <p:sldId id="832" r:id="rId48"/>
    <p:sldId id="1439" r:id="rId49"/>
    <p:sldId id="1440" r:id="rId50"/>
    <p:sldId id="1011" r:id="rId51"/>
    <p:sldId id="1432" r:id="rId52"/>
    <p:sldId id="1415" r:id="rId53"/>
    <p:sldId id="1434" r:id="rId54"/>
    <p:sldId id="828" r:id="rId55"/>
    <p:sldId id="835" r:id="rId56"/>
    <p:sldId id="808" r:id="rId57"/>
    <p:sldId id="810" r:id="rId58"/>
    <p:sldId id="811" r:id="rId59"/>
    <p:sldId id="812" r:id="rId60"/>
    <p:sldId id="814" r:id="rId61"/>
    <p:sldId id="816" r:id="rId62"/>
    <p:sldId id="830" r:id="rId63"/>
    <p:sldId id="1435" r:id="rId64"/>
    <p:sldId id="829" r:id="rId65"/>
    <p:sldId id="821" r:id="rId66"/>
    <p:sldId id="822" r:id="rId67"/>
    <p:sldId id="824" r:id="rId68"/>
    <p:sldId id="1436" r:id="rId69"/>
    <p:sldId id="1014" r:id="rId70"/>
    <p:sldId id="737" r:id="rId71"/>
  </p:sldIdLst>
  <p:sldSz cx="9144000" cy="5143500" type="screen16x9"/>
  <p:notesSz cx="6858000" cy="9313863"/>
  <p:defaultTextStyle>
    <a:defPPr>
      <a:defRPr lang="en-US"/>
    </a:defPPr>
    <a:lvl1pPr algn="l" rtl="0" fontAlgn="base">
      <a:spcBef>
        <a:spcPct val="0"/>
      </a:spcBef>
      <a:spcAft>
        <a:spcPct val="0"/>
      </a:spcAft>
      <a:defRPr sz="2400" kern="1200">
        <a:solidFill>
          <a:schemeClr val="tx1"/>
        </a:solidFill>
        <a:latin typeface="Arial" charset="0"/>
        <a:ea typeface="ヒラギノ角ゴ Pro W3"/>
        <a:cs typeface="Arial" charset="0"/>
      </a:defRPr>
    </a:lvl1pPr>
    <a:lvl2pPr marL="457200" algn="l" rtl="0" fontAlgn="base">
      <a:spcBef>
        <a:spcPct val="0"/>
      </a:spcBef>
      <a:spcAft>
        <a:spcPct val="0"/>
      </a:spcAft>
      <a:defRPr sz="2400" kern="1200">
        <a:solidFill>
          <a:schemeClr val="tx1"/>
        </a:solidFill>
        <a:latin typeface="Arial" charset="0"/>
        <a:ea typeface="ヒラギノ角ゴ Pro W3"/>
        <a:cs typeface="Arial" charset="0"/>
      </a:defRPr>
    </a:lvl2pPr>
    <a:lvl3pPr marL="914400" algn="l" rtl="0" fontAlgn="base">
      <a:spcBef>
        <a:spcPct val="0"/>
      </a:spcBef>
      <a:spcAft>
        <a:spcPct val="0"/>
      </a:spcAft>
      <a:defRPr sz="2400" kern="1200">
        <a:solidFill>
          <a:schemeClr val="tx1"/>
        </a:solidFill>
        <a:latin typeface="Arial" charset="0"/>
        <a:ea typeface="ヒラギノ角ゴ Pro W3"/>
        <a:cs typeface="Arial" charset="0"/>
      </a:defRPr>
    </a:lvl3pPr>
    <a:lvl4pPr marL="1371600" algn="l" rtl="0" fontAlgn="base">
      <a:spcBef>
        <a:spcPct val="0"/>
      </a:spcBef>
      <a:spcAft>
        <a:spcPct val="0"/>
      </a:spcAft>
      <a:defRPr sz="2400" kern="1200">
        <a:solidFill>
          <a:schemeClr val="tx1"/>
        </a:solidFill>
        <a:latin typeface="Arial" charset="0"/>
        <a:ea typeface="ヒラギノ角ゴ Pro W3"/>
        <a:cs typeface="Arial" charset="0"/>
      </a:defRPr>
    </a:lvl4pPr>
    <a:lvl5pPr marL="1828800" algn="l" rtl="0" fontAlgn="base">
      <a:spcBef>
        <a:spcPct val="0"/>
      </a:spcBef>
      <a:spcAft>
        <a:spcPct val="0"/>
      </a:spcAft>
      <a:defRPr sz="2400" kern="1200">
        <a:solidFill>
          <a:schemeClr val="tx1"/>
        </a:solidFill>
        <a:latin typeface="Arial" charset="0"/>
        <a:ea typeface="ヒラギノ角ゴ Pro W3"/>
        <a:cs typeface="Arial" charset="0"/>
      </a:defRPr>
    </a:lvl5pPr>
    <a:lvl6pPr marL="2286000" algn="l" defTabSz="914400" rtl="0" eaLnBrk="1" latinLnBrk="0" hangingPunct="1">
      <a:defRPr sz="2400" kern="1200">
        <a:solidFill>
          <a:schemeClr val="tx1"/>
        </a:solidFill>
        <a:latin typeface="Arial" charset="0"/>
        <a:ea typeface="ヒラギノ角ゴ Pro W3"/>
        <a:cs typeface="Arial" charset="0"/>
      </a:defRPr>
    </a:lvl6pPr>
    <a:lvl7pPr marL="2743200" algn="l" defTabSz="914400" rtl="0" eaLnBrk="1" latinLnBrk="0" hangingPunct="1">
      <a:defRPr sz="2400" kern="1200">
        <a:solidFill>
          <a:schemeClr val="tx1"/>
        </a:solidFill>
        <a:latin typeface="Arial" charset="0"/>
        <a:ea typeface="ヒラギノ角ゴ Pro W3"/>
        <a:cs typeface="Arial" charset="0"/>
      </a:defRPr>
    </a:lvl7pPr>
    <a:lvl8pPr marL="3200400" algn="l" defTabSz="914400" rtl="0" eaLnBrk="1" latinLnBrk="0" hangingPunct="1">
      <a:defRPr sz="2400" kern="1200">
        <a:solidFill>
          <a:schemeClr val="tx1"/>
        </a:solidFill>
        <a:latin typeface="Arial" charset="0"/>
        <a:ea typeface="ヒラギノ角ゴ Pro W3"/>
        <a:cs typeface="Arial" charset="0"/>
      </a:defRPr>
    </a:lvl8pPr>
    <a:lvl9pPr marL="3657600" algn="l" defTabSz="914400" rtl="0" eaLnBrk="1" latinLnBrk="0" hangingPunct="1">
      <a:defRPr sz="2400" kern="1200">
        <a:solidFill>
          <a:schemeClr val="tx1"/>
        </a:solidFill>
        <a:latin typeface="Arial" charset="0"/>
        <a:ea typeface="ヒラギノ角ゴ Pro W3"/>
        <a:cs typeface="Arial" charset="0"/>
      </a:defRPr>
    </a:lvl9pPr>
  </p:defaultTextStyle>
  <p:extLst>
    <p:ext uri="{521415D9-36F7-43E2-AB2F-B90AF26B5E84}">
      <p14:sectionLst xmlns:p14="http://schemas.microsoft.com/office/powerpoint/2010/main">
        <p14:section name="Untitled Section" id="{3540F3E4-3A56-594D-A98C-62123F4F527F}">
          <p14:sldIdLst>
            <p14:sldId id="713"/>
            <p14:sldId id="1441"/>
            <p14:sldId id="1442"/>
            <p14:sldId id="1362"/>
            <p14:sldId id="1111"/>
            <p14:sldId id="1363"/>
            <p14:sldId id="728"/>
            <p14:sldId id="1364"/>
            <p14:sldId id="752"/>
            <p14:sldId id="790"/>
            <p14:sldId id="1444"/>
            <p14:sldId id="1401"/>
            <p14:sldId id="1042"/>
            <p14:sldId id="1445"/>
            <p14:sldId id="794"/>
            <p14:sldId id="749"/>
            <p14:sldId id="793"/>
            <p14:sldId id="809"/>
            <p14:sldId id="795"/>
            <p14:sldId id="1427"/>
            <p14:sldId id="771"/>
            <p14:sldId id="772"/>
            <p14:sldId id="1428"/>
            <p14:sldId id="1429"/>
            <p14:sldId id="787"/>
            <p14:sldId id="774"/>
            <p14:sldId id="776"/>
            <p14:sldId id="797"/>
            <p14:sldId id="777"/>
            <p14:sldId id="1430"/>
            <p14:sldId id="1431"/>
            <p14:sldId id="1433"/>
            <p14:sldId id="1437"/>
            <p14:sldId id="800"/>
            <p14:sldId id="801"/>
            <p14:sldId id="803"/>
            <p14:sldId id="804"/>
            <p14:sldId id="780"/>
            <p14:sldId id="1414"/>
            <p14:sldId id="1020"/>
            <p14:sldId id="1012"/>
            <p14:sldId id="1438"/>
            <p14:sldId id="778"/>
            <p14:sldId id="802"/>
            <p14:sldId id="831"/>
            <p14:sldId id="833"/>
            <p14:sldId id="832"/>
            <p14:sldId id="1439"/>
            <p14:sldId id="1440"/>
            <p14:sldId id="1011"/>
            <p14:sldId id="1432"/>
            <p14:sldId id="1415"/>
            <p14:sldId id="1434"/>
            <p14:sldId id="828"/>
            <p14:sldId id="835"/>
            <p14:sldId id="808"/>
            <p14:sldId id="810"/>
            <p14:sldId id="811"/>
            <p14:sldId id="812"/>
            <p14:sldId id="814"/>
            <p14:sldId id="816"/>
            <p14:sldId id="830"/>
            <p14:sldId id="1435"/>
            <p14:sldId id="829"/>
            <p14:sldId id="821"/>
            <p14:sldId id="822"/>
            <p14:sldId id="824"/>
            <p14:sldId id="1436"/>
            <p14:sldId id="1014"/>
            <p14:sldId id="737"/>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79C82A"/>
    <a:srgbClr val="BF5700"/>
    <a:srgbClr val="C6531F"/>
    <a:srgbClr val="C01338"/>
    <a:srgbClr val="DE7E7A"/>
    <a:srgbClr val="D61C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39" autoAdjust="0"/>
    <p:restoredTop sz="90951" autoAdjust="0"/>
  </p:normalViewPr>
  <p:slideViewPr>
    <p:cSldViewPr>
      <p:cViewPr>
        <p:scale>
          <a:sx n="103" d="100"/>
          <a:sy n="103" d="100"/>
        </p:scale>
        <p:origin x="78" y="450"/>
      </p:cViewPr>
      <p:guideLst>
        <p:guide orient="horz" pos="1620"/>
        <p:guide pos="2880"/>
      </p:guideLst>
    </p:cSldViewPr>
  </p:slideViewPr>
  <p:outlineViewPr>
    <p:cViewPr>
      <p:scale>
        <a:sx n="33" d="100"/>
        <a:sy n="33" d="100"/>
      </p:scale>
      <p:origin x="0" y="-855"/>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4" d="100"/>
          <a:sy n="74" d="100"/>
        </p:scale>
        <p:origin x="2787" y="51"/>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DF61BC03-C347-4B76-B102-C0B229770122}"/>
    <pc:docChg chg="modSld">
      <pc:chgData name="" userId="" providerId="" clId="Web-{DF61BC03-C347-4B76-B102-C0B229770122}" dt="2018-03-19T17:40:31.207" v="3"/>
      <pc:docMkLst>
        <pc:docMk/>
      </pc:docMkLst>
      <pc:sldChg chg="modSp">
        <pc:chgData name="" userId="" providerId="" clId="Web-{DF61BC03-C347-4B76-B102-C0B229770122}" dt="2018-03-19T17:40:31.207" v="3"/>
        <pc:sldMkLst>
          <pc:docMk/>
          <pc:sldMk cId="247584020" sldId="711"/>
        </pc:sldMkLst>
        <pc:spChg chg="mod">
          <ac:chgData name="" userId="" providerId="" clId="Web-{DF61BC03-C347-4B76-B102-C0B229770122}" dt="2018-03-19T17:40:31.207" v="3"/>
          <ac:spMkLst>
            <pc:docMk/>
            <pc:sldMk cId="247584020" sldId="711"/>
            <ac:spMk id="12" creationId="{00000000-0000-0000-0000-000000000000}"/>
          </ac:spMkLst>
        </pc:spChg>
      </pc:sldChg>
    </pc:docChg>
  </pc:docChgLst>
  <pc:docChgLst>
    <pc:chgData clId="Web-{6F3EA92A-6327-4760-B8BE-E7EAE48D3FC4}"/>
    <pc:docChg chg="modSld">
      <pc:chgData name="" userId="" providerId="" clId="Web-{6F3EA92A-6327-4760-B8BE-E7EAE48D3FC4}" dt="2018-03-19T17:41:55.319" v="2"/>
      <pc:docMkLst>
        <pc:docMk/>
      </pc:docMkLst>
      <pc:sldChg chg="modSp">
        <pc:chgData name="" userId="" providerId="" clId="Web-{6F3EA92A-6327-4760-B8BE-E7EAE48D3FC4}" dt="2018-03-19T17:41:55.319" v="2"/>
        <pc:sldMkLst>
          <pc:docMk/>
          <pc:sldMk cId="247584020" sldId="711"/>
        </pc:sldMkLst>
        <pc:spChg chg="mod">
          <ac:chgData name="" userId="" providerId="" clId="Web-{6F3EA92A-6327-4760-B8BE-E7EAE48D3FC4}" dt="2018-03-19T17:41:55.319" v="2"/>
          <ac:spMkLst>
            <pc:docMk/>
            <pc:sldMk cId="247584020" sldId="711"/>
            <ac:spMk id="12" creationId="{00000000-0000-0000-0000-000000000000}"/>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OA" name="resolution" value="1000" units="1/deg"/>
          <inkml:channelProperty channel="OE" name="resolution" value="1000" units="1/deg"/>
        </inkml:channelProperties>
      </inkml:inkSource>
      <inkml:timestamp xml:id="ts0" timeString="2022-09-07T13:42:21.950"/>
    </inkml:context>
    <inkml:brush xml:id="br0">
      <inkml:brushProperty name="width" value="0.05" units="cm"/>
      <inkml:brushProperty name="height" value="0.05" units="cm"/>
      <inkml:brushProperty name="ignorePressure" value="1"/>
    </inkml:brush>
  </inkml:definitions>
  <inkml:trace contextRef="#ctx0" brushRef="#br0">0 124 0 0,'0'-72'0'0,"0"33"0"0,0 34 0 0,0 0 0 0,0 2 0 0,0 955 0 0,0-944 0 0,0 32 0 0,0-31 0 0,0-3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OA" name="resolution" value="1000" units="1/deg"/>
          <inkml:channelProperty channel="OE" name="resolution" value="1000" units="1/deg"/>
        </inkml:channelProperties>
      </inkml:inkSource>
      <inkml:timestamp xml:id="ts0" timeString="2022-09-07T13:42:30.226"/>
    </inkml:context>
    <inkml:brush xml:id="br0">
      <inkml:brushProperty name="width" value="0.05" units="cm"/>
      <inkml:brushProperty name="height" value="0.05" units="cm"/>
      <inkml:brushProperty name="ignorePressure" value="1"/>
    </inkml:brush>
  </inkml:definitions>
  <inkml:trace contextRef="#ctx0" brushRef="#br0">289 20 0 0,'-17'29'0'0,"15"-25"0"0,-16 27 0 0,12-20 0 0,5-10 0 0,3-4 0 0,51-89 0 0,-110 190 0 0,31-52 0 0,21-38 0 0,7-11 0 0,-111 192 0 0,123-214 0 0,-10 19 0 0,-13 22 0 0,-4 6 0 0,-9 16 0 0,-1 1 0 0,88-151 0 0,-157 272 0 0,78-137 0 0,13-21 0 0,2-4 0 0,6-10 0 0,-20 35 0 0,6-11 0 0,6-10 0 0,2-3 0 0,58-102 0 0,-81 141 0 0,16-28 0 0,18-31 0 0,38-65 0 0,-49 85 0 0,-4 6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OA" name="resolution" value="1000" units="1/deg"/>
          <inkml:channelProperty channel="OE" name="resolution" value="1000" units="1/deg"/>
        </inkml:channelProperties>
      </inkml:inkSource>
      <inkml:timestamp xml:id="ts0" timeString="2022-09-07T13:42:43.592"/>
    </inkml:context>
    <inkml:brush xml:id="br0">
      <inkml:brushProperty name="width" value="0.05" units="cm"/>
      <inkml:brushProperty name="height" value="0.05" units="cm"/>
      <inkml:brushProperty name="ignorePressure" value="1"/>
    </inkml:brush>
  </inkml:definitions>
  <inkml:trace contextRef="#ctx0" brushRef="#br0">11 20 0 0,'17'29'0'0,"-15"-25"0"0,16 27 0 0,-12-20 0 0,-5-10 0 0,-3-4 0 0,-51-89 0 0,110 190 0 0,-31-52 0 0,-21-38 0 0,-7-11 0 0,111 192 0 0,-123-214 0 0,10 19 0 0,13 22 0 0,4 6 0 0,9 16 0 0,1 1 0 0,-88-151 0 0,157 272 0 0,-78-137 0 0,-13-21 0 0,-2-4 0 0,-6-10 0 0,20 35 0 0,-6-11 0 0,-6-10 0 0,-2-3 0 0,-58-102 0 0,81 141 0 0,-16-28 0 0,-18-31 0 0,-38-65 0 0,49 85 0 0,4 6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OA" name="resolution" value="1000" units="1/deg"/>
          <inkml:channelProperty channel="OE" name="resolution" value="1000" units="1/deg"/>
        </inkml:channelProperties>
      </inkml:inkSource>
      <inkml:timestamp xml:id="ts0" timeString="2022-09-07T13:43:07.361"/>
    </inkml:context>
    <inkml:brush xml:id="br0">
      <inkml:brushProperty name="width" value="0.05" units="cm"/>
      <inkml:brushProperty name="height" value="0.05" units="cm"/>
      <inkml:brushProperty name="ignorePressure" value="1"/>
    </inkml:brush>
  </inkml:definitions>
  <inkml:trace contextRef="#ctx0" brushRef="#br0">111 1 0 0,'-89'0'0'0,"83"0"0"0,0 0 0 0,1 0 0 0,1 0 0 0,3 0 0 0,14 0 0 0,1852 0 0 0,-599 0 0 0,711 0 0 0,-1483 0 0 0,-93 0 0 0,-135 0 0 0,489 0 0 0,-454 0 0 0,-100 0 0 0,429 0 0 0,-160 0 0 0,-128 0 0 0,-306 0 0 0,135 0 0 0,-123 0 0 0,-34 0 0 0,-37 0 0 0,-64 0 0 0,234 0 0 0,-150 0 0 0,9 0 0 0,1 0 0 0,-9 0 0 0,-5 0 0 0,1 0 0 0,0 0 0 0,1 0 0 0,3 0 0 0,-1 0 0 0,0 0 0 0,0 0 0 0,0 0 0 0,2 0 0 0,-1 0 0 0,0 0 0 0,0 0 0 0,1 0 0 0,0 0 0 0,-1 0 0 0,-1 0 0 0,-2 0 0 0,2 0 0 0,-2 0 0 0,-1 0 0 0,-2 0 0 0,-2 0 0 0,0 0 0 0,10 0 0 0,1 0 0 0,5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65693"/>
          </a:xfrm>
          <a:prstGeom prst="rect">
            <a:avLst/>
          </a:prstGeom>
          <a:noFill/>
          <a:ln w="9525">
            <a:noFill/>
            <a:miter lim="800000"/>
            <a:headEnd/>
            <a:tailEnd/>
          </a:ln>
          <a:effectLst/>
        </p:spPr>
        <p:txBody>
          <a:bodyPr vert="horz" wrap="square" lIns="91332" tIns="45666" rIns="91332" bIns="45666" numCol="1" anchor="t" anchorCtr="0" compatLnSpc="1">
            <a:prstTxWarp prst="textNoShape">
              <a:avLst/>
            </a:prstTxWarp>
          </a:bodyPr>
          <a:lstStyle>
            <a:lvl1pPr eaLnBrk="0" hangingPunct="0">
              <a:defRPr sz="1200">
                <a:cs typeface="ヒラギノ角ゴ Pro W3"/>
              </a:defRPr>
            </a:lvl1pPr>
          </a:lstStyle>
          <a:p>
            <a:pPr>
              <a:defRPr/>
            </a:pPr>
            <a:endParaRPr lang="en-US" dirty="0"/>
          </a:p>
        </p:txBody>
      </p:sp>
      <p:sp>
        <p:nvSpPr>
          <p:cNvPr id="24579" name="Rectangle 3"/>
          <p:cNvSpPr>
            <a:spLocks noGrp="1" noChangeArrowheads="1"/>
          </p:cNvSpPr>
          <p:nvPr>
            <p:ph type="dt" idx="1"/>
          </p:nvPr>
        </p:nvSpPr>
        <p:spPr bwMode="auto">
          <a:xfrm>
            <a:off x="3884613" y="0"/>
            <a:ext cx="2971800" cy="465693"/>
          </a:xfrm>
          <a:prstGeom prst="rect">
            <a:avLst/>
          </a:prstGeom>
          <a:noFill/>
          <a:ln w="9525">
            <a:noFill/>
            <a:miter lim="800000"/>
            <a:headEnd/>
            <a:tailEnd/>
          </a:ln>
          <a:effectLst/>
        </p:spPr>
        <p:txBody>
          <a:bodyPr vert="horz" wrap="square" lIns="91332" tIns="45666" rIns="91332" bIns="45666" numCol="1" anchor="t" anchorCtr="0" compatLnSpc="1">
            <a:prstTxWarp prst="textNoShape">
              <a:avLst/>
            </a:prstTxWarp>
          </a:bodyPr>
          <a:lstStyle>
            <a:lvl1pPr algn="r" eaLnBrk="0" hangingPunct="0">
              <a:defRPr sz="1200">
                <a:cs typeface="ヒラギノ角ゴ Pro W3"/>
              </a:defRPr>
            </a:lvl1pPr>
          </a:lstStyle>
          <a:p>
            <a:pPr>
              <a:defRPr/>
            </a:pPr>
            <a:fld id="{F6FD56A5-6355-4B13-B783-7CC5477550B3}" type="datetimeFigureOut">
              <a:rPr lang="en-US"/>
              <a:pPr>
                <a:defRPr/>
              </a:pPr>
              <a:t>9/7/2022</a:t>
            </a:fld>
            <a:endParaRPr lang="en-US" dirty="0"/>
          </a:p>
        </p:txBody>
      </p:sp>
      <p:sp>
        <p:nvSpPr>
          <p:cNvPr id="16388" name="Rectangle 4"/>
          <p:cNvSpPr>
            <a:spLocks noGrp="1" noRot="1" noChangeAspect="1" noChangeArrowheads="1" noTextEdit="1"/>
          </p:cNvSpPr>
          <p:nvPr>
            <p:ph type="sldImg" idx="2"/>
          </p:nvPr>
        </p:nvSpPr>
        <p:spPr bwMode="auto">
          <a:xfrm>
            <a:off x="327025" y="700088"/>
            <a:ext cx="6203950" cy="3490912"/>
          </a:xfrm>
          <a:prstGeom prst="rect">
            <a:avLst/>
          </a:prstGeom>
          <a:noFill/>
          <a:ln w="9525">
            <a:solidFill>
              <a:srgbClr val="000000"/>
            </a:solidFill>
            <a:miter lim="800000"/>
            <a:headEnd/>
            <a:tailEnd/>
          </a:ln>
        </p:spPr>
      </p:sp>
      <p:sp>
        <p:nvSpPr>
          <p:cNvPr id="24581" name="Rectangle 5"/>
          <p:cNvSpPr>
            <a:spLocks noGrp="1" noChangeArrowheads="1"/>
          </p:cNvSpPr>
          <p:nvPr>
            <p:ph type="body" sz="quarter" idx="3"/>
          </p:nvPr>
        </p:nvSpPr>
        <p:spPr bwMode="auto">
          <a:xfrm>
            <a:off x="685800" y="4424085"/>
            <a:ext cx="5486400" cy="4191238"/>
          </a:xfrm>
          <a:prstGeom prst="rect">
            <a:avLst/>
          </a:prstGeom>
          <a:noFill/>
          <a:ln w="9525">
            <a:noFill/>
            <a:miter lim="800000"/>
            <a:headEnd/>
            <a:tailEnd/>
          </a:ln>
          <a:effectLst/>
        </p:spPr>
        <p:txBody>
          <a:bodyPr vert="horz" wrap="square" lIns="91332" tIns="45666" rIns="91332" bIns="4566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582" name="Rectangle 6"/>
          <p:cNvSpPr>
            <a:spLocks noGrp="1" noChangeArrowheads="1"/>
          </p:cNvSpPr>
          <p:nvPr>
            <p:ph type="ftr" sz="quarter" idx="4"/>
          </p:nvPr>
        </p:nvSpPr>
        <p:spPr bwMode="auto">
          <a:xfrm>
            <a:off x="0" y="8846554"/>
            <a:ext cx="2971800" cy="465693"/>
          </a:xfrm>
          <a:prstGeom prst="rect">
            <a:avLst/>
          </a:prstGeom>
          <a:noFill/>
          <a:ln w="9525">
            <a:noFill/>
            <a:miter lim="800000"/>
            <a:headEnd/>
            <a:tailEnd/>
          </a:ln>
          <a:effectLst/>
        </p:spPr>
        <p:txBody>
          <a:bodyPr vert="horz" wrap="square" lIns="91332" tIns="45666" rIns="91332" bIns="45666" numCol="1" anchor="b" anchorCtr="0" compatLnSpc="1">
            <a:prstTxWarp prst="textNoShape">
              <a:avLst/>
            </a:prstTxWarp>
          </a:bodyPr>
          <a:lstStyle>
            <a:lvl1pPr eaLnBrk="0" hangingPunct="0">
              <a:defRPr sz="1200">
                <a:cs typeface="ヒラギノ角ゴ Pro W3"/>
              </a:defRPr>
            </a:lvl1pPr>
          </a:lstStyle>
          <a:p>
            <a:pPr>
              <a:defRPr/>
            </a:pPr>
            <a:endParaRPr lang="en-US" dirty="0"/>
          </a:p>
        </p:txBody>
      </p:sp>
      <p:sp>
        <p:nvSpPr>
          <p:cNvPr id="24583" name="Rectangle 7"/>
          <p:cNvSpPr>
            <a:spLocks noGrp="1" noChangeArrowheads="1"/>
          </p:cNvSpPr>
          <p:nvPr>
            <p:ph type="sldNum" sz="quarter" idx="5"/>
          </p:nvPr>
        </p:nvSpPr>
        <p:spPr bwMode="auto">
          <a:xfrm>
            <a:off x="3884613" y="8846554"/>
            <a:ext cx="2971800" cy="465693"/>
          </a:xfrm>
          <a:prstGeom prst="rect">
            <a:avLst/>
          </a:prstGeom>
          <a:noFill/>
          <a:ln w="9525">
            <a:noFill/>
            <a:miter lim="800000"/>
            <a:headEnd/>
            <a:tailEnd/>
          </a:ln>
          <a:effectLst/>
        </p:spPr>
        <p:txBody>
          <a:bodyPr vert="horz" wrap="square" lIns="91332" tIns="45666" rIns="91332" bIns="45666" numCol="1" anchor="b" anchorCtr="0" compatLnSpc="1">
            <a:prstTxWarp prst="textNoShape">
              <a:avLst/>
            </a:prstTxWarp>
          </a:bodyPr>
          <a:lstStyle>
            <a:lvl1pPr algn="r" eaLnBrk="0" hangingPunct="0">
              <a:defRPr sz="1200">
                <a:cs typeface="ヒラギノ角ゴ Pro W3"/>
              </a:defRPr>
            </a:lvl1pPr>
          </a:lstStyle>
          <a:p>
            <a:pPr>
              <a:defRPr/>
            </a:pPr>
            <a:fld id="{6E074355-CE0D-4C68-A6CB-C364ED71B33B}" type="slidenum">
              <a:rPr lang="en-US"/>
              <a:pPr>
                <a:defRPr/>
              </a:pPr>
              <a:t>‹#›</a:t>
            </a:fld>
            <a:endParaRPr lang="en-US" dirty="0"/>
          </a:p>
        </p:txBody>
      </p:sp>
    </p:spTree>
    <p:extLst>
      <p:ext uri="{BB962C8B-B14F-4D97-AF65-F5344CB8AC3E}">
        <p14:creationId xmlns:p14="http://schemas.microsoft.com/office/powerpoint/2010/main" val="15090979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E074355-CE0D-4C68-A6CB-C364ED71B33B}" type="slidenum">
              <a:rPr lang="en-US" smtClean="0"/>
              <a:pPr>
                <a:defRPr/>
              </a:pPr>
              <a:t>1</a:t>
            </a:fld>
            <a:endParaRPr lang="en-US" dirty="0"/>
          </a:p>
        </p:txBody>
      </p:sp>
    </p:spTree>
    <p:extLst>
      <p:ext uri="{BB962C8B-B14F-4D97-AF65-F5344CB8AC3E}">
        <p14:creationId xmlns:p14="http://schemas.microsoft.com/office/powerpoint/2010/main" val="12177040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E074355-CE0D-4C68-A6CB-C364ED71B33B}" type="slidenum">
              <a:rPr lang="en-US" smtClean="0"/>
              <a:pPr>
                <a:defRPr/>
              </a:pPr>
              <a:t>30</a:t>
            </a:fld>
            <a:endParaRPr lang="en-US"/>
          </a:p>
        </p:txBody>
      </p:sp>
    </p:spTree>
    <p:extLst>
      <p:ext uri="{BB962C8B-B14F-4D97-AF65-F5344CB8AC3E}">
        <p14:creationId xmlns:p14="http://schemas.microsoft.com/office/powerpoint/2010/main" val="12676044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E074355-CE0D-4C68-A6CB-C364ED71B33B}" type="slidenum">
              <a:rPr lang="en-US" smtClean="0"/>
              <a:pPr>
                <a:defRPr/>
              </a:pPr>
              <a:t>31</a:t>
            </a:fld>
            <a:endParaRPr lang="en-US"/>
          </a:p>
        </p:txBody>
      </p:sp>
    </p:spTree>
    <p:extLst>
      <p:ext uri="{BB962C8B-B14F-4D97-AF65-F5344CB8AC3E}">
        <p14:creationId xmlns:p14="http://schemas.microsoft.com/office/powerpoint/2010/main" val="1221447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E074355-CE0D-4C68-A6CB-C364ED71B33B}" type="slidenum">
              <a:rPr lang="en-US" smtClean="0"/>
              <a:pPr>
                <a:defRPr/>
              </a:pPr>
              <a:t>34</a:t>
            </a:fld>
            <a:endParaRPr lang="en-US"/>
          </a:p>
        </p:txBody>
      </p:sp>
    </p:spTree>
    <p:extLst>
      <p:ext uri="{BB962C8B-B14F-4D97-AF65-F5344CB8AC3E}">
        <p14:creationId xmlns:p14="http://schemas.microsoft.com/office/powerpoint/2010/main" val="12352261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E074355-CE0D-4C68-A6CB-C364ED71B33B}" type="slidenum">
              <a:rPr lang="en-US" smtClean="0"/>
              <a:pPr>
                <a:defRPr/>
              </a:pPr>
              <a:t>35</a:t>
            </a:fld>
            <a:endParaRPr lang="en-US"/>
          </a:p>
        </p:txBody>
      </p:sp>
    </p:spTree>
    <p:extLst>
      <p:ext uri="{BB962C8B-B14F-4D97-AF65-F5344CB8AC3E}">
        <p14:creationId xmlns:p14="http://schemas.microsoft.com/office/powerpoint/2010/main" val="20912975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E074355-CE0D-4C68-A6CB-C364ED71B33B}" type="slidenum">
              <a:rPr lang="en-US" smtClean="0"/>
              <a:pPr>
                <a:defRPr/>
              </a:pPr>
              <a:t>36</a:t>
            </a:fld>
            <a:endParaRPr lang="en-US"/>
          </a:p>
        </p:txBody>
      </p:sp>
    </p:spTree>
    <p:extLst>
      <p:ext uri="{BB962C8B-B14F-4D97-AF65-F5344CB8AC3E}">
        <p14:creationId xmlns:p14="http://schemas.microsoft.com/office/powerpoint/2010/main" val="11086480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E074355-CE0D-4C68-A6CB-C364ED71B33B}" type="slidenum">
              <a:rPr lang="en-US" smtClean="0"/>
              <a:pPr>
                <a:defRPr/>
              </a:pPr>
              <a:t>37</a:t>
            </a:fld>
            <a:endParaRPr lang="en-US"/>
          </a:p>
        </p:txBody>
      </p:sp>
    </p:spTree>
    <p:extLst>
      <p:ext uri="{BB962C8B-B14F-4D97-AF65-F5344CB8AC3E}">
        <p14:creationId xmlns:p14="http://schemas.microsoft.com/office/powerpoint/2010/main" val="3575492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0690606-7E97-4AEC-83C9-1B9BC193E346}" type="slidenum">
              <a:rPr lang="en-US" smtClean="0"/>
              <a:t>39</a:t>
            </a:fld>
            <a:endParaRPr lang="en-US" dirty="0"/>
          </a:p>
        </p:txBody>
      </p:sp>
    </p:spTree>
    <p:extLst>
      <p:ext uri="{BB962C8B-B14F-4D97-AF65-F5344CB8AC3E}">
        <p14:creationId xmlns:p14="http://schemas.microsoft.com/office/powerpoint/2010/main" val="38330899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0690606-7E97-4AEC-83C9-1B9BC193E346}" type="slidenum">
              <a:rPr lang="en-US" smtClean="0"/>
              <a:t>42</a:t>
            </a:fld>
            <a:endParaRPr lang="en-US" dirty="0"/>
          </a:p>
        </p:txBody>
      </p:sp>
    </p:spTree>
    <p:extLst>
      <p:ext uri="{BB962C8B-B14F-4D97-AF65-F5344CB8AC3E}">
        <p14:creationId xmlns:p14="http://schemas.microsoft.com/office/powerpoint/2010/main" val="8497010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0690606-7E97-4AEC-83C9-1B9BC193E346}" type="slidenum">
              <a:rPr lang="en-US" smtClean="0"/>
              <a:t>49</a:t>
            </a:fld>
            <a:endParaRPr lang="en-US" dirty="0"/>
          </a:p>
        </p:txBody>
      </p:sp>
    </p:spTree>
    <p:extLst>
      <p:ext uri="{BB962C8B-B14F-4D97-AF65-F5344CB8AC3E}">
        <p14:creationId xmlns:p14="http://schemas.microsoft.com/office/powerpoint/2010/main" val="9975007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0690606-7E97-4AEC-83C9-1B9BC193E346}" type="slidenum">
              <a:rPr lang="en-US" smtClean="0"/>
              <a:t>52</a:t>
            </a:fld>
            <a:endParaRPr lang="en-US" dirty="0"/>
          </a:p>
        </p:txBody>
      </p:sp>
    </p:spTree>
    <p:extLst>
      <p:ext uri="{BB962C8B-B14F-4D97-AF65-F5344CB8AC3E}">
        <p14:creationId xmlns:p14="http://schemas.microsoft.com/office/powerpoint/2010/main" val="2091326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E074355-CE0D-4C68-A6CB-C364ED71B33B}" type="slidenum">
              <a:rPr lang="en-US" smtClean="0"/>
              <a:pPr>
                <a:defRPr/>
              </a:pPr>
              <a:t>9</a:t>
            </a:fld>
            <a:endParaRPr lang="en-US"/>
          </a:p>
        </p:txBody>
      </p:sp>
    </p:spTree>
    <p:extLst>
      <p:ext uri="{BB962C8B-B14F-4D97-AF65-F5344CB8AC3E}">
        <p14:creationId xmlns:p14="http://schemas.microsoft.com/office/powerpoint/2010/main" val="23352456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0690606-7E97-4AEC-83C9-1B9BC193E346}" type="slidenum">
              <a:rPr lang="en-US" smtClean="0"/>
              <a:t>53</a:t>
            </a:fld>
            <a:endParaRPr lang="en-US" dirty="0"/>
          </a:p>
        </p:txBody>
      </p:sp>
    </p:spTree>
    <p:extLst>
      <p:ext uri="{BB962C8B-B14F-4D97-AF65-F5344CB8AC3E}">
        <p14:creationId xmlns:p14="http://schemas.microsoft.com/office/powerpoint/2010/main" val="20075467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does the first example handle anomalies?</a:t>
            </a:r>
            <a:r>
              <a:rPr lang="en-US" baseline="0" dirty="0"/>
              <a:t>  How does the second example restrict scaling your business process?</a:t>
            </a:r>
            <a:endParaRPr lang="en-US" dirty="0"/>
          </a:p>
        </p:txBody>
      </p:sp>
      <p:sp>
        <p:nvSpPr>
          <p:cNvPr id="4" name="Slide Number Placeholder 3"/>
          <p:cNvSpPr>
            <a:spLocks noGrp="1"/>
          </p:cNvSpPr>
          <p:nvPr>
            <p:ph type="sldNum" sz="quarter" idx="10"/>
          </p:nvPr>
        </p:nvSpPr>
        <p:spPr/>
        <p:txBody>
          <a:bodyPr/>
          <a:lstStyle/>
          <a:p>
            <a:pPr>
              <a:defRPr/>
            </a:pPr>
            <a:fld id="{6E074355-CE0D-4C68-A6CB-C364ED71B33B}" type="slidenum">
              <a:rPr lang="en-US" smtClean="0"/>
              <a:pPr>
                <a:defRPr/>
              </a:pPr>
              <a:t>56</a:t>
            </a:fld>
            <a:endParaRPr lang="en-US"/>
          </a:p>
        </p:txBody>
      </p:sp>
    </p:spTree>
    <p:extLst>
      <p:ext uri="{BB962C8B-B14F-4D97-AF65-F5344CB8AC3E}">
        <p14:creationId xmlns:p14="http://schemas.microsoft.com/office/powerpoint/2010/main" val="659997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baseline="0" dirty="0"/>
          </a:p>
        </p:txBody>
      </p:sp>
      <p:sp>
        <p:nvSpPr>
          <p:cNvPr id="4" name="Slide Number Placeholder 3"/>
          <p:cNvSpPr>
            <a:spLocks noGrp="1"/>
          </p:cNvSpPr>
          <p:nvPr>
            <p:ph type="sldNum" sz="quarter" idx="10"/>
          </p:nvPr>
        </p:nvSpPr>
        <p:spPr/>
        <p:txBody>
          <a:bodyPr/>
          <a:lstStyle/>
          <a:p>
            <a:pPr>
              <a:defRPr/>
            </a:pPr>
            <a:fld id="{6E074355-CE0D-4C68-A6CB-C364ED71B33B}" type="slidenum">
              <a:rPr lang="en-US" smtClean="0"/>
              <a:pPr>
                <a:defRPr/>
              </a:pPr>
              <a:t>11</a:t>
            </a:fld>
            <a:endParaRPr lang="en-US"/>
          </a:p>
        </p:txBody>
      </p:sp>
    </p:spTree>
    <p:extLst>
      <p:ext uri="{BB962C8B-B14F-4D97-AF65-F5344CB8AC3E}">
        <p14:creationId xmlns:p14="http://schemas.microsoft.com/office/powerpoint/2010/main" val="2633514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0690606-7E97-4AEC-83C9-1B9BC193E346}" type="slidenum">
              <a:rPr lang="en-US" smtClean="0"/>
              <a:t>12</a:t>
            </a:fld>
            <a:endParaRPr lang="en-US"/>
          </a:p>
        </p:txBody>
      </p:sp>
    </p:spTree>
    <p:extLst>
      <p:ext uri="{BB962C8B-B14F-4D97-AF65-F5344CB8AC3E}">
        <p14:creationId xmlns:p14="http://schemas.microsoft.com/office/powerpoint/2010/main" val="2557643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a:t>
            </a:r>
            <a:r>
              <a:rPr lang="en-US" baseline="0" dirty="0"/>
              <a:t> Student Org, Org Sponsor, Student Members</a:t>
            </a:r>
            <a:endParaRPr lang="en-US" dirty="0"/>
          </a:p>
        </p:txBody>
      </p:sp>
      <p:sp>
        <p:nvSpPr>
          <p:cNvPr id="4" name="Slide Number Placeholder 3"/>
          <p:cNvSpPr>
            <a:spLocks noGrp="1"/>
          </p:cNvSpPr>
          <p:nvPr>
            <p:ph type="sldNum" sz="quarter" idx="10"/>
          </p:nvPr>
        </p:nvSpPr>
        <p:spPr/>
        <p:txBody>
          <a:bodyPr/>
          <a:lstStyle/>
          <a:p>
            <a:pPr>
              <a:defRPr/>
            </a:pPr>
            <a:fld id="{6E074355-CE0D-4C68-A6CB-C364ED71B33B}" type="slidenum">
              <a:rPr lang="en-US" smtClean="0"/>
              <a:pPr>
                <a:defRPr/>
              </a:pPr>
              <a:t>18</a:t>
            </a:fld>
            <a:endParaRPr lang="en-US"/>
          </a:p>
        </p:txBody>
      </p:sp>
    </p:spTree>
    <p:extLst>
      <p:ext uri="{BB962C8B-B14F-4D97-AF65-F5344CB8AC3E}">
        <p14:creationId xmlns:p14="http://schemas.microsoft.com/office/powerpoint/2010/main" val="1514459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are data elements</a:t>
            </a:r>
            <a:r>
              <a:rPr lang="en-US" baseline="0" dirty="0"/>
              <a:t> that are not re</a:t>
            </a:r>
            <a:endParaRPr lang="en-US" dirty="0"/>
          </a:p>
        </p:txBody>
      </p:sp>
      <p:sp>
        <p:nvSpPr>
          <p:cNvPr id="4" name="Slide Number Placeholder 3"/>
          <p:cNvSpPr>
            <a:spLocks noGrp="1"/>
          </p:cNvSpPr>
          <p:nvPr>
            <p:ph type="sldNum" sz="quarter" idx="10"/>
          </p:nvPr>
        </p:nvSpPr>
        <p:spPr/>
        <p:txBody>
          <a:bodyPr/>
          <a:lstStyle/>
          <a:p>
            <a:pPr>
              <a:defRPr/>
            </a:pPr>
            <a:fld id="{6E074355-CE0D-4C68-A6CB-C364ED71B33B}" type="slidenum">
              <a:rPr lang="en-US" smtClean="0"/>
              <a:pPr>
                <a:defRPr/>
              </a:pPr>
              <a:t>22</a:t>
            </a:fld>
            <a:endParaRPr lang="en-US"/>
          </a:p>
        </p:txBody>
      </p:sp>
    </p:spTree>
    <p:extLst>
      <p:ext uri="{BB962C8B-B14F-4D97-AF65-F5344CB8AC3E}">
        <p14:creationId xmlns:p14="http://schemas.microsoft.com/office/powerpoint/2010/main" val="4137895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are data elements</a:t>
            </a:r>
            <a:r>
              <a:rPr lang="en-US" baseline="0" dirty="0"/>
              <a:t> that are not re</a:t>
            </a:r>
            <a:endParaRPr lang="en-US" dirty="0"/>
          </a:p>
        </p:txBody>
      </p:sp>
      <p:sp>
        <p:nvSpPr>
          <p:cNvPr id="4" name="Slide Number Placeholder 3"/>
          <p:cNvSpPr>
            <a:spLocks noGrp="1"/>
          </p:cNvSpPr>
          <p:nvPr>
            <p:ph type="sldNum" sz="quarter" idx="10"/>
          </p:nvPr>
        </p:nvSpPr>
        <p:spPr/>
        <p:txBody>
          <a:bodyPr/>
          <a:lstStyle/>
          <a:p>
            <a:pPr>
              <a:defRPr/>
            </a:pPr>
            <a:fld id="{6E074355-CE0D-4C68-A6CB-C364ED71B33B}" type="slidenum">
              <a:rPr lang="en-US" smtClean="0"/>
              <a:pPr>
                <a:defRPr/>
              </a:pPr>
              <a:t>23</a:t>
            </a:fld>
            <a:endParaRPr lang="en-US"/>
          </a:p>
        </p:txBody>
      </p:sp>
    </p:spTree>
    <p:extLst>
      <p:ext uri="{BB962C8B-B14F-4D97-AF65-F5344CB8AC3E}">
        <p14:creationId xmlns:p14="http://schemas.microsoft.com/office/powerpoint/2010/main" val="42691151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E074355-CE0D-4C68-A6CB-C364ED71B33B}" type="slidenum">
              <a:rPr lang="en-US" smtClean="0"/>
              <a:pPr>
                <a:defRPr/>
              </a:pPr>
              <a:t>27</a:t>
            </a:fld>
            <a:endParaRPr lang="en-US"/>
          </a:p>
        </p:txBody>
      </p:sp>
    </p:spTree>
    <p:extLst>
      <p:ext uri="{BB962C8B-B14F-4D97-AF65-F5344CB8AC3E}">
        <p14:creationId xmlns:p14="http://schemas.microsoft.com/office/powerpoint/2010/main" val="7390829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E074355-CE0D-4C68-A6CB-C364ED71B33B}" type="slidenum">
              <a:rPr lang="en-US" smtClean="0"/>
              <a:pPr>
                <a:defRPr/>
              </a:pPr>
              <a:t>28</a:t>
            </a:fld>
            <a:endParaRPr lang="en-US"/>
          </a:p>
        </p:txBody>
      </p:sp>
    </p:spTree>
    <p:extLst>
      <p:ext uri="{BB962C8B-B14F-4D97-AF65-F5344CB8AC3E}">
        <p14:creationId xmlns:p14="http://schemas.microsoft.com/office/powerpoint/2010/main" val="3562392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atin typeface="Arial"/>
              </a:defRPr>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latin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96856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8229600" cy="857250"/>
          </a:xfrm>
        </p:spPr>
        <p:txBody>
          <a:bodyPr/>
          <a:lstStyle/>
          <a:p>
            <a:r>
              <a:rPr lang="en-US"/>
              <a:t>Click to edit Master title style</a:t>
            </a:r>
          </a:p>
        </p:txBody>
      </p:sp>
      <p:sp>
        <p:nvSpPr>
          <p:cNvPr id="3" name="Content Placeholder 2"/>
          <p:cNvSpPr>
            <a:spLocks noGrp="1"/>
          </p:cNvSpPr>
          <p:nvPr>
            <p:ph idx="1"/>
          </p:nvPr>
        </p:nvSpPr>
        <p:spPr>
          <a:xfrm>
            <a:off x="457200" y="1295400"/>
            <a:ext cx="8229600" cy="36385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8945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61950"/>
            <a:ext cx="8229600" cy="857250"/>
          </a:xfrm>
        </p:spPr>
        <p:txBody>
          <a:bodyPr/>
          <a:lstStyle/>
          <a:p>
            <a:r>
              <a:rPr lang="en-US" dirty="0"/>
              <a:t>Click to edit Master title style</a:t>
            </a:r>
          </a:p>
        </p:txBody>
      </p:sp>
      <p:sp>
        <p:nvSpPr>
          <p:cNvPr id="3" name="Content Placeholder 2"/>
          <p:cNvSpPr>
            <a:spLocks noGrp="1"/>
          </p:cNvSpPr>
          <p:nvPr>
            <p:ph sz="half" idx="1"/>
          </p:nvPr>
        </p:nvSpPr>
        <p:spPr>
          <a:xfrm>
            <a:off x="457200" y="1352550"/>
            <a:ext cx="4038600" cy="3505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52550"/>
            <a:ext cx="4038600" cy="3505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048375" y="4629151"/>
            <a:ext cx="3095625" cy="514350"/>
          </a:xfrm>
          <a:prstGeom prst="rect">
            <a:avLst/>
          </a:prstGeom>
        </p:spPr>
      </p:pic>
    </p:spTree>
    <p:extLst>
      <p:ext uri="{BB962C8B-B14F-4D97-AF65-F5344CB8AC3E}">
        <p14:creationId xmlns:p14="http://schemas.microsoft.com/office/powerpoint/2010/main" val="896318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ltLang="en-US"/>
              <a:t>Murach’s Oracle SQL and PL/SQL, C9</a:t>
            </a:r>
            <a:endParaRPr lang="en-US" altLang="en-US" sz="900"/>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en-US"/>
              <a:t>© 2014, Mike Murach &amp; Associates, Inc.</a:t>
            </a:r>
            <a:endParaRPr lang="en-US" altLang="en-US" sz="1050"/>
          </a:p>
        </p:txBody>
      </p:sp>
      <p:sp>
        <p:nvSpPr>
          <p:cNvPr id="4" name="Rectangle 6"/>
          <p:cNvSpPr>
            <a:spLocks noGrp="1" noChangeArrowheads="1"/>
          </p:cNvSpPr>
          <p:nvPr>
            <p:ph type="sldNum" sz="quarter" idx="12"/>
          </p:nvPr>
        </p:nvSpPr>
        <p:spPr>
          <a:ln/>
        </p:spPr>
        <p:txBody>
          <a:bodyPr/>
          <a:lstStyle>
            <a:lvl1pPr algn="l">
              <a:defRPr sz="1050"/>
            </a:lvl1pPr>
          </a:lstStyle>
          <a:p>
            <a:endParaRPr lang="en-US" altLang="en-US"/>
          </a:p>
          <a:p>
            <a:pPr algn="r"/>
            <a:r>
              <a:rPr lang="en-US" altLang="en-US" sz="750"/>
              <a:t>Slide </a:t>
            </a:r>
            <a:fld id="{B786E799-4E62-4EEA-99EA-2A76C7504DC2}" type="slidenum">
              <a:rPr lang="en-US" altLang="en-US" sz="750"/>
              <a:pPr algn="r"/>
              <a:t>‹#›</a:t>
            </a:fld>
            <a:endParaRPr lang="en-US" altLang="en-US" sz="750"/>
          </a:p>
        </p:txBody>
      </p:sp>
    </p:spTree>
    <p:extLst>
      <p:ext uri="{BB962C8B-B14F-4D97-AF65-F5344CB8AC3E}">
        <p14:creationId xmlns:p14="http://schemas.microsoft.com/office/powerpoint/2010/main" val="38451929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28650"/>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80210"/>
            <a:ext cx="8229600" cy="294894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11863193"/>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3" r:id="rId4"/>
  </p:sldLayoutIdLst>
  <p:txStyles>
    <p:titleStyle>
      <a:lvl1pPr algn="l" defTabSz="457200" rtl="0" eaLnBrk="1" latinLnBrk="0" hangingPunct="1">
        <a:spcBef>
          <a:spcPct val="0"/>
        </a:spcBef>
        <a:buNone/>
        <a:defRPr sz="4400" kern="1200">
          <a:solidFill>
            <a:schemeClr val="tx1">
              <a:lumMod val="85000"/>
              <a:lumOff val="15000"/>
            </a:schemeClr>
          </a:solidFill>
          <a:latin typeface="Arial"/>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lumMod val="85000"/>
              <a:lumOff val="15000"/>
            </a:schemeClr>
          </a:solidFill>
          <a:latin typeface="Arial"/>
          <a:ea typeface="+mn-ea"/>
          <a:cs typeface="+mn-cs"/>
        </a:defRPr>
      </a:lvl1pPr>
      <a:lvl2pPr marL="742950" indent="-285750" algn="l" defTabSz="457200" rtl="0" eaLnBrk="1" latinLnBrk="0" hangingPunct="1">
        <a:spcBef>
          <a:spcPct val="20000"/>
        </a:spcBef>
        <a:buFont typeface="Arial"/>
        <a:buChar char="–"/>
        <a:defRPr sz="2800" kern="1200">
          <a:solidFill>
            <a:schemeClr val="tx1">
              <a:lumMod val="85000"/>
              <a:lumOff val="15000"/>
            </a:schemeClr>
          </a:solidFill>
          <a:latin typeface="Arial"/>
          <a:ea typeface="+mn-ea"/>
          <a:cs typeface="+mn-cs"/>
        </a:defRPr>
      </a:lvl2pPr>
      <a:lvl3pPr marL="1143000" indent="-228600" algn="l" defTabSz="457200" rtl="0" eaLnBrk="1" latinLnBrk="0" hangingPunct="1">
        <a:spcBef>
          <a:spcPct val="20000"/>
        </a:spcBef>
        <a:buFont typeface="Arial"/>
        <a:buChar char="•"/>
        <a:defRPr sz="2400" kern="1200">
          <a:solidFill>
            <a:schemeClr val="tx1">
              <a:lumMod val="85000"/>
              <a:lumOff val="15000"/>
            </a:schemeClr>
          </a:solidFill>
          <a:latin typeface="Arial"/>
          <a:ea typeface="+mn-ea"/>
          <a:cs typeface="+mn-cs"/>
        </a:defRPr>
      </a:lvl3pPr>
      <a:lvl4pPr marL="1600200" indent="-228600" algn="l" defTabSz="457200" rtl="0" eaLnBrk="1" latinLnBrk="0" hangingPunct="1">
        <a:spcBef>
          <a:spcPct val="20000"/>
        </a:spcBef>
        <a:buFont typeface="Arial"/>
        <a:buChar char="–"/>
        <a:defRPr sz="2000" kern="1200">
          <a:solidFill>
            <a:schemeClr val="tx1">
              <a:lumMod val="85000"/>
              <a:lumOff val="15000"/>
            </a:schemeClr>
          </a:solidFill>
          <a:latin typeface="Arial"/>
          <a:ea typeface="+mn-ea"/>
          <a:cs typeface="+mn-cs"/>
        </a:defRPr>
      </a:lvl4pPr>
      <a:lvl5pPr marL="2057400" indent="-228600" algn="l" defTabSz="457200" rtl="0" eaLnBrk="1" latinLnBrk="0" hangingPunct="1">
        <a:spcBef>
          <a:spcPct val="20000"/>
        </a:spcBef>
        <a:buFont typeface="Arial"/>
        <a:buChar char="»"/>
        <a:defRPr sz="2000" kern="1200">
          <a:solidFill>
            <a:schemeClr val="tx1">
              <a:lumMod val="85000"/>
              <a:lumOff val="15000"/>
            </a:schemeClr>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28.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oleObject" Target="../embeddings/oleObject3.bin"/><Relationship Id="rId1" Type="http://schemas.openxmlformats.org/officeDocument/2006/relationships/slideLayout" Target="../slideLayouts/slideLayout4.xml"/><Relationship Id="rId6" Type="http://schemas.openxmlformats.org/officeDocument/2006/relationships/image" Target="../media/image32.png"/><Relationship Id="rId5" Type="http://schemas.openxmlformats.org/officeDocument/2006/relationships/image" Target="../media/image31.emf"/><Relationship Id="rId4" Type="http://schemas.openxmlformats.org/officeDocument/2006/relationships/oleObject" Target="../embeddings/oleObject4.bin"/></Relationships>
</file>

<file path=ppt/slides/_rels/slide26.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oleObject" Target="../embeddings/oleObject5.bin"/><Relationship Id="rId1" Type="http://schemas.openxmlformats.org/officeDocument/2006/relationships/slideLayout" Target="../slideLayouts/slideLayout4.xml"/><Relationship Id="rId6" Type="http://schemas.openxmlformats.org/officeDocument/2006/relationships/image" Target="../media/image32.png"/><Relationship Id="rId5" Type="http://schemas.openxmlformats.org/officeDocument/2006/relationships/image" Target="../media/image33.emf"/><Relationship Id="rId4" Type="http://schemas.openxmlformats.org/officeDocument/2006/relationships/oleObject" Target="../embeddings/oleObject6.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3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38.png"/><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40.png"/></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39.png"/></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41.png"/></Relationships>
</file>

<file path=ppt/slides/_rels/slide3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1.xml"/><Relationship Id="rId1" Type="http://schemas.openxmlformats.org/officeDocument/2006/relationships/slideLayout" Target="../slideLayouts/slideLayout4.xml"/><Relationship Id="rId5" Type="http://schemas.openxmlformats.org/officeDocument/2006/relationships/image" Target="../media/image53.png"/><Relationship Id="rId4" Type="http://schemas.openxmlformats.org/officeDocument/2006/relationships/image" Target="../media/image52.png"/></Relationships>
</file>

<file path=ppt/slides/_rels/slide57.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oleObject" Target="../embeddings/oleObject7.bin"/><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oleObject" Target="../embeddings/Microsoft_Word_97_-_2003_Document.doc"/><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oleObject" Target="../embeddings/oleObject8.bin"/><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wmf"/><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6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oleObject" Target="../embeddings/oleObject9.bin"/><Relationship Id="rId1" Type="http://schemas.openxmlformats.org/officeDocument/2006/relationships/slideLayout" Target="../slideLayouts/slideLayout4.xml"/><Relationship Id="rId6" Type="http://schemas.openxmlformats.org/officeDocument/2006/relationships/image" Target="../media/image62.emf"/><Relationship Id="rId5" Type="http://schemas.openxmlformats.org/officeDocument/2006/relationships/oleObject" Target="../embeddings/oleObject10.bin"/><Relationship Id="rId4" Type="http://schemas.openxmlformats.org/officeDocument/2006/relationships/image" Target="../media/image61.wmf"/></Relationships>
</file>

<file path=ppt/slides/_rels/slide63.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64.png"/><Relationship Id="rId7" Type="http://schemas.openxmlformats.org/officeDocument/2006/relationships/image" Target="../media/image66.png"/><Relationship Id="rId2" Type="http://schemas.openxmlformats.org/officeDocument/2006/relationships/image" Target="../media/image63.png"/><Relationship Id="rId1" Type="http://schemas.openxmlformats.org/officeDocument/2006/relationships/slideLayout" Target="../slideLayouts/slideLayout4.xml"/><Relationship Id="rId6" Type="http://schemas.openxmlformats.org/officeDocument/2006/relationships/customXml" Target="../ink/ink2.xml"/><Relationship Id="rId11" Type="http://schemas.openxmlformats.org/officeDocument/2006/relationships/image" Target="../media/image68.png"/><Relationship Id="rId5" Type="http://schemas.openxmlformats.org/officeDocument/2006/relationships/image" Target="../media/image65.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67.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69.png"/><Relationship Id="rId1" Type="http://schemas.openxmlformats.org/officeDocument/2006/relationships/slideLayout" Target="../slideLayouts/slideLayout4.xml"/><Relationship Id="rId4" Type="http://schemas.openxmlformats.org/officeDocument/2006/relationships/image" Target="../media/image72.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notesSlide" Target="../notesSlides/notesSlide2.xml"/><Relationship Id="rId5" Type="http://schemas.openxmlformats.org/officeDocument/2006/relationships/tags" Target="../tags/tag5.xml"/><Relationship Id="rId10" Type="http://schemas.openxmlformats.org/officeDocument/2006/relationships/slideLayout" Target="../slideLayouts/slideLayout2.xml"/><Relationship Id="rId4" Type="http://schemas.openxmlformats.org/officeDocument/2006/relationships/tags" Target="../tags/tag4.xml"/><Relationship Id="rId9"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BF5700"/>
        </a:solidFill>
        <a:effectLst/>
      </p:bgPr>
    </p:bg>
    <p:spTree>
      <p:nvGrpSpPr>
        <p:cNvPr id="1" name=""/>
        <p:cNvGrpSpPr/>
        <p:nvPr/>
      </p:nvGrpSpPr>
      <p:grpSpPr>
        <a:xfrm>
          <a:off x="0" y="0"/>
          <a:ext cx="0" cy="0"/>
          <a:chOff x="0" y="0"/>
          <a:chExt cx="0" cy="0"/>
        </a:xfrm>
      </p:grpSpPr>
      <p:cxnSp>
        <p:nvCxnSpPr>
          <p:cNvPr id="10" name="Straight Connector 9"/>
          <p:cNvCxnSpPr/>
          <p:nvPr/>
        </p:nvCxnSpPr>
        <p:spPr>
          <a:xfrm>
            <a:off x="628650" y="3105150"/>
            <a:ext cx="561975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Text Placeholder 9"/>
          <p:cNvSpPr txBox="1">
            <a:spLocks/>
          </p:cNvSpPr>
          <p:nvPr/>
        </p:nvSpPr>
        <p:spPr>
          <a:xfrm>
            <a:off x="548640" y="457200"/>
            <a:ext cx="7828444" cy="389296"/>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a:buNone/>
              <a:defRPr sz="1600" b="0" i="0" kern="1200" baseline="0">
                <a:solidFill>
                  <a:schemeClr val="bg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b="0" i="0" kern="1200">
                <a:solidFill>
                  <a:schemeClr val="bg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b="0" i="0" kern="1200">
                <a:solidFill>
                  <a:schemeClr val="bg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fontAlgn="auto">
              <a:spcAft>
                <a:spcPts val="0"/>
              </a:spcAft>
            </a:pPr>
            <a:endParaRPr lang="en-US" sz="1200" b="0" dirty="0"/>
          </a:p>
        </p:txBody>
      </p:sp>
      <p:sp>
        <p:nvSpPr>
          <p:cNvPr id="13" name="Title Placeholder 7"/>
          <p:cNvSpPr txBox="1">
            <a:spLocks/>
          </p:cNvSpPr>
          <p:nvPr/>
        </p:nvSpPr>
        <p:spPr>
          <a:xfrm>
            <a:off x="502920" y="1200150"/>
            <a:ext cx="7886700" cy="1752600"/>
          </a:xfrm>
          <a:prstGeom prst="rect">
            <a:avLst/>
          </a:prstGeom>
        </p:spPr>
        <p:txBody>
          <a:bodyPr vert="horz" wrap="square" lIns="91440" tIns="45720" rIns="91440" bIns="45720" rtlCol="0" anchor="b">
            <a:noAutofit/>
          </a:bodyPr>
          <a:lstStyle>
            <a:lvl1pPr algn="l" defTabSz="914400" rtl="0" eaLnBrk="1" latinLnBrk="0" hangingPunct="1">
              <a:lnSpc>
                <a:spcPts val="4000"/>
              </a:lnSpc>
              <a:spcBef>
                <a:spcPct val="0"/>
              </a:spcBef>
              <a:buNone/>
              <a:defRPr sz="4800" b="1" i="0" kern="800" cap="all" normalizeH="0" baseline="0">
                <a:solidFill>
                  <a:schemeClr val="bg1"/>
                </a:solidFill>
                <a:latin typeface="Arial Black" charset="0"/>
                <a:ea typeface="Arial Black" charset="0"/>
                <a:cs typeface="Arial Black" charset="0"/>
              </a:defRPr>
            </a:lvl1pPr>
          </a:lstStyle>
          <a:p>
            <a:pPr fontAlgn="auto">
              <a:spcAft>
                <a:spcPts val="0"/>
              </a:spcAft>
            </a:pPr>
            <a:r>
              <a:rPr lang="en-US" dirty="0"/>
              <a:t>MIS 281N</a:t>
            </a:r>
          </a:p>
          <a:p>
            <a:pPr fontAlgn="auto">
              <a:spcAft>
                <a:spcPts val="0"/>
              </a:spcAft>
            </a:pPr>
            <a:r>
              <a:rPr lang="en-US" sz="4000" dirty="0"/>
              <a:t>Data Management</a:t>
            </a:r>
          </a:p>
        </p:txBody>
      </p:sp>
      <p:sp>
        <p:nvSpPr>
          <p:cNvPr id="15" name="Text Placeholder 9"/>
          <p:cNvSpPr txBox="1">
            <a:spLocks/>
          </p:cNvSpPr>
          <p:nvPr/>
        </p:nvSpPr>
        <p:spPr>
          <a:xfrm>
            <a:off x="548640" y="3333749"/>
            <a:ext cx="7886700" cy="45720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a:buNone/>
              <a:defRPr sz="1400" b="0" i="0" kern="1200" baseline="0">
                <a:solidFill>
                  <a:schemeClr val="bg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b="0" i="0" kern="1200">
                <a:solidFill>
                  <a:schemeClr val="bg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b="0" i="0" kern="1200">
                <a:solidFill>
                  <a:schemeClr val="bg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fontAlgn="auto">
              <a:spcAft>
                <a:spcPts val="0"/>
              </a:spcAft>
            </a:pPr>
            <a:r>
              <a:rPr lang="en-US" sz="2000" b="1" dirty="0">
                <a:solidFill>
                  <a:schemeClr val="tx1"/>
                </a:solidFill>
              </a:rPr>
              <a:t>Class 3 – Designing a Database</a:t>
            </a:r>
          </a:p>
        </p:txBody>
      </p:sp>
      <p:pic>
        <p:nvPicPr>
          <p:cNvPr id="9" name="Picture 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715000" y="0"/>
            <a:ext cx="3345786" cy="1162050"/>
          </a:xfrm>
          <a:prstGeom prst="rect">
            <a:avLst/>
          </a:prstGeom>
        </p:spPr>
      </p:pic>
      <p:sp>
        <p:nvSpPr>
          <p:cNvPr id="8" name="Text Placeholder 9">
            <a:extLst>
              <a:ext uri="{FF2B5EF4-FFF2-40B4-BE49-F238E27FC236}">
                <a16:creationId xmlns:a16="http://schemas.microsoft.com/office/drawing/2014/main" id="{3290C270-949B-4FE5-AFAA-28FBA0F3B264}"/>
              </a:ext>
            </a:extLst>
          </p:cNvPr>
          <p:cNvSpPr txBox="1">
            <a:spLocks/>
          </p:cNvSpPr>
          <p:nvPr/>
        </p:nvSpPr>
        <p:spPr>
          <a:xfrm>
            <a:off x="548640" y="4095750"/>
            <a:ext cx="7886700" cy="457201"/>
          </a:xfrm>
          <a:prstGeom prst="rect">
            <a:avLst/>
          </a:prstGeom>
        </p:spPr>
        <p:txBody>
          <a:bodyPr vert="horz" lIns="91440" tIns="45720" rIns="91440" bIns="45720" numCol="2" rtlCol="0" anchor="b">
            <a:noAutofit/>
          </a:bodyPr>
          <a:lstStyle>
            <a:lvl1pPr marL="0" indent="0" algn="l" defTabSz="914400" rtl="0" eaLnBrk="1" latinLnBrk="0" hangingPunct="1">
              <a:lnSpc>
                <a:spcPct val="90000"/>
              </a:lnSpc>
              <a:spcBef>
                <a:spcPts val="1000"/>
              </a:spcBef>
              <a:buFont typeface="Arial"/>
              <a:buNone/>
              <a:defRPr sz="1600" b="0" i="0" kern="1200" baseline="0">
                <a:solidFill>
                  <a:schemeClr val="bg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b="0" i="0" kern="1200">
                <a:solidFill>
                  <a:schemeClr val="bg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b="0" i="0" kern="1200">
                <a:solidFill>
                  <a:schemeClr val="bg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fontAlgn="auto">
              <a:lnSpc>
                <a:spcPct val="50000"/>
              </a:lnSpc>
              <a:spcAft>
                <a:spcPts val="0"/>
              </a:spcAft>
            </a:pPr>
            <a:r>
              <a:rPr lang="en-US" sz="1100" b="1" dirty="0">
                <a:solidFill>
                  <a:schemeClr val="accent6">
                    <a:lumMod val="60000"/>
                    <a:lumOff val="40000"/>
                  </a:schemeClr>
                </a:solidFill>
              </a:rPr>
              <a:t>Brad Poynter</a:t>
            </a:r>
          </a:p>
          <a:p>
            <a:pPr fontAlgn="auto">
              <a:lnSpc>
                <a:spcPct val="50000"/>
              </a:lnSpc>
              <a:spcAft>
                <a:spcPts val="0"/>
              </a:spcAft>
            </a:pPr>
            <a:r>
              <a:rPr lang="en-US" sz="1100" b="1" dirty="0">
                <a:solidFill>
                  <a:schemeClr val="accent6">
                    <a:lumMod val="60000"/>
                    <a:lumOff val="40000"/>
                  </a:schemeClr>
                </a:solidFill>
              </a:rPr>
              <a:t>Clint Tuttle</a:t>
            </a:r>
          </a:p>
          <a:p>
            <a:pPr fontAlgn="auto">
              <a:lnSpc>
                <a:spcPct val="50000"/>
              </a:lnSpc>
              <a:spcAft>
                <a:spcPts val="0"/>
              </a:spcAft>
            </a:pPr>
            <a:endParaRPr lang="en-US" sz="1100" b="1" cap="all" dirty="0">
              <a:solidFill>
                <a:schemeClr val="accent6">
                  <a:lumMod val="60000"/>
                  <a:lumOff val="40000"/>
                </a:schemeClr>
              </a:solidFill>
              <a:latin typeface="Arial Black" charset="0"/>
            </a:endParaRPr>
          </a:p>
        </p:txBody>
      </p:sp>
    </p:spTree>
    <p:extLst>
      <p:ext uri="{BB962C8B-B14F-4D97-AF65-F5344CB8AC3E}">
        <p14:creationId xmlns:p14="http://schemas.microsoft.com/office/powerpoint/2010/main" val="779105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273862"/>
            <a:ext cx="7457209" cy="784830"/>
          </a:xfrm>
          <a:prstGeom prst="rect">
            <a:avLst/>
          </a:prstGeom>
          <a:noFill/>
          <a:ln>
            <a:noFill/>
          </a:ln>
        </p:spPr>
        <p:txBody>
          <a:bodyPr wrap="square" rtlCol="0">
            <a:spAutoFit/>
          </a:bodyPr>
          <a:lstStyle/>
          <a:p>
            <a:r>
              <a:rPr lang="en-US" sz="4400" dirty="0">
                <a:latin typeface="Arial" panose="020B0604020202020204" pitchFamily="34" charset="0"/>
                <a:cs typeface="Arial" panose="020B0604020202020204" pitchFamily="34" charset="0"/>
              </a:rPr>
              <a:t>Database and data terms</a:t>
            </a:r>
          </a:p>
        </p:txBody>
      </p:sp>
      <p:graphicFrame>
        <p:nvGraphicFramePr>
          <p:cNvPr id="26" name="Object 1">
            <a:extLst>
              <a:ext uri="{FF2B5EF4-FFF2-40B4-BE49-F238E27FC236}">
                <a16:creationId xmlns:a16="http://schemas.microsoft.com/office/drawing/2014/main" id="{2F36B905-92BC-5F43-A8C6-2CDC7AA89462}"/>
              </a:ext>
            </a:extLst>
          </p:cNvPr>
          <p:cNvGraphicFramePr>
            <a:graphicFrameLocks noChangeAspect="1"/>
          </p:cNvGraphicFramePr>
          <p:nvPr>
            <p:extLst>
              <p:ext uri="{D42A27DB-BD31-4B8C-83A1-F6EECF244321}">
                <p14:modId xmlns:p14="http://schemas.microsoft.com/office/powerpoint/2010/main" val="3290870278"/>
              </p:ext>
            </p:extLst>
          </p:nvPr>
        </p:nvGraphicFramePr>
        <p:xfrm>
          <a:off x="4191001" y="1000739"/>
          <a:ext cx="4967966" cy="2614148"/>
        </p:xfrm>
        <a:graphic>
          <a:graphicData uri="http://schemas.openxmlformats.org/presentationml/2006/ole">
            <mc:AlternateContent xmlns:mc="http://schemas.openxmlformats.org/markup-compatibility/2006">
              <mc:Choice xmlns:v="urn:schemas-microsoft-com:vml" Requires="v">
                <p:oleObj name="Visio" r:id="rId2" imgW="6435090" imgH="3672840" progId="Visio.Drawing.11">
                  <p:embed/>
                </p:oleObj>
              </mc:Choice>
              <mc:Fallback>
                <p:oleObj name="Visio" r:id="rId2" imgW="6435090" imgH="3672840" progId="Visio.Drawing.11">
                  <p:embed/>
                  <p:pic>
                    <p:nvPicPr>
                      <p:cNvPr id="26" name="Object 1">
                        <a:extLst>
                          <a:ext uri="{FF2B5EF4-FFF2-40B4-BE49-F238E27FC236}">
                            <a16:creationId xmlns:a16="http://schemas.microsoft.com/office/drawing/2014/main" id="{2F36B905-92BC-5F43-A8C6-2CDC7AA894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1" y="1000739"/>
                        <a:ext cx="4967966" cy="2614148"/>
                      </a:xfrm>
                      <a:prstGeom prst="rect">
                        <a:avLst/>
                      </a:prstGeom>
                      <a:noFill/>
                      <a:ln>
                        <a:noFill/>
                      </a:ln>
                    </p:spPr>
                  </p:pic>
                </p:oleObj>
              </mc:Fallback>
            </mc:AlternateContent>
          </a:graphicData>
        </a:graphic>
      </p:graphicFrame>
      <p:sp>
        <p:nvSpPr>
          <p:cNvPr id="27" name="Rectangle 26">
            <a:extLst>
              <a:ext uri="{FF2B5EF4-FFF2-40B4-BE49-F238E27FC236}">
                <a16:creationId xmlns:a16="http://schemas.microsoft.com/office/drawing/2014/main" id="{E0F1DC4D-08F9-6248-9E80-565FFA15586E}"/>
              </a:ext>
            </a:extLst>
          </p:cNvPr>
          <p:cNvSpPr/>
          <p:nvPr/>
        </p:nvSpPr>
        <p:spPr>
          <a:xfrm>
            <a:off x="512792" y="1329033"/>
            <a:ext cx="3119408" cy="2764859"/>
          </a:xfrm>
          <a:prstGeom prst="rect">
            <a:avLst/>
          </a:prstGeom>
          <a:noFill/>
          <a:ln>
            <a:noFill/>
          </a:ln>
        </p:spPr>
        <p:txBody>
          <a:bodyPr wrap="square">
            <a:spAutoFit/>
          </a:bodyPr>
          <a:lstStyle/>
          <a:p>
            <a:pPr marL="175022" indent="-175022">
              <a:buClr>
                <a:srgbClr val="C00000"/>
              </a:buClr>
              <a:buSzPct val="125000"/>
              <a:buFont typeface="Arial" panose="020B0604020202020204" pitchFamily="34" charset="0"/>
              <a:buChar char="•"/>
            </a:pPr>
            <a:r>
              <a:rPr lang="en-US" sz="1800" dirty="0">
                <a:latin typeface="Arial" panose="020B0604020202020204" pitchFamily="34" charset="0"/>
                <a:cs typeface="Arial" panose="020B0604020202020204" pitchFamily="34" charset="0"/>
              </a:rPr>
              <a:t>Database</a:t>
            </a:r>
          </a:p>
          <a:p>
            <a:pPr marL="526256" lvl="1" indent="-183356">
              <a:spcAft>
                <a:spcPts val="225"/>
              </a:spcAft>
              <a:buClr>
                <a:srgbClr val="C00000"/>
              </a:buClr>
              <a:buSzPct val="125000"/>
              <a:buFont typeface="System Font Regular"/>
              <a:buChar char="-"/>
            </a:pPr>
            <a:r>
              <a:rPr lang="en-US" sz="1800" dirty="0">
                <a:latin typeface="Arial" panose="020B0604020202020204" pitchFamily="34" charset="0"/>
                <a:cs typeface="Arial" panose="020B0604020202020204" pitchFamily="34" charset="0"/>
              </a:rPr>
              <a:t>Table</a:t>
            </a:r>
          </a:p>
          <a:p>
            <a:pPr marL="526256" lvl="1" indent="-183356">
              <a:spcAft>
                <a:spcPts val="225"/>
              </a:spcAft>
              <a:buClr>
                <a:srgbClr val="C00000"/>
              </a:buClr>
              <a:buSzPct val="125000"/>
              <a:buFont typeface="System Font Regular"/>
              <a:buChar char="-"/>
            </a:pPr>
            <a:r>
              <a:rPr lang="en-US" sz="1800" dirty="0">
                <a:latin typeface="Arial" panose="020B0604020202020204" pitchFamily="34" charset="0"/>
                <a:cs typeface="Arial" panose="020B0604020202020204" pitchFamily="34" charset="0"/>
              </a:rPr>
              <a:t>Row (Records)</a:t>
            </a:r>
          </a:p>
          <a:p>
            <a:pPr marL="526256" lvl="1" indent="-183356">
              <a:spcAft>
                <a:spcPts val="225"/>
              </a:spcAft>
              <a:buClr>
                <a:srgbClr val="C00000"/>
              </a:buClr>
              <a:buSzPct val="125000"/>
              <a:buFont typeface="System Font Regular"/>
              <a:buChar char="-"/>
            </a:pPr>
            <a:r>
              <a:rPr lang="en-US" sz="1800" dirty="0">
                <a:latin typeface="Arial" panose="020B0604020202020204" pitchFamily="34" charset="0"/>
                <a:cs typeface="Arial" panose="020B0604020202020204" pitchFamily="34" charset="0"/>
              </a:rPr>
              <a:t>Column (Fields)</a:t>
            </a:r>
          </a:p>
          <a:p>
            <a:pPr marL="526256" lvl="1" indent="-183356">
              <a:spcAft>
                <a:spcPts val="225"/>
              </a:spcAft>
              <a:buClr>
                <a:srgbClr val="C00000"/>
              </a:buClr>
              <a:buSzPct val="125000"/>
              <a:buFont typeface="System Font Regular"/>
              <a:buChar char="-"/>
            </a:pPr>
            <a:r>
              <a:rPr lang="en-US" sz="1800" dirty="0">
                <a:latin typeface="Arial" panose="020B0604020202020204" pitchFamily="34" charset="0"/>
                <a:cs typeface="Arial" panose="020B0604020202020204" pitchFamily="34" charset="0"/>
              </a:rPr>
              <a:t>Cell</a:t>
            </a:r>
          </a:p>
          <a:p>
            <a:pPr marL="526256" lvl="1" indent="-183356">
              <a:spcAft>
                <a:spcPts val="225"/>
              </a:spcAft>
              <a:buClr>
                <a:srgbClr val="C00000"/>
              </a:buClr>
              <a:buSzPct val="125000"/>
              <a:buFont typeface="System Font Regular"/>
              <a:buChar char="-"/>
            </a:pPr>
            <a:r>
              <a:rPr lang="en-US" sz="1800" dirty="0">
                <a:latin typeface="Arial" panose="020B0604020202020204" pitchFamily="34" charset="0"/>
                <a:cs typeface="Arial" panose="020B0604020202020204" pitchFamily="34" charset="0"/>
              </a:rPr>
              <a:t>Primary key</a:t>
            </a:r>
          </a:p>
          <a:p>
            <a:pPr marL="526256" lvl="1" indent="-183356">
              <a:spcAft>
                <a:spcPts val="225"/>
              </a:spcAft>
              <a:buClr>
                <a:srgbClr val="C00000"/>
              </a:buClr>
              <a:buSzPct val="125000"/>
              <a:buFont typeface="System Font Regular"/>
              <a:buChar char="-"/>
            </a:pPr>
            <a:r>
              <a:rPr lang="en-US" sz="1800" dirty="0">
                <a:latin typeface="Arial" panose="020B0604020202020204" pitchFamily="34" charset="0"/>
                <a:cs typeface="Arial" panose="020B0604020202020204" pitchFamily="34" charset="0"/>
              </a:rPr>
              <a:t>Composite primary key</a:t>
            </a:r>
          </a:p>
          <a:p>
            <a:pPr marL="526256" lvl="1" indent="-183356">
              <a:spcAft>
                <a:spcPts val="225"/>
              </a:spcAft>
              <a:buClr>
                <a:srgbClr val="C00000"/>
              </a:buClr>
              <a:buSzPct val="125000"/>
              <a:buFont typeface="System Font Regular"/>
              <a:buChar char="-"/>
            </a:pPr>
            <a:r>
              <a:rPr lang="en-US" sz="1800" dirty="0">
                <a:latin typeface="Arial" panose="020B0604020202020204" pitchFamily="34" charset="0"/>
                <a:cs typeface="Arial" panose="020B0604020202020204" pitchFamily="34" charset="0"/>
              </a:rPr>
              <a:t>Index</a:t>
            </a:r>
          </a:p>
          <a:p>
            <a:pPr marL="526256" lvl="1" indent="-183356">
              <a:spcAft>
                <a:spcPts val="225"/>
              </a:spcAft>
              <a:buClr>
                <a:srgbClr val="C00000"/>
              </a:buClr>
              <a:buSzPct val="125000"/>
              <a:buFont typeface="System Font Regular"/>
              <a:buChar char="-"/>
            </a:pPr>
            <a:r>
              <a:rPr lang="en-US" sz="1800" dirty="0">
                <a:latin typeface="Arial" panose="020B0604020202020204" pitchFamily="34" charset="0"/>
                <a:cs typeface="Arial" panose="020B0604020202020204" pitchFamily="34" charset="0"/>
              </a:rPr>
              <a:t>Foreign key</a:t>
            </a:r>
          </a:p>
        </p:txBody>
      </p:sp>
      <p:sp>
        <p:nvSpPr>
          <p:cNvPr id="28" name="Rectangle 27">
            <a:extLst>
              <a:ext uri="{FF2B5EF4-FFF2-40B4-BE49-F238E27FC236}">
                <a16:creationId xmlns:a16="http://schemas.microsoft.com/office/drawing/2014/main" id="{F9483B37-4DA1-B749-966D-42303D8D0EC0}"/>
              </a:ext>
            </a:extLst>
          </p:cNvPr>
          <p:cNvSpPr/>
          <p:nvPr/>
        </p:nvSpPr>
        <p:spPr>
          <a:xfrm>
            <a:off x="4592782" y="3738345"/>
            <a:ext cx="3119408" cy="1277273"/>
          </a:xfrm>
          <a:prstGeom prst="rect">
            <a:avLst/>
          </a:prstGeom>
          <a:noFill/>
          <a:ln>
            <a:noFill/>
          </a:ln>
        </p:spPr>
        <p:txBody>
          <a:bodyPr wrap="square">
            <a:spAutoFit/>
          </a:bodyPr>
          <a:lstStyle/>
          <a:p>
            <a:pPr marL="175022" indent="-175022">
              <a:spcAft>
                <a:spcPts val="225"/>
              </a:spcAft>
              <a:buClr>
                <a:srgbClr val="C00000"/>
              </a:buClr>
              <a:buSzPct val="125000"/>
              <a:buFont typeface="Arial" panose="020B0604020202020204" pitchFamily="34" charset="0"/>
              <a:buChar char="•"/>
            </a:pPr>
            <a:r>
              <a:rPr lang="en-US" sz="1800" dirty="0">
                <a:latin typeface="Arial" panose="020B0604020202020204" pitchFamily="34" charset="0"/>
                <a:cs typeface="Arial" panose="020B0604020202020204" pitchFamily="34" charset="0"/>
              </a:rPr>
              <a:t>Data</a:t>
            </a:r>
          </a:p>
          <a:p>
            <a:pPr marL="526256" lvl="1" indent="-183356">
              <a:spcAft>
                <a:spcPts val="225"/>
              </a:spcAft>
              <a:buClr>
                <a:srgbClr val="C00000"/>
              </a:buClr>
              <a:buSzPct val="125000"/>
              <a:buFont typeface="System Font Regular"/>
              <a:buChar char="-"/>
            </a:pPr>
            <a:r>
              <a:rPr lang="en-US" sz="1800" dirty="0">
                <a:latin typeface="Arial" panose="020B0604020202020204" pitchFamily="34" charset="0"/>
                <a:cs typeface="Arial" panose="020B0604020202020204" pitchFamily="34" charset="0"/>
              </a:rPr>
              <a:t>Data type</a:t>
            </a:r>
          </a:p>
          <a:p>
            <a:pPr marL="526256" lvl="1" indent="-183356">
              <a:spcAft>
                <a:spcPts val="225"/>
              </a:spcAft>
              <a:buClr>
                <a:srgbClr val="C00000"/>
              </a:buClr>
              <a:buSzPct val="125000"/>
              <a:buFont typeface="System Font Regular"/>
              <a:buChar char="-"/>
            </a:pPr>
            <a:r>
              <a:rPr lang="en-US" sz="1800" dirty="0">
                <a:latin typeface="Arial" panose="020B0604020202020204" pitchFamily="34" charset="0"/>
                <a:cs typeface="Arial" panose="020B0604020202020204" pitchFamily="34" charset="0"/>
              </a:rPr>
              <a:t>Null value</a:t>
            </a:r>
          </a:p>
          <a:p>
            <a:pPr marL="526256" lvl="1" indent="-183356">
              <a:spcAft>
                <a:spcPts val="225"/>
              </a:spcAft>
              <a:buClr>
                <a:srgbClr val="C00000"/>
              </a:buClr>
              <a:buSzPct val="125000"/>
              <a:buFont typeface="System Font Regular"/>
              <a:buChar char="-"/>
            </a:pPr>
            <a:r>
              <a:rPr lang="en-US" sz="1800" dirty="0">
                <a:latin typeface="Arial" panose="020B0604020202020204" pitchFamily="34" charset="0"/>
                <a:cs typeface="Arial" panose="020B0604020202020204" pitchFamily="34" charset="0"/>
              </a:rPr>
              <a:t>Default value</a:t>
            </a:r>
          </a:p>
        </p:txBody>
      </p:sp>
    </p:spTree>
    <p:extLst>
      <p:ext uri="{BB962C8B-B14F-4D97-AF65-F5344CB8AC3E}">
        <p14:creationId xmlns:p14="http://schemas.microsoft.com/office/powerpoint/2010/main" val="3520850852"/>
      </p:ext>
    </p:extLst>
  </p:cSld>
  <p:clrMapOvr>
    <a:masterClrMapping/>
  </p:clrMapOvr>
  <mc:AlternateContent xmlns:mc="http://schemas.openxmlformats.org/markup-compatibility/2006" xmlns:p14="http://schemas.microsoft.com/office/powerpoint/2010/main">
    <mc:Choice Requires="p14">
      <p:transition spd="slow" p14:dur="2000" advTm="20699"/>
    </mc:Choice>
    <mc:Fallback xmlns="">
      <p:transition spd="slow" advTm="20699"/>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514350"/>
            <a:ext cx="8534400" cy="533400"/>
          </a:xfrm>
        </p:spPr>
        <p:txBody>
          <a:bodyPr>
            <a:noAutofit/>
          </a:bodyPr>
          <a:lstStyle/>
          <a:p>
            <a:r>
              <a:rPr lang="en-US" altLang="en-US" dirty="0">
                <a:latin typeface="Arial" panose="020B0604020202020204" pitchFamily="34" charset="0"/>
              </a:rPr>
              <a:t>What makes it “relational”?</a:t>
            </a:r>
          </a:p>
        </p:txBody>
      </p:sp>
      <p:pic>
        <p:nvPicPr>
          <p:cNvPr id="9" name="Picture 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52400" y="1276350"/>
            <a:ext cx="5638800" cy="1916705"/>
          </a:xfrm>
          <a:prstGeom prst="rect">
            <a:avLst/>
          </a:prstGeom>
        </p:spPr>
      </p:pic>
      <p:pic>
        <p:nvPicPr>
          <p:cNvPr id="5" name="Picture 4"/>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895600" y="1219051"/>
            <a:ext cx="5923565" cy="1556247"/>
          </a:xfrm>
          <a:prstGeom prst="rect">
            <a:avLst/>
          </a:prstGeom>
        </p:spPr>
      </p:pic>
      <p:pic>
        <p:nvPicPr>
          <p:cNvPr id="10" name="Picture 9"/>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410200" y="3338867"/>
            <a:ext cx="2526632" cy="604483"/>
          </a:xfrm>
          <a:prstGeom prst="rect">
            <a:avLst/>
          </a:prstGeom>
        </p:spPr>
      </p:pic>
      <p:pic>
        <p:nvPicPr>
          <p:cNvPr id="11" name="Picture 10"/>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143000" y="2876550"/>
            <a:ext cx="3158956" cy="2133600"/>
          </a:xfrm>
          <a:prstGeom prst="rect">
            <a:avLst/>
          </a:prstGeom>
        </p:spPr>
      </p:pic>
      <p:sp>
        <p:nvSpPr>
          <p:cNvPr id="3" name="TextBox 2"/>
          <p:cNvSpPr txBox="1"/>
          <p:nvPr/>
        </p:nvSpPr>
        <p:spPr>
          <a:xfrm>
            <a:off x="7696200" y="916489"/>
            <a:ext cx="1219200" cy="338554"/>
          </a:xfrm>
          <a:prstGeom prst="rect">
            <a:avLst/>
          </a:prstGeom>
          <a:noFill/>
        </p:spPr>
        <p:txBody>
          <a:bodyPr wrap="square" rtlCol="0">
            <a:spAutoFit/>
          </a:bodyPr>
          <a:lstStyle/>
          <a:p>
            <a:r>
              <a:rPr lang="en-US" sz="1600" dirty="0"/>
              <a:t>Customers</a:t>
            </a:r>
          </a:p>
        </p:txBody>
      </p:sp>
      <p:sp>
        <p:nvSpPr>
          <p:cNvPr id="12" name="TextBox 11"/>
          <p:cNvSpPr txBox="1"/>
          <p:nvPr/>
        </p:nvSpPr>
        <p:spPr>
          <a:xfrm>
            <a:off x="1066800" y="2571750"/>
            <a:ext cx="1219200" cy="338554"/>
          </a:xfrm>
          <a:prstGeom prst="rect">
            <a:avLst/>
          </a:prstGeom>
          <a:noFill/>
        </p:spPr>
        <p:txBody>
          <a:bodyPr wrap="square" rtlCol="0">
            <a:spAutoFit/>
          </a:bodyPr>
          <a:lstStyle/>
          <a:p>
            <a:r>
              <a:rPr lang="en-US" sz="1600" dirty="0"/>
              <a:t>Orders</a:t>
            </a:r>
          </a:p>
        </p:txBody>
      </p:sp>
      <p:sp>
        <p:nvSpPr>
          <p:cNvPr id="13" name="TextBox 12"/>
          <p:cNvSpPr txBox="1"/>
          <p:nvPr/>
        </p:nvSpPr>
        <p:spPr>
          <a:xfrm>
            <a:off x="7010400" y="3023778"/>
            <a:ext cx="1219200" cy="338554"/>
          </a:xfrm>
          <a:prstGeom prst="rect">
            <a:avLst/>
          </a:prstGeom>
          <a:noFill/>
        </p:spPr>
        <p:txBody>
          <a:bodyPr wrap="square" rtlCol="0">
            <a:spAutoFit/>
          </a:bodyPr>
          <a:lstStyle/>
          <a:p>
            <a:r>
              <a:rPr lang="en-US" sz="1600" dirty="0"/>
              <a:t>Products</a:t>
            </a:r>
          </a:p>
        </p:txBody>
      </p:sp>
      <p:sp>
        <p:nvSpPr>
          <p:cNvPr id="4" name="Rectangle 3"/>
          <p:cNvSpPr/>
          <p:nvPr/>
        </p:nvSpPr>
        <p:spPr>
          <a:xfrm>
            <a:off x="2837174" y="1197633"/>
            <a:ext cx="762000" cy="1577665"/>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1008730" y="2876550"/>
            <a:ext cx="762000" cy="2209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5250276" y="3250354"/>
            <a:ext cx="762000" cy="769196"/>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105508" y="4535297"/>
            <a:ext cx="8839200" cy="461665"/>
          </a:xfrm>
          <a:prstGeom prst="rect">
            <a:avLst/>
          </a:prstGeom>
        </p:spPr>
        <p:txBody>
          <a:bodyPr wrap="square">
            <a:spAutoFit/>
          </a:bodyPr>
          <a:lstStyle/>
          <a:p>
            <a:pPr marL="0" indent="0">
              <a:buNone/>
            </a:pPr>
            <a:r>
              <a:rPr lang="en-US" u="sng" dirty="0">
                <a:solidFill>
                  <a:srgbClr val="FF0000"/>
                </a:solidFill>
              </a:rPr>
              <a:t>How can we resolve this?</a:t>
            </a:r>
          </a:p>
        </p:txBody>
      </p:sp>
    </p:spTree>
    <p:extLst>
      <p:ext uri="{BB962C8B-B14F-4D97-AF65-F5344CB8AC3E}">
        <p14:creationId xmlns:p14="http://schemas.microsoft.com/office/powerpoint/2010/main" val="4286828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nodeType="clickEffect">
                                  <p:stCondLst>
                                    <p:cond delay="0"/>
                                  </p:stCondLst>
                                  <p:childTnLst>
                                    <p:anim calcmode="lin" valueType="num">
                                      <p:cBhvr additive="base">
                                        <p:cTn id="16" dur="500"/>
                                        <p:tgtEl>
                                          <p:spTgt spid="9"/>
                                        </p:tgtEl>
                                        <p:attrNameLst>
                                          <p:attrName>ppt_x</p:attrName>
                                        </p:attrNameLst>
                                      </p:cBhvr>
                                      <p:tavLst>
                                        <p:tav tm="0">
                                          <p:val>
                                            <p:strVal val="ppt_x"/>
                                          </p:val>
                                        </p:tav>
                                        <p:tav tm="100000">
                                          <p:val>
                                            <p:strVal val="ppt_x"/>
                                          </p:val>
                                        </p:tav>
                                      </p:tavLst>
                                    </p:anim>
                                    <p:anim calcmode="lin" valueType="num">
                                      <p:cBhvr additive="base">
                                        <p:cTn id="17" dur="500"/>
                                        <p:tgtEl>
                                          <p:spTgt spid="9"/>
                                        </p:tgtEl>
                                        <p:attrNameLst>
                                          <p:attrName>ppt_y</p:attrName>
                                        </p:attrNameLst>
                                      </p:cBhvr>
                                      <p:tavLst>
                                        <p:tav tm="0">
                                          <p:val>
                                            <p:strVal val="ppt_y"/>
                                          </p:val>
                                        </p:tav>
                                        <p:tav tm="100000">
                                          <p:val>
                                            <p:strVal val="1+ppt_h/2"/>
                                          </p:val>
                                        </p:tav>
                                      </p:tavLst>
                                    </p:anim>
                                    <p:set>
                                      <p:cBhvr>
                                        <p:cTn id="18" dur="1" fill="hold">
                                          <p:stCondLst>
                                            <p:cond delay="499"/>
                                          </p:stCondLst>
                                        </p:cTn>
                                        <p:tgtEl>
                                          <p:spTgt spid="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par>
                                <p:cTn id="33" presetID="1" presetClass="entr" presetSubtype="0" fill="hold" grpId="0" nodeType="withEffect">
                                  <p:stCondLst>
                                    <p:cond delay="0"/>
                                  </p:stCondLst>
                                  <p:childTnLst>
                                    <p:set>
                                      <p:cBhvr>
                                        <p:cTn id="34" dur="1" fill="hold">
                                          <p:stCondLst>
                                            <p:cond delay="0"/>
                                          </p:stCondLst>
                                        </p:cTn>
                                        <p:tgtEl>
                                          <p:spTgt spid="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fade">
                                      <p:cBhvr>
                                        <p:cTn id="46" dur="500"/>
                                        <p:tgtEl>
                                          <p:spTgt spid="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500"/>
                                        <p:tgtEl>
                                          <p:spTgt spid="13"/>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grpId="1" nodeType="clickEffect">
                                  <p:stCondLst>
                                    <p:cond delay="0"/>
                                  </p:stCondLst>
                                  <p:childTnLst>
                                    <p:animEffect transition="out" filter="fade">
                                      <p:cBhvr>
                                        <p:cTn id="53" dur="500"/>
                                        <p:tgtEl>
                                          <p:spTgt spid="4"/>
                                        </p:tgtEl>
                                      </p:cBhvr>
                                    </p:animEffect>
                                    <p:set>
                                      <p:cBhvr>
                                        <p:cTn id="54" dur="1" fill="hold">
                                          <p:stCondLst>
                                            <p:cond delay="499"/>
                                          </p:stCondLst>
                                        </p:cTn>
                                        <p:tgtEl>
                                          <p:spTgt spid="4"/>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grpId="1" nodeType="clickEffect">
                                  <p:stCondLst>
                                    <p:cond delay="0"/>
                                  </p:stCondLst>
                                  <p:childTnLst>
                                    <p:animEffect transition="out" filter="fade">
                                      <p:cBhvr>
                                        <p:cTn id="58" dur="500"/>
                                        <p:tgtEl>
                                          <p:spTgt spid="15"/>
                                        </p:tgtEl>
                                      </p:cBhvr>
                                    </p:animEffect>
                                    <p:set>
                                      <p:cBhvr>
                                        <p:cTn id="59" dur="1" fill="hold">
                                          <p:stCondLst>
                                            <p:cond delay="499"/>
                                          </p:stCondLst>
                                        </p:cTn>
                                        <p:tgtEl>
                                          <p:spTgt spid="15"/>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10" presetClass="exit" presetSubtype="0" fill="hold" grpId="1" nodeType="clickEffect">
                                  <p:stCondLst>
                                    <p:cond delay="0"/>
                                  </p:stCondLst>
                                  <p:childTnLst>
                                    <p:animEffect transition="out" filter="fade">
                                      <p:cBhvr>
                                        <p:cTn id="63" dur="500"/>
                                        <p:tgtEl>
                                          <p:spTgt spid="17"/>
                                        </p:tgtEl>
                                      </p:cBhvr>
                                    </p:animEffect>
                                    <p:set>
                                      <p:cBhvr>
                                        <p:cTn id="64"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p:bldP spid="13" grpId="0"/>
      <p:bldP spid="4" grpId="0" animBg="1"/>
      <p:bldP spid="4" grpId="1" animBg="1"/>
      <p:bldP spid="15" grpId="0" animBg="1"/>
      <p:bldP spid="15" grpId="1" animBg="1"/>
      <p:bldP spid="17" grpId="0" animBg="1"/>
      <p:bldP spid="17" grpId="1" animBg="1"/>
      <p:bldP spid="2" grpId="0"/>
      <p:bldP spid="2"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5"/>
          <p:cNvSpPr>
            <a:spLocks noGrp="1"/>
          </p:cNvSpPr>
          <p:nvPr>
            <p:ph idx="1"/>
          </p:nvPr>
        </p:nvSpPr>
        <p:spPr>
          <a:xfrm>
            <a:off x="0" y="2266950"/>
            <a:ext cx="9144000" cy="755990"/>
          </a:xfrm>
        </p:spPr>
        <p:txBody>
          <a:bodyPr>
            <a:noAutofit/>
          </a:bodyPr>
          <a:lstStyle/>
          <a:p>
            <a:pPr marL="0" indent="0" algn="ctr">
              <a:spcBef>
                <a:spcPts val="0"/>
              </a:spcBef>
              <a:buNone/>
            </a:pPr>
            <a:r>
              <a:rPr lang="en-US" sz="4050" dirty="0">
                <a:solidFill>
                  <a:schemeClr val="tx1"/>
                </a:solidFill>
                <a:latin typeface="Arial" panose="020B0604020202020204" pitchFamily="34" charset="0"/>
                <a:cs typeface="Arial" panose="020B0604020202020204" pitchFamily="34" charset="0"/>
              </a:rPr>
              <a:t>How do we design our database?</a:t>
            </a:r>
            <a:endParaRPr lang="en-US" sz="33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1453778"/>
      </p:ext>
    </p:extLst>
  </p:cSld>
  <p:clrMapOvr>
    <a:masterClrMapping/>
  </p:clrMapOvr>
  <mc:AlternateContent xmlns:mc="http://schemas.openxmlformats.org/markup-compatibility/2006" xmlns:p14="http://schemas.microsoft.com/office/powerpoint/2010/main">
    <mc:Choice Requires="p14">
      <p:transition spd="slow" p14:dur="2000" advTm="3448"/>
    </mc:Choice>
    <mc:Fallback xmlns="">
      <p:transition spd="slow" advTm="3448"/>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510" y="333512"/>
            <a:ext cx="7381009" cy="738664"/>
          </a:xfrm>
          <a:prstGeom prst="rect">
            <a:avLst/>
          </a:prstGeom>
          <a:noFill/>
        </p:spPr>
        <p:txBody>
          <a:bodyPr wrap="square" rtlCol="0">
            <a:spAutoFit/>
          </a:bodyPr>
          <a:lstStyle/>
          <a:p>
            <a:r>
              <a:rPr lang="en-US" sz="4200" dirty="0">
                <a:latin typeface="Arial" panose="020B0604020202020204" pitchFamily="34" charset="0"/>
                <a:cs typeface="Arial" panose="020B0604020202020204" pitchFamily="34" charset="0"/>
              </a:rPr>
              <a:t>Data Modeling</a:t>
            </a:r>
          </a:p>
        </p:txBody>
      </p:sp>
      <p:sp>
        <p:nvSpPr>
          <p:cNvPr id="22" name="Rectangle 21">
            <a:extLst>
              <a:ext uri="{FF2B5EF4-FFF2-40B4-BE49-F238E27FC236}">
                <a16:creationId xmlns:a16="http://schemas.microsoft.com/office/drawing/2014/main" id="{2B4462A6-99F4-42CF-B76A-0A229E8D9FC1}"/>
              </a:ext>
            </a:extLst>
          </p:cNvPr>
          <p:cNvSpPr/>
          <p:nvPr/>
        </p:nvSpPr>
        <p:spPr>
          <a:xfrm>
            <a:off x="304799" y="1174940"/>
            <a:ext cx="8458201" cy="2067233"/>
          </a:xfrm>
          <a:prstGeom prst="rect">
            <a:avLst/>
          </a:prstGeom>
          <a:noFill/>
          <a:ln>
            <a:noFill/>
          </a:ln>
        </p:spPr>
        <p:txBody>
          <a:bodyPr wrap="square">
            <a:spAutoFit/>
          </a:bodyPr>
          <a:lstStyle/>
          <a:p>
            <a:pPr marL="342900" indent="-342900">
              <a:spcBef>
                <a:spcPts val="450"/>
              </a:spcBef>
              <a:spcAft>
                <a:spcPts val="900"/>
              </a:spcAft>
              <a:buClr>
                <a:srgbClr val="C00000"/>
              </a:buClr>
              <a:buSzPct val="110000"/>
              <a:buFont typeface="Arial" panose="020B0604020202020204" pitchFamily="34" charset="0"/>
              <a:buChar char="•"/>
            </a:pPr>
            <a:r>
              <a:rPr lang="en-US" sz="2100" dirty="0">
                <a:latin typeface="Arial" panose="020B0604020202020204" pitchFamily="34" charset="0"/>
                <a:cs typeface="Arial" panose="020B0604020202020204" pitchFamily="34" charset="0"/>
              </a:rPr>
              <a:t>Before creating a database we create a data “model” (i.e. a design) </a:t>
            </a:r>
          </a:p>
          <a:p>
            <a:pPr marL="342900" indent="-342900">
              <a:spcBef>
                <a:spcPts val="450"/>
              </a:spcBef>
              <a:spcAft>
                <a:spcPts val="900"/>
              </a:spcAft>
              <a:buClr>
                <a:srgbClr val="C00000"/>
              </a:buClr>
              <a:buSzPct val="110000"/>
              <a:buFont typeface="Arial" panose="020B0604020202020204" pitchFamily="34" charset="0"/>
              <a:buChar char="•"/>
            </a:pPr>
            <a:r>
              <a:rPr lang="en-US" sz="2100" dirty="0">
                <a:latin typeface="Arial" panose="020B0604020202020204" pitchFamily="34" charset="0"/>
                <a:cs typeface="Arial" panose="020B0604020202020204" pitchFamily="34" charset="0"/>
              </a:rPr>
              <a:t>To create a data model we need to identify all the data that are required and how to best store it</a:t>
            </a:r>
          </a:p>
          <a:p>
            <a:pPr marL="342900" indent="-342900">
              <a:spcBef>
                <a:spcPts val="450"/>
              </a:spcBef>
              <a:spcAft>
                <a:spcPts val="900"/>
              </a:spcAft>
              <a:buClr>
                <a:srgbClr val="C00000"/>
              </a:buClr>
              <a:buSzPct val="110000"/>
              <a:buFont typeface="Arial" panose="020B0604020202020204" pitchFamily="34" charset="0"/>
              <a:buChar char="•"/>
            </a:pPr>
            <a:r>
              <a:rPr lang="en-US" sz="2100" dirty="0">
                <a:latin typeface="Arial" panose="020B0604020202020204" pitchFamily="34" charset="0"/>
                <a:cs typeface="Arial" panose="020B0604020202020204" pitchFamily="34" charset="0"/>
              </a:rPr>
              <a:t>What data elements are required in creating a data model for   </a:t>
            </a:r>
            <a:r>
              <a:rPr lang="en-US" sz="2100" b="1" dirty="0">
                <a:latin typeface="Arial" panose="020B0604020202020204" pitchFamily="34" charset="0"/>
                <a:cs typeface="Arial" panose="020B0604020202020204" pitchFamily="34" charset="0"/>
              </a:rPr>
              <a:t>Hotel Chain Reservation System</a:t>
            </a:r>
            <a:r>
              <a:rPr lang="en-US" sz="21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185594623"/>
      </p:ext>
    </p:extLst>
  </p:cSld>
  <p:clrMapOvr>
    <a:masterClrMapping/>
  </p:clrMapOvr>
  <mc:AlternateContent xmlns:mc="http://schemas.openxmlformats.org/markup-compatibility/2006" xmlns:p14="http://schemas.microsoft.com/office/powerpoint/2010/main">
    <mc:Choice Requires="p14">
      <p:transition spd="slow" p14:dur="2000" advTm="20699"/>
    </mc:Choice>
    <mc:Fallback xmlns="">
      <p:transition spd="slow" advTm="20699"/>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510" y="333512"/>
            <a:ext cx="7381009" cy="738664"/>
          </a:xfrm>
          <a:prstGeom prst="rect">
            <a:avLst/>
          </a:prstGeom>
          <a:noFill/>
        </p:spPr>
        <p:txBody>
          <a:bodyPr wrap="square" rtlCol="0">
            <a:spAutoFit/>
          </a:bodyPr>
          <a:lstStyle/>
          <a:p>
            <a:r>
              <a:rPr lang="en-US" sz="4200">
                <a:latin typeface="Arial" panose="020B0604020202020204" pitchFamily="34" charset="0"/>
                <a:cs typeface="Arial" panose="020B0604020202020204" pitchFamily="34" charset="0"/>
              </a:rPr>
              <a:t>Hotel Reservation System</a:t>
            </a:r>
            <a:endParaRPr lang="en-US" sz="4200" dirty="0">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F0E3198D-CBB0-6F14-8F1D-C3968289E2A4}"/>
              </a:ext>
            </a:extLst>
          </p:cNvPr>
          <p:cNvPicPr>
            <a:picLocks noChangeAspect="1"/>
          </p:cNvPicPr>
          <p:nvPr/>
        </p:nvPicPr>
        <p:blipFill rotWithShape="1">
          <a:blip r:embed="rId2"/>
          <a:srcRect l="1944" t="2359" r="2222" b="3916"/>
          <a:stretch/>
        </p:blipFill>
        <p:spPr bwMode="auto">
          <a:xfrm>
            <a:off x="1143000" y="1123950"/>
            <a:ext cx="5690439" cy="393382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80073307"/>
      </p:ext>
    </p:extLst>
  </p:cSld>
  <p:clrMapOvr>
    <a:masterClrMapping/>
  </p:clrMapOvr>
  <mc:AlternateContent xmlns:mc="http://schemas.openxmlformats.org/markup-compatibility/2006" xmlns:p14="http://schemas.microsoft.com/office/powerpoint/2010/main">
    <mc:Choice Requires="p14">
      <p:transition spd="slow" p14:dur="2000" advTm="20699"/>
    </mc:Choice>
    <mc:Fallback xmlns="">
      <p:transition spd="slow" advTm="20699"/>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361950"/>
            <a:ext cx="7457209" cy="715581"/>
          </a:xfrm>
          <a:prstGeom prst="rect">
            <a:avLst/>
          </a:prstGeom>
          <a:noFill/>
        </p:spPr>
        <p:txBody>
          <a:bodyPr wrap="square" rtlCol="0">
            <a:spAutoFit/>
          </a:bodyPr>
          <a:lstStyle/>
          <a:p>
            <a:r>
              <a:rPr lang="en-US" sz="4050" dirty="0">
                <a:latin typeface="Arial" panose="020B0604020202020204" pitchFamily="34" charset="0"/>
                <a:cs typeface="Arial" panose="020B0604020202020204" pitchFamily="34" charset="0"/>
              </a:rPr>
              <a:t>What is a model?</a:t>
            </a:r>
          </a:p>
        </p:txBody>
      </p:sp>
      <p:pic>
        <p:nvPicPr>
          <p:cNvPr id="7" name="Picture 5">
            <a:extLst>
              <a:ext uri="{FF2B5EF4-FFF2-40B4-BE49-F238E27FC236}">
                <a16:creationId xmlns:a16="http://schemas.microsoft.com/office/drawing/2014/main" id="{6DE39FC2-310B-8341-97AA-B477FF887C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4915" y="1233244"/>
            <a:ext cx="6914170" cy="3246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F36871EB-EE7D-5C44-A83C-6F82CB570475}"/>
              </a:ext>
            </a:extLst>
          </p:cNvPr>
          <p:cNvSpPr txBox="1"/>
          <p:nvPr/>
        </p:nvSpPr>
        <p:spPr>
          <a:xfrm>
            <a:off x="2165933" y="4647434"/>
            <a:ext cx="4852675" cy="369332"/>
          </a:xfrm>
          <a:prstGeom prst="rect">
            <a:avLst/>
          </a:prstGeom>
          <a:solidFill>
            <a:schemeClr val="accent1">
              <a:lumMod val="20000"/>
              <a:lumOff val="80000"/>
            </a:schemeClr>
          </a:solidFill>
          <a:ln w="28575">
            <a:solidFill>
              <a:schemeClr val="accent1">
                <a:lumMod val="50000"/>
              </a:schemeClr>
            </a:solidFill>
          </a:ln>
        </p:spPr>
        <p:txBody>
          <a:bodyPr wrap="none" rtlCol="0">
            <a:spAutoFit/>
          </a:bodyPr>
          <a:lstStyle/>
          <a:p>
            <a:r>
              <a:rPr lang="en-US" sz="1800">
                <a:latin typeface="Arial" panose="020B0604020202020204" pitchFamily="34" charset="0"/>
                <a:cs typeface="Arial" panose="020B0604020202020204" pitchFamily="34" charset="0"/>
              </a:rPr>
              <a:t>A model is a ”representation” of the real-world</a:t>
            </a:r>
          </a:p>
        </p:txBody>
      </p:sp>
    </p:spTree>
    <p:extLst>
      <p:ext uri="{BB962C8B-B14F-4D97-AF65-F5344CB8AC3E}">
        <p14:creationId xmlns:p14="http://schemas.microsoft.com/office/powerpoint/2010/main" val="3943400477"/>
      </p:ext>
    </p:extLst>
  </p:cSld>
  <p:clrMapOvr>
    <a:masterClrMapping/>
  </p:clrMapOvr>
  <mc:AlternateContent xmlns:mc="http://schemas.openxmlformats.org/markup-compatibility/2006" xmlns:p14="http://schemas.microsoft.com/office/powerpoint/2010/main">
    <mc:Choice Requires="p14">
      <p:transition spd="slow" p14:dur="2000" advTm="20699"/>
    </mc:Choice>
    <mc:Fallback xmlns="">
      <p:transition spd="slow" advTm="20699"/>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353499"/>
            <a:ext cx="6923809" cy="646331"/>
          </a:xfrm>
          <a:prstGeom prst="rect">
            <a:avLst/>
          </a:prstGeom>
          <a:noFill/>
        </p:spPr>
        <p:txBody>
          <a:bodyPr wrap="square" rtlCol="0">
            <a:spAutoFit/>
          </a:bodyPr>
          <a:lstStyle/>
          <a:p>
            <a:r>
              <a:rPr lang="en-US" sz="3600" dirty="0">
                <a:latin typeface="Arial" panose="020B0604020202020204" pitchFamily="34" charset="0"/>
                <a:cs typeface="Arial" panose="020B0604020202020204" pitchFamily="34" charset="0"/>
              </a:rPr>
              <a:t>Designing the data model</a:t>
            </a:r>
          </a:p>
        </p:txBody>
      </p:sp>
      <p:sp>
        <p:nvSpPr>
          <p:cNvPr id="6" name="Rounded Rectangle 5">
            <a:extLst>
              <a:ext uri="{FF2B5EF4-FFF2-40B4-BE49-F238E27FC236}">
                <a16:creationId xmlns:a16="http://schemas.microsoft.com/office/drawing/2014/main" id="{4DE58F32-66E9-F440-9757-04C46A7349EC}"/>
              </a:ext>
            </a:extLst>
          </p:cNvPr>
          <p:cNvSpPr/>
          <p:nvPr/>
        </p:nvSpPr>
        <p:spPr>
          <a:xfrm>
            <a:off x="165101" y="1168162"/>
            <a:ext cx="2451100" cy="863600"/>
          </a:xfrm>
          <a:prstGeom prst="roundRect">
            <a:avLst/>
          </a:prstGeom>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a:t>Conceptual Model</a:t>
            </a:r>
          </a:p>
        </p:txBody>
      </p:sp>
      <p:sp>
        <p:nvSpPr>
          <p:cNvPr id="15" name="Rounded Rectangle 14">
            <a:extLst>
              <a:ext uri="{FF2B5EF4-FFF2-40B4-BE49-F238E27FC236}">
                <a16:creationId xmlns:a16="http://schemas.microsoft.com/office/drawing/2014/main" id="{524F58B1-793D-164F-A594-91E2EB38141F}"/>
              </a:ext>
            </a:extLst>
          </p:cNvPr>
          <p:cNvSpPr/>
          <p:nvPr/>
        </p:nvSpPr>
        <p:spPr>
          <a:xfrm>
            <a:off x="3215822" y="1168162"/>
            <a:ext cx="2451100" cy="86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a:t>Logical Model</a:t>
            </a:r>
          </a:p>
        </p:txBody>
      </p:sp>
      <p:sp>
        <p:nvSpPr>
          <p:cNvPr id="16" name="Rounded Rectangle 15">
            <a:extLst>
              <a:ext uri="{FF2B5EF4-FFF2-40B4-BE49-F238E27FC236}">
                <a16:creationId xmlns:a16="http://schemas.microsoft.com/office/drawing/2014/main" id="{B9553C22-70BD-C74D-AC31-441CE94FF1D8}"/>
              </a:ext>
            </a:extLst>
          </p:cNvPr>
          <p:cNvSpPr/>
          <p:nvPr/>
        </p:nvSpPr>
        <p:spPr>
          <a:xfrm>
            <a:off x="6266543" y="1168162"/>
            <a:ext cx="2451100" cy="86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a:t>Physical Model</a:t>
            </a:r>
          </a:p>
        </p:txBody>
      </p:sp>
      <p:sp>
        <p:nvSpPr>
          <p:cNvPr id="7" name="TextBox 6">
            <a:extLst>
              <a:ext uri="{FF2B5EF4-FFF2-40B4-BE49-F238E27FC236}">
                <a16:creationId xmlns:a16="http://schemas.microsoft.com/office/drawing/2014/main" id="{28E29ADE-EAFC-6643-8BE8-67BC1689D732}"/>
              </a:ext>
            </a:extLst>
          </p:cNvPr>
          <p:cNvSpPr txBox="1"/>
          <p:nvPr/>
        </p:nvSpPr>
        <p:spPr>
          <a:xfrm>
            <a:off x="165100" y="2200094"/>
            <a:ext cx="2538686" cy="2308324"/>
          </a:xfrm>
          <a:prstGeom prst="rect">
            <a:avLst/>
          </a:prstGeom>
          <a:noFill/>
        </p:spPr>
        <p:txBody>
          <a:bodyPr wrap="square" rtlCol="0">
            <a:spAutoFit/>
          </a:bodyPr>
          <a:lstStyle/>
          <a:p>
            <a:r>
              <a:rPr lang="en-US" sz="1800" dirty="0"/>
              <a:t>Non-technical easy to understand statements developed collaboratively that articulate the role of data in the business</a:t>
            </a:r>
          </a:p>
          <a:p>
            <a:r>
              <a:rPr lang="en-US" sz="1800" b="1" dirty="0"/>
              <a:t>Entities and Relationships</a:t>
            </a:r>
          </a:p>
        </p:txBody>
      </p:sp>
      <p:sp>
        <p:nvSpPr>
          <p:cNvPr id="18" name="TextBox 17">
            <a:extLst>
              <a:ext uri="{FF2B5EF4-FFF2-40B4-BE49-F238E27FC236}">
                <a16:creationId xmlns:a16="http://schemas.microsoft.com/office/drawing/2014/main" id="{D22442AE-E368-C342-9197-C58944412BED}"/>
              </a:ext>
            </a:extLst>
          </p:cNvPr>
          <p:cNvSpPr txBox="1"/>
          <p:nvPr/>
        </p:nvSpPr>
        <p:spPr>
          <a:xfrm>
            <a:off x="3215821" y="2196153"/>
            <a:ext cx="2451101" cy="2308324"/>
          </a:xfrm>
          <a:prstGeom prst="rect">
            <a:avLst/>
          </a:prstGeom>
          <a:noFill/>
        </p:spPr>
        <p:txBody>
          <a:bodyPr wrap="square" rtlCol="0">
            <a:spAutoFit/>
          </a:bodyPr>
          <a:lstStyle/>
          <a:p>
            <a:r>
              <a:rPr lang="en-US" sz="1800" dirty="0"/>
              <a:t>Conceptual model translated into entities and relationships using Entity-Relationship modeling tools</a:t>
            </a:r>
          </a:p>
          <a:p>
            <a:r>
              <a:rPr lang="en-US" sz="1800" b="1" dirty="0"/>
              <a:t>Tables, fields, and keys</a:t>
            </a:r>
          </a:p>
        </p:txBody>
      </p:sp>
      <p:sp>
        <p:nvSpPr>
          <p:cNvPr id="19" name="TextBox 18">
            <a:extLst>
              <a:ext uri="{FF2B5EF4-FFF2-40B4-BE49-F238E27FC236}">
                <a16:creationId xmlns:a16="http://schemas.microsoft.com/office/drawing/2014/main" id="{64896D08-3F8F-724C-A726-895E1CE6A997}"/>
              </a:ext>
            </a:extLst>
          </p:cNvPr>
          <p:cNvSpPr txBox="1"/>
          <p:nvPr/>
        </p:nvSpPr>
        <p:spPr>
          <a:xfrm>
            <a:off x="6266542" y="2196153"/>
            <a:ext cx="2451101" cy="2308324"/>
          </a:xfrm>
          <a:prstGeom prst="rect">
            <a:avLst/>
          </a:prstGeom>
          <a:noFill/>
        </p:spPr>
        <p:txBody>
          <a:bodyPr wrap="square" rtlCol="0">
            <a:spAutoFit/>
          </a:bodyPr>
          <a:lstStyle/>
          <a:p>
            <a:r>
              <a:rPr lang="en-US" sz="1800" dirty="0"/>
              <a:t>Conversion of logical data model into definitions of tables and columns (database)</a:t>
            </a:r>
            <a:endParaRPr lang="en-US" sz="1800" b="1" dirty="0"/>
          </a:p>
          <a:p>
            <a:r>
              <a:rPr lang="en-US" sz="1800" b="1" dirty="0"/>
              <a:t>DDL script that builds the out the model</a:t>
            </a:r>
            <a:r>
              <a:rPr lang="en-US" sz="1800" dirty="0"/>
              <a:t> </a:t>
            </a:r>
          </a:p>
        </p:txBody>
      </p:sp>
    </p:spTree>
    <p:extLst>
      <p:ext uri="{BB962C8B-B14F-4D97-AF65-F5344CB8AC3E}">
        <p14:creationId xmlns:p14="http://schemas.microsoft.com/office/powerpoint/2010/main" val="514518756"/>
      </p:ext>
    </p:extLst>
  </p:cSld>
  <p:clrMapOvr>
    <a:masterClrMapping/>
  </p:clrMapOvr>
  <mc:AlternateContent xmlns:mc="http://schemas.openxmlformats.org/markup-compatibility/2006" xmlns:p14="http://schemas.microsoft.com/office/powerpoint/2010/main">
    <mc:Choice Requires="p14">
      <p:transition spd="slow" p14:dur="2000" advTm="20699"/>
    </mc:Choice>
    <mc:Fallback xmlns="">
      <p:transition spd="slow" advTm="20699"/>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345456"/>
            <a:ext cx="8905009" cy="715581"/>
          </a:xfrm>
          <a:prstGeom prst="rect">
            <a:avLst/>
          </a:prstGeom>
          <a:noFill/>
        </p:spPr>
        <p:txBody>
          <a:bodyPr wrap="square" rtlCol="0">
            <a:spAutoFit/>
          </a:bodyPr>
          <a:lstStyle/>
          <a:p>
            <a:r>
              <a:rPr lang="en-US" sz="4050" dirty="0">
                <a:latin typeface="Arial" panose="020B0604020202020204" pitchFamily="34" charset="0"/>
                <a:cs typeface="Arial" panose="020B0604020202020204" pitchFamily="34" charset="0"/>
              </a:rPr>
              <a:t>2 approaches to modeling</a:t>
            </a:r>
          </a:p>
        </p:txBody>
      </p:sp>
      <p:sp>
        <p:nvSpPr>
          <p:cNvPr id="6" name="Rectangle 5">
            <a:extLst>
              <a:ext uri="{FF2B5EF4-FFF2-40B4-BE49-F238E27FC236}">
                <a16:creationId xmlns:a16="http://schemas.microsoft.com/office/drawing/2014/main" id="{D74BA572-65B5-8C4E-9949-56E4B9A05039}"/>
              </a:ext>
            </a:extLst>
          </p:cNvPr>
          <p:cNvSpPr/>
          <p:nvPr/>
        </p:nvSpPr>
        <p:spPr>
          <a:xfrm>
            <a:off x="690035" y="1174940"/>
            <a:ext cx="7844365" cy="3462486"/>
          </a:xfrm>
          <a:prstGeom prst="rect">
            <a:avLst/>
          </a:prstGeom>
          <a:noFill/>
          <a:ln>
            <a:noFill/>
          </a:ln>
        </p:spPr>
        <p:txBody>
          <a:bodyPr wrap="square">
            <a:spAutoFit/>
          </a:bodyPr>
          <a:lstStyle/>
          <a:p>
            <a:pPr marL="342900" indent="-342900">
              <a:spcAft>
                <a:spcPts val="1800"/>
              </a:spcAft>
              <a:buClr>
                <a:srgbClr val="C00000"/>
              </a:buClr>
              <a:buSzPct val="110000"/>
              <a:buFont typeface="Arial" panose="020B0604020202020204" pitchFamily="34" charset="0"/>
              <a:buChar char="•"/>
            </a:pPr>
            <a:r>
              <a:rPr lang="en-US" sz="2100" b="1" dirty="0">
                <a:latin typeface="Arial" panose="020B0604020202020204" pitchFamily="34" charset="0"/>
                <a:cs typeface="Arial" panose="020B0604020202020204" pitchFamily="34" charset="0"/>
              </a:rPr>
              <a:t>Top-down</a:t>
            </a:r>
            <a:br>
              <a:rPr lang="en-US" sz="2100" b="1" dirty="0">
                <a:latin typeface="Arial" panose="020B0604020202020204" pitchFamily="34" charset="0"/>
                <a:cs typeface="Arial" panose="020B0604020202020204" pitchFamily="34" charset="0"/>
              </a:rPr>
            </a:br>
            <a:r>
              <a:rPr lang="en-US" sz="2100" dirty="0">
                <a:latin typeface="Arial" panose="020B0604020202020204" pitchFamily="34" charset="0"/>
                <a:cs typeface="Arial" panose="020B0604020202020204" pitchFamily="34" charset="0"/>
              </a:rPr>
              <a:t>Start with high-level conversations with stakeholders to create a conceptual model in simple easy to understand English language statements </a:t>
            </a:r>
            <a:r>
              <a:rPr lang="en-US" sz="2100" dirty="0">
                <a:latin typeface="Arial" panose="020B0604020202020204" pitchFamily="34" charset="0"/>
                <a:cs typeface="Arial" panose="020B0604020202020204" pitchFamily="34" charset="0"/>
                <a:sym typeface="Wingdings" panose="05000000000000000000" pitchFamily="2" charset="2"/>
              </a:rPr>
              <a:t> </a:t>
            </a:r>
            <a:r>
              <a:rPr lang="en-US" sz="2100" b="1" dirty="0">
                <a:latin typeface="Arial" panose="020B0604020202020204" pitchFamily="34" charset="0"/>
                <a:cs typeface="Arial" panose="020B0604020202020204" pitchFamily="34" charset="0"/>
              </a:rPr>
              <a:t>main entities &amp; relationships</a:t>
            </a:r>
          </a:p>
          <a:p>
            <a:pPr marL="342900" indent="-342900">
              <a:spcAft>
                <a:spcPts val="1800"/>
              </a:spcAft>
              <a:buClr>
                <a:srgbClr val="C00000"/>
              </a:buClr>
              <a:buSzPct val="110000"/>
              <a:buFont typeface="Arial" panose="020B0604020202020204" pitchFamily="34" charset="0"/>
              <a:buChar char="•"/>
            </a:pPr>
            <a:r>
              <a:rPr lang="en-US" sz="2100" b="1" dirty="0">
                <a:latin typeface="Arial" panose="020B0604020202020204" pitchFamily="34" charset="0"/>
                <a:cs typeface="Arial" panose="020B0604020202020204" pitchFamily="34" charset="0"/>
              </a:rPr>
              <a:t>Bottom-up </a:t>
            </a:r>
            <a:r>
              <a:rPr lang="en-US" sz="2100" b="1" dirty="0">
                <a:solidFill>
                  <a:srgbClr val="00B0F0"/>
                </a:solidFill>
                <a:latin typeface="Arial" panose="020B0604020202020204" pitchFamily="34" charset="0"/>
                <a:cs typeface="Arial" panose="020B0604020202020204" pitchFamily="34" charset="0"/>
              </a:rPr>
              <a:t>(follow the 6 rules of design)</a:t>
            </a:r>
            <a:br>
              <a:rPr lang="en-US" sz="2100" b="1" dirty="0">
                <a:latin typeface="Arial" panose="020B0604020202020204" pitchFamily="34" charset="0"/>
                <a:cs typeface="Arial" panose="020B0604020202020204" pitchFamily="34" charset="0"/>
              </a:rPr>
            </a:br>
            <a:r>
              <a:rPr lang="en-US" sz="2100" dirty="0">
                <a:latin typeface="Arial" panose="020B0604020202020204" pitchFamily="34" charset="0"/>
                <a:cs typeface="Arial" panose="020B0604020202020204" pitchFamily="34" charset="0"/>
              </a:rPr>
              <a:t>Start with artifacts, documents, and systems analysis to articulate the conceptual model in simple easy to understand English language statements </a:t>
            </a:r>
            <a:r>
              <a:rPr lang="en-US" sz="2100" dirty="0">
                <a:latin typeface="Arial" panose="020B0604020202020204" pitchFamily="34" charset="0"/>
                <a:cs typeface="Arial" panose="020B0604020202020204" pitchFamily="34" charset="0"/>
                <a:sym typeface="Wingdings" panose="05000000000000000000" pitchFamily="2" charset="2"/>
              </a:rPr>
              <a:t> </a:t>
            </a:r>
            <a:r>
              <a:rPr lang="en-US" sz="2100" b="1" dirty="0">
                <a:latin typeface="Arial" panose="020B0604020202020204" pitchFamily="34" charset="0"/>
                <a:cs typeface="Arial" panose="020B0604020202020204" pitchFamily="34" charset="0"/>
                <a:sym typeface="Wingdings" panose="05000000000000000000" pitchFamily="2" charset="2"/>
              </a:rPr>
              <a:t>tables, fields, and keys</a:t>
            </a:r>
            <a:endParaRPr lang="en-US" sz="2100" b="1" dirty="0">
              <a:latin typeface="Arial" panose="020B0604020202020204" pitchFamily="34" charset="0"/>
              <a:cs typeface="Arial" panose="020B0604020202020204" pitchFamily="34" charset="0"/>
            </a:endParaRPr>
          </a:p>
          <a:p>
            <a:pPr marL="342900" indent="-342900">
              <a:spcAft>
                <a:spcPts val="1800"/>
              </a:spcAft>
              <a:buClr>
                <a:srgbClr val="C00000"/>
              </a:buClr>
              <a:buSzPct val="110000"/>
              <a:buFont typeface="Arial" panose="020B0604020202020204" pitchFamily="34" charset="0"/>
              <a:buChar char="•"/>
            </a:pPr>
            <a:r>
              <a:rPr lang="en-US" sz="2100" dirty="0">
                <a:latin typeface="Arial" panose="020B0604020202020204" pitchFamily="34" charset="0"/>
                <a:cs typeface="Arial" panose="020B0604020202020204" pitchFamily="34" charset="0"/>
              </a:rPr>
              <a:t>Both approaches should lead to the same place</a:t>
            </a:r>
          </a:p>
        </p:txBody>
      </p:sp>
    </p:spTree>
    <p:extLst>
      <p:ext uri="{BB962C8B-B14F-4D97-AF65-F5344CB8AC3E}">
        <p14:creationId xmlns:p14="http://schemas.microsoft.com/office/powerpoint/2010/main" val="42141693"/>
      </p:ext>
    </p:extLst>
  </p:cSld>
  <p:clrMapOvr>
    <a:masterClrMapping/>
  </p:clrMapOvr>
  <mc:AlternateContent xmlns:mc="http://schemas.openxmlformats.org/markup-compatibility/2006" xmlns:p14="http://schemas.microsoft.com/office/powerpoint/2010/main">
    <mc:Choice Requires="p14">
      <p:transition spd="slow" p14:dur="2000" advTm="20699"/>
    </mc:Choice>
    <mc:Fallback xmlns="">
      <p:transition spd="slow" advTm="20699"/>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514350"/>
            <a:ext cx="8915400" cy="4339650"/>
          </a:xfrm>
          <a:prstGeom prst="rect">
            <a:avLst/>
          </a:prstGeom>
        </p:spPr>
        <p:txBody>
          <a:bodyPr wrap="square">
            <a:spAutoFit/>
          </a:bodyPr>
          <a:lstStyle/>
          <a:p>
            <a:pPr marL="0" marR="0">
              <a:spcBef>
                <a:spcPts val="0"/>
              </a:spcBef>
              <a:spcAft>
                <a:spcPts val="600"/>
              </a:spcAft>
            </a:pPr>
            <a:r>
              <a:rPr lang="en-US" sz="2800" b="1" dirty="0">
                <a:solidFill>
                  <a:srgbClr val="0000FF"/>
                </a:solidFill>
                <a:latin typeface="Arial" panose="020B0604020202020204" pitchFamily="34" charset="0"/>
                <a:ea typeface="Times New Roman" panose="02020603050405020304" pitchFamily="18" charset="0"/>
                <a:cs typeface="Times New Roman" panose="02020603050405020304" pitchFamily="18" charset="0"/>
              </a:rPr>
              <a:t>Important Terms</a:t>
            </a:r>
          </a:p>
          <a:p>
            <a:pPr marL="342900" marR="274320" lvl="0" indent="-342900">
              <a:spcBef>
                <a:spcPts val="0"/>
              </a:spcBef>
              <a:spcAft>
                <a:spcPts val="600"/>
              </a:spcAft>
              <a:buFont typeface="Symbol" panose="05050102010706020507" pitchFamily="18" charset="2"/>
              <a:buChar char=""/>
              <a:tabLst>
                <a:tab pos="347345" algn="l"/>
              </a:tabLst>
            </a:pPr>
            <a:r>
              <a:rPr lang="en-US" sz="2800" spc="-10" dirty="0">
                <a:latin typeface="Times New Roman" panose="02020603050405020304" pitchFamily="18" charset="0"/>
                <a:ea typeface="Times New Roman" panose="02020603050405020304" pitchFamily="18" charset="0"/>
              </a:rPr>
              <a:t>Entities (typically a </a:t>
            </a:r>
            <a:r>
              <a:rPr lang="en-US" sz="2800" i="1" spc="-10" dirty="0">
                <a:latin typeface="Times New Roman" panose="02020603050405020304" pitchFamily="18" charset="0"/>
                <a:ea typeface="Times New Roman" panose="02020603050405020304" pitchFamily="18" charset="0"/>
              </a:rPr>
              <a:t>table</a:t>
            </a:r>
            <a:r>
              <a:rPr lang="en-US" sz="2800" spc="-10" dirty="0">
                <a:latin typeface="Times New Roman" panose="02020603050405020304" pitchFamily="18" charset="0"/>
                <a:ea typeface="Times New Roman" panose="02020603050405020304" pitchFamily="18" charset="0"/>
              </a:rPr>
              <a:t>)</a:t>
            </a:r>
          </a:p>
          <a:p>
            <a:pPr marL="342900" marR="274320" lvl="0" indent="-342900">
              <a:spcBef>
                <a:spcPts val="0"/>
              </a:spcBef>
              <a:spcAft>
                <a:spcPts val="600"/>
              </a:spcAft>
              <a:buFont typeface="Symbol" panose="05050102010706020507" pitchFamily="18" charset="2"/>
              <a:buChar char=""/>
              <a:tabLst>
                <a:tab pos="347345" algn="l"/>
              </a:tabLst>
            </a:pPr>
            <a:r>
              <a:rPr lang="en-US" sz="2800" spc="-10" dirty="0">
                <a:latin typeface="Times New Roman" panose="02020603050405020304" pitchFamily="18" charset="0"/>
                <a:ea typeface="Times New Roman" panose="02020603050405020304" pitchFamily="18" charset="0"/>
              </a:rPr>
              <a:t>Attributes (</a:t>
            </a:r>
            <a:r>
              <a:rPr lang="en-US" sz="2800" i="1" spc="-10" dirty="0">
                <a:latin typeface="Times New Roman" panose="02020603050405020304" pitchFamily="18" charset="0"/>
                <a:ea typeface="Times New Roman" panose="02020603050405020304" pitchFamily="18" charset="0"/>
              </a:rPr>
              <a:t>fields</a:t>
            </a:r>
            <a:r>
              <a:rPr lang="en-US" sz="2800" spc="-10" dirty="0">
                <a:latin typeface="Times New Roman" panose="02020603050405020304" pitchFamily="18" charset="0"/>
                <a:ea typeface="Times New Roman" panose="02020603050405020304" pitchFamily="18" charset="0"/>
              </a:rPr>
              <a:t> on the table)</a:t>
            </a:r>
          </a:p>
          <a:p>
            <a:pPr marL="0" marR="0">
              <a:spcBef>
                <a:spcPts val="0"/>
              </a:spcBef>
              <a:spcAft>
                <a:spcPts val="600"/>
              </a:spcAft>
            </a:pPr>
            <a:r>
              <a:rPr lang="en-US" sz="2800" b="1" dirty="0">
                <a:solidFill>
                  <a:srgbClr val="0000FF"/>
                </a:solidFill>
                <a:latin typeface="Arial" panose="020B0604020202020204" pitchFamily="34" charset="0"/>
                <a:ea typeface="Times New Roman" panose="02020603050405020304" pitchFamily="18" charset="0"/>
                <a:cs typeface="Times New Roman" panose="02020603050405020304" pitchFamily="18" charset="0"/>
              </a:rPr>
              <a:t>   </a:t>
            </a:r>
          </a:p>
          <a:p>
            <a:pPr marL="0" marR="0">
              <a:spcBef>
                <a:spcPts val="0"/>
              </a:spcBef>
              <a:spcAft>
                <a:spcPts val="600"/>
              </a:spcAft>
            </a:pPr>
            <a:endParaRPr lang="en-US" b="1" dirty="0">
              <a:solidFill>
                <a:srgbClr val="0000FF"/>
              </a:solidFill>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600"/>
              </a:spcAft>
            </a:pPr>
            <a:r>
              <a:rPr lang="en-US" sz="2800" b="1" dirty="0">
                <a:solidFill>
                  <a:srgbClr val="0000FF"/>
                </a:solidFill>
                <a:latin typeface="Arial" panose="020B0604020202020204" pitchFamily="34" charset="0"/>
                <a:ea typeface="Times New Roman" panose="02020603050405020304" pitchFamily="18" charset="0"/>
                <a:cs typeface="Times New Roman" panose="02020603050405020304" pitchFamily="18" charset="0"/>
              </a:rPr>
              <a:t>How can entities relate?</a:t>
            </a:r>
          </a:p>
          <a:p>
            <a:pPr marL="342900" marR="274320" lvl="0" indent="-342900">
              <a:spcBef>
                <a:spcPts val="0"/>
              </a:spcBef>
              <a:spcAft>
                <a:spcPts val="600"/>
              </a:spcAft>
              <a:buFont typeface="Symbol" panose="05050102010706020507" pitchFamily="18" charset="2"/>
              <a:buChar char=""/>
              <a:tabLst>
                <a:tab pos="347345" algn="l"/>
              </a:tabLst>
            </a:pPr>
            <a:r>
              <a:rPr lang="en-US" spc="-10" dirty="0">
                <a:latin typeface="Times New Roman" panose="02020603050405020304" pitchFamily="18" charset="0"/>
                <a:ea typeface="Times New Roman" panose="02020603050405020304" pitchFamily="18" charset="0"/>
              </a:rPr>
              <a:t>One-to-one relationship	   </a:t>
            </a:r>
            <a:r>
              <a:rPr lang="en-US" sz="2000" b="1" spc="-10" dirty="0">
                <a:solidFill>
                  <a:srgbClr val="FF0000"/>
                </a:solidFill>
                <a:latin typeface="Times New Roman" panose="02020603050405020304" pitchFamily="18" charset="0"/>
                <a:ea typeface="Times New Roman" panose="02020603050405020304" pitchFamily="18" charset="0"/>
              </a:rPr>
              <a:t>Combine into 1 table</a:t>
            </a:r>
            <a:endParaRPr lang="en-US" b="1" spc="-10" dirty="0">
              <a:solidFill>
                <a:srgbClr val="FF0000"/>
              </a:solidFill>
              <a:latin typeface="Times New Roman" panose="02020603050405020304" pitchFamily="18" charset="0"/>
              <a:ea typeface="Times New Roman" panose="02020603050405020304" pitchFamily="18" charset="0"/>
            </a:endParaRPr>
          </a:p>
          <a:p>
            <a:pPr marL="342900" marR="274320" indent="-342900">
              <a:spcBef>
                <a:spcPts val="0"/>
              </a:spcBef>
              <a:spcAft>
                <a:spcPts val="600"/>
              </a:spcAft>
              <a:buFont typeface="Symbol" panose="05050102010706020507" pitchFamily="18" charset="2"/>
              <a:buChar char=""/>
              <a:tabLst>
                <a:tab pos="347345" algn="l"/>
              </a:tabLst>
            </a:pPr>
            <a:r>
              <a:rPr lang="en-US" spc="-10" dirty="0">
                <a:latin typeface="Times New Roman" panose="02020603050405020304" pitchFamily="18" charset="0"/>
                <a:ea typeface="Times New Roman" panose="02020603050405020304" pitchFamily="18" charset="0"/>
              </a:rPr>
              <a:t>One-to-many relationship	   </a:t>
            </a:r>
            <a:r>
              <a:rPr lang="en-US" sz="2000" b="1" spc="-10" dirty="0">
                <a:solidFill>
                  <a:srgbClr val="FF0000"/>
                </a:solidFill>
                <a:latin typeface="Times New Roman" panose="02020603050405020304" pitchFamily="18" charset="0"/>
                <a:ea typeface="Times New Roman" panose="02020603050405020304" pitchFamily="18" charset="0"/>
              </a:rPr>
              <a:t>Keep these separated into 2 tables</a:t>
            </a:r>
            <a:endParaRPr lang="en-US" b="1" spc="-10" dirty="0">
              <a:solidFill>
                <a:srgbClr val="FF0000"/>
              </a:solidFill>
              <a:latin typeface="Times New Roman" panose="02020603050405020304" pitchFamily="18" charset="0"/>
              <a:ea typeface="Times New Roman" panose="02020603050405020304" pitchFamily="18" charset="0"/>
            </a:endParaRPr>
          </a:p>
          <a:p>
            <a:pPr marL="342900" marR="274320" lvl="0" indent="-342900">
              <a:spcBef>
                <a:spcPts val="0"/>
              </a:spcBef>
              <a:spcAft>
                <a:spcPts val="600"/>
              </a:spcAft>
              <a:buFont typeface="Symbol" panose="05050102010706020507" pitchFamily="18" charset="2"/>
              <a:buChar char=""/>
              <a:tabLst>
                <a:tab pos="347345" algn="l"/>
              </a:tabLst>
            </a:pPr>
            <a:r>
              <a:rPr lang="en-US" spc="-10" dirty="0">
                <a:latin typeface="Times New Roman" panose="02020603050405020304" pitchFamily="18" charset="0"/>
                <a:ea typeface="Times New Roman" panose="02020603050405020304" pitchFamily="18" charset="0"/>
              </a:rPr>
              <a:t>Many-to-many relationship   </a:t>
            </a:r>
            <a:r>
              <a:rPr lang="en-US" sz="2000" b="1" spc="-10" dirty="0">
                <a:solidFill>
                  <a:srgbClr val="FF0000"/>
                </a:solidFill>
                <a:latin typeface="Times New Roman" panose="02020603050405020304" pitchFamily="18" charset="0"/>
                <a:ea typeface="Times New Roman" panose="02020603050405020304" pitchFamily="18" charset="0"/>
              </a:rPr>
              <a:t>Link these 2 tables with a 3</a:t>
            </a:r>
            <a:r>
              <a:rPr lang="en-US" sz="2000" b="1" spc="-10" baseline="30000" dirty="0">
                <a:solidFill>
                  <a:srgbClr val="FF0000"/>
                </a:solidFill>
                <a:latin typeface="Times New Roman" panose="02020603050405020304" pitchFamily="18" charset="0"/>
                <a:ea typeface="Times New Roman" panose="02020603050405020304" pitchFamily="18" charset="0"/>
              </a:rPr>
              <a:t>rd</a:t>
            </a:r>
            <a:r>
              <a:rPr lang="en-US" sz="2000" b="1" spc="-10" dirty="0">
                <a:solidFill>
                  <a:srgbClr val="FF0000"/>
                </a:solidFill>
                <a:latin typeface="Times New Roman" panose="02020603050405020304" pitchFamily="18" charset="0"/>
                <a:ea typeface="Times New Roman" panose="02020603050405020304" pitchFamily="18" charset="0"/>
              </a:rPr>
              <a:t> linking table</a:t>
            </a:r>
            <a:endParaRPr lang="en-US" b="1" spc="-10" dirty="0">
              <a:solidFill>
                <a:srgbClr val="FF0000"/>
              </a:solidFill>
              <a:latin typeface="Times New Roman" panose="02020603050405020304" pitchFamily="18" charset="0"/>
              <a:ea typeface="Times New Roman" panose="02020603050405020304" pitchFamily="18" charset="0"/>
            </a:endParaRPr>
          </a:p>
        </p:txBody>
      </p:sp>
      <p:sp>
        <p:nvSpPr>
          <p:cNvPr id="3" name="Rounded Rectangle 2"/>
          <p:cNvSpPr/>
          <p:nvPr/>
        </p:nvSpPr>
        <p:spPr>
          <a:xfrm>
            <a:off x="6162336" y="497710"/>
            <a:ext cx="1295400" cy="110528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t>Customer</a:t>
            </a:r>
          </a:p>
        </p:txBody>
      </p:sp>
      <p:sp>
        <p:nvSpPr>
          <p:cNvPr id="5" name="Rounded Rectangle 4"/>
          <p:cNvSpPr/>
          <p:nvPr/>
        </p:nvSpPr>
        <p:spPr>
          <a:xfrm>
            <a:off x="7688851" y="1296802"/>
            <a:ext cx="1219200" cy="1143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t>Order</a:t>
            </a:r>
          </a:p>
        </p:txBody>
      </p:sp>
      <p:sp>
        <p:nvSpPr>
          <p:cNvPr id="6" name="Rounded Rectangle 5"/>
          <p:cNvSpPr/>
          <p:nvPr/>
        </p:nvSpPr>
        <p:spPr>
          <a:xfrm>
            <a:off x="7696200" y="2750381"/>
            <a:ext cx="1219200" cy="1143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t>Products</a:t>
            </a:r>
          </a:p>
        </p:txBody>
      </p:sp>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029075" y="3377542"/>
            <a:ext cx="3028950" cy="470165"/>
          </a:xfrm>
          <a:prstGeom prst="rect">
            <a:avLst/>
          </a:prstGeom>
        </p:spPr>
      </p:pic>
      <p:pic>
        <p:nvPicPr>
          <p:cNvPr id="9" name="Picture 8"/>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039925" y="3896497"/>
            <a:ext cx="3808675" cy="470165"/>
          </a:xfrm>
          <a:prstGeom prst="rect">
            <a:avLst/>
          </a:prstGeom>
        </p:spPr>
      </p:pic>
      <p:pic>
        <p:nvPicPr>
          <p:cNvPr id="10" name="Picture 9"/>
          <p:cNvPicPr>
            <a:picLocks noChangeAspect="1"/>
          </p:cNvPicPr>
          <p:nvPr/>
        </p:nvPicPr>
        <p:blipFill>
          <a:blip r:embed="rId5"/>
          <a:stretch>
            <a:fillRect/>
          </a:stretch>
        </p:blipFill>
        <p:spPr>
          <a:xfrm>
            <a:off x="3962400" y="4365254"/>
            <a:ext cx="4800600" cy="470165"/>
          </a:xfrm>
          <a:prstGeom prst="rect">
            <a:avLst/>
          </a:prstGeom>
        </p:spPr>
      </p:pic>
      <p:sp>
        <p:nvSpPr>
          <p:cNvPr id="7" name="Rounded Rectangle 2">
            <a:extLst>
              <a:ext uri="{FF2B5EF4-FFF2-40B4-BE49-F238E27FC236}">
                <a16:creationId xmlns:a16="http://schemas.microsoft.com/office/drawing/2014/main" id="{4A45E125-3869-3930-2136-6A8B36F53278}"/>
              </a:ext>
            </a:extLst>
          </p:cNvPr>
          <p:cNvSpPr/>
          <p:nvPr/>
        </p:nvSpPr>
        <p:spPr>
          <a:xfrm>
            <a:off x="4552273" y="497711"/>
            <a:ext cx="1295400" cy="110528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t>Home Address</a:t>
            </a:r>
          </a:p>
        </p:txBody>
      </p:sp>
    </p:spTree>
    <p:extLst>
      <p:ext uri="{BB962C8B-B14F-4D97-AF65-F5344CB8AC3E}">
        <p14:creationId xmlns:p14="http://schemas.microsoft.com/office/powerpoint/2010/main" val="1923650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animEffect transition="in" filter="fade">
                                      <p:cBhvr>
                                        <p:cTn id="7" dur="500"/>
                                        <p:tgtEl>
                                          <p:spTgt spid="2">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6" end="6"/>
                                            </p:txEl>
                                          </p:spTgt>
                                        </p:tgtEl>
                                        <p:attrNameLst>
                                          <p:attrName>style.visibility</p:attrName>
                                        </p:attrNameLst>
                                      </p:cBhvr>
                                      <p:to>
                                        <p:strVal val="visible"/>
                                      </p:to>
                                    </p:set>
                                    <p:animEffect transition="in" filter="fade">
                                      <p:cBhvr>
                                        <p:cTn id="10" dur="500"/>
                                        <p:tgtEl>
                                          <p:spTgt spid="2">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7" end="7"/>
                                            </p:txEl>
                                          </p:spTgt>
                                        </p:tgtEl>
                                        <p:attrNameLst>
                                          <p:attrName>style.visibility</p:attrName>
                                        </p:attrNameLst>
                                      </p:cBhvr>
                                      <p:to>
                                        <p:strVal val="visible"/>
                                      </p:to>
                                    </p:set>
                                    <p:animEffect transition="in" filter="fade">
                                      <p:cBhvr>
                                        <p:cTn id="13" dur="500"/>
                                        <p:tgtEl>
                                          <p:spTgt spid="2">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8" end="8"/>
                                            </p:txEl>
                                          </p:spTgt>
                                        </p:tgtEl>
                                        <p:attrNameLst>
                                          <p:attrName>style.visibility</p:attrName>
                                        </p:attrNameLst>
                                      </p:cBhvr>
                                      <p:to>
                                        <p:strVal val="visible"/>
                                      </p:to>
                                    </p:set>
                                    <p:animEffect transition="in" filter="fade">
                                      <p:cBhvr>
                                        <p:cTn id="16" dur="500"/>
                                        <p:tgtEl>
                                          <p:spTgt spid="2">
                                            <p:txEl>
                                              <p:pRg st="8" end="8"/>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nodeType="clickEffect">
                                  <p:stCondLst>
                                    <p:cond delay="0"/>
                                  </p:stCondLst>
                                  <p:childTnLst>
                                    <p:animEffect transition="out" filter="fade">
                                      <p:cBhvr>
                                        <p:cTn id="34" dur="500"/>
                                        <p:tgtEl>
                                          <p:spTgt spid="4"/>
                                        </p:tgtEl>
                                      </p:cBhvr>
                                    </p:animEffect>
                                    <p:set>
                                      <p:cBhvr>
                                        <p:cTn id="35" dur="1" fill="hold">
                                          <p:stCondLst>
                                            <p:cond delay="499"/>
                                          </p:stCondLst>
                                        </p:cTn>
                                        <p:tgtEl>
                                          <p:spTgt spid="4"/>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nodeType="clickEffect">
                                  <p:stCondLst>
                                    <p:cond delay="0"/>
                                  </p:stCondLst>
                                  <p:childTnLst>
                                    <p:animEffect transition="out" filter="fade">
                                      <p:cBhvr>
                                        <p:cTn id="39" dur="500"/>
                                        <p:tgtEl>
                                          <p:spTgt spid="9"/>
                                        </p:tgtEl>
                                      </p:cBhvr>
                                    </p:animEffect>
                                    <p:set>
                                      <p:cBhvr>
                                        <p:cTn id="40" dur="1" fill="hold">
                                          <p:stCondLst>
                                            <p:cond delay="499"/>
                                          </p:stCondLst>
                                        </p:cTn>
                                        <p:tgtEl>
                                          <p:spTgt spid="9"/>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nodeType="clickEffect">
                                  <p:stCondLst>
                                    <p:cond delay="0"/>
                                  </p:stCondLst>
                                  <p:childTnLst>
                                    <p:animEffect transition="out" filter="fade">
                                      <p:cBhvr>
                                        <p:cTn id="44" dur="500"/>
                                        <p:tgtEl>
                                          <p:spTgt spid="10"/>
                                        </p:tgtEl>
                                      </p:cBhvr>
                                    </p:animEffect>
                                    <p:set>
                                      <p:cBhvr>
                                        <p:cTn id="45"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361950"/>
            <a:ext cx="8219209" cy="715581"/>
          </a:xfrm>
          <a:prstGeom prst="rect">
            <a:avLst/>
          </a:prstGeom>
          <a:noFill/>
        </p:spPr>
        <p:txBody>
          <a:bodyPr wrap="square" rtlCol="0">
            <a:spAutoFit/>
          </a:bodyPr>
          <a:lstStyle/>
          <a:p>
            <a:r>
              <a:rPr lang="en-US" sz="4050" dirty="0">
                <a:latin typeface="Arial" panose="020B0604020202020204" pitchFamily="34" charset="0"/>
                <a:cs typeface="Arial" panose="020B0604020202020204" pitchFamily="34" charset="0"/>
              </a:rPr>
              <a:t>Conceptual model – top-down</a:t>
            </a:r>
          </a:p>
        </p:txBody>
      </p:sp>
      <p:sp>
        <p:nvSpPr>
          <p:cNvPr id="6" name="Rectangle 5">
            <a:extLst>
              <a:ext uri="{FF2B5EF4-FFF2-40B4-BE49-F238E27FC236}">
                <a16:creationId xmlns:a16="http://schemas.microsoft.com/office/drawing/2014/main" id="{D74BA572-65B5-8C4E-9949-56E4B9A05039}"/>
              </a:ext>
            </a:extLst>
          </p:cNvPr>
          <p:cNvSpPr/>
          <p:nvPr/>
        </p:nvSpPr>
        <p:spPr>
          <a:xfrm>
            <a:off x="690035" y="1047750"/>
            <a:ext cx="7763931" cy="4039567"/>
          </a:xfrm>
          <a:prstGeom prst="rect">
            <a:avLst/>
          </a:prstGeom>
          <a:noFill/>
          <a:ln>
            <a:noFill/>
          </a:ln>
        </p:spPr>
        <p:txBody>
          <a:bodyPr wrap="square">
            <a:spAutoFit/>
          </a:bodyPr>
          <a:lstStyle/>
          <a:p>
            <a:pPr>
              <a:spcAft>
                <a:spcPts val="1800"/>
              </a:spcAft>
              <a:buClr>
                <a:srgbClr val="C00000"/>
              </a:buClr>
              <a:buSzPct val="110000"/>
            </a:pPr>
            <a:r>
              <a:rPr lang="en-US" sz="2100" b="1" dirty="0">
                <a:solidFill>
                  <a:srgbClr val="C00000"/>
                </a:solidFill>
                <a:latin typeface="Arial" panose="020B0604020202020204" pitchFamily="34" charset="0"/>
                <a:cs typeface="Arial" panose="020B0604020202020204" pitchFamily="34" charset="0"/>
              </a:rPr>
              <a:t>Accounts payable example</a:t>
            </a:r>
          </a:p>
          <a:p>
            <a:pPr marL="342900" indent="-342900">
              <a:spcAft>
                <a:spcPts val="450"/>
              </a:spcAft>
              <a:buClr>
                <a:srgbClr val="C00000"/>
              </a:buClr>
              <a:buSzPct val="110000"/>
              <a:buFont typeface="Arial" panose="020B0604020202020204" pitchFamily="34" charset="0"/>
              <a:buChar char="•"/>
            </a:pPr>
            <a:r>
              <a:rPr lang="en-US" sz="2100" dirty="0">
                <a:latin typeface="Arial" panose="020B0604020202020204" pitchFamily="34" charset="0"/>
                <a:cs typeface="Arial" panose="020B0604020202020204" pitchFamily="34" charset="0"/>
              </a:rPr>
              <a:t>Top-down conversation</a:t>
            </a:r>
          </a:p>
          <a:p>
            <a:pPr marL="685800" lvl="1" indent="-342900">
              <a:spcAft>
                <a:spcPts val="450"/>
              </a:spcAft>
              <a:buClr>
                <a:srgbClr val="C00000"/>
              </a:buClr>
              <a:buSzPct val="110000"/>
              <a:buFont typeface="System Font Regular"/>
              <a:buChar char="-"/>
            </a:pPr>
            <a:r>
              <a:rPr lang="en-US" sz="1800" dirty="0">
                <a:latin typeface="Arial" panose="020B0604020202020204" pitchFamily="34" charset="0"/>
                <a:cs typeface="Arial" panose="020B0604020202020204" pitchFamily="34" charset="0"/>
              </a:rPr>
              <a:t>What </a:t>
            </a:r>
            <a:r>
              <a:rPr lang="en-US" sz="1800" b="1" dirty="0">
                <a:latin typeface="Arial" panose="020B0604020202020204" pitchFamily="34" charset="0"/>
                <a:cs typeface="Arial" panose="020B0604020202020204" pitchFamily="34" charset="0"/>
              </a:rPr>
              <a:t>entities</a:t>
            </a:r>
            <a:r>
              <a:rPr lang="en-US" sz="1800" dirty="0">
                <a:latin typeface="Arial" panose="020B0604020202020204" pitchFamily="34" charset="0"/>
                <a:cs typeface="Arial" panose="020B0604020202020204" pitchFamily="34" charset="0"/>
              </a:rPr>
              <a:t> are involved to track how much we owe and to who?</a:t>
            </a:r>
          </a:p>
          <a:p>
            <a:pPr marL="685800" lvl="1" indent="-342900">
              <a:spcAft>
                <a:spcPts val="450"/>
              </a:spcAft>
              <a:buClr>
                <a:srgbClr val="C00000"/>
              </a:buClr>
              <a:buSzPct val="110000"/>
              <a:buFont typeface="System Font Regular"/>
              <a:buChar char="-"/>
            </a:pPr>
            <a:endParaRPr lang="en-US" sz="1800" dirty="0">
              <a:latin typeface="Arial" panose="020B0604020202020204" pitchFamily="34" charset="0"/>
              <a:cs typeface="Arial" panose="020B0604020202020204" pitchFamily="34" charset="0"/>
            </a:endParaRPr>
          </a:p>
          <a:p>
            <a:pPr marL="685800" lvl="1" indent="-342900">
              <a:spcAft>
                <a:spcPts val="450"/>
              </a:spcAft>
              <a:buClr>
                <a:srgbClr val="C00000"/>
              </a:buClr>
              <a:buSzPct val="110000"/>
              <a:buFont typeface="System Font Regular"/>
              <a:buChar char="-"/>
            </a:pPr>
            <a:endParaRPr lang="en-US" sz="1800" dirty="0">
              <a:latin typeface="Arial" panose="020B0604020202020204" pitchFamily="34" charset="0"/>
              <a:cs typeface="Arial" panose="020B0604020202020204" pitchFamily="34" charset="0"/>
            </a:endParaRPr>
          </a:p>
          <a:p>
            <a:pPr marL="685800" lvl="1" indent="-342900">
              <a:spcAft>
                <a:spcPts val="450"/>
              </a:spcAft>
              <a:buClr>
                <a:srgbClr val="C00000"/>
              </a:buClr>
              <a:buSzPct val="110000"/>
              <a:buFont typeface="System Font Regular"/>
              <a:buChar char="-"/>
            </a:pPr>
            <a:endParaRPr lang="en-US" sz="1800" dirty="0">
              <a:latin typeface="Arial" panose="020B0604020202020204" pitchFamily="34" charset="0"/>
              <a:cs typeface="Arial" panose="020B0604020202020204" pitchFamily="34" charset="0"/>
            </a:endParaRPr>
          </a:p>
          <a:p>
            <a:pPr marL="685800" lvl="1" indent="-342900">
              <a:spcAft>
                <a:spcPts val="450"/>
              </a:spcAft>
              <a:buClr>
                <a:srgbClr val="C00000"/>
              </a:buClr>
              <a:buSzPct val="110000"/>
              <a:buFont typeface="System Font Regular"/>
              <a:buChar char="-"/>
            </a:pPr>
            <a:endParaRPr lang="en-US" sz="1800" dirty="0">
              <a:latin typeface="Arial" panose="020B0604020202020204" pitchFamily="34" charset="0"/>
              <a:cs typeface="Arial" panose="020B0604020202020204" pitchFamily="34" charset="0"/>
            </a:endParaRPr>
          </a:p>
          <a:p>
            <a:pPr marL="685800" lvl="1" indent="-342900">
              <a:spcAft>
                <a:spcPts val="450"/>
              </a:spcAft>
              <a:buClr>
                <a:srgbClr val="C00000"/>
              </a:buClr>
              <a:buSzPct val="110000"/>
              <a:buFont typeface="System Font Regular"/>
              <a:buChar char="-"/>
            </a:pPr>
            <a:endParaRPr lang="en-US" sz="1800" dirty="0">
              <a:latin typeface="Arial" panose="020B0604020202020204" pitchFamily="34" charset="0"/>
              <a:cs typeface="Arial" panose="020B0604020202020204" pitchFamily="34" charset="0"/>
            </a:endParaRPr>
          </a:p>
          <a:p>
            <a:pPr marL="685800" lvl="1" indent="-342900">
              <a:spcAft>
                <a:spcPts val="450"/>
              </a:spcAft>
              <a:buClr>
                <a:srgbClr val="C00000"/>
              </a:buClr>
              <a:buSzPct val="110000"/>
              <a:buFont typeface="System Font Regular"/>
              <a:buChar char="-"/>
            </a:pPr>
            <a:endParaRPr lang="en-US" sz="1800" dirty="0">
              <a:latin typeface="Arial" panose="020B0604020202020204" pitchFamily="34" charset="0"/>
              <a:cs typeface="Arial" panose="020B0604020202020204" pitchFamily="34" charset="0"/>
            </a:endParaRPr>
          </a:p>
          <a:p>
            <a:pPr marL="685800" lvl="1" indent="-342900">
              <a:spcAft>
                <a:spcPts val="450"/>
              </a:spcAft>
              <a:buClr>
                <a:srgbClr val="C00000"/>
              </a:buClr>
              <a:buSzPct val="110000"/>
              <a:buFont typeface="System Font Regular"/>
              <a:buChar char="-"/>
            </a:pPr>
            <a:endParaRPr lang="en-US" sz="1800" dirty="0">
              <a:latin typeface="Arial" panose="020B0604020202020204" pitchFamily="34" charset="0"/>
              <a:cs typeface="Arial" panose="020B0604020202020204" pitchFamily="34" charset="0"/>
            </a:endParaRPr>
          </a:p>
          <a:p>
            <a:pPr marL="685800" lvl="1" indent="-342900">
              <a:spcAft>
                <a:spcPts val="450"/>
              </a:spcAft>
              <a:buClr>
                <a:srgbClr val="C00000"/>
              </a:buClr>
              <a:buSzPct val="110000"/>
              <a:buFont typeface="System Font Regular"/>
              <a:buChar char="-"/>
            </a:pPr>
            <a:r>
              <a:rPr lang="en-US" sz="1800" dirty="0">
                <a:latin typeface="Arial" panose="020B0604020202020204" pitchFamily="34" charset="0"/>
                <a:cs typeface="Arial" panose="020B0604020202020204" pitchFamily="34" charset="0"/>
              </a:rPr>
              <a:t>How would you get here without knowledge of the AP process?</a:t>
            </a:r>
          </a:p>
        </p:txBody>
      </p:sp>
    </p:spTree>
    <p:extLst>
      <p:ext uri="{BB962C8B-B14F-4D97-AF65-F5344CB8AC3E}">
        <p14:creationId xmlns:p14="http://schemas.microsoft.com/office/powerpoint/2010/main" val="393567926"/>
      </p:ext>
    </p:extLst>
  </p:cSld>
  <p:clrMapOvr>
    <a:masterClrMapping/>
  </p:clrMapOvr>
  <mc:AlternateContent xmlns:mc="http://schemas.openxmlformats.org/markup-compatibility/2006" xmlns:p14="http://schemas.microsoft.com/office/powerpoint/2010/main">
    <mc:Choice Requires="p14">
      <p:transition spd="slow" p14:dur="2000" advTm="20699"/>
    </mc:Choice>
    <mc:Fallback xmlns="">
      <p:transition spd="slow" advTm="2069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0" end="10"/>
                                            </p:txEl>
                                          </p:spTgt>
                                        </p:tgtEl>
                                        <p:attrNameLst>
                                          <p:attrName>style.visibility</p:attrName>
                                        </p:attrNameLst>
                                      </p:cBhvr>
                                      <p:to>
                                        <p:strVal val="visible"/>
                                      </p:to>
                                    </p:set>
                                    <p:animEffect transition="in" filter="fade">
                                      <p:cBhvr>
                                        <p:cTn id="7"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for tonight</a:t>
            </a:r>
          </a:p>
        </p:txBody>
      </p:sp>
      <p:sp>
        <p:nvSpPr>
          <p:cNvPr id="3" name="Content Placeholder 2"/>
          <p:cNvSpPr>
            <a:spLocks noGrp="1"/>
          </p:cNvSpPr>
          <p:nvPr>
            <p:ph sz="half" idx="1"/>
          </p:nvPr>
        </p:nvSpPr>
        <p:spPr>
          <a:xfrm>
            <a:off x="457200" y="1352550"/>
            <a:ext cx="8610600" cy="3505200"/>
          </a:xfrm>
        </p:spPr>
        <p:txBody>
          <a:bodyPr/>
          <a:lstStyle/>
          <a:p>
            <a:r>
              <a:rPr lang="en-US" u="sng" dirty="0"/>
              <a:t>1</a:t>
            </a:r>
            <a:r>
              <a:rPr lang="en-US" u="sng" baseline="30000" dirty="0"/>
              <a:t>st</a:t>
            </a:r>
            <a:r>
              <a:rPr lang="en-US" u="sng" dirty="0"/>
              <a:t> part</a:t>
            </a:r>
            <a:r>
              <a:rPr lang="en-US" dirty="0"/>
              <a:t>: </a:t>
            </a:r>
          </a:p>
          <a:p>
            <a:pPr lvl="1"/>
            <a:r>
              <a:rPr lang="en-US" dirty="0"/>
              <a:t>DB overview, Modeling </a:t>
            </a:r>
          </a:p>
          <a:p>
            <a:r>
              <a:rPr lang="en-US" dirty="0"/>
              <a:t>Short Break</a:t>
            </a:r>
            <a:endParaRPr lang="en-US" u="sng" dirty="0"/>
          </a:p>
          <a:p>
            <a:r>
              <a:rPr lang="en-US" u="sng" dirty="0"/>
              <a:t>2</a:t>
            </a:r>
            <a:r>
              <a:rPr lang="en-US" u="sng" baseline="30000" dirty="0"/>
              <a:t>nd</a:t>
            </a:r>
            <a:r>
              <a:rPr lang="en-US" u="sng" dirty="0"/>
              <a:t> part</a:t>
            </a:r>
            <a:r>
              <a:rPr lang="en-US" dirty="0"/>
              <a:t>: </a:t>
            </a:r>
          </a:p>
          <a:p>
            <a:pPr lvl="1"/>
            <a:r>
              <a:rPr lang="en-US" dirty="0"/>
              <a:t>Practice Design/Modeling</a:t>
            </a:r>
          </a:p>
          <a:p>
            <a:pPr lvl="1"/>
            <a:r>
              <a:rPr lang="en-US" dirty="0"/>
              <a:t>Normalization &amp; Practice</a:t>
            </a:r>
          </a:p>
        </p:txBody>
      </p:sp>
    </p:spTree>
    <p:extLst>
      <p:ext uri="{BB962C8B-B14F-4D97-AF65-F5344CB8AC3E}">
        <p14:creationId xmlns:p14="http://schemas.microsoft.com/office/powerpoint/2010/main" val="36839688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361950"/>
            <a:ext cx="8219209" cy="715581"/>
          </a:xfrm>
          <a:prstGeom prst="rect">
            <a:avLst/>
          </a:prstGeom>
          <a:noFill/>
        </p:spPr>
        <p:txBody>
          <a:bodyPr wrap="square" rtlCol="0">
            <a:spAutoFit/>
          </a:bodyPr>
          <a:lstStyle/>
          <a:p>
            <a:r>
              <a:rPr lang="en-US" sz="4050" dirty="0">
                <a:latin typeface="Arial" panose="020B0604020202020204" pitchFamily="34" charset="0"/>
                <a:cs typeface="Arial" panose="020B0604020202020204" pitchFamily="34" charset="0"/>
              </a:rPr>
              <a:t>Conceptual model – bottom-up</a:t>
            </a:r>
          </a:p>
        </p:txBody>
      </p:sp>
      <p:sp>
        <p:nvSpPr>
          <p:cNvPr id="6" name="Rectangle 5">
            <a:extLst>
              <a:ext uri="{FF2B5EF4-FFF2-40B4-BE49-F238E27FC236}">
                <a16:creationId xmlns:a16="http://schemas.microsoft.com/office/drawing/2014/main" id="{D74BA572-65B5-8C4E-9949-56E4B9A05039}"/>
              </a:ext>
            </a:extLst>
          </p:cNvPr>
          <p:cNvSpPr/>
          <p:nvPr/>
        </p:nvSpPr>
        <p:spPr>
          <a:xfrm>
            <a:off x="690035" y="1047750"/>
            <a:ext cx="7763931" cy="1310615"/>
          </a:xfrm>
          <a:prstGeom prst="rect">
            <a:avLst/>
          </a:prstGeom>
          <a:noFill/>
          <a:ln>
            <a:noFill/>
          </a:ln>
        </p:spPr>
        <p:txBody>
          <a:bodyPr wrap="square">
            <a:spAutoFit/>
          </a:bodyPr>
          <a:lstStyle/>
          <a:p>
            <a:pPr>
              <a:spcAft>
                <a:spcPts val="1800"/>
              </a:spcAft>
              <a:buClr>
                <a:srgbClr val="C00000"/>
              </a:buClr>
              <a:buSzPct val="110000"/>
            </a:pPr>
            <a:r>
              <a:rPr lang="en-US" sz="2100" b="1" dirty="0">
                <a:solidFill>
                  <a:srgbClr val="C00000"/>
                </a:solidFill>
                <a:latin typeface="Arial" panose="020B0604020202020204" pitchFamily="34" charset="0"/>
                <a:cs typeface="Arial" panose="020B0604020202020204" pitchFamily="34" charset="0"/>
              </a:rPr>
              <a:t>Accounts payable example</a:t>
            </a:r>
          </a:p>
          <a:p>
            <a:pPr marL="342900" indent="-342900">
              <a:spcAft>
                <a:spcPts val="450"/>
              </a:spcAft>
              <a:buClr>
                <a:srgbClr val="C00000"/>
              </a:buClr>
              <a:buSzPct val="110000"/>
              <a:buFont typeface="Arial" panose="020B0604020202020204" pitchFamily="34" charset="0"/>
              <a:buChar char="•"/>
            </a:pPr>
            <a:r>
              <a:rPr lang="en-US" sz="2100" dirty="0">
                <a:latin typeface="Arial" panose="020B0604020202020204" pitchFamily="34" charset="0"/>
                <a:cs typeface="Arial" panose="020B0604020202020204" pitchFamily="34" charset="0"/>
              </a:rPr>
              <a:t>Bottom-up approach following rules</a:t>
            </a:r>
          </a:p>
          <a:p>
            <a:pPr marL="685800" lvl="1" indent="-342900">
              <a:spcAft>
                <a:spcPts val="450"/>
              </a:spcAft>
              <a:buClr>
                <a:srgbClr val="C00000"/>
              </a:buClr>
              <a:buSzPct val="110000"/>
              <a:buFont typeface="System Font Regular"/>
              <a:buChar char="-"/>
            </a:pPr>
            <a:r>
              <a:rPr lang="en-US" sz="18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99201639"/>
      </p:ext>
    </p:extLst>
  </p:cSld>
  <p:clrMapOvr>
    <a:masterClrMapping/>
  </p:clrMapOvr>
  <mc:AlternateContent xmlns:mc="http://schemas.openxmlformats.org/markup-compatibility/2006" xmlns:p14="http://schemas.microsoft.com/office/powerpoint/2010/main">
    <mc:Choice Requires="p14">
      <p:transition spd="slow" p14:dur="2000" advTm="20699"/>
    </mc:Choice>
    <mc:Fallback xmlns="">
      <p:transition spd="slow" advTm="20699"/>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514350"/>
            <a:ext cx="8991600" cy="3200876"/>
          </a:xfrm>
          <a:prstGeom prst="rect">
            <a:avLst/>
          </a:prstGeom>
        </p:spPr>
        <p:txBody>
          <a:bodyPr wrap="square">
            <a:spAutoFit/>
          </a:bodyPr>
          <a:lstStyle/>
          <a:p>
            <a:pPr marL="0" marR="0">
              <a:spcBef>
                <a:spcPts val="0"/>
              </a:spcBef>
              <a:spcAft>
                <a:spcPts val="600"/>
              </a:spcAft>
            </a:pPr>
            <a:r>
              <a:rPr lang="en-US" sz="2800" b="1" dirty="0">
                <a:solidFill>
                  <a:srgbClr val="0000FF"/>
                </a:solidFill>
                <a:latin typeface="Arial" panose="020B0604020202020204" pitchFamily="34" charset="0"/>
                <a:ea typeface="Times New Roman" panose="02020603050405020304" pitchFamily="18" charset="0"/>
                <a:cs typeface="Times New Roman" panose="02020603050405020304" pitchFamily="18" charset="0"/>
              </a:rPr>
              <a:t>6 basic steps for designing a data structure</a:t>
            </a:r>
          </a:p>
          <a:p>
            <a:pPr marL="0" marR="182880">
              <a:spcBef>
                <a:spcPts val="0"/>
              </a:spcBef>
              <a:spcAft>
                <a:spcPts val="600"/>
              </a:spcAft>
              <a:tabLst>
                <a:tab pos="800100" algn="l"/>
              </a:tabLst>
            </a:pPr>
            <a:r>
              <a:rPr lang="en-US" dirty="0">
                <a:latin typeface="Times New Roman" panose="02020603050405020304" pitchFamily="18" charset="0"/>
                <a:ea typeface="Times New Roman" panose="02020603050405020304" pitchFamily="18" charset="0"/>
              </a:rPr>
              <a:t>Step 1:	Identify the data elements</a:t>
            </a:r>
          </a:p>
          <a:p>
            <a:pPr marL="0" marR="182880">
              <a:spcBef>
                <a:spcPts val="0"/>
              </a:spcBef>
              <a:spcAft>
                <a:spcPts val="600"/>
              </a:spcAft>
              <a:tabLst>
                <a:tab pos="800100" algn="l"/>
              </a:tabLst>
            </a:pPr>
            <a:r>
              <a:rPr lang="en-US" dirty="0">
                <a:latin typeface="Times New Roman" panose="02020603050405020304" pitchFamily="18" charset="0"/>
                <a:ea typeface="Times New Roman" panose="02020603050405020304" pitchFamily="18" charset="0"/>
              </a:rPr>
              <a:t>Step 2:	Subdivide each element into its smallest useful components</a:t>
            </a:r>
          </a:p>
          <a:p>
            <a:pPr marL="0" marR="182880">
              <a:spcBef>
                <a:spcPts val="0"/>
              </a:spcBef>
              <a:spcAft>
                <a:spcPts val="600"/>
              </a:spcAft>
              <a:tabLst>
                <a:tab pos="800100" algn="l"/>
              </a:tabLst>
            </a:pPr>
            <a:r>
              <a:rPr lang="en-US" dirty="0">
                <a:latin typeface="Times New Roman" panose="02020603050405020304" pitchFamily="18" charset="0"/>
                <a:ea typeface="Times New Roman" panose="02020603050405020304" pitchFamily="18" charset="0"/>
              </a:rPr>
              <a:t>Step 3:	Identify the tables and assign columns *</a:t>
            </a:r>
          </a:p>
          <a:p>
            <a:pPr marL="0" marR="182880">
              <a:spcBef>
                <a:spcPts val="0"/>
              </a:spcBef>
              <a:spcAft>
                <a:spcPts val="600"/>
              </a:spcAft>
              <a:tabLst>
                <a:tab pos="800100" algn="l"/>
              </a:tabLst>
            </a:pPr>
            <a:r>
              <a:rPr lang="en-US" dirty="0">
                <a:latin typeface="Times New Roman" panose="02020603050405020304" pitchFamily="18" charset="0"/>
                <a:ea typeface="Times New Roman" panose="02020603050405020304" pitchFamily="18" charset="0"/>
              </a:rPr>
              <a:t>Step 4:	Identify (or assign) the primary and foreign keys *</a:t>
            </a:r>
          </a:p>
          <a:p>
            <a:pPr marL="0" marR="182880">
              <a:spcBef>
                <a:spcPts val="0"/>
              </a:spcBef>
              <a:spcAft>
                <a:spcPts val="600"/>
              </a:spcAft>
              <a:tabLst>
                <a:tab pos="800100" algn="l"/>
              </a:tabLst>
            </a:pPr>
            <a:r>
              <a:rPr lang="en-US" dirty="0">
                <a:latin typeface="Times New Roman" panose="02020603050405020304" pitchFamily="18" charset="0"/>
                <a:ea typeface="Times New Roman" panose="02020603050405020304" pitchFamily="18" charset="0"/>
              </a:rPr>
              <a:t>Step 5:	Review whether the data structure is normalized</a:t>
            </a:r>
          </a:p>
          <a:p>
            <a:pPr marL="0" marR="182880">
              <a:spcBef>
                <a:spcPts val="0"/>
              </a:spcBef>
              <a:spcAft>
                <a:spcPts val="600"/>
              </a:spcAft>
              <a:tabLst>
                <a:tab pos="800100" algn="l"/>
              </a:tabLst>
            </a:pPr>
            <a:r>
              <a:rPr lang="en-US" dirty="0">
                <a:solidFill>
                  <a:schemeClr val="bg1">
                    <a:lumMod val="75000"/>
                  </a:schemeClr>
                </a:solidFill>
                <a:latin typeface="Times New Roman" panose="02020603050405020304" pitchFamily="18" charset="0"/>
                <a:ea typeface="Times New Roman" panose="02020603050405020304" pitchFamily="18" charset="0"/>
              </a:rPr>
              <a:t>Step 6:	Identify the indexes</a:t>
            </a:r>
          </a:p>
        </p:txBody>
      </p:sp>
      <p:sp>
        <p:nvSpPr>
          <p:cNvPr id="3" name="Rectangle 2"/>
          <p:cNvSpPr/>
          <p:nvPr/>
        </p:nvSpPr>
        <p:spPr>
          <a:xfrm>
            <a:off x="12700" y="4705350"/>
            <a:ext cx="8197850" cy="369332"/>
          </a:xfrm>
          <a:prstGeom prst="rect">
            <a:avLst/>
          </a:prstGeom>
        </p:spPr>
        <p:txBody>
          <a:bodyPr wrap="square">
            <a:spAutoFit/>
          </a:bodyPr>
          <a:lstStyle/>
          <a:p>
            <a:pPr marR="182880">
              <a:spcBef>
                <a:spcPts val="0"/>
              </a:spcBef>
              <a:spcAft>
                <a:spcPts val="600"/>
              </a:spcAft>
              <a:tabLst>
                <a:tab pos="800100" algn="l"/>
              </a:tabLst>
            </a:pPr>
            <a:r>
              <a:rPr lang="en-US" sz="1800" dirty="0">
                <a:latin typeface="Times New Roman" panose="02020603050405020304" pitchFamily="18" charset="0"/>
                <a:ea typeface="Times New Roman" panose="02020603050405020304" pitchFamily="18" charset="0"/>
              </a:rPr>
              <a:t>* Identify entity relationships where possible</a:t>
            </a:r>
          </a:p>
        </p:txBody>
      </p:sp>
    </p:spTree>
    <p:extLst>
      <p:ext uri="{BB962C8B-B14F-4D97-AF65-F5344CB8AC3E}">
        <p14:creationId xmlns:p14="http://schemas.microsoft.com/office/powerpoint/2010/main" val="39898950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0" name="Picture 5" descr="Figure 9-02"/>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52400" y="1123950"/>
            <a:ext cx="4857750" cy="363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76200" y="438150"/>
            <a:ext cx="8458200" cy="461665"/>
          </a:xfrm>
          <a:prstGeom prst="rect">
            <a:avLst/>
          </a:prstGeom>
        </p:spPr>
        <p:txBody>
          <a:bodyPr wrap="square">
            <a:spAutoFit/>
          </a:bodyPr>
          <a:lstStyle/>
          <a:p>
            <a:pPr marL="0" marR="0">
              <a:spcBef>
                <a:spcPts val="0"/>
              </a:spcBef>
              <a:spcAft>
                <a:spcPts val="600"/>
              </a:spcAft>
            </a:pPr>
            <a:r>
              <a:rPr lang="en-US" b="1" dirty="0">
                <a:solidFill>
                  <a:srgbClr val="0000FF"/>
                </a:solidFill>
                <a:latin typeface="Arial" panose="020B0604020202020204" pitchFamily="34" charset="0"/>
                <a:ea typeface="Times New Roman" panose="02020603050405020304" pitchFamily="18" charset="0"/>
                <a:cs typeface="Times New Roman" panose="02020603050405020304" pitchFamily="18" charset="0"/>
              </a:rPr>
              <a:t>Step 1: Identify the data elements</a:t>
            </a:r>
          </a:p>
        </p:txBody>
      </p:sp>
      <p:sp>
        <p:nvSpPr>
          <p:cNvPr id="5" name="Rectangle 4"/>
          <p:cNvSpPr/>
          <p:nvPr/>
        </p:nvSpPr>
        <p:spPr>
          <a:xfrm>
            <a:off x="5112626" y="1276350"/>
            <a:ext cx="4057650" cy="2631490"/>
          </a:xfrm>
          <a:prstGeom prst="rect">
            <a:avLst/>
          </a:prstGeom>
        </p:spPr>
        <p:txBody>
          <a:bodyPr wrap="square">
            <a:spAutoFit/>
          </a:bodyPr>
          <a:lstStyle/>
          <a:p>
            <a:pPr marL="0" marR="182880">
              <a:spcBef>
                <a:spcPts val="0"/>
              </a:spcBef>
              <a:spcAft>
                <a:spcPts val="600"/>
              </a:spcAft>
              <a:tabLst>
                <a:tab pos="800100" algn="l"/>
              </a:tabLst>
            </a:pPr>
            <a:r>
              <a:rPr lang="en-US" sz="2000" b="1" u="sng" dirty="0">
                <a:latin typeface="Times New Roman" panose="02020603050405020304" pitchFamily="18" charset="0"/>
                <a:ea typeface="Times New Roman" panose="02020603050405020304" pitchFamily="18" charset="0"/>
              </a:rPr>
              <a:t>Questions</a:t>
            </a:r>
          </a:p>
          <a:p>
            <a:pPr marL="228600" marR="182880" indent="-228600">
              <a:spcBef>
                <a:spcPts val="0"/>
              </a:spcBef>
              <a:spcAft>
                <a:spcPts val="600"/>
              </a:spcAft>
              <a:buFont typeface="Arial" panose="020B0604020202020204" pitchFamily="34" charset="0"/>
              <a:buChar char="•"/>
              <a:tabLst>
                <a:tab pos="800100" algn="l"/>
              </a:tabLst>
            </a:pPr>
            <a:r>
              <a:rPr lang="en-US" sz="2000" dirty="0">
                <a:latin typeface="Times New Roman" panose="02020603050405020304" pitchFamily="18" charset="0"/>
                <a:ea typeface="Times New Roman" panose="02020603050405020304" pitchFamily="18" charset="0"/>
              </a:rPr>
              <a:t>Which elements are relevant?</a:t>
            </a:r>
          </a:p>
          <a:p>
            <a:pPr marL="228600" marR="182880" indent="-228600">
              <a:spcBef>
                <a:spcPts val="0"/>
              </a:spcBef>
              <a:spcAft>
                <a:spcPts val="600"/>
              </a:spcAft>
              <a:buFont typeface="Arial" panose="020B0604020202020204" pitchFamily="34" charset="0"/>
              <a:buChar char="•"/>
              <a:tabLst>
                <a:tab pos="800100" algn="l"/>
              </a:tabLst>
            </a:pPr>
            <a:r>
              <a:rPr lang="en-US" sz="2000" dirty="0">
                <a:latin typeface="Times New Roman" panose="02020603050405020304" pitchFamily="18" charset="0"/>
                <a:ea typeface="Times New Roman" panose="02020603050405020304" pitchFamily="18" charset="0"/>
              </a:rPr>
              <a:t>Which elements are not relevant?</a:t>
            </a:r>
          </a:p>
          <a:p>
            <a:pPr marL="685800" marR="182880" lvl="1" indent="-228600">
              <a:spcBef>
                <a:spcPts val="0"/>
              </a:spcBef>
              <a:spcAft>
                <a:spcPts val="600"/>
              </a:spcAft>
              <a:buFont typeface="Arial" panose="020B0604020202020204" pitchFamily="34" charset="0"/>
              <a:buChar char="•"/>
              <a:tabLst>
                <a:tab pos="800100" algn="l"/>
              </a:tabLst>
            </a:pPr>
            <a:r>
              <a:rPr lang="en-US" sz="2000" dirty="0">
                <a:latin typeface="Times New Roman" panose="02020603050405020304" pitchFamily="18" charset="0"/>
                <a:ea typeface="Times New Roman" panose="02020603050405020304" pitchFamily="18" charset="0"/>
              </a:rPr>
              <a:t>i.e. we don’t need to store it</a:t>
            </a:r>
          </a:p>
          <a:p>
            <a:pPr marL="228600" marR="182880" indent="-228600">
              <a:spcBef>
                <a:spcPts val="0"/>
              </a:spcBef>
              <a:spcAft>
                <a:spcPts val="600"/>
              </a:spcAft>
              <a:buFont typeface="Arial" panose="020B0604020202020204" pitchFamily="34" charset="0"/>
              <a:buChar char="•"/>
              <a:tabLst>
                <a:tab pos="800100" algn="l"/>
              </a:tabLst>
            </a:pPr>
            <a:r>
              <a:rPr lang="en-US" sz="2000" dirty="0">
                <a:latin typeface="Times New Roman" panose="02020603050405020304" pitchFamily="18" charset="0"/>
                <a:ea typeface="Times New Roman" panose="02020603050405020304" pitchFamily="18" charset="0"/>
              </a:rPr>
              <a:t>What elements are missing that we should store?</a:t>
            </a:r>
          </a:p>
          <a:p>
            <a:pPr marL="0" marR="182880">
              <a:spcBef>
                <a:spcPts val="0"/>
              </a:spcBef>
              <a:spcAft>
                <a:spcPts val="600"/>
              </a:spcAft>
              <a:tabLst>
                <a:tab pos="800100" algn="l"/>
              </a:tabLst>
            </a:pPr>
            <a:endParaRPr lang="en-US" sz="2000" dirty="0"/>
          </a:p>
        </p:txBody>
      </p:sp>
    </p:spTree>
    <p:extLst>
      <p:ext uri="{BB962C8B-B14F-4D97-AF65-F5344CB8AC3E}">
        <p14:creationId xmlns:p14="http://schemas.microsoft.com/office/powerpoint/2010/main" val="40894428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0" name="Picture 5" descr="Figure 9-02"/>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52400" y="1123950"/>
            <a:ext cx="4857750" cy="363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76200" y="438150"/>
            <a:ext cx="8458200" cy="461665"/>
          </a:xfrm>
          <a:prstGeom prst="rect">
            <a:avLst/>
          </a:prstGeom>
        </p:spPr>
        <p:txBody>
          <a:bodyPr wrap="square">
            <a:spAutoFit/>
          </a:bodyPr>
          <a:lstStyle/>
          <a:p>
            <a:pPr marL="0" marR="0">
              <a:spcBef>
                <a:spcPts val="0"/>
              </a:spcBef>
              <a:spcAft>
                <a:spcPts val="600"/>
              </a:spcAft>
            </a:pPr>
            <a:r>
              <a:rPr lang="en-US" b="1">
                <a:solidFill>
                  <a:srgbClr val="0000FF"/>
                </a:solidFill>
                <a:latin typeface="Arial" panose="020B0604020202020204" pitchFamily="34" charset="0"/>
                <a:ea typeface="Times New Roman" panose="02020603050405020304" pitchFamily="18" charset="0"/>
                <a:cs typeface="Times New Roman" panose="02020603050405020304" pitchFamily="18" charset="0"/>
              </a:rPr>
              <a:t>Step 1: Identify the data elements</a:t>
            </a:r>
            <a:endParaRPr lang="en-US" b="1" dirty="0">
              <a:solidFill>
                <a:srgbClr val="0000FF"/>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Rectangle 3"/>
          <p:cNvSpPr/>
          <p:nvPr/>
        </p:nvSpPr>
        <p:spPr>
          <a:xfrm>
            <a:off x="5099050" y="1157704"/>
            <a:ext cx="4343400" cy="3308598"/>
          </a:xfrm>
          <a:prstGeom prst="rect">
            <a:avLst/>
          </a:prstGeom>
        </p:spPr>
        <p:txBody>
          <a:bodyPr wrap="square" numCol="2">
            <a:spAutoFit/>
          </a:bodyPr>
          <a:lstStyle/>
          <a:p>
            <a:pPr marL="0" marR="182880">
              <a:spcBef>
                <a:spcPts val="0"/>
              </a:spcBef>
              <a:spcAft>
                <a:spcPts val="600"/>
              </a:spcAft>
              <a:tabLst>
                <a:tab pos="2171700" algn="l"/>
              </a:tabLst>
            </a:pPr>
            <a:r>
              <a:rPr lang="en-US" sz="1400" dirty="0">
                <a:latin typeface="Times New Roman" panose="02020603050405020304" pitchFamily="18" charset="0"/>
                <a:ea typeface="Times New Roman" panose="02020603050405020304" pitchFamily="18" charset="0"/>
              </a:rPr>
              <a:t>Vendor name</a:t>
            </a:r>
          </a:p>
          <a:p>
            <a:pPr marL="0" marR="182880">
              <a:spcBef>
                <a:spcPts val="0"/>
              </a:spcBef>
              <a:spcAft>
                <a:spcPts val="600"/>
              </a:spcAft>
              <a:tabLst>
                <a:tab pos="1773238" algn="l"/>
              </a:tabLst>
            </a:pPr>
            <a:r>
              <a:rPr lang="en-US" sz="1400" dirty="0">
                <a:latin typeface="Times New Roman" panose="02020603050405020304" pitchFamily="18" charset="0"/>
                <a:ea typeface="Times New Roman" panose="02020603050405020304" pitchFamily="18" charset="0"/>
              </a:rPr>
              <a:t>Vendor address	  </a:t>
            </a:r>
          </a:p>
          <a:p>
            <a:pPr marL="0" marR="182880">
              <a:spcBef>
                <a:spcPts val="0"/>
              </a:spcBef>
              <a:spcAft>
                <a:spcPts val="600"/>
              </a:spcAft>
              <a:tabLst>
                <a:tab pos="1828800" algn="l"/>
                <a:tab pos="3200400" algn="l"/>
              </a:tabLst>
            </a:pPr>
            <a:r>
              <a:rPr lang="en-US" sz="1400" dirty="0">
                <a:latin typeface="Times New Roman" panose="02020603050405020304" pitchFamily="18" charset="0"/>
                <a:ea typeface="Times New Roman" panose="02020603050405020304" pitchFamily="18" charset="0"/>
              </a:rPr>
              <a:t>Vendor phone number</a:t>
            </a:r>
          </a:p>
          <a:p>
            <a:pPr marL="0" marR="182880">
              <a:spcBef>
                <a:spcPts val="0"/>
              </a:spcBef>
              <a:spcAft>
                <a:spcPts val="600"/>
              </a:spcAft>
              <a:tabLst>
                <a:tab pos="1828800" algn="l"/>
                <a:tab pos="3200400" algn="l"/>
              </a:tabLst>
            </a:pPr>
            <a:r>
              <a:rPr lang="en-US" sz="1400" dirty="0">
                <a:latin typeface="Times New Roman" panose="02020603050405020304" pitchFamily="18" charset="0"/>
                <a:ea typeface="Times New Roman" panose="02020603050405020304" pitchFamily="18" charset="0"/>
              </a:rPr>
              <a:t>Vendor fax number </a:t>
            </a:r>
          </a:p>
          <a:p>
            <a:pPr marL="0" marR="182880">
              <a:spcBef>
                <a:spcPts val="0"/>
              </a:spcBef>
              <a:spcAft>
                <a:spcPts val="600"/>
              </a:spcAft>
              <a:tabLst>
                <a:tab pos="1828800" algn="l"/>
                <a:tab pos="3200400" algn="l"/>
              </a:tabLst>
            </a:pPr>
            <a:r>
              <a:rPr lang="en-US" sz="1400" dirty="0">
                <a:latin typeface="Times New Roman" panose="02020603050405020304" pitchFamily="18" charset="0"/>
                <a:ea typeface="Times New Roman" panose="02020603050405020304" pitchFamily="18" charset="0"/>
              </a:rPr>
              <a:t>Vendor web address</a:t>
            </a:r>
          </a:p>
          <a:p>
            <a:pPr marL="0" marR="182880">
              <a:spcBef>
                <a:spcPts val="0"/>
              </a:spcBef>
              <a:spcAft>
                <a:spcPts val="600"/>
              </a:spcAft>
              <a:tabLst>
                <a:tab pos="3200400" algn="l"/>
              </a:tabLst>
            </a:pPr>
            <a:r>
              <a:rPr lang="en-US" sz="1400" dirty="0">
                <a:latin typeface="Times New Roman" panose="02020603050405020304" pitchFamily="18" charset="0"/>
                <a:ea typeface="Times New Roman" panose="02020603050405020304" pitchFamily="18" charset="0"/>
              </a:rPr>
              <a:t>Invoice number                </a:t>
            </a:r>
          </a:p>
          <a:p>
            <a:pPr marL="0" marR="182880">
              <a:spcBef>
                <a:spcPts val="0"/>
              </a:spcBef>
              <a:spcAft>
                <a:spcPts val="600"/>
              </a:spcAft>
              <a:tabLst>
                <a:tab pos="3200400" algn="l"/>
              </a:tabLst>
            </a:pPr>
            <a:r>
              <a:rPr lang="en-US" sz="1400" dirty="0">
                <a:latin typeface="Times New Roman" panose="02020603050405020304" pitchFamily="18" charset="0"/>
                <a:ea typeface="Times New Roman" panose="02020603050405020304" pitchFamily="18" charset="0"/>
              </a:rPr>
              <a:t>Invoice date</a:t>
            </a:r>
          </a:p>
          <a:p>
            <a:pPr marL="0" marR="182880">
              <a:spcBef>
                <a:spcPts val="0"/>
              </a:spcBef>
              <a:spcAft>
                <a:spcPts val="600"/>
              </a:spcAft>
              <a:tabLst>
                <a:tab pos="1828800" algn="l"/>
                <a:tab pos="3200400" algn="l"/>
              </a:tabLst>
            </a:pPr>
            <a:r>
              <a:rPr lang="en-US" sz="1400" dirty="0">
                <a:latin typeface="Times New Roman" panose="02020603050405020304" pitchFamily="18" charset="0"/>
                <a:ea typeface="Times New Roman" panose="02020603050405020304" pitchFamily="18" charset="0"/>
              </a:rPr>
              <a:t>Invoice terms</a:t>
            </a:r>
          </a:p>
          <a:p>
            <a:pPr marL="0" marR="182880">
              <a:spcBef>
                <a:spcPts val="0"/>
              </a:spcBef>
              <a:spcAft>
                <a:spcPts val="600"/>
              </a:spcAft>
              <a:tabLst>
                <a:tab pos="1828800" algn="l"/>
                <a:tab pos="3200400" algn="l"/>
              </a:tabLst>
            </a:pPr>
            <a:r>
              <a:rPr lang="en-US" sz="1400" dirty="0">
                <a:latin typeface="Times New Roman" panose="02020603050405020304" pitchFamily="18" charset="0"/>
                <a:ea typeface="Times New Roman" panose="02020603050405020304" pitchFamily="18" charset="0"/>
              </a:rPr>
              <a:t>Item part number</a:t>
            </a:r>
          </a:p>
          <a:p>
            <a:pPr marL="0" marR="182880">
              <a:spcBef>
                <a:spcPts val="0"/>
              </a:spcBef>
              <a:spcAft>
                <a:spcPts val="600"/>
              </a:spcAft>
              <a:tabLst>
                <a:tab pos="1828800" algn="l"/>
                <a:tab pos="3200400" algn="l"/>
              </a:tabLst>
            </a:pPr>
            <a:r>
              <a:rPr lang="en-US" sz="1400" dirty="0">
                <a:latin typeface="Times New Roman" panose="02020603050405020304" pitchFamily="18" charset="0"/>
                <a:ea typeface="Times New Roman" panose="02020603050405020304" pitchFamily="18" charset="0"/>
              </a:rPr>
              <a:t>Item quantity</a:t>
            </a:r>
          </a:p>
          <a:p>
            <a:pPr marL="0" marR="182880">
              <a:spcBef>
                <a:spcPts val="0"/>
              </a:spcBef>
              <a:spcAft>
                <a:spcPts val="600"/>
              </a:spcAft>
              <a:tabLst>
                <a:tab pos="1828800" algn="l"/>
                <a:tab pos="3200400" algn="l"/>
              </a:tabLst>
            </a:pPr>
            <a:r>
              <a:rPr lang="en-US" sz="1400" dirty="0">
                <a:latin typeface="Times New Roman" panose="02020603050405020304" pitchFamily="18" charset="0"/>
                <a:ea typeface="Times New Roman" panose="02020603050405020304" pitchFamily="18" charset="0"/>
              </a:rPr>
              <a:t>Item description</a:t>
            </a:r>
          </a:p>
          <a:p>
            <a:pPr marL="0" marR="182880">
              <a:spcBef>
                <a:spcPts val="0"/>
              </a:spcBef>
              <a:spcAft>
                <a:spcPts val="600"/>
              </a:spcAft>
              <a:tabLst>
                <a:tab pos="1828800" algn="l"/>
                <a:tab pos="3200400" algn="l"/>
              </a:tabLst>
            </a:pPr>
            <a:r>
              <a:rPr lang="en-US" sz="1400" dirty="0">
                <a:latin typeface="Times New Roman" panose="02020603050405020304" pitchFamily="18" charset="0"/>
                <a:ea typeface="Times New Roman" panose="02020603050405020304" pitchFamily="18" charset="0"/>
              </a:rPr>
              <a:t>Item unit price</a:t>
            </a:r>
          </a:p>
          <a:p>
            <a:pPr marL="0" marR="182880">
              <a:spcBef>
                <a:spcPts val="0"/>
              </a:spcBef>
              <a:spcAft>
                <a:spcPts val="600"/>
              </a:spcAft>
              <a:tabLst>
                <a:tab pos="1828800" algn="l"/>
                <a:tab pos="3200400" algn="l"/>
              </a:tabLst>
            </a:pPr>
            <a:r>
              <a:rPr lang="en-US" sz="1400" dirty="0">
                <a:latin typeface="Times New Roman" panose="02020603050405020304" pitchFamily="18" charset="0"/>
                <a:ea typeface="Times New Roman" panose="02020603050405020304" pitchFamily="18" charset="0"/>
              </a:rPr>
              <a:t>Item extension</a:t>
            </a:r>
          </a:p>
          <a:p>
            <a:pPr marL="0" marR="182880">
              <a:spcBef>
                <a:spcPts val="0"/>
              </a:spcBef>
              <a:spcAft>
                <a:spcPts val="600"/>
              </a:spcAft>
              <a:tabLst>
                <a:tab pos="1828800" algn="l"/>
                <a:tab pos="3200400" algn="l"/>
              </a:tabLst>
            </a:pPr>
            <a:r>
              <a:rPr lang="en-US" sz="1400" dirty="0">
                <a:latin typeface="Times New Roman" panose="02020603050405020304" pitchFamily="18" charset="0"/>
                <a:ea typeface="Times New Roman" panose="02020603050405020304" pitchFamily="18" charset="0"/>
              </a:rPr>
              <a:t>Vendor sales contact name</a:t>
            </a:r>
          </a:p>
          <a:p>
            <a:pPr marR="182880">
              <a:spcBef>
                <a:spcPts val="0"/>
              </a:spcBef>
              <a:spcAft>
                <a:spcPts val="600"/>
              </a:spcAft>
              <a:tabLst>
                <a:tab pos="1828800" algn="l"/>
                <a:tab pos="3200400" algn="l"/>
              </a:tabLst>
            </a:pPr>
            <a:r>
              <a:rPr lang="en-US" sz="1400" dirty="0">
                <a:latin typeface="Times New Roman" panose="02020603050405020304" pitchFamily="18" charset="0"/>
                <a:ea typeface="Times New Roman" panose="02020603050405020304" pitchFamily="18" charset="0"/>
              </a:rPr>
              <a:t>Vendor sales contact </a:t>
            </a:r>
            <a:r>
              <a:rPr lang="en-US" sz="1400" dirty="0" err="1">
                <a:latin typeface="Times New Roman" panose="02020603050405020304" pitchFamily="18" charset="0"/>
                <a:ea typeface="Times New Roman" panose="02020603050405020304" pitchFamily="18" charset="0"/>
              </a:rPr>
              <a:t>ext</a:t>
            </a:r>
            <a:endParaRPr lang="en-US" sz="1400" dirty="0">
              <a:latin typeface="Times New Roman" panose="02020603050405020304" pitchFamily="18" charset="0"/>
              <a:ea typeface="Times New Roman" panose="02020603050405020304" pitchFamily="18" charset="0"/>
            </a:endParaRPr>
          </a:p>
          <a:p>
            <a:pPr marR="182880">
              <a:spcBef>
                <a:spcPts val="0"/>
              </a:spcBef>
              <a:spcAft>
                <a:spcPts val="600"/>
              </a:spcAft>
              <a:tabLst>
                <a:tab pos="1828800" algn="l"/>
                <a:tab pos="3200400" algn="l"/>
              </a:tabLst>
            </a:pPr>
            <a:r>
              <a:rPr lang="en-US" sz="1400" dirty="0">
                <a:latin typeface="Times New Roman" panose="02020603050405020304" pitchFamily="18" charset="0"/>
                <a:ea typeface="Times New Roman" panose="02020603050405020304" pitchFamily="18" charset="0"/>
              </a:rPr>
              <a:t>Vendor AR contact name</a:t>
            </a:r>
          </a:p>
          <a:p>
            <a:pPr marR="182880">
              <a:spcBef>
                <a:spcPts val="0"/>
              </a:spcBef>
              <a:spcAft>
                <a:spcPts val="600"/>
              </a:spcAft>
              <a:tabLst>
                <a:tab pos="1828800" algn="l"/>
                <a:tab pos="3200400" algn="l"/>
              </a:tabLst>
            </a:pPr>
            <a:r>
              <a:rPr lang="en-US" sz="1400" dirty="0">
                <a:latin typeface="Times New Roman" panose="02020603050405020304" pitchFamily="18" charset="0"/>
                <a:ea typeface="Times New Roman" panose="02020603050405020304" pitchFamily="18" charset="0"/>
              </a:rPr>
              <a:t>Vendor AR contact </a:t>
            </a:r>
            <a:r>
              <a:rPr lang="en-US" sz="1400" dirty="0" err="1">
                <a:latin typeface="Times New Roman" panose="02020603050405020304" pitchFamily="18" charset="0"/>
                <a:ea typeface="Times New Roman" panose="02020603050405020304" pitchFamily="18" charset="0"/>
              </a:rPr>
              <a:t>ext</a:t>
            </a:r>
            <a:endParaRPr lang="en-US" sz="1400" dirty="0">
              <a:latin typeface="Times New Roman" panose="02020603050405020304" pitchFamily="18" charset="0"/>
              <a:ea typeface="Times New Roman" panose="02020603050405020304" pitchFamily="18" charset="0"/>
            </a:endParaRPr>
          </a:p>
          <a:p>
            <a:pPr marR="182880">
              <a:spcBef>
                <a:spcPts val="0"/>
              </a:spcBef>
              <a:spcAft>
                <a:spcPts val="600"/>
              </a:spcAft>
              <a:tabLst>
                <a:tab pos="1828800" algn="l"/>
                <a:tab pos="3200400" algn="l"/>
              </a:tabLst>
            </a:pPr>
            <a:r>
              <a:rPr lang="en-US" sz="1400" dirty="0">
                <a:latin typeface="Times New Roman" panose="02020603050405020304" pitchFamily="18" charset="0"/>
                <a:ea typeface="Times New Roman" panose="02020603050405020304" pitchFamily="18" charset="0"/>
              </a:rPr>
              <a:t>Invoice total</a:t>
            </a:r>
          </a:p>
          <a:p>
            <a:pPr marL="0" marR="182880">
              <a:spcBef>
                <a:spcPts val="0"/>
              </a:spcBef>
              <a:spcAft>
                <a:spcPts val="600"/>
              </a:spcAft>
              <a:tabLst>
                <a:tab pos="1828800" algn="l"/>
                <a:tab pos="3200400" algn="l"/>
              </a:tabLst>
            </a:pPr>
            <a:endParaRPr lang="en-US" sz="1400" dirty="0">
              <a:latin typeface="Times New Roman" panose="02020603050405020304" pitchFamily="18" charset="0"/>
              <a:ea typeface="Times New Roman" panose="02020603050405020304" pitchFamily="18" charset="0"/>
            </a:endParaRPr>
          </a:p>
        </p:txBody>
      </p:sp>
      <p:sp>
        <p:nvSpPr>
          <p:cNvPr id="3" name="Rectangle 2"/>
          <p:cNvSpPr/>
          <p:nvPr/>
        </p:nvSpPr>
        <p:spPr>
          <a:xfrm>
            <a:off x="5099050" y="819150"/>
            <a:ext cx="3013967" cy="338554"/>
          </a:xfrm>
          <a:prstGeom prst="rect">
            <a:avLst/>
          </a:prstGeom>
        </p:spPr>
        <p:txBody>
          <a:bodyPr wrap="none">
            <a:spAutoFit/>
          </a:bodyPr>
          <a:lstStyle/>
          <a:p>
            <a:pPr marL="0" marR="0">
              <a:spcBef>
                <a:spcPts val="0"/>
              </a:spcBef>
              <a:spcAft>
                <a:spcPts val="600"/>
              </a:spcAft>
            </a:pPr>
            <a:r>
              <a:rPr lang="en-US" sz="1600" b="1" dirty="0">
                <a:solidFill>
                  <a:srgbClr val="0000FF"/>
                </a:solidFill>
                <a:latin typeface="Arial" panose="020B0604020202020204" pitchFamily="34" charset="0"/>
                <a:ea typeface="Times New Roman" panose="02020603050405020304" pitchFamily="18" charset="0"/>
                <a:cs typeface="Times New Roman" panose="02020603050405020304" pitchFamily="18" charset="0"/>
              </a:rPr>
              <a:t>Data elements on the invoice</a:t>
            </a:r>
          </a:p>
        </p:txBody>
      </p:sp>
    </p:spTree>
    <p:extLst>
      <p:ext uri="{BB962C8B-B14F-4D97-AF65-F5344CB8AC3E}">
        <p14:creationId xmlns:p14="http://schemas.microsoft.com/office/powerpoint/2010/main" val="1742633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438150"/>
            <a:ext cx="9067800" cy="461665"/>
          </a:xfrm>
          <a:prstGeom prst="rect">
            <a:avLst/>
          </a:prstGeom>
        </p:spPr>
        <p:txBody>
          <a:bodyPr wrap="square">
            <a:spAutoFit/>
          </a:bodyPr>
          <a:lstStyle/>
          <a:p>
            <a:pPr marL="0" marR="0">
              <a:spcBef>
                <a:spcPts val="0"/>
              </a:spcBef>
              <a:spcAft>
                <a:spcPts val="600"/>
              </a:spcAft>
            </a:pPr>
            <a:r>
              <a:rPr lang="en-US" b="1" dirty="0">
                <a:solidFill>
                  <a:srgbClr val="0000FF"/>
                </a:solidFill>
                <a:latin typeface="Arial" panose="020B0604020202020204" pitchFamily="34" charset="0"/>
                <a:ea typeface="Times New Roman" panose="02020603050405020304" pitchFamily="18" charset="0"/>
                <a:cs typeface="Times New Roman" panose="02020603050405020304" pitchFamily="18" charset="0"/>
              </a:rPr>
              <a:t>Step 2: Subdivide elements into smallest useful components</a:t>
            </a:r>
          </a:p>
        </p:txBody>
      </p:sp>
      <p:sp>
        <p:nvSpPr>
          <p:cNvPr id="3" name="Rectangle 2"/>
          <p:cNvSpPr/>
          <p:nvPr/>
        </p:nvSpPr>
        <p:spPr>
          <a:xfrm>
            <a:off x="381000" y="1352550"/>
            <a:ext cx="2971800" cy="1200329"/>
          </a:xfrm>
          <a:prstGeom prst="rect">
            <a:avLst/>
          </a:prstGeom>
        </p:spPr>
        <p:txBody>
          <a:bodyPr wrap="square">
            <a:spAutoFit/>
          </a:bodyPr>
          <a:lstStyle/>
          <a:p>
            <a:r>
              <a:rPr lang="en-US" b="1" dirty="0">
                <a:solidFill>
                  <a:srgbClr val="FF0000"/>
                </a:solidFill>
                <a:latin typeface="Arial" panose="020B0604020202020204" pitchFamily="34" charset="0"/>
                <a:ea typeface="Times New Roman" panose="02020603050405020304" pitchFamily="18" charset="0"/>
                <a:cs typeface="Times New Roman" panose="02020603050405020304" pitchFamily="18" charset="0"/>
              </a:rPr>
              <a:t>Which should be split up into multiple columns?</a:t>
            </a:r>
            <a:endParaRPr lang="en-US" dirty="0">
              <a:solidFill>
                <a:srgbClr val="FF0000"/>
              </a:solidFill>
            </a:endParaRPr>
          </a:p>
        </p:txBody>
      </p:sp>
      <p:sp>
        <p:nvSpPr>
          <p:cNvPr id="7" name="Rectangle 6"/>
          <p:cNvSpPr/>
          <p:nvPr/>
        </p:nvSpPr>
        <p:spPr>
          <a:xfrm>
            <a:off x="3657600" y="1047751"/>
            <a:ext cx="5486400" cy="4038600"/>
          </a:xfrm>
          <a:prstGeom prst="rect">
            <a:avLst/>
          </a:prstGeom>
        </p:spPr>
        <p:txBody>
          <a:bodyPr wrap="square" numCol="2">
            <a:spAutoFit/>
          </a:bodyPr>
          <a:lstStyle/>
          <a:p>
            <a:pPr marL="0" marR="182880">
              <a:spcBef>
                <a:spcPts val="0"/>
              </a:spcBef>
              <a:spcAft>
                <a:spcPts val="600"/>
              </a:spcAft>
              <a:tabLst>
                <a:tab pos="2171700" algn="l"/>
              </a:tabLst>
            </a:pPr>
            <a:r>
              <a:rPr lang="en-US" sz="1800" dirty="0">
                <a:latin typeface="Times New Roman" panose="02020603050405020304" pitchFamily="18" charset="0"/>
                <a:ea typeface="Times New Roman" panose="02020603050405020304" pitchFamily="18" charset="0"/>
              </a:rPr>
              <a:t>Vendor name</a:t>
            </a:r>
          </a:p>
          <a:p>
            <a:pPr marL="0" marR="182880">
              <a:spcBef>
                <a:spcPts val="0"/>
              </a:spcBef>
              <a:spcAft>
                <a:spcPts val="600"/>
              </a:spcAft>
              <a:tabLst>
                <a:tab pos="1773238" algn="l"/>
              </a:tabLst>
            </a:pPr>
            <a:r>
              <a:rPr lang="en-US" sz="1800" dirty="0">
                <a:latin typeface="Times New Roman" panose="02020603050405020304" pitchFamily="18" charset="0"/>
                <a:ea typeface="Times New Roman" panose="02020603050405020304" pitchFamily="18" charset="0"/>
              </a:rPr>
              <a:t>Vendor address	  </a:t>
            </a:r>
          </a:p>
          <a:p>
            <a:pPr marL="0" marR="182880">
              <a:spcBef>
                <a:spcPts val="0"/>
              </a:spcBef>
              <a:spcAft>
                <a:spcPts val="600"/>
              </a:spcAft>
              <a:tabLst>
                <a:tab pos="1828800" algn="l"/>
                <a:tab pos="3200400" algn="l"/>
              </a:tabLst>
            </a:pPr>
            <a:r>
              <a:rPr lang="en-US" sz="1800" dirty="0">
                <a:latin typeface="Times New Roman" panose="02020603050405020304" pitchFamily="18" charset="0"/>
                <a:ea typeface="Times New Roman" panose="02020603050405020304" pitchFamily="18" charset="0"/>
              </a:rPr>
              <a:t>Vendor phone number</a:t>
            </a:r>
          </a:p>
          <a:p>
            <a:pPr marL="0" marR="182880">
              <a:spcBef>
                <a:spcPts val="0"/>
              </a:spcBef>
              <a:spcAft>
                <a:spcPts val="600"/>
              </a:spcAft>
              <a:tabLst>
                <a:tab pos="1828800" algn="l"/>
                <a:tab pos="3200400" algn="l"/>
              </a:tabLst>
            </a:pPr>
            <a:r>
              <a:rPr lang="en-US" sz="1800" dirty="0">
                <a:latin typeface="Times New Roman" panose="02020603050405020304" pitchFamily="18" charset="0"/>
                <a:ea typeface="Times New Roman" panose="02020603050405020304" pitchFamily="18" charset="0"/>
              </a:rPr>
              <a:t>Vendor fax number </a:t>
            </a:r>
          </a:p>
          <a:p>
            <a:pPr marL="0" marR="182880">
              <a:spcBef>
                <a:spcPts val="0"/>
              </a:spcBef>
              <a:spcAft>
                <a:spcPts val="600"/>
              </a:spcAft>
              <a:tabLst>
                <a:tab pos="1828800" algn="l"/>
                <a:tab pos="3200400" algn="l"/>
              </a:tabLst>
            </a:pPr>
            <a:r>
              <a:rPr lang="en-US" sz="1800" dirty="0">
                <a:latin typeface="Times New Roman" panose="02020603050405020304" pitchFamily="18" charset="0"/>
                <a:ea typeface="Times New Roman" panose="02020603050405020304" pitchFamily="18" charset="0"/>
              </a:rPr>
              <a:t>Vendor web address</a:t>
            </a:r>
          </a:p>
          <a:p>
            <a:pPr marL="0" marR="182880">
              <a:spcBef>
                <a:spcPts val="0"/>
              </a:spcBef>
              <a:spcAft>
                <a:spcPts val="600"/>
              </a:spcAft>
              <a:tabLst>
                <a:tab pos="3200400" algn="l"/>
              </a:tabLst>
            </a:pPr>
            <a:r>
              <a:rPr lang="en-US" sz="1800" dirty="0">
                <a:latin typeface="Times New Roman" panose="02020603050405020304" pitchFamily="18" charset="0"/>
                <a:ea typeface="Times New Roman" panose="02020603050405020304" pitchFamily="18" charset="0"/>
              </a:rPr>
              <a:t>Invoice number                </a:t>
            </a:r>
          </a:p>
          <a:p>
            <a:pPr marL="0" marR="182880">
              <a:spcBef>
                <a:spcPts val="0"/>
              </a:spcBef>
              <a:spcAft>
                <a:spcPts val="600"/>
              </a:spcAft>
              <a:tabLst>
                <a:tab pos="3200400" algn="l"/>
              </a:tabLst>
            </a:pPr>
            <a:r>
              <a:rPr lang="en-US" sz="1800" dirty="0">
                <a:latin typeface="Times New Roman" panose="02020603050405020304" pitchFamily="18" charset="0"/>
                <a:ea typeface="Times New Roman" panose="02020603050405020304" pitchFamily="18" charset="0"/>
              </a:rPr>
              <a:t>Invoice date</a:t>
            </a:r>
          </a:p>
          <a:p>
            <a:pPr marL="0" marR="182880">
              <a:spcBef>
                <a:spcPts val="0"/>
              </a:spcBef>
              <a:spcAft>
                <a:spcPts val="600"/>
              </a:spcAft>
              <a:tabLst>
                <a:tab pos="1828800" algn="l"/>
                <a:tab pos="3200400" algn="l"/>
              </a:tabLst>
            </a:pPr>
            <a:r>
              <a:rPr lang="en-US" sz="1800" dirty="0">
                <a:latin typeface="Times New Roman" panose="02020603050405020304" pitchFamily="18" charset="0"/>
                <a:ea typeface="Times New Roman" panose="02020603050405020304" pitchFamily="18" charset="0"/>
              </a:rPr>
              <a:t>Invoice terms</a:t>
            </a:r>
          </a:p>
          <a:p>
            <a:pPr marL="0" marR="182880">
              <a:spcBef>
                <a:spcPts val="0"/>
              </a:spcBef>
              <a:spcAft>
                <a:spcPts val="600"/>
              </a:spcAft>
              <a:tabLst>
                <a:tab pos="1828800" algn="l"/>
                <a:tab pos="3200400" algn="l"/>
              </a:tabLst>
            </a:pPr>
            <a:r>
              <a:rPr lang="en-US" sz="1800" dirty="0">
                <a:latin typeface="Times New Roman" panose="02020603050405020304" pitchFamily="18" charset="0"/>
                <a:ea typeface="Times New Roman" panose="02020603050405020304" pitchFamily="18" charset="0"/>
              </a:rPr>
              <a:t>Item part number</a:t>
            </a:r>
          </a:p>
          <a:p>
            <a:pPr marL="0" marR="182880">
              <a:spcBef>
                <a:spcPts val="0"/>
              </a:spcBef>
              <a:spcAft>
                <a:spcPts val="600"/>
              </a:spcAft>
              <a:tabLst>
                <a:tab pos="1828800" algn="l"/>
                <a:tab pos="3200400" algn="l"/>
              </a:tabLst>
            </a:pPr>
            <a:r>
              <a:rPr lang="en-US" sz="1800" dirty="0">
                <a:latin typeface="Times New Roman" panose="02020603050405020304" pitchFamily="18" charset="0"/>
                <a:ea typeface="Times New Roman" panose="02020603050405020304" pitchFamily="18" charset="0"/>
              </a:rPr>
              <a:t>Item quantity</a:t>
            </a:r>
          </a:p>
          <a:p>
            <a:pPr marL="0" marR="182880">
              <a:spcBef>
                <a:spcPts val="0"/>
              </a:spcBef>
              <a:spcAft>
                <a:spcPts val="600"/>
              </a:spcAft>
              <a:tabLst>
                <a:tab pos="1828800" algn="l"/>
                <a:tab pos="3200400" algn="l"/>
              </a:tabLst>
            </a:pPr>
            <a:r>
              <a:rPr lang="en-US" sz="1800" dirty="0">
                <a:latin typeface="Times New Roman" panose="02020603050405020304" pitchFamily="18" charset="0"/>
                <a:ea typeface="Times New Roman" panose="02020603050405020304" pitchFamily="18" charset="0"/>
              </a:rPr>
              <a:t>Item description</a:t>
            </a:r>
          </a:p>
          <a:p>
            <a:pPr marL="0" marR="182880">
              <a:spcBef>
                <a:spcPts val="0"/>
              </a:spcBef>
              <a:spcAft>
                <a:spcPts val="600"/>
              </a:spcAft>
              <a:tabLst>
                <a:tab pos="1828800" algn="l"/>
                <a:tab pos="3200400" algn="l"/>
              </a:tabLst>
            </a:pPr>
            <a:r>
              <a:rPr lang="en-US" sz="1800" dirty="0">
                <a:latin typeface="Times New Roman" panose="02020603050405020304" pitchFamily="18" charset="0"/>
                <a:ea typeface="Times New Roman" panose="02020603050405020304" pitchFamily="18" charset="0"/>
              </a:rPr>
              <a:t>Item unit price</a:t>
            </a:r>
          </a:p>
          <a:p>
            <a:pPr marL="0" marR="182880">
              <a:spcBef>
                <a:spcPts val="0"/>
              </a:spcBef>
              <a:spcAft>
                <a:spcPts val="600"/>
              </a:spcAft>
              <a:tabLst>
                <a:tab pos="1828800" algn="l"/>
                <a:tab pos="3200400" algn="l"/>
              </a:tabLst>
            </a:pPr>
            <a:r>
              <a:rPr lang="en-US" sz="1800" dirty="0">
                <a:latin typeface="Times New Roman" panose="02020603050405020304" pitchFamily="18" charset="0"/>
                <a:ea typeface="Times New Roman" panose="02020603050405020304" pitchFamily="18" charset="0"/>
              </a:rPr>
              <a:t>Item extension</a:t>
            </a:r>
          </a:p>
          <a:p>
            <a:pPr marL="0" marR="182880">
              <a:spcBef>
                <a:spcPts val="0"/>
              </a:spcBef>
              <a:spcAft>
                <a:spcPts val="600"/>
              </a:spcAft>
              <a:tabLst>
                <a:tab pos="1828800" algn="l"/>
                <a:tab pos="3200400" algn="l"/>
              </a:tabLst>
            </a:pPr>
            <a:r>
              <a:rPr lang="en-US" sz="1800" dirty="0">
                <a:latin typeface="Times New Roman" panose="02020603050405020304" pitchFamily="18" charset="0"/>
                <a:ea typeface="Times New Roman" panose="02020603050405020304" pitchFamily="18" charset="0"/>
              </a:rPr>
              <a:t>Vendor sales contact name</a:t>
            </a:r>
          </a:p>
          <a:p>
            <a:pPr marR="182880">
              <a:spcBef>
                <a:spcPts val="0"/>
              </a:spcBef>
              <a:spcAft>
                <a:spcPts val="600"/>
              </a:spcAft>
              <a:tabLst>
                <a:tab pos="1828800" algn="l"/>
                <a:tab pos="3200400" algn="l"/>
              </a:tabLst>
            </a:pPr>
            <a:r>
              <a:rPr lang="en-US" sz="1800" dirty="0">
                <a:latin typeface="Times New Roman" panose="02020603050405020304" pitchFamily="18" charset="0"/>
                <a:ea typeface="Times New Roman" panose="02020603050405020304" pitchFamily="18" charset="0"/>
              </a:rPr>
              <a:t>Vendor sales contact </a:t>
            </a:r>
            <a:r>
              <a:rPr lang="en-US" sz="1800" dirty="0" err="1">
                <a:latin typeface="Times New Roman" panose="02020603050405020304" pitchFamily="18" charset="0"/>
                <a:ea typeface="Times New Roman" panose="02020603050405020304" pitchFamily="18" charset="0"/>
              </a:rPr>
              <a:t>ext</a:t>
            </a:r>
            <a:endParaRPr lang="en-US" sz="1800" dirty="0">
              <a:latin typeface="Times New Roman" panose="02020603050405020304" pitchFamily="18" charset="0"/>
              <a:ea typeface="Times New Roman" panose="02020603050405020304" pitchFamily="18" charset="0"/>
            </a:endParaRPr>
          </a:p>
          <a:p>
            <a:pPr marR="182880">
              <a:spcBef>
                <a:spcPts val="0"/>
              </a:spcBef>
              <a:spcAft>
                <a:spcPts val="600"/>
              </a:spcAft>
              <a:tabLst>
                <a:tab pos="1828800" algn="l"/>
                <a:tab pos="3200400" algn="l"/>
              </a:tabLst>
            </a:pPr>
            <a:r>
              <a:rPr lang="en-US" sz="1800" dirty="0">
                <a:latin typeface="Times New Roman" panose="02020603050405020304" pitchFamily="18" charset="0"/>
                <a:ea typeface="Times New Roman" panose="02020603050405020304" pitchFamily="18" charset="0"/>
              </a:rPr>
              <a:t>Vendor AR contact name</a:t>
            </a:r>
          </a:p>
          <a:p>
            <a:pPr marR="182880">
              <a:spcBef>
                <a:spcPts val="0"/>
              </a:spcBef>
              <a:spcAft>
                <a:spcPts val="600"/>
              </a:spcAft>
              <a:tabLst>
                <a:tab pos="1828800" algn="l"/>
                <a:tab pos="3200400" algn="l"/>
              </a:tabLst>
            </a:pPr>
            <a:r>
              <a:rPr lang="en-US" sz="1800" dirty="0">
                <a:latin typeface="Times New Roman" panose="02020603050405020304" pitchFamily="18" charset="0"/>
                <a:ea typeface="Times New Roman" panose="02020603050405020304" pitchFamily="18" charset="0"/>
              </a:rPr>
              <a:t>Vendor AR contact </a:t>
            </a:r>
            <a:r>
              <a:rPr lang="en-US" sz="1800" dirty="0" err="1">
                <a:latin typeface="Times New Roman" panose="02020603050405020304" pitchFamily="18" charset="0"/>
                <a:ea typeface="Times New Roman" panose="02020603050405020304" pitchFamily="18" charset="0"/>
              </a:rPr>
              <a:t>ext</a:t>
            </a:r>
            <a:endParaRPr lang="en-US" sz="1800" dirty="0">
              <a:latin typeface="Times New Roman" panose="02020603050405020304" pitchFamily="18" charset="0"/>
              <a:ea typeface="Times New Roman" panose="02020603050405020304" pitchFamily="18" charset="0"/>
            </a:endParaRPr>
          </a:p>
          <a:p>
            <a:pPr marR="182880">
              <a:spcBef>
                <a:spcPts val="0"/>
              </a:spcBef>
              <a:spcAft>
                <a:spcPts val="600"/>
              </a:spcAft>
              <a:tabLst>
                <a:tab pos="1828800" algn="l"/>
                <a:tab pos="3200400" algn="l"/>
              </a:tabLst>
            </a:pPr>
            <a:r>
              <a:rPr lang="en-US" sz="1800" dirty="0">
                <a:latin typeface="Times New Roman" panose="02020603050405020304" pitchFamily="18" charset="0"/>
                <a:ea typeface="Times New Roman" panose="02020603050405020304" pitchFamily="18" charset="0"/>
              </a:rPr>
              <a:t>Invoice total</a:t>
            </a:r>
          </a:p>
          <a:p>
            <a:pPr marL="0" marR="182880">
              <a:spcBef>
                <a:spcPts val="0"/>
              </a:spcBef>
              <a:spcAft>
                <a:spcPts val="600"/>
              </a:spcAft>
              <a:tabLst>
                <a:tab pos="1828800" algn="l"/>
                <a:tab pos="3200400" algn="l"/>
              </a:tabLst>
            </a:pPr>
            <a:endParaRPr lang="en-US" sz="18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01544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7" name="Object 4"/>
          <p:cNvGraphicFramePr>
            <a:graphicFrameLocks noChangeAspect="1"/>
          </p:cNvGraphicFramePr>
          <p:nvPr/>
        </p:nvGraphicFramePr>
        <p:xfrm>
          <a:off x="1828800" y="515938"/>
          <a:ext cx="5462588" cy="484187"/>
        </p:xfrm>
        <a:graphic>
          <a:graphicData uri="http://schemas.openxmlformats.org/presentationml/2006/ole">
            <mc:AlternateContent xmlns:mc="http://schemas.openxmlformats.org/markup-compatibility/2006">
              <mc:Choice xmlns:v="urn:schemas-microsoft-com:vml" Requires="v">
                <p:oleObj name="Document" r:id="rId2" imgW="7435410" imgH="667394" progId="Word.Document.8">
                  <p:embed/>
                </p:oleObj>
              </mc:Choice>
              <mc:Fallback>
                <p:oleObj name="Document" r:id="rId2" imgW="7435410" imgH="667394" progId="Word.Document.8">
                  <p:embed/>
                  <p:pic>
                    <p:nvPicPr>
                      <p:cNvPr id="8197" name="Object 4"/>
                      <p:cNvPicPr>
                        <a:picLocks noChangeAspect="1" noChangeArrowheads="1"/>
                      </p:cNvPicPr>
                      <p:nvPr/>
                    </p:nvPicPr>
                    <p:blipFill>
                      <a:blip r:embed="rId3"/>
                      <a:srcRect/>
                      <a:stretch>
                        <a:fillRect/>
                      </a:stretch>
                    </p:blipFill>
                    <p:spPr bwMode="auto">
                      <a:xfrm>
                        <a:off x="1828800" y="515938"/>
                        <a:ext cx="5462588" cy="4841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8" name="Rectangle 6"/>
          <p:cNvSpPr>
            <a:spLocks noChangeArrowheads="1"/>
          </p:cNvSpPr>
          <p:nvPr/>
        </p:nvSpPr>
        <p:spPr bwMode="auto">
          <a:xfrm>
            <a:off x="1143001" y="1390532"/>
            <a:ext cx="184731"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800"/>
          </a:p>
        </p:txBody>
      </p:sp>
      <p:graphicFrame>
        <p:nvGraphicFramePr>
          <p:cNvPr id="8199" name="Object 5"/>
          <p:cNvGraphicFramePr>
            <a:graphicFrameLocks noChangeAspect="1"/>
          </p:cNvGraphicFramePr>
          <p:nvPr/>
        </p:nvGraphicFramePr>
        <p:xfrm>
          <a:off x="1600200" y="1657350"/>
          <a:ext cx="5781824" cy="2654110"/>
        </p:xfrm>
        <a:graphic>
          <a:graphicData uri="http://schemas.openxmlformats.org/presentationml/2006/ole">
            <mc:AlternateContent xmlns:mc="http://schemas.openxmlformats.org/markup-compatibility/2006">
              <mc:Choice xmlns:v="urn:schemas-microsoft-com:vml" Requires="v">
                <p:oleObj r:id="rId4" imgW="3933139" imgH="1418539" progId="Visio.Drawing.11">
                  <p:embed/>
                </p:oleObj>
              </mc:Choice>
              <mc:Fallback>
                <p:oleObj r:id="rId4" imgW="3933139" imgH="1418539" progId="Visio.Drawing.11">
                  <p:embed/>
                  <p:pic>
                    <p:nvPicPr>
                      <p:cNvPr id="8199"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1657350"/>
                        <a:ext cx="5781824" cy="2654110"/>
                      </a:xfrm>
                      <a:prstGeom prst="rect">
                        <a:avLst/>
                      </a:prstGeom>
                      <a:noFill/>
                      <a:ln>
                        <a:noFill/>
                      </a:ln>
                    </p:spPr>
                  </p:pic>
                </p:oleObj>
              </mc:Fallback>
            </mc:AlternateContent>
          </a:graphicData>
        </a:graphic>
      </p:graphicFrame>
      <p:sp>
        <p:nvSpPr>
          <p:cNvPr id="2" name="Rectangle 1"/>
          <p:cNvSpPr/>
          <p:nvPr/>
        </p:nvSpPr>
        <p:spPr>
          <a:xfrm>
            <a:off x="76200" y="454791"/>
            <a:ext cx="8991600" cy="954107"/>
          </a:xfrm>
          <a:prstGeom prst="rect">
            <a:avLst/>
          </a:prstGeom>
        </p:spPr>
        <p:txBody>
          <a:bodyPr wrap="square">
            <a:spAutoFit/>
          </a:bodyPr>
          <a:lstStyle/>
          <a:p>
            <a:pPr marL="0" marR="0">
              <a:spcBef>
                <a:spcPts val="0"/>
              </a:spcBef>
              <a:spcAft>
                <a:spcPts val="600"/>
              </a:spcAft>
            </a:pPr>
            <a:r>
              <a:rPr lang="en-US" sz="2800" b="1" dirty="0">
                <a:solidFill>
                  <a:srgbClr val="0000FF"/>
                </a:solidFill>
                <a:latin typeface="Arial" panose="020B0604020202020204" pitchFamily="34" charset="0"/>
                <a:ea typeface="Times New Roman" panose="02020603050405020304" pitchFamily="18" charset="0"/>
                <a:cs typeface="Times New Roman" panose="02020603050405020304" pitchFamily="18" charset="0"/>
              </a:rPr>
              <a:t>What is a reason to sub-divide data elements like </a:t>
            </a:r>
            <a:r>
              <a:rPr lang="en-US" sz="2800" b="1" dirty="0" err="1">
                <a:solidFill>
                  <a:srgbClr val="FF0000"/>
                </a:solidFill>
                <a:latin typeface="Arial" panose="020B0604020202020204" pitchFamily="34" charset="0"/>
                <a:ea typeface="Times New Roman" panose="02020603050405020304" pitchFamily="18" charset="0"/>
                <a:cs typeface="Times New Roman" panose="02020603050405020304" pitchFamily="18" charset="0"/>
              </a:rPr>
              <a:t>Vendor_Sales_Contact_Name</a:t>
            </a:r>
            <a:r>
              <a:rPr lang="en-US" sz="2800" b="1" dirty="0">
                <a:solidFill>
                  <a:srgbClr val="0000FF"/>
                </a:solidFill>
                <a:latin typeface="Arial" panose="020B0604020202020204" pitchFamily="34" charset="0"/>
                <a:ea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6"/>
          <a:stretch>
            <a:fillRect/>
          </a:stretch>
        </p:blipFill>
        <p:spPr>
          <a:xfrm>
            <a:off x="1447800" y="2565612"/>
            <a:ext cx="6172200" cy="1994299"/>
          </a:xfrm>
          <a:prstGeom prst="rect">
            <a:avLst/>
          </a:prstGeom>
        </p:spPr>
      </p:pic>
    </p:spTree>
    <p:extLst>
      <p:ext uri="{BB962C8B-B14F-4D97-AF65-F5344CB8AC3E}">
        <p14:creationId xmlns:p14="http://schemas.microsoft.com/office/powerpoint/2010/main" val="2854692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nodeType="clickEffect">
                                  <p:stCondLst>
                                    <p:cond delay="0"/>
                                  </p:stCondLst>
                                  <p:childTnLst>
                                    <p:animEffect transition="out" filter="wipe(up)">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7" name="Object 4"/>
          <p:cNvGraphicFramePr>
            <a:graphicFrameLocks noChangeAspect="1"/>
          </p:cNvGraphicFramePr>
          <p:nvPr/>
        </p:nvGraphicFramePr>
        <p:xfrm>
          <a:off x="1828800" y="515938"/>
          <a:ext cx="5462588" cy="484187"/>
        </p:xfrm>
        <a:graphic>
          <a:graphicData uri="http://schemas.openxmlformats.org/presentationml/2006/ole">
            <mc:AlternateContent xmlns:mc="http://schemas.openxmlformats.org/markup-compatibility/2006">
              <mc:Choice xmlns:v="urn:schemas-microsoft-com:vml" Requires="v">
                <p:oleObj name="Document" r:id="rId2" imgW="7435410" imgH="667394" progId="Word.Document.8">
                  <p:embed/>
                </p:oleObj>
              </mc:Choice>
              <mc:Fallback>
                <p:oleObj name="Document" r:id="rId2" imgW="7435410" imgH="667394" progId="Word.Document.8">
                  <p:embed/>
                  <p:pic>
                    <p:nvPicPr>
                      <p:cNvPr id="8197" name="Object 4"/>
                      <p:cNvPicPr>
                        <a:picLocks noChangeAspect="1" noChangeArrowheads="1"/>
                      </p:cNvPicPr>
                      <p:nvPr/>
                    </p:nvPicPr>
                    <p:blipFill>
                      <a:blip r:embed="rId3"/>
                      <a:srcRect/>
                      <a:stretch>
                        <a:fillRect/>
                      </a:stretch>
                    </p:blipFill>
                    <p:spPr bwMode="auto">
                      <a:xfrm>
                        <a:off x="1828800" y="515938"/>
                        <a:ext cx="5462588" cy="4841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8" name="Rectangle 6"/>
          <p:cNvSpPr>
            <a:spLocks noChangeArrowheads="1"/>
          </p:cNvSpPr>
          <p:nvPr/>
        </p:nvSpPr>
        <p:spPr bwMode="auto">
          <a:xfrm>
            <a:off x="1143001" y="1390532"/>
            <a:ext cx="184731"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800"/>
          </a:p>
        </p:txBody>
      </p:sp>
      <p:sp>
        <p:nvSpPr>
          <p:cNvPr id="2" name="Rectangle 1"/>
          <p:cNvSpPr/>
          <p:nvPr/>
        </p:nvSpPr>
        <p:spPr>
          <a:xfrm>
            <a:off x="76200" y="454791"/>
            <a:ext cx="8991600" cy="954107"/>
          </a:xfrm>
          <a:prstGeom prst="rect">
            <a:avLst/>
          </a:prstGeom>
        </p:spPr>
        <p:txBody>
          <a:bodyPr wrap="square">
            <a:spAutoFit/>
          </a:bodyPr>
          <a:lstStyle/>
          <a:p>
            <a:pPr marL="0" marR="0">
              <a:spcBef>
                <a:spcPts val="0"/>
              </a:spcBef>
              <a:spcAft>
                <a:spcPts val="600"/>
              </a:spcAft>
            </a:pPr>
            <a:r>
              <a:rPr lang="en-US" sz="2800" b="1" dirty="0">
                <a:solidFill>
                  <a:srgbClr val="0000FF"/>
                </a:solidFill>
                <a:latin typeface="Arial" panose="020B0604020202020204" pitchFamily="34" charset="0"/>
                <a:ea typeface="Times New Roman" panose="02020603050405020304" pitchFamily="18" charset="0"/>
                <a:cs typeface="Times New Roman" panose="02020603050405020304" pitchFamily="18" charset="0"/>
              </a:rPr>
              <a:t>What is a reason to sub-divide data elements like </a:t>
            </a:r>
            <a:r>
              <a:rPr lang="en-US" sz="2800" b="1" dirty="0" err="1">
                <a:solidFill>
                  <a:srgbClr val="FF0000"/>
                </a:solidFill>
                <a:latin typeface="Arial" panose="020B0604020202020204" pitchFamily="34" charset="0"/>
                <a:ea typeface="Times New Roman" panose="02020603050405020304" pitchFamily="18" charset="0"/>
                <a:cs typeface="Times New Roman" panose="02020603050405020304" pitchFamily="18" charset="0"/>
              </a:rPr>
              <a:t>Vendor_Address</a:t>
            </a:r>
            <a:r>
              <a:rPr lang="en-US" sz="2800" b="1" dirty="0">
                <a:solidFill>
                  <a:srgbClr val="0000FF"/>
                </a:solidFill>
                <a:latin typeface="Arial" panose="020B0604020202020204" pitchFamily="34" charset="0"/>
                <a:ea typeface="Times New Roman" panose="02020603050405020304" pitchFamily="18" charset="0"/>
                <a:cs typeface="Times New Roman" panose="02020603050405020304" pitchFamily="18" charset="0"/>
              </a:rPr>
              <a:t>?</a:t>
            </a:r>
          </a:p>
        </p:txBody>
      </p:sp>
      <p:graphicFrame>
        <p:nvGraphicFramePr>
          <p:cNvPr id="9" name="Object 5"/>
          <p:cNvGraphicFramePr>
            <a:graphicFrameLocks noChangeAspect="1"/>
          </p:cNvGraphicFramePr>
          <p:nvPr/>
        </p:nvGraphicFramePr>
        <p:xfrm>
          <a:off x="501401" y="1575198"/>
          <a:ext cx="8141198" cy="2524734"/>
        </p:xfrm>
        <a:graphic>
          <a:graphicData uri="http://schemas.openxmlformats.org/presentationml/2006/ole">
            <mc:AlternateContent xmlns:mc="http://schemas.openxmlformats.org/markup-compatibility/2006">
              <mc:Choice xmlns:v="urn:schemas-microsoft-com:vml" Requires="v">
                <p:oleObj r:id="rId4" imgW="4961839" imgH="1532839" progId="Visio.Drawing.11">
                  <p:embed/>
                </p:oleObj>
              </mc:Choice>
              <mc:Fallback>
                <p:oleObj r:id="rId4" imgW="4961839" imgH="1532839" progId="Visio.Drawing.11">
                  <p:embed/>
                  <p:pic>
                    <p:nvPicPr>
                      <p:cNvPr id="9"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1401" y="1575198"/>
                        <a:ext cx="8141198" cy="2524734"/>
                      </a:xfrm>
                      <a:prstGeom prst="rect">
                        <a:avLst/>
                      </a:prstGeom>
                      <a:noFill/>
                      <a:ln>
                        <a:noFill/>
                      </a:ln>
                    </p:spPr>
                  </p:pic>
                </p:oleObj>
              </mc:Fallback>
            </mc:AlternateContent>
          </a:graphicData>
        </a:graphic>
      </p:graphicFrame>
      <p:pic>
        <p:nvPicPr>
          <p:cNvPr id="3" name="Picture 2"/>
          <p:cNvPicPr>
            <a:picLocks noChangeAspect="1"/>
          </p:cNvPicPr>
          <p:nvPr/>
        </p:nvPicPr>
        <p:blipFill>
          <a:blip r:embed="rId6"/>
          <a:stretch>
            <a:fillRect/>
          </a:stretch>
        </p:blipFill>
        <p:spPr>
          <a:xfrm>
            <a:off x="228600" y="2362463"/>
            <a:ext cx="8610600" cy="1903769"/>
          </a:xfrm>
          <a:prstGeom prst="rect">
            <a:avLst/>
          </a:prstGeom>
        </p:spPr>
      </p:pic>
    </p:spTree>
    <p:extLst>
      <p:ext uri="{BB962C8B-B14F-4D97-AF65-F5344CB8AC3E}">
        <p14:creationId xmlns:p14="http://schemas.microsoft.com/office/powerpoint/2010/main" val="4290162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nodeType="clickEffect">
                                  <p:stCondLst>
                                    <p:cond delay="0"/>
                                  </p:stCondLst>
                                  <p:childTnLst>
                                    <p:animEffect transition="out" filter="wipe(up)">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514350"/>
            <a:ext cx="9067800" cy="461665"/>
          </a:xfrm>
          <a:prstGeom prst="rect">
            <a:avLst/>
          </a:prstGeom>
        </p:spPr>
        <p:txBody>
          <a:bodyPr wrap="square">
            <a:spAutoFit/>
          </a:bodyPr>
          <a:lstStyle/>
          <a:p>
            <a:pPr marL="0" marR="182880">
              <a:spcBef>
                <a:spcPts val="0"/>
              </a:spcBef>
              <a:spcAft>
                <a:spcPts val="600"/>
              </a:spcAft>
              <a:tabLst>
                <a:tab pos="800100" algn="l"/>
              </a:tabLst>
            </a:pPr>
            <a:r>
              <a:rPr lang="en-US" b="1" dirty="0">
                <a:solidFill>
                  <a:srgbClr val="0000FF"/>
                </a:solidFill>
                <a:latin typeface="Arial" panose="020B0604020202020204" pitchFamily="34" charset="0"/>
                <a:ea typeface="Times New Roman" panose="02020603050405020304" pitchFamily="18" charset="0"/>
                <a:cs typeface="Arial" panose="020B0604020202020204" pitchFamily="34" charset="0"/>
              </a:rPr>
              <a:t>Step 3: Identify the tables (entities) and columns (attributes) </a:t>
            </a:r>
          </a:p>
        </p:txBody>
      </p:sp>
      <p:sp>
        <p:nvSpPr>
          <p:cNvPr id="8" name="Rectangle 7"/>
          <p:cNvSpPr/>
          <p:nvPr/>
        </p:nvSpPr>
        <p:spPr>
          <a:xfrm>
            <a:off x="55179" y="1483874"/>
            <a:ext cx="4288221" cy="3526275"/>
          </a:xfrm>
          <a:prstGeom prst="rect">
            <a:avLst/>
          </a:prstGeom>
        </p:spPr>
        <p:txBody>
          <a:bodyPr wrap="square" numCol="2">
            <a:spAutoFit/>
          </a:bodyPr>
          <a:lstStyle/>
          <a:p>
            <a:pPr marL="0" marR="182880">
              <a:spcBef>
                <a:spcPts val="0"/>
              </a:spcBef>
              <a:spcAft>
                <a:spcPts val="600"/>
              </a:spcAft>
              <a:tabLst>
                <a:tab pos="2171700" algn="l"/>
              </a:tabLst>
            </a:pPr>
            <a:r>
              <a:rPr lang="en-US" sz="1300" dirty="0">
                <a:latin typeface="Times New Roman" panose="02020603050405020304" pitchFamily="18" charset="0"/>
                <a:ea typeface="Times New Roman" panose="02020603050405020304" pitchFamily="18" charset="0"/>
              </a:rPr>
              <a:t>Vendor name</a:t>
            </a:r>
          </a:p>
          <a:p>
            <a:pPr marL="0" marR="182880">
              <a:spcBef>
                <a:spcPts val="0"/>
              </a:spcBef>
              <a:spcAft>
                <a:spcPts val="600"/>
              </a:spcAft>
              <a:tabLst>
                <a:tab pos="1773238" algn="l"/>
              </a:tabLst>
            </a:pPr>
            <a:r>
              <a:rPr lang="en-US" sz="1300" b="1" dirty="0">
                <a:solidFill>
                  <a:srgbClr val="00B050"/>
                </a:solidFill>
                <a:latin typeface="Times New Roman" panose="02020603050405020304" pitchFamily="18" charset="0"/>
                <a:ea typeface="Times New Roman" panose="02020603050405020304" pitchFamily="18" charset="0"/>
              </a:rPr>
              <a:t>Vendor address</a:t>
            </a:r>
          </a:p>
          <a:p>
            <a:pPr marL="0" marR="182880">
              <a:spcBef>
                <a:spcPts val="0"/>
              </a:spcBef>
              <a:spcAft>
                <a:spcPts val="600"/>
              </a:spcAft>
              <a:tabLst>
                <a:tab pos="1773238" algn="l"/>
              </a:tabLst>
            </a:pPr>
            <a:r>
              <a:rPr lang="en-US" sz="1300" b="1" dirty="0">
                <a:solidFill>
                  <a:srgbClr val="00B050"/>
                </a:solidFill>
                <a:latin typeface="Times New Roman" panose="02020603050405020304" pitchFamily="18" charset="0"/>
                <a:ea typeface="Times New Roman" panose="02020603050405020304" pitchFamily="18" charset="0"/>
              </a:rPr>
              <a:t>Vendor city</a:t>
            </a:r>
          </a:p>
          <a:p>
            <a:pPr marL="0" marR="182880">
              <a:spcBef>
                <a:spcPts val="0"/>
              </a:spcBef>
              <a:spcAft>
                <a:spcPts val="600"/>
              </a:spcAft>
              <a:tabLst>
                <a:tab pos="1773238" algn="l"/>
              </a:tabLst>
            </a:pPr>
            <a:r>
              <a:rPr lang="en-US" sz="1300" b="1" dirty="0">
                <a:solidFill>
                  <a:srgbClr val="00B050"/>
                </a:solidFill>
                <a:latin typeface="Times New Roman" panose="02020603050405020304" pitchFamily="18" charset="0"/>
                <a:ea typeface="Times New Roman" panose="02020603050405020304" pitchFamily="18" charset="0"/>
              </a:rPr>
              <a:t>Vendor state</a:t>
            </a:r>
          </a:p>
          <a:p>
            <a:pPr marL="0" marR="182880">
              <a:spcBef>
                <a:spcPts val="0"/>
              </a:spcBef>
              <a:spcAft>
                <a:spcPts val="600"/>
              </a:spcAft>
              <a:tabLst>
                <a:tab pos="1773238" algn="l"/>
              </a:tabLst>
            </a:pPr>
            <a:r>
              <a:rPr lang="en-US" sz="1300" b="1" dirty="0">
                <a:solidFill>
                  <a:srgbClr val="00B050"/>
                </a:solidFill>
                <a:latin typeface="Times New Roman" panose="02020603050405020304" pitchFamily="18" charset="0"/>
                <a:ea typeface="Times New Roman" panose="02020603050405020304" pitchFamily="18" charset="0"/>
              </a:rPr>
              <a:t>Vendor zip</a:t>
            </a:r>
            <a:r>
              <a:rPr lang="en-US" sz="1300" dirty="0">
                <a:latin typeface="Times New Roman" panose="02020603050405020304" pitchFamily="18" charset="0"/>
                <a:ea typeface="Times New Roman" panose="02020603050405020304" pitchFamily="18" charset="0"/>
              </a:rPr>
              <a:t>	  </a:t>
            </a:r>
          </a:p>
          <a:p>
            <a:pPr marL="0" marR="182880">
              <a:spcBef>
                <a:spcPts val="0"/>
              </a:spcBef>
              <a:spcAft>
                <a:spcPts val="600"/>
              </a:spcAft>
              <a:tabLst>
                <a:tab pos="1828800" algn="l"/>
                <a:tab pos="3200400" algn="l"/>
              </a:tabLst>
            </a:pPr>
            <a:r>
              <a:rPr lang="en-US" sz="1300" dirty="0">
                <a:latin typeface="Times New Roman" panose="02020603050405020304" pitchFamily="18" charset="0"/>
                <a:ea typeface="Times New Roman" panose="02020603050405020304" pitchFamily="18" charset="0"/>
              </a:rPr>
              <a:t>Vendor phone number	</a:t>
            </a:r>
          </a:p>
          <a:p>
            <a:pPr marL="0" marR="182880">
              <a:spcBef>
                <a:spcPts val="0"/>
              </a:spcBef>
              <a:spcAft>
                <a:spcPts val="600"/>
              </a:spcAft>
              <a:tabLst>
                <a:tab pos="1828800" algn="l"/>
                <a:tab pos="3200400" algn="l"/>
              </a:tabLst>
            </a:pPr>
            <a:r>
              <a:rPr lang="en-US" sz="1300" dirty="0">
                <a:latin typeface="Times New Roman" panose="02020603050405020304" pitchFamily="18" charset="0"/>
                <a:ea typeface="Times New Roman" panose="02020603050405020304" pitchFamily="18" charset="0"/>
              </a:rPr>
              <a:t>Vendor fax number	</a:t>
            </a:r>
          </a:p>
          <a:p>
            <a:pPr marL="0" marR="182880">
              <a:spcBef>
                <a:spcPts val="0"/>
              </a:spcBef>
              <a:spcAft>
                <a:spcPts val="600"/>
              </a:spcAft>
              <a:tabLst>
                <a:tab pos="1828800" algn="l"/>
                <a:tab pos="3200400" algn="l"/>
              </a:tabLst>
            </a:pPr>
            <a:r>
              <a:rPr lang="en-US" sz="1300" dirty="0">
                <a:latin typeface="Times New Roman" panose="02020603050405020304" pitchFamily="18" charset="0"/>
                <a:ea typeface="Times New Roman" panose="02020603050405020304" pitchFamily="18" charset="0"/>
              </a:rPr>
              <a:t>Vendor web address	</a:t>
            </a:r>
          </a:p>
          <a:p>
            <a:pPr marL="0" marR="182880">
              <a:spcBef>
                <a:spcPts val="0"/>
              </a:spcBef>
              <a:spcAft>
                <a:spcPts val="600"/>
              </a:spcAft>
              <a:tabLst>
                <a:tab pos="3200400" algn="l"/>
              </a:tabLst>
            </a:pPr>
            <a:r>
              <a:rPr lang="en-US" sz="1300" dirty="0">
                <a:latin typeface="Times New Roman" panose="02020603050405020304" pitchFamily="18" charset="0"/>
                <a:ea typeface="Times New Roman" panose="02020603050405020304" pitchFamily="18" charset="0"/>
              </a:rPr>
              <a:t>Invoice number</a:t>
            </a:r>
          </a:p>
          <a:p>
            <a:pPr marL="0" marR="182880">
              <a:spcBef>
                <a:spcPts val="0"/>
              </a:spcBef>
              <a:spcAft>
                <a:spcPts val="600"/>
              </a:spcAft>
              <a:tabLst>
                <a:tab pos="1828800" algn="l"/>
                <a:tab pos="3200400" algn="l"/>
              </a:tabLst>
            </a:pPr>
            <a:r>
              <a:rPr lang="en-US" sz="1300" dirty="0">
                <a:latin typeface="Times New Roman" panose="02020603050405020304" pitchFamily="18" charset="0"/>
                <a:ea typeface="Times New Roman" panose="02020603050405020304" pitchFamily="18" charset="0"/>
              </a:rPr>
              <a:t>Invoice date</a:t>
            </a:r>
          </a:p>
          <a:p>
            <a:pPr marL="0" marR="182880">
              <a:spcBef>
                <a:spcPts val="0"/>
              </a:spcBef>
              <a:spcAft>
                <a:spcPts val="600"/>
              </a:spcAft>
              <a:tabLst>
                <a:tab pos="1828800" algn="l"/>
                <a:tab pos="3200400" algn="l"/>
              </a:tabLst>
            </a:pPr>
            <a:r>
              <a:rPr lang="en-US" sz="1300" dirty="0">
                <a:latin typeface="Times New Roman" panose="02020603050405020304" pitchFamily="18" charset="0"/>
                <a:ea typeface="Times New Roman" panose="02020603050405020304" pitchFamily="18" charset="0"/>
              </a:rPr>
              <a:t>Invoice terms</a:t>
            </a:r>
          </a:p>
          <a:p>
            <a:pPr marL="0" marR="182880">
              <a:spcBef>
                <a:spcPts val="0"/>
              </a:spcBef>
              <a:spcAft>
                <a:spcPts val="600"/>
              </a:spcAft>
              <a:tabLst>
                <a:tab pos="1828800" algn="l"/>
                <a:tab pos="3200400" algn="l"/>
              </a:tabLst>
            </a:pPr>
            <a:r>
              <a:rPr lang="en-US" sz="1300" dirty="0">
                <a:latin typeface="Times New Roman" panose="02020603050405020304" pitchFamily="18" charset="0"/>
                <a:ea typeface="Times New Roman" panose="02020603050405020304" pitchFamily="18" charset="0"/>
              </a:rPr>
              <a:t>Item part number</a:t>
            </a:r>
          </a:p>
          <a:p>
            <a:pPr marL="0" marR="182880">
              <a:spcBef>
                <a:spcPts val="0"/>
              </a:spcBef>
              <a:spcAft>
                <a:spcPts val="600"/>
              </a:spcAft>
              <a:tabLst>
                <a:tab pos="1828800" algn="l"/>
                <a:tab pos="3200400" algn="l"/>
              </a:tabLst>
            </a:pPr>
            <a:r>
              <a:rPr lang="en-US" sz="1300" dirty="0">
                <a:latin typeface="Times New Roman" panose="02020603050405020304" pitchFamily="18" charset="0"/>
                <a:ea typeface="Times New Roman" panose="02020603050405020304" pitchFamily="18" charset="0"/>
              </a:rPr>
              <a:t>Item quantity</a:t>
            </a:r>
          </a:p>
          <a:p>
            <a:pPr marL="0" marR="182880">
              <a:spcBef>
                <a:spcPts val="0"/>
              </a:spcBef>
              <a:spcAft>
                <a:spcPts val="600"/>
              </a:spcAft>
              <a:tabLst>
                <a:tab pos="1828800" algn="l"/>
                <a:tab pos="3200400" algn="l"/>
              </a:tabLst>
            </a:pPr>
            <a:r>
              <a:rPr lang="en-US" sz="1300" dirty="0">
                <a:latin typeface="Times New Roman" panose="02020603050405020304" pitchFamily="18" charset="0"/>
                <a:ea typeface="Times New Roman" panose="02020603050405020304" pitchFamily="18" charset="0"/>
              </a:rPr>
              <a:t>Item description</a:t>
            </a:r>
          </a:p>
          <a:p>
            <a:pPr marL="0" marR="182880">
              <a:spcBef>
                <a:spcPts val="0"/>
              </a:spcBef>
              <a:spcAft>
                <a:spcPts val="600"/>
              </a:spcAft>
              <a:tabLst>
                <a:tab pos="1828800" algn="l"/>
                <a:tab pos="3200400" algn="l"/>
              </a:tabLst>
            </a:pPr>
            <a:r>
              <a:rPr lang="en-US" sz="1300" dirty="0">
                <a:latin typeface="Times New Roman" panose="02020603050405020304" pitchFamily="18" charset="0"/>
                <a:ea typeface="Times New Roman" panose="02020603050405020304" pitchFamily="18" charset="0"/>
              </a:rPr>
              <a:t>Item unit price</a:t>
            </a:r>
          </a:p>
          <a:p>
            <a:pPr marL="0" marR="182880">
              <a:spcBef>
                <a:spcPts val="0"/>
              </a:spcBef>
              <a:spcAft>
                <a:spcPts val="600"/>
              </a:spcAft>
              <a:tabLst>
                <a:tab pos="1828800" algn="l"/>
                <a:tab pos="3200400" algn="l"/>
              </a:tabLst>
            </a:pPr>
            <a:r>
              <a:rPr lang="en-US" sz="1300" dirty="0">
                <a:latin typeface="Times New Roman" panose="02020603050405020304" pitchFamily="18" charset="0"/>
                <a:ea typeface="Times New Roman" panose="02020603050405020304" pitchFamily="18" charset="0"/>
              </a:rPr>
              <a:t>Item extension</a:t>
            </a:r>
          </a:p>
          <a:p>
            <a:pPr marL="0" marR="182880">
              <a:spcBef>
                <a:spcPts val="0"/>
              </a:spcBef>
              <a:spcAft>
                <a:spcPts val="600"/>
              </a:spcAft>
              <a:tabLst>
                <a:tab pos="1828800" algn="l"/>
                <a:tab pos="3200400" algn="l"/>
              </a:tabLst>
            </a:pPr>
            <a:r>
              <a:rPr lang="en-US" sz="1300" dirty="0">
                <a:latin typeface="Times New Roman" panose="02020603050405020304" pitchFamily="18" charset="0"/>
                <a:ea typeface="Times New Roman" panose="02020603050405020304" pitchFamily="18" charset="0"/>
              </a:rPr>
              <a:t>Vendor sales contact name</a:t>
            </a:r>
          </a:p>
          <a:p>
            <a:pPr marL="0" marR="182880">
              <a:spcBef>
                <a:spcPts val="0"/>
              </a:spcBef>
              <a:spcAft>
                <a:spcPts val="600"/>
              </a:spcAft>
              <a:tabLst>
                <a:tab pos="1828800" algn="l"/>
                <a:tab pos="3200400" algn="l"/>
              </a:tabLst>
            </a:pPr>
            <a:r>
              <a:rPr lang="en-US" sz="1300" dirty="0">
                <a:latin typeface="Times New Roman" panose="02020603050405020304" pitchFamily="18" charset="0"/>
                <a:ea typeface="Times New Roman" panose="02020603050405020304" pitchFamily="18" charset="0"/>
              </a:rPr>
              <a:t>Vendor sales contact </a:t>
            </a:r>
            <a:r>
              <a:rPr lang="en-US" sz="1300" dirty="0" err="1">
                <a:latin typeface="Times New Roman" panose="02020603050405020304" pitchFamily="18" charset="0"/>
                <a:ea typeface="Times New Roman" panose="02020603050405020304" pitchFamily="18" charset="0"/>
              </a:rPr>
              <a:t>ext</a:t>
            </a:r>
            <a:endParaRPr lang="en-US" sz="1300" dirty="0">
              <a:latin typeface="Times New Roman" panose="02020603050405020304" pitchFamily="18" charset="0"/>
              <a:ea typeface="Times New Roman" panose="02020603050405020304" pitchFamily="18" charset="0"/>
            </a:endParaRPr>
          </a:p>
          <a:p>
            <a:pPr marL="0" marR="182880">
              <a:spcBef>
                <a:spcPts val="0"/>
              </a:spcBef>
              <a:spcAft>
                <a:spcPts val="600"/>
              </a:spcAft>
              <a:tabLst>
                <a:tab pos="1828800" algn="l"/>
                <a:tab pos="3200400" algn="l"/>
              </a:tabLst>
            </a:pPr>
            <a:r>
              <a:rPr lang="en-US" sz="1300" dirty="0">
                <a:latin typeface="Times New Roman" panose="02020603050405020304" pitchFamily="18" charset="0"/>
                <a:ea typeface="Times New Roman" panose="02020603050405020304" pitchFamily="18" charset="0"/>
              </a:rPr>
              <a:t>Vendor AR contact name</a:t>
            </a:r>
          </a:p>
          <a:p>
            <a:pPr marL="0" marR="182880">
              <a:spcBef>
                <a:spcPts val="0"/>
              </a:spcBef>
              <a:spcAft>
                <a:spcPts val="600"/>
              </a:spcAft>
              <a:tabLst>
                <a:tab pos="1828800" algn="l"/>
                <a:tab pos="3200400" algn="l"/>
              </a:tabLst>
            </a:pPr>
            <a:r>
              <a:rPr lang="en-US" sz="1300" dirty="0">
                <a:latin typeface="Times New Roman" panose="02020603050405020304" pitchFamily="18" charset="0"/>
                <a:ea typeface="Times New Roman" panose="02020603050405020304" pitchFamily="18" charset="0"/>
              </a:rPr>
              <a:t>Vendor AR contact </a:t>
            </a:r>
            <a:r>
              <a:rPr lang="en-US" sz="1300" dirty="0" err="1">
                <a:latin typeface="Times New Roman" panose="02020603050405020304" pitchFamily="18" charset="0"/>
                <a:ea typeface="Times New Roman" panose="02020603050405020304" pitchFamily="18" charset="0"/>
              </a:rPr>
              <a:t>ext</a:t>
            </a:r>
            <a:endParaRPr lang="en-US" sz="1300" dirty="0">
              <a:latin typeface="Times New Roman" panose="02020603050405020304" pitchFamily="18" charset="0"/>
              <a:ea typeface="Times New Roman" panose="02020603050405020304" pitchFamily="18" charset="0"/>
            </a:endParaRPr>
          </a:p>
          <a:p>
            <a:pPr marL="0" marR="182880">
              <a:spcBef>
                <a:spcPts val="0"/>
              </a:spcBef>
              <a:spcAft>
                <a:spcPts val="600"/>
              </a:spcAft>
              <a:tabLst>
                <a:tab pos="1828800" algn="l"/>
                <a:tab pos="3200400" algn="l"/>
              </a:tabLst>
            </a:pPr>
            <a:r>
              <a:rPr lang="en-US" sz="1300" dirty="0">
                <a:latin typeface="Times New Roman" panose="02020603050405020304" pitchFamily="18" charset="0"/>
                <a:ea typeface="Times New Roman" panose="02020603050405020304" pitchFamily="18" charset="0"/>
              </a:rPr>
              <a:t>Invoice total</a:t>
            </a:r>
          </a:p>
        </p:txBody>
      </p:sp>
      <p:sp>
        <p:nvSpPr>
          <p:cNvPr id="3" name="Rectangle 2"/>
          <p:cNvSpPr/>
          <p:nvPr/>
        </p:nvSpPr>
        <p:spPr>
          <a:xfrm>
            <a:off x="0" y="1192263"/>
            <a:ext cx="4572000" cy="338554"/>
          </a:xfrm>
          <a:prstGeom prst="rect">
            <a:avLst/>
          </a:prstGeom>
        </p:spPr>
        <p:txBody>
          <a:bodyPr>
            <a:spAutoFit/>
          </a:bodyPr>
          <a:lstStyle/>
          <a:p>
            <a:pPr marL="0" marR="0">
              <a:spcBef>
                <a:spcPts val="0"/>
              </a:spcBef>
              <a:spcAft>
                <a:spcPts val="600"/>
              </a:spcAft>
            </a:pPr>
            <a:r>
              <a:rPr lang="en-US" sz="1600" b="1" dirty="0">
                <a:latin typeface="Arial" panose="020B0604020202020204" pitchFamily="34" charset="0"/>
                <a:ea typeface="Times New Roman" panose="02020603050405020304" pitchFamily="18" charset="0"/>
                <a:cs typeface="Times New Roman" panose="02020603050405020304" pitchFamily="18" charset="0"/>
              </a:rPr>
              <a:t>Sub-divided elements on the invoice</a:t>
            </a:r>
          </a:p>
        </p:txBody>
      </p:sp>
    </p:spTree>
    <p:extLst>
      <p:ext uri="{BB962C8B-B14F-4D97-AF65-F5344CB8AC3E}">
        <p14:creationId xmlns:p14="http://schemas.microsoft.com/office/powerpoint/2010/main" val="4097902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514350"/>
            <a:ext cx="9067800" cy="461665"/>
          </a:xfrm>
          <a:prstGeom prst="rect">
            <a:avLst/>
          </a:prstGeom>
        </p:spPr>
        <p:txBody>
          <a:bodyPr wrap="square">
            <a:spAutoFit/>
          </a:bodyPr>
          <a:lstStyle/>
          <a:p>
            <a:pPr marL="0" marR="182880">
              <a:spcBef>
                <a:spcPts val="0"/>
              </a:spcBef>
              <a:spcAft>
                <a:spcPts val="600"/>
              </a:spcAft>
              <a:tabLst>
                <a:tab pos="800100" algn="l"/>
              </a:tabLst>
            </a:pPr>
            <a:r>
              <a:rPr lang="en-US" b="1" dirty="0">
                <a:solidFill>
                  <a:srgbClr val="0000FF"/>
                </a:solidFill>
                <a:latin typeface="Arial" panose="020B0604020202020204" pitchFamily="34" charset="0"/>
                <a:ea typeface="Times New Roman" panose="02020603050405020304" pitchFamily="18" charset="0"/>
                <a:cs typeface="Arial" panose="020B0604020202020204" pitchFamily="34" charset="0"/>
              </a:rPr>
              <a:t>Step 3: Identify the tables (entities) and columns (attributes) </a:t>
            </a:r>
          </a:p>
        </p:txBody>
      </p:sp>
      <p:sp>
        <p:nvSpPr>
          <p:cNvPr id="8" name="Rectangle 7"/>
          <p:cNvSpPr/>
          <p:nvPr/>
        </p:nvSpPr>
        <p:spPr>
          <a:xfrm>
            <a:off x="55179" y="1483874"/>
            <a:ext cx="4288221" cy="3526275"/>
          </a:xfrm>
          <a:prstGeom prst="rect">
            <a:avLst/>
          </a:prstGeom>
        </p:spPr>
        <p:txBody>
          <a:bodyPr wrap="square" numCol="2">
            <a:spAutoFit/>
          </a:bodyPr>
          <a:lstStyle/>
          <a:p>
            <a:pPr marL="0" marR="182880">
              <a:spcBef>
                <a:spcPts val="0"/>
              </a:spcBef>
              <a:spcAft>
                <a:spcPts val="600"/>
              </a:spcAft>
              <a:tabLst>
                <a:tab pos="2171700" algn="l"/>
              </a:tabLst>
            </a:pPr>
            <a:r>
              <a:rPr lang="en-US" sz="1300" dirty="0">
                <a:latin typeface="Times New Roman" panose="02020603050405020304" pitchFamily="18" charset="0"/>
                <a:ea typeface="Times New Roman" panose="02020603050405020304" pitchFamily="18" charset="0"/>
              </a:rPr>
              <a:t>Vendor name</a:t>
            </a:r>
          </a:p>
          <a:p>
            <a:pPr marL="0" marR="182880">
              <a:spcBef>
                <a:spcPts val="0"/>
              </a:spcBef>
              <a:spcAft>
                <a:spcPts val="600"/>
              </a:spcAft>
              <a:tabLst>
                <a:tab pos="1773238" algn="l"/>
              </a:tabLst>
            </a:pPr>
            <a:r>
              <a:rPr lang="en-US" sz="1300" dirty="0">
                <a:latin typeface="Times New Roman" panose="02020603050405020304" pitchFamily="18" charset="0"/>
                <a:ea typeface="Times New Roman" panose="02020603050405020304" pitchFamily="18" charset="0"/>
              </a:rPr>
              <a:t>Vendor address</a:t>
            </a:r>
          </a:p>
          <a:p>
            <a:pPr marL="0" marR="182880">
              <a:spcBef>
                <a:spcPts val="0"/>
              </a:spcBef>
              <a:spcAft>
                <a:spcPts val="600"/>
              </a:spcAft>
              <a:tabLst>
                <a:tab pos="1773238" algn="l"/>
              </a:tabLst>
            </a:pPr>
            <a:r>
              <a:rPr lang="en-US" sz="1300" dirty="0">
                <a:latin typeface="Times New Roman" panose="02020603050405020304" pitchFamily="18" charset="0"/>
                <a:ea typeface="Times New Roman" panose="02020603050405020304" pitchFamily="18" charset="0"/>
              </a:rPr>
              <a:t>Vendor city</a:t>
            </a:r>
          </a:p>
          <a:p>
            <a:pPr marL="0" marR="182880">
              <a:spcBef>
                <a:spcPts val="0"/>
              </a:spcBef>
              <a:spcAft>
                <a:spcPts val="600"/>
              </a:spcAft>
              <a:tabLst>
                <a:tab pos="1773238" algn="l"/>
              </a:tabLst>
            </a:pPr>
            <a:r>
              <a:rPr lang="en-US" sz="1300" dirty="0">
                <a:latin typeface="Times New Roman" panose="02020603050405020304" pitchFamily="18" charset="0"/>
                <a:ea typeface="Times New Roman" panose="02020603050405020304" pitchFamily="18" charset="0"/>
              </a:rPr>
              <a:t>Vendor state</a:t>
            </a:r>
          </a:p>
          <a:p>
            <a:pPr marL="0" marR="182880">
              <a:spcBef>
                <a:spcPts val="0"/>
              </a:spcBef>
              <a:spcAft>
                <a:spcPts val="600"/>
              </a:spcAft>
              <a:tabLst>
                <a:tab pos="1773238" algn="l"/>
              </a:tabLst>
            </a:pPr>
            <a:r>
              <a:rPr lang="en-US" sz="1300" dirty="0">
                <a:latin typeface="Times New Roman" panose="02020603050405020304" pitchFamily="18" charset="0"/>
                <a:ea typeface="Times New Roman" panose="02020603050405020304" pitchFamily="18" charset="0"/>
              </a:rPr>
              <a:t>Vendor zip	  </a:t>
            </a:r>
          </a:p>
          <a:p>
            <a:pPr marL="0" marR="182880">
              <a:spcBef>
                <a:spcPts val="0"/>
              </a:spcBef>
              <a:spcAft>
                <a:spcPts val="600"/>
              </a:spcAft>
              <a:tabLst>
                <a:tab pos="1828800" algn="l"/>
                <a:tab pos="3200400" algn="l"/>
              </a:tabLst>
            </a:pPr>
            <a:r>
              <a:rPr lang="en-US" sz="1300" dirty="0">
                <a:latin typeface="Times New Roman" panose="02020603050405020304" pitchFamily="18" charset="0"/>
                <a:ea typeface="Times New Roman" panose="02020603050405020304" pitchFamily="18" charset="0"/>
              </a:rPr>
              <a:t>Vendor phone number	</a:t>
            </a:r>
          </a:p>
          <a:p>
            <a:pPr marL="0" marR="182880">
              <a:spcBef>
                <a:spcPts val="0"/>
              </a:spcBef>
              <a:spcAft>
                <a:spcPts val="600"/>
              </a:spcAft>
              <a:tabLst>
                <a:tab pos="1828800" algn="l"/>
                <a:tab pos="3200400" algn="l"/>
              </a:tabLst>
            </a:pPr>
            <a:r>
              <a:rPr lang="en-US" sz="1300" dirty="0">
                <a:latin typeface="Times New Roman" panose="02020603050405020304" pitchFamily="18" charset="0"/>
                <a:ea typeface="Times New Roman" panose="02020603050405020304" pitchFamily="18" charset="0"/>
              </a:rPr>
              <a:t>Vendor fax number	</a:t>
            </a:r>
          </a:p>
          <a:p>
            <a:pPr marL="0" marR="182880">
              <a:spcBef>
                <a:spcPts val="0"/>
              </a:spcBef>
              <a:spcAft>
                <a:spcPts val="600"/>
              </a:spcAft>
              <a:tabLst>
                <a:tab pos="1828800" algn="l"/>
                <a:tab pos="3200400" algn="l"/>
              </a:tabLst>
            </a:pPr>
            <a:r>
              <a:rPr lang="en-US" sz="1300" dirty="0">
                <a:latin typeface="Times New Roman" panose="02020603050405020304" pitchFamily="18" charset="0"/>
                <a:ea typeface="Times New Roman" panose="02020603050405020304" pitchFamily="18" charset="0"/>
              </a:rPr>
              <a:t>Vendor web address	</a:t>
            </a:r>
          </a:p>
          <a:p>
            <a:pPr marL="0" marR="182880">
              <a:spcBef>
                <a:spcPts val="0"/>
              </a:spcBef>
              <a:spcAft>
                <a:spcPts val="600"/>
              </a:spcAft>
              <a:tabLst>
                <a:tab pos="3200400" algn="l"/>
              </a:tabLst>
            </a:pPr>
            <a:r>
              <a:rPr lang="en-US" sz="1300" dirty="0">
                <a:latin typeface="Times New Roman" panose="02020603050405020304" pitchFamily="18" charset="0"/>
                <a:ea typeface="Times New Roman" panose="02020603050405020304" pitchFamily="18" charset="0"/>
              </a:rPr>
              <a:t>Invoice number</a:t>
            </a:r>
          </a:p>
          <a:p>
            <a:pPr marL="0" marR="182880">
              <a:spcBef>
                <a:spcPts val="0"/>
              </a:spcBef>
              <a:spcAft>
                <a:spcPts val="600"/>
              </a:spcAft>
              <a:tabLst>
                <a:tab pos="1828800" algn="l"/>
                <a:tab pos="3200400" algn="l"/>
              </a:tabLst>
            </a:pPr>
            <a:r>
              <a:rPr lang="en-US" sz="1300" dirty="0">
                <a:latin typeface="Times New Roman" panose="02020603050405020304" pitchFamily="18" charset="0"/>
                <a:ea typeface="Times New Roman" panose="02020603050405020304" pitchFamily="18" charset="0"/>
              </a:rPr>
              <a:t>Invoice date</a:t>
            </a:r>
          </a:p>
          <a:p>
            <a:pPr marL="0" marR="182880">
              <a:spcBef>
                <a:spcPts val="0"/>
              </a:spcBef>
              <a:spcAft>
                <a:spcPts val="600"/>
              </a:spcAft>
              <a:tabLst>
                <a:tab pos="1828800" algn="l"/>
                <a:tab pos="3200400" algn="l"/>
              </a:tabLst>
            </a:pPr>
            <a:r>
              <a:rPr lang="en-US" sz="1300" dirty="0">
                <a:latin typeface="Times New Roman" panose="02020603050405020304" pitchFamily="18" charset="0"/>
                <a:ea typeface="Times New Roman" panose="02020603050405020304" pitchFamily="18" charset="0"/>
              </a:rPr>
              <a:t>Invoice terms</a:t>
            </a:r>
          </a:p>
          <a:p>
            <a:pPr marL="0" marR="182880">
              <a:spcBef>
                <a:spcPts val="0"/>
              </a:spcBef>
              <a:spcAft>
                <a:spcPts val="600"/>
              </a:spcAft>
              <a:tabLst>
                <a:tab pos="1828800" algn="l"/>
                <a:tab pos="3200400" algn="l"/>
              </a:tabLst>
            </a:pPr>
            <a:r>
              <a:rPr lang="en-US" sz="1300" dirty="0">
                <a:latin typeface="Times New Roman" panose="02020603050405020304" pitchFamily="18" charset="0"/>
                <a:ea typeface="Times New Roman" panose="02020603050405020304" pitchFamily="18" charset="0"/>
              </a:rPr>
              <a:t>Item part number</a:t>
            </a:r>
          </a:p>
          <a:p>
            <a:pPr marL="0" marR="182880">
              <a:spcBef>
                <a:spcPts val="0"/>
              </a:spcBef>
              <a:spcAft>
                <a:spcPts val="600"/>
              </a:spcAft>
              <a:tabLst>
                <a:tab pos="1828800" algn="l"/>
                <a:tab pos="3200400" algn="l"/>
              </a:tabLst>
            </a:pPr>
            <a:r>
              <a:rPr lang="en-US" sz="1300" dirty="0">
                <a:latin typeface="Times New Roman" panose="02020603050405020304" pitchFamily="18" charset="0"/>
                <a:ea typeface="Times New Roman" panose="02020603050405020304" pitchFamily="18" charset="0"/>
              </a:rPr>
              <a:t>Item quantity</a:t>
            </a:r>
          </a:p>
          <a:p>
            <a:pPr marL="0" marR="182880">
              <a:spcBef>
                <a:spcPts val="0"/>
              </a:spcBef>
              <a:spcAft>
                <a:spcPts val="600"/>
              </a:spcAft>
              <a:tabLst>
                <a:tab pos="1828800" algn="l"/>
                <a:tab pos="3200400" algn="l"/>
              </a:tabLst>
            </a:pPr>
            <a:r>
              <a:rPr lang="en-US" sz="1300" dirty="0">
                <a:latin typeface="Times New Roman" panose="02020603050405020304" pitchFamily="18" charset="0"/>
                <a:ea typeface="Times New Roman" panose="02020603050405020304" pitchFamily="18" charset="0"/>
              </a:rPr>
              <a:t>Item description</a:t>
            </a:r>
          </a:p>
          <a:p>
            <a:pPr marL="0" marR="182880">
              <a:spcBef>
                <a:spcPts val="0"/>
              </a:spcBef>
              <a:spcAft>
                <a:spcPts val="600"/>
              </a:spcAft>
              <a:tabLst>
                <a:tab pos="1828800" algn="l"/>
                <a:tab pos="3200400" algn="l"/>
              </a:tabLst>
            </a:pPr>
            <a:r>
              <a:rPr lang="en-US" sz="1300" dirty="0">
                <a:latin typeface="Times New Roman" panose="02020603050405020304" pitchFamily="18" charset="0"/>
                <a:ea typeface="Times New Roman" panose="02020603050405020304" pitchFamily="18" charset="0"/>
              </a:rPr>
              <a:t>Item unit price</a:t>
            </a:r>
          </a:p>
          <a:p>
            <a:pPr marL="0" marR="182880">
              <a:spcBef>
                <a:spcPts val="0"/>
              </a:spcBef>
              <a:spcAft>
                <a:spcPts val="600"/>
              </a:spcAft>
              <a:tabLst>
                <a:tab pos="1828800" algn="l"/>
                <a:tab pos="3200400" algn="l"/>
              </a:tabLst>
            </a:pPr>
            <a:r>
              <a:rPr lang="en-US" sz="1300" dirty="0">
                <a:latin typeface="Times New Roman" panose="02020603050405020304" pitchFamily="18" charset="0"/>
                <a:ea typeface="Times New Roman" panose="02020603050405020304" pitchFamily="18" charset="0"/>
              </a:rPr>
              <a:t>Item extension</a:t>
            </a:r>
          </a:p>
          <a:p>
            <a:pPr marL="0" marR="182880">
              <a:spcBef>
                <a:spcPts val="0"/>
              </a:spcBef>
              <a:spcAft>
                <a:spcPts val="600"/>
              </a:spcAft>
              <a:tabLst>
                <a:tab pos="1828800" algn="l"/>
                <a:tab pos="3200400" algn="l"/>
              </a:tabLst>
            </a:pPr>
            <a:r>
              <a:rPr lang="en-US" sz="1300" dirty="0">
                <a:latin typeface="Times New Roman" panose="02020603050405020304" pitchFamily="18" charset="0"/>
                <a:ea typeface="Times New Roman" panose="02020603050405020304" pitchFamily="18" charset="0"/>
              </a:rPr>
              <a:t>Vendor sales contact name</a:t>
            </a:r>
          </a:p>
          <a:p>
            <a:pPr marL="0" marR="182880">
              <a:spcBef>
                <a:spcPts val="0"/>
              </a:spcBef>
              <a:spcAft>
                <a:spcPts val="600"/>
              </a:spcAft>
              <a:tabLst>
                <a:tab pos="1828800" algn="l"/>
                <a:tab pos="3200400" algn="l"/>
              </a:tabLst>
            </a:pPr>
            <a:r>
              <a:rPr lang="en-US" sz="1300" dirty="0">
                <a:latin typeface="Times New Roman" panose="02020603050405020304" pitchFamily="18" charset="0"/>
                <a:ea typeface="Times New Roman" panose="02020603050405020304" pitchFamily="18" charset="0"/>
              </a:rPr>
              <a:t>Vendor sales contact </a:t>
            </a:r>
            <a:r>
              <a:rPr lang="en-US" sz="1300" dirty="0" err="1">
                <a:latin typeface="Times New Roman" panose="02020603050405020304" pitchFamily="18" charset="0"/>
                <a:ea typeface="Times New Roman" panose="02020603050405020304" pitchFamily="18" charset="0"/>
              </a:rPr>
              <a:t>ext</a:t>
            </a:r>
            <a:endParaRPr lang="en-US" sz="1300" dirty="0">
              <a:latin typeface="Times New Roman" panose="02020603050405020304" pitchFamily="18" charset="0"/>
              <a:ea typeface="Times New Roman" panose="02020603050405020304" pitchFamily="18" charset="0"/>
            </a:endParaRPr>
          </a:p>
          <a:p>
            <a:pPr marL="0" marR="182880">
              <a:spcBef>
                <a:spcPts val="0"/>
              </a:spcBef>
              <a:spcAft>
                <a:spcPts val="600"/>
              </a:spcAft>
              <a:tabLst>
                <a:tab pos="1828800" algn="l"/>
                <a:tab pos="3200400" algn="l"/>
              </a:tabLst>
            </a:pPr>
            <a:r>
              <a:rPr lang="en-US" sz="1300" dirty="0">
                <a:latin typeface="Times New Roman" panose="02020603050405020304" pitchFamily="18" charset="0"/>
                <a:ea typeface="Times New Roman" panose="02020603050405020304" pitchFamily="18" charset="0"/>
              </a:rPr>
              <a:t>Vendor AR contact name</a:t>
            </a:r>
          </a:p>
          <a:p>
            <a:pPr marL="0" marR="182880">
              <a:spcBef>
                <a:spcPts val="0"/>
              </a:spcBef>
              <a:spcAft>
                <a:spcPts val="600"/>
              </a:spcAft>
              <a:tabLst>
                <a:tab pos="1828800" algn="l"/>
                <a:tab pos="3200400" algn="l"/>
              </a:tabLst>
            </a:pPr>
            <a:r>
              <a:rPr lang="en-US" sz="1300" dirty="0">
                <a:latin typeface="Times New Roman" panose="02020603050405020304" pitchFamily="18" charset="0"/>
                <a:ea typeface="Times New Roman" panose="02020603050405020304" pitchFamily="18" charset="0"/>
              </a:rPr>
              <a:t>Vendor AR contact </a:t>
            </a:r>
            <a:r>
              <a:rPr lang="en-US" sz="1300" dirty="0" err="1">
                <a:latin typeface="Times New Roman" panose="02020603050405020304" pitchFamily="18" charset="0"/>
                <a:ea typeface="Times New Roman" panose="02020603050405020304" pitchFamily="18" charset="0"/>
              </a:rPr>
              <a:t>ext</a:t>
            </a:r>
            <a:endParaRPr lang="en-US" sz="1300" dirty="0">
              <a:latin typeface="Times New Roman" panose="02020603050405020304" pitchFamily="18" charset="0"/>
              <a:ea typeface="Times New Roman" panose="02020603050405020304" pitchFamily="18" charset="0"/>
            </a:endParaRPr>
          </a:p>
          <a:p>
            <a:pPr marL="0" marR="182880">
              <a:spcBef>
                <a:spcPts val="0"/>
              </a:spcBef>
              <a:spcAft>
                <a:spcPts val="600"/>
              </a:spcAft>
              <a:tabLst>
                <a:tab pos="1828800" algn="l"/>
                <a:tab pos="3200400" algn="l"/>
              </a:tabLst>
            </a:pPr>
            <a:r>
              <a:rPr lang="en-US" sz="1300" dirty="0">
                <a:latin typeface="Times New Roman" panose="02020603050405020304" pitchFamily="18" charset="0"/>
                <a:ea typeface="Times New Roman" panose="02020603050405020304" pitchFamily="18" charset="0"/>
              </a:rPr>
              <a:t>Invoice total</a:t>
            </a:r>
          </a:p>
        </p:txBody>
      </p:sp>
      <p:sp>
        <p:nvSpPr>
          <p:cNvPr id="3" name="Rectangle 2"/>
          <p:cNvSpPr/>
          <p:nvPr/>
        </p:nvSpPr>
        <p:spPr>
          <a:xfrm>
            <a:off x="0" y="1192263"/>
            <a:ext cx="4572000" cy="338554"/>
          </a:xfrm>
          <a:prstGeom prst="rect">
            <a:avLst/>
          </a:prstGeom>
        </p:spPr>
        <p:txBody>
          <a:bodyPr>
            <a:spAutoFit/>
          </a:bodyPr>
          <a:lstStyle/>
          <a:p>
            <a:pPr marL="0" marR="0">
              <a:spcBef>
                <a:spcPts val="0"/>
              </a:spcBef>
              <a:spcAft>
                <a:spcPts val="600"/>
              </a:spcAft>
            </a:pPr>
            <a:r>
              <a:rPr lang="en-US" sz="1600" b="1" dirty="0">
                <a:latin typeface="Arial" panose="020B0604020202020204" pitchFamily="34" charset="0"/>
                <a:ea typeface="Times New Roman" panose="02020603050405020304" pitchFamily="18" charset="0"/>
                <a:cs typeface="Times New Roman" panose="02020603050405020304" pitchFamily="18" charset="0"/>
              </a:rPr>
              <a:t>Sub-divided elements on the invoice</a:t>
            </a:r>
          </a:p>
        </p:txBody>
      </p:sp>
      <p:sp>
        <p:nvSpPr>
          <p:cNvPr id="5" name="Rectangle 4"/>
          <p:cNvSpPr/>
          <p:nvPr/>
        </p:nvSpPr>
        <p:spPr>
          <a:xfrm>
            <a:off x="4191000" y="1192263"/>
            <a:ext cx="4876800" cy="2185214"/>
          </a:xfrm>
          <a:prstGeom prst="rect">
            <a:avLst/>
          </a:prstGeom>
          <a:solidFill>
            <a:schemeClr val="bg2"/>
          </a:solidFill>
        </p:spPr>
        <p:txBody>
          <a:bodyPr wrap="square">
            <a:spAutoFit/>
          </a:bodyPr>
          <a:lstStyle/>
          <a:p>
            <a:r>
              <a:rPr lang="en-US" b="1" u="sng" dirty="0">
                <a:solidFill>
                  <a:srgbClr val="00B050"/>
                </a:solidFill>
                <a:latin typeface="Arial" panose="020B0604020202020204" pitchFamily="34" charset="0"/>
                <a:cs typeface="Arial" panose="020B0604020202020204" pitchFamily="34" charset="0"/>
              </a:rPr>
              <a:t>Quick discussion as a class</a:t>
            </a:r>
            <a:endParaRPr lang="en-US" sz="2000" b="1" dirty="0">
              <a:solidFill>
                <a:srgbClr val="00B050"/>
              </a:solidFill>
              <a:latin typeface="Arial" panose="020B0604020202020204" pitchFamily="34" charset="0"/>
              <a:cs typeface="Arial" panose="020B0604020202020204" pitchFamily="34" charset="0"/>
            </a:endParaRPr>
          </a:p>
          <a:p>
            <a:pPr marL="285750" indent="-285750">
              <a:buAutoNum type="arabicPeriod"/>
            </a:pPr>
            <a:r>
              <a:rPr lang="en-US" sz="2000" dirty="0">
                <a:solidFill>
                  <a:schemeClr val="tx1">
                    <a:lumMod val="50000"/>
                    <a:lumOff val="50000"/>
                  </a:schemeClr>
                </a:solidFill>
                <a:latin typeface="Arial" panose="020B0604020202020204" pitchFamily="34" charset="0"/>
                <a:cs typeface="Arial" panose="020B0604020202020204" pitchFamily="34" charset="0"/>
              </a:rPr>
              <a:t>Identify tables.</a:t>
            </a:r>
          </a:p>
          <a:p>
            <a:pPr marL="685800" lvl="1" indent="-228600">
              <a:buFont typeface="Wingdings" panose="05000000000000000000" pitchFamily="2" charset="2"/>
              <a:buChar char="Ø"/>
            </a:pPr>
            <a:r>
              <a:rPr lang="en-US" sz="1300" dirty="0">
                <a:solidFill>
                  <a:schemeClr val="tx1">
                    <a:lumMod val="50000"/>
                    <a:lumOff val="50000"/>
                  </a:schemeClr>
                </a:solidFill>
                <a:latin typeface="Arial" panose="020B0604020202020204" pitchFamily="34" charset="0"/>
                <a:cs typeface="Arial" panose="020B0604020202020204" pitchFamily="34" charset="0"/>
              </a:rPr>
              <a:t>Can you start to identify entity-to-entity relationships</a:t>
            </a:r>
          </a:p>
          <a:p>
            <a:pPr marL="685800" lvl="1" indent="-228600">
              <a:buFont typeface="Wingdings" panose="05000000000000000000" pitchFamily="2" charset="2"/>
              <a:buChar char="Ø"/>
            </a:pPr>
            <a:endParaRPr lang="en-US" sz="1300" dirty="0">
              <a:solidFill>
                <a:schemeClr val="tx1">
                  <a:lumMod val="50000"/>
                  <a:lumOff val="50000"/>
                </a:schemeClr>
              </a:solidFill>
              <a:latin typeface="Arial" panose="020B0604020202020204" pitchFamily="34" charset="0"/>
              <a:cs typeface="Arial" panose="020B0604020202020204" pitchFamily="34" charset="0"/>
            </a:endParaRPr>
          </a:p>
          <a:p>
            <a:pPr marL="285750" indent="-285750">
              <a:buAutoNum type="arabicPeriod"/>
            </a:pPr>
            <a:r>
              <a:rPr lang="en-US" sz="2000" dirty="0">
                <a:solidFill>
                  <a:schemeClr val="tx1">
                    <a:lumMod val="50000"/>
                    <a:lumOff val="50000"/>
                  </a:schemeClr>
                </a:solidFill>
                <a:latin typeface="Arial" panose="020B0604020202020204" pitchFamily="34" charset="0"/>
                <a:cs typeface="Arial" panose="020B0604020202020204" pitchFamily="34" charset="0"/>
              </a:rPr>
              <a:t>Identify which </a:t>
            </a:r>
            <a:r>
              <a:rPr lang="en-US" sz="2000" i="1" dirty="0">
                <a:solidFill>
                  <a:schemeClr val="tx1">
                    <a:lumMod val="50000"/>
                    <a:lumOff val="50000"/>
                  </a:schemeClr>
                </a:solidFill>
                <a:latin typeface="Arial" panose="020B0604020202020204" pitchFamily="34" charset="0"/>
                <a:cs typeface="Arial" panose="020B0604020202020204" pitchFamily="34" charset="0"/>
              </a:rPr>
              <a:t>columns</a:t>
            </a:r>
            <a:r>
              <a:rPr lang="en-US" sz="2000" dirty="0">
                <a:solidFill>
                  <a:schemeClr val="tx1">
                    <a:lumMod val="50000"/>
                    <a:lumOff val="50000"/>
                  </a:schemeClr>
                </a:solidFill>
                <a:latin typeface="Arial" panose="020B0604020202020204" pitchFamily="34" charset="0"/>
                <a:cs typeface="Arial" panose="020B0604020202020204" pitchFamily="34" charset="0"/>
              </a:rPr>
              <a:t> would go with which </a:t>
            </a:r>
            <a:r>
              <a:rPr lang="en-US" sz="2000" i="1" dirty="0">
                <a:solidFill>
                  <a:schemeClr val="tx1">
                    <a:lumMod val="50000"/>
                    <a:lumOff val="50000"/>
                  </a:schemeClr>
                </a:solidFill>
                <a:latin typeface="Arial" panose="020B0604020202020204" pitchFamily="34" charset="0"/>
                <a:cs typeface="Arial" panose="020B0604020202020204" pitchFamily="34" charset="0"/>
              </a:rPr>
              <a:t>table</a:t>
            </a:r>
            <a:r>
              <a:rPr lang="en-US" sz="2000" dirty="0">
                <a:solidFill>
                  <a:schemeClr val="tx1">
                    <a:lumMod val="50000"/>
                    <a:lumOff val="50000"/>
                  </a:schemeClr>
                </a:solidFill>
                <a:latin typeface="Arial" panose="020B0604020202020204" pitchFamily="34" charset="0"/>
                <a:cs typeface="Arial" panose="020B0604020202020204" pitchFamily="34" charset="0"/>
              </a:rPr>
              <a:t>. </a:t>
            </a:r>
          </a:p>
          <a:p>
            <a:pPr marL="800100" lvl="1" indent="-342900">
              <a:buFont typeface="Wingdings" panose="05000000000000000000" pitchFamily="2" charset="2"/>
              <a:buChar char="Ø"/>
            </a:pPr>
            <a:r>
              <a:rPr lang="en-US" sz="1300" dirty="0">
                <a:solidFill>
                  <a:schemeClr val="tx1">
                    <a:lumMod val="50000"/>
                    <a:lumOff val="50000"/>
                  </a:schemeClr>
                </a:solidFill>
                <a:latin typeface="Arial" panose="020B0604020202020204" pitchFamily="34" charset="0"/>
                <a:cs typeface="Arial" panose="020B0604020202020204" pitchFamily="34" charset="0"/>
              </a:rPr>
              <a:t>i.e. which attributes go with which entity</a:t>
            </a:r>
          </a:p>
          <a:p>
            <a:pPr marL="800100" lvl="1" indent="-342900">
              <a:buFont typeface="Wingdings" panose="05000000000000000000" pitchFamily="2" charset="2"/>
              <a:buChar char="Ø"/>
            </a:pPr>
            <a:endParaRPr lang="en-US" sz="1300" dirty="0">
              <a:solidFill>
                <a:schemeClr val="tx1">
                  <a:lumMod val="50000"/>
                  <a:lumOff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56265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514350"/>
            <a:ext cx="8610600" cy="461665"/>
          </a:xfrm>
          <a:prstGeom prst="rect">
            <a:avLst/>
          </a:prstGeom>
        </p:spPr>
        <p:txBody>
          <a:bodyPr wrap="square">
            <a:spAutoFit/>
          </a:bodyPr>
          <a:lstStyle/>
          <a:p>
            <a:pPr marL="0" marR="0">
              <a:spcBef>
                <a:spcPts val="0"/>
              </a:spcBef>
              <a:spcAft>
                <a:spcPts val="600"/>
              </a:spcAft>
            </a:pPr>
            <a:r>
              <a:rPr lang="en-US" b="1" dirty="0">
                <a:solidFill>
                  <a:srgbClr val="0000FF"/>
                </a:solidFill>
                <a:latin typeface="Arial" panose="020B0604020202020204" pitchFamily="34" charset="0"/>
                <a:ea typeface="Times New Roman" panose="02020603050405020304" pitchFamily="18" charset="0"/>
                <a:cs typeface="Times New Roman" panose="02020603050405020304" pitchFamily="18" charset="0"/>
              </a:rPr>
              <a:t>What are major entities?  What about relationships?</a:t>
            </a:r>
          </a:p>
        </p:txBody>
      </p:sp>
      <p:sp>
        <p:nvSpPr>
          <p:cNvPr id="3" name="Rounded Rectangle 2"/>
          <p:cNvSpPr/>
          <p:nvPr/>
        </p:nvSpPr>
        <p:spPr>
          <a:xfrm>
            <a:off x="4596962" y="1212627"/>
            <a:ext cx="1600200" cy="13716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Vendors</a:t>
            </a:r>
          </a:p>
        </p:txBody>
      </p:sp>
      <p:sp>
        <p:nvSpPr>
          <p:cNvPr id="6" name="Rounded Rectangle 5"/>
          <p:cNvSpPr/>
          <p:nvPr/>
        </p:nvSpPr>
        <p:spPr>
          <a:xfrm>
            <a:off x="7086600" y="1276350"/>
            <a:ext cx="1600200" cy="13716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Invoices</a:t>
            </a:r>
          </a:p>
        </p:txBody>
      </p:sp>
      <p:sp>
        <p:nvSpPr>
          <p:cNvPr id="7" name="Rectangle 6"/>
          <p:cNvSpPr/>
          <p:nvPr/>
        </p:nvSpPr>
        <p:spPr>
          <a:xfrm>
            <a:off x="55179" y="1483874"/>
            <a:ext cx="4288221" cy="3526275"/>
          </a:xfrm>
          <a:prstGeom prst="rect">
            <a:avLst/>
          </a:prstGeom>
        </p:spPr>
        <p:txBody>
          <a:bodyPr wrap="square" numCol="2">
            <a:spAutoFit/>
          </a:bodyPr>
          <a:lstStyle/>
          <a:p>
            <a:pPr marL="0" marR="182880">
              <a:spcBef>
                <a:spcPts val="0"/>
              </a:spcBef>
              <a:spcAft>
                <a:spcPts val="600"/>
              </a:spcAft>
              <a:tabLst>
                <a:tab pos="2171700" algn="l"/>
              </a:tabLst>
            </a:pPr>
            <a:r>
              <a:rPr lang="en-US" sz="1300" dirty="0">
                <a:latin typeface="Times New Roman" panose="02020603050405020304" pitchFamily="18" charset="0"/>
                <a:ea typeface="Times New Roman" panose="02020603050405020304" pitchFamily="18" charset="0"/>
              </a:rPr>
              <a:t>Vendor name</a:t>
            </a:r>
          </a:p>
          <a:p>
            <a:pPr marL="0" marR="182880">
              <a:spcBef>
                <a:spcPts val="0"/>
              </a:spcBef>
              <a:spcAft>
                <a:spcPts val="600"/>
              </a:spcAft>
              <a:tabLst>
                <a:tab pos="1773238" algn="l"/>
              </a:tabLst>
            </a:pPr>
            <a:r>
              <a:rPr lang="en-US" sz="1300" dirty="0">
                <a:latin typeface="Times New Roman" panose="02020603050405020304" pitchFamily="18" charset="0"/>
                <a:ea typeface="Times New Roman" panose="02020603050405020304" pitchFamily="18" charset="0"/>
              </a:rPr>
              <a:t>Vendor address</a:t>
            </a:r>
          </a:p>
          <a:p>
            <a:pPr marL="0" marR="182880">
              <a:spcBef>
                <a:spcPts val="0"/>
              </a:spcBef>
              <a:spcAft>
                <a:spcPts val="600"/>
              </a:spcAft>
              <a:tabLst>
                <a:tab pos="1773238" algn="l"/>
              </a:tabLst>
            </a:pPr>
            <a:r>
              <a:rPr lang="en-US" sz="1300" dirty="0">
                <a:latin typeface="Times New Roman" panose="02020603050405020304" pitchFamily="18" charset="0"/>
                <a:ea typeface="Times New Roman" panose="02020603050405020304" pitchFamily="18" charset="0"/>
              </a:rPr>
              <a:t>Vendor city</a:t>
            </a:r>
          </a:p>
          <a:p>
            <a:pPr marL="0" marR="182880">
              <a:spcBef>
                <a:spcPts val="0"/>
              </a:spcBef>
              <a:spcAft>
                <a:spcPts val="600"/>
              </a:spcAft>
              <a:tabLst>
                <a:tab pos="1773238" algn="l"/>
              </a:tabLst>
            </a:pPr>
            <a:r>
              <a:rPr lang="en-US" sz="1300" dirty="0">
                <a:latin typeface="Times New Roman" panose="02020603050405020304" pitchFamily="18" charset="0"/>
                <a:ea typeface="Times New Roman" panose="02020603050405020304" pitchFamily="18" charset="0"/>
              </a:rPr>
              <a:t>Vendor state</a:t>
            </a:r>
          </a:p>
          <a:p>
            <a:pPr marL="0" marR="182880">
              <a:spcBef>
                <a:spcPts val="0"/>
              </a:spcBef>
              <a:spcAft>
                <a:spcPts val="600"/>
              </a:spcAft>
              <a:tabLst>
                <a:tab pos="1773238" algn="l"/>
              </a:tabLst>
            </a:pPr>
            <a:r>
              <a:rPr lang="en-US" sz="1300" dirty="0">
                <a:latin typeface="Times New Roman" panose="02020603050405020304" pitchFamily="18" charset="0"/>
                <a:ea typeface="Times New Roman" panose="02020603050405020304" pitchFamily="18" charset="0"/>
              </a:rPr>
              <a:t>Vendor zip	  </a:t>
            </a:r>
          </a:p>
          <a:p>
            <a:pPr marL="0" marR="182880">
              <a:spcBef>
                <a:spcPts val="0"/>
              </a:spcBef>
              <a:spcAft>
                <a:spcPts val="600"/>
              </a:spcAft>
              <a:tabLst>
                <a:tab pos="1828800" algn="l"/>
                <a:tab pos="3200400" algn="l"/>
              </a:tabLst>
            </a:pPr>
            <a:r>
              <a:rPr lang="en-US" sz="1300" dirty="0">
                <a:latin typeface="Times New Roman" panose="02020603050405020304" pitchFamily="18" charset="0"/>
                <a:ea typeface="Times New Roman" panose="02020603050405020304" pitchFamily="18" charset="0"/>
              </a:rPr>
              <a:t>Vendor phone number	</a:t>
            </a:r>
          </a:p>
          <a:p>
            <a:pPr marL="0" marR="182880">
              <a:spcBef>
                <a:spcPts val="0"/>
              </a:spcBef>
              <a:spcAft>
                <a:spcPts val="600"/>
              </a:spcAft>
              <a:tabLst>
                <a:tab pos="1828800" algn="l"/>
                <a:tab pos="3200400" algn="l"/>
              </a:tabLst>
            </a:pPr>
            <a:r>
              <a:rPr lang="en-US" sz="1300" dirty="0">
                <a:latin typeface="Times New Roman" panose="02020603050405020304" pitchFamily="18" charset="0"/>
                <a:ea typeface="Times New Roman" panose="02020603050405020304" pitchFamily="18" charset="0"/>
              </a:rPr>
              <a:t>Vendor fax number	</a:t>
            </a:r>
          </a:p>
          <a:p>
            <a:pPr marL="0" marR="182880">
              <a:spcBef>
                <a:spcPts val="0"/>
              </a:spcBef>
              <a:spcAft>
                <a:spcPts val="600"/>
              </a:spcAft>
              <a:tabLst>
                <a:tab pos="1828800" algn="l"/>
                <a:tab pos="3200400" algn="l"/>
              </a:tabLst>
            </a:pPr>
            <a:r>
              <a:rPr lang="en-US" sz="1300" dirty="0">
                <a:latin typeface="Times New Roman" panose="02020603050405020304" pitchFamily="18" charset="0"/>
                <a:ea typeface="Times New Roman" panose="02020603050405020304" pitchFamily="18" charset="0"/>
              </a:rPr>
              <a:t>Vendor web address	</a:t>
            </a:r>
          </a:p>
          <a:p>
            <a:pPr marL="0" marR="182880">
              <a:spcBef>
                <a:spcPts val="0"/>
              </a:spcBef>
              <a:spcAft>
                <a:spcPts val="600"/>
              </a:spcAft>
              <a:tabLst>
                <a:tab pos="3200400" algn="l"/>
              </a:tabLst>
            </a:pPr>
            <a:r>
              <a:rPr lang="en-US" sz="1300" dirty="0">
                <a:latin typeface="Times New Roman" panose="02020603050405020304" pitchFamily="18" charset="0"/>
                <a:ea typeface="Times New Roman" panose="02020603050405020304" pitchFamily="18" charset="0"/>
              </a:rPr>
              <a:t>Invoice number</a:t>
            </a:r>
          </a:p>
          <a:p>
            <a:pPr marL="0" marR="182880">
              <a:spcBef>
                <a:spcPts val="0"/>
              </a:spcBef>
              <a:spcAft>
                <a:spcPts val="600"/>
              </a:spcAft>
              <a:tabLst>
                <a:tab pos="1828800" algn="l"/>
                <a:tab pos="3200400" algn="l"/>
              </a:tabLst>
            </a:pPr>
            <a:r>
              <a:rPr lang="en-US" sz="1300" dirty="0">
                <a:latin typeface="Times New Roman" panose="02020603050405020304" pitchFamily="18" charset="0"/>
                <a:ea typeface="Times New Roman" panose="02020603050405020304" pitchFamily="18" charset="0"/>
              </a:rPr>
              <a:t>Invoice date</a:t>
            </a:r>
          </a:p>
          <a:p>
            <a:pPr marL="0" marR="182880">
              <a:spcBef>
                <a:spcPts val="0"/>
              </a:spcBef>
              <a:spcAft>
                <a:spcPts val="600"/>
              </a:spcAft>
              <a:tabLst>
                <a:tab pos="1828800" algn="l"/>
                <a:tab pos="3200400" algn="l"/>
              </a:tabLst>
            </a:pPr>
            <a:r>
              <a:rPr lang="en-US" sz="1300" dirty="0">
                <a:latin typeface="Times New Roman" panose="02020603050405020304" pitchFamily="18" charset="0"/>
                <a:ea typeface="Times New Roman" panose="02020603050405020304" pitchFamily="18" charset="0"/>
              </a:rPr>
              <a:t>Invoice terms</a:t>
            </a:r>
          </a:p>
          <a:p>
            <a:pPr marL="0" marR="182880">
              <a:spcBef>
                <a:spcPts val="0"/>
              </a:spcBef>
              <a:spcAft>
                <a:spcPts val="600"/>
              </a:spcAft>
              <a:tabLst>
                <a:tab pos="1828800" algn="l"/>
                <a:tab pos="3200400" algn="l"/>
              </a:tabLst>
            </a:pPr>
            <a:r>
              <a:rPr lang="en-US" sz="1300" dirty="0">
                <a:latin typeface="Times New Roman" panose="02020603050405020304" pitchFamily="18" charset="0"/>
                <a:ea typeface="Times New Roman" panose="02020603050405020304" pitchFamily="18" charset="0"/>
              </a:rPr>
              <a:t>Item part number</a:t>
            </a:r>
          </a:p>
          <a:p>
            <a:pPr marL="0" marR="182880">
              <a:spcBef>
                <a:spcPts val="0"/>
              </a:spcBef>
              <a:spcAft>
                <a:spcPts val="600"/>
              </a:spcAft>
              <a:tabLst>
                <a:tab pos="1828800" algn="l"/>
                <a:tab pos="3200400" algn="l"/>
              </a:tabLst>
            </a:pPr>
            <a:r>
              <a:rPr lang="en-US" sz="1300" dirty="0">
                <a:latin typeface="Times New Roman" panose="02020603050405020304" pitchFamily="18" charset="0"/>
                <a:ea typeface="Times New Roman" panose="02020603050405020304" pitchFamily="18" charset="0"/>
              </a:rPr>
              <a:t>Item quantity</a:t>
            </a:r>
          </a:p>
          <a:p>
            <a:pPr marL="0" marR="182880">
              <a:spcBef>
                <a:spcPts val="0"/>
              </a:spcBef>
              <a:spcAft>
                <a:spcPts val="600"/>
              </a:spcAft>
              <a:tabLst>
                <a:tab pos="1828800" algn="l"/>
                <a:tab pos="3200400" algn="l"/>
              </a:tabLst>
            </a:pPr>
            <a:r>
              <a:rPr lang="en-US" sz="1300" dirty="0">
                <a:latin typeface="Times New Roman" panose="02020603050405020304" pitchFamily="18" charset="0"/>
                <a:ea typeface="Times New Roman" panose="02020603050405020304" pitchFamily="18" charset="0"/>
              </a:rPr>
              <a:t>Item description</a:t>
            </a:r>
          </a:p>
          <a:p>
            <a:pPr marL="0" marR="182880">
              <a:spcBef>
                <a:spcPts val="0"/>
              </a:spcBef>
              <a:spcAft>
                <a:spcPts val="600"/>
              </a:spcAft>
              <a:tabLst>
                <a:tab pos="1828800" algn="l"/>
                <a:tab pos="3200400" algn="l"/>
              </a:tabLst>
            </a:pPr>
            <a:r>
              <a:rPr lang="en-US" sz="1300" dirty="0">
                <a:latin typeface="Times New Roman" panose="02020603050405020304" pitchFamily="18" charset="0"/>
                <a:ea typeface="Times New Roman" panose="02020603050405020304" pitchFamily="18" charset="0"/>
              </a:rPr>
              <a:t>Item unit price</a:t>
            </a:r>
          </a:p>
          <a:p>
            <a:pPr marL="0" marR="182880">
              <a:spcBef>
                <a:spcPts val="0"/>
              </a:spcBef>
              <a:spcAft>
                <a:spcPts val="600"/>
              </a:spcAft>
              <a:tabLst>
                <a:tab pos="1828800" algn="l"/>
                <a:tab pos="3200400" algn="l"/>
              </a:tabLst>
            </a:pPr>
            <a:r>
              <a:rPr lang="en-US" sz="1300" dirty="0">
                <a:latin typeface="Times New Roman" panose="02020603050405020304" pitchFamily="18" charset="0"/>
                <a:ea typeface="Times New Roman" panose="02020603050405020304" pitchFamily="18" charset="0"/>
              </a:rPr>
              <a:t>Item extension</a:t>
            </a:r>
          </a:p>
          <a:p>
            <a:pPr marL="0" marR="182880">
              <a:spcBef>
                <a:spcPts val="0"/>
              </a:spcBef>
              <a:spcAft>
                <a:spcPts val="600"/>
              </a:spcAft>
              <a:tabLst>
                <a:tab pos="1828800" algn="l"/>
                <a:tab pos="3200400" algn="l"/>
              </a:tabLst>
            </a:pPr>
            <a:r>
              <a:rPr lang="en-US" sz="1300" dirty="0">
                <a:latin typeface="Times New Roman" panose="02020603050405020304" pitchFamily="18" charset="0"/>
                <a:ea typeface="Times New Roman" panose="02020603050405020304" pitchFamily="18" charset="0"/>
              </a:rPr>
              <a:t>Vendor sales contact name</a:t>
            </a:r>
          </a:p>
          <a:p>
            <a:pPr marL="0" marR="182880">
              <a:spcBef>
                <a:spcPts val="0"/>
              </a:spcBef>
              <a:spcAft>
                <a:spcPts val="600"/>
              </a:spcAft>
              <a:tabLst>
                <a:tab pos="1828800" algn="l"/>
                <a:tab pos="3200400" algn="l"/>
              </a:tabLst>
            </a:pPr>
            <a:r>
              <a:rPr lang="en-US" sz="1300" dirty="0">
                <a:latin typeface="Times New Roman" panose="02020603050405020304" pitchFamily="18" charset="0"/>
                <a:ea typeface="Times New Roman" panose="02020603050405020304" pitchFamily="18" charset="0"/>
              </a:rPr>
              <a:t>Vendor sales contact </a:t>
            </a:r>
            <a:r>
              <a:rPr lang="en-US" sz="1300" dirty="0" err="1">
                <a:latin typeface="Times New Roman" panose="02020603050405020304" pitchFamily="18" charset="0"/>
                <a:ea typeface="Times New Roman" panose="02020603050405020304" pitchFamily="18" charset="0"/>
              </a:rPr>
              <a:t>ext</a:t>
            </a:r>
            <a:endParaRPr lang="en-US" sz="1300" dirty="0">
              <a:latin typeface="Times New Roman" panose="02020603050405020304" pitchFamily="18" charset="0"/>
              <a:ea typeface="Times New Roman" panose="02020603050405020304" pitchFamily="18" charset="0"/>
            </a:endParaRPr>
          </a:p>
          <a:p>
            <a:pPr marL="0" marR="182880">
              <a:spcBef>
                <a:spcPts val="0"/>
              </a:spcBef>
              <a:spcAft>
                <a:spcPts val="600"/>
              </a:spcAft>
              <a:tabLst>
                <a:tab pos="1828800" algn="l"/>
                <a:tab pos="3200400" algn="l"/>
              </a:tabLst>
            </a:pPr>
            <a:r>
              <a:rPr lang="en-US" sz="1300" dirty="0">
                <a:latin typeface="Times New Roman" panose="02020603050405020304" pitchFamily="18" charset="0"/>
                <a:ea typeface="Times New Roman" panose="02020603050405020304" pitchFamily="18" charset="0"/>
              </a:rPr>
              <a:t>Vendor AR contact name</a:t>
            </a:r>
          </a:p>
          <a:p>
            <a:pPr marL="0" marR="182880">
              <a:spcBef>
                <a:spcPts val="0"/>
              </a:spcBef>
              <a:spcAft>
                <a:spcPts val="600"/>
              </a:spcAft>
              <a:tabLst>
                <a:tab pos="1828800" algn="l"/>
                <a:tab pos="3200400" algn="l"/>
              </a:tabLst>
            </a:pPr>
            <a:r>
              <a:rPr lang="en-US" sz="1300" dirty="0">
                <a:latin typeface="Times New Roman" panose="02020603050405020304" pitchFamily="18" charset="0"/>
                <a:ea typeface="Times New Roman" panose="02020603050405020304" pitchFamily="18" charset="0"/>
              </a:rPr>
              <a:t>Vendor AR contact </a:t>
            </a:r>
            <a:r>
              <a:rPr lang="en-US" sz="1300" dirty="0" err="1">
                <a:latin typeface="Times New Roman" panose="02020603050405020304" pitchFamily="18" charset="0"/>
                <a:ea typeface="Times New Roman" panose="02020603050405020304" pitchFamily="18" charset="0"/>
              </a:rPr>
              <a:t>ext</a:t>
            </a:r>
            <a:endParaRPr lang="en-US" sz="1300" dirty="0">
              <a:latin typeface="Times New Roman" panose="02020603050405020304" pitchFamily="18" charset="0"/>
              <a:ea typeface="Times New Roman" panose="02020603050405020304" pitchFamily="18" charset="0"/>
            </a:endParaRPr>
          </a:p>
          <a:p>
            <a:pPr marL="0" marR="182880">
              <a:spcBef>
                <a:spcPts val="0"/>
              </a:spcBef>
              <a:spcAft>
                <a:spcPts val="600"/>
              </a:spcAft>
              <a:tabLst>
                <a:tab pos="1828800" algn="l"/>
                <a:tab pos="3200400" algn="l"/>
              </a:tabLst>
            </a:pPr>
            <a:r>
              <a:rPr lang="en-US" sz="1300" dirty="0">
                <a:latin typeface="Times New Roman" panose="02020603050405020304" pitchFamily="18" charset="0"/>
                <a:ea typeface="Times New Roman" panose="02020603050405020304" pitchFamily="18" charset="0"/>
              </a:rPr>
              <a:t>Invoice total</a:t>
            </a:r>
          </a:p>
        </p:txBody>
      </p:sp>
      <p:sp>
        <p:nvSpPr>
          <p:cNvPr id="8" name="Rectangle 7"/>
          <p:cNvSpPr/>
          <p:nvPr/>
        </p:nvSpPr>
        <p:spPr>
          <a:xfrm>
            <a:off x="0" y="1192263"/>
            <a:ext cx="4572000" cy="338554"/>
          </a:xfrm>
          <a:prstGeom prst="rect">
            <a:avLst/>
          </a:prstGeom>
        </p:spPr>
        <p:txBody>
          <a:bodyPr>
            <a:spAutoFit/>
          </a:bodyPr>
          <a:lstStyle/>
          <a:p>
            <a:pPr marL="0" marR="0">
              <a:spcBef>
                <a:spcPts val="0"/>
              </a:spcBef>
              <a:spcAft>
                <a:spcPts val="600"/>
              </a:spcAft>
            </a:pPr>
            <a:r>
              <a:rPr lang="en-US" sz="1600" b="1" dirty="0">
                <a:latin typeface="Arial" panose="020B0604020202020204" pitchFamily="34" charset="0"/>
                <a:ea typeface="Times New Roman" panose="02020603050405020304" pitchFamily="18" charset="0"/>
                <a:cs typeface="Times New Roman" panose="02020603050405020304" pitchFamily="18" charset="0"/>
              </a:rPr>
              <a:t>Sub-divided elements on the invoice</a:t>
            </a:r>
          </a:p>
        </p:txBody>
      </p:sp>
      <p:sp>
        <p:nvSpPr>
          <p:cNvPr id="9" name="Rounded Rectangle 8"/>
          <p:cNvSpPr/>
          <p:nvPr/>
        </p:nvSpPr>
        <p:spPr>
          <a:xfrm>
            <a:off x="7119445" y="3648402"/>
            <a:ext cx="1600200" cy="13716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Invoices</a:t>
            </a:r>
          </a:p>
          <a:p>
            <a:pPr algn="ctr"/>
            <a:r>
              <a:rPr lang="en-US" dirty="0"/>
              <a:t>Items</a:t>
            </a:r>
          </a:p>
        </p:txBody>
      </p:sp>
    </p:spTree>
    <p:extLst>
      <p:ext uri="{BB962C8B-B14F-4D97-AF65-F5344CB8AC3E}">
        <p14:creationId xmlns:p14="http://schemas.microsoft.com/office/powerpoint/2010/main" val="3490419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Before we begin…</a:t>
            </a:r>
          </a:p>
        </p:txBody>
      </p:sp>
      <p:sp>
        <p:nvSpPr>
          <p:cNvPr id="3" name="Content Placeholder 2"/>
          <p:cNvSpPr>
            <a:spLocks noGrp="1"/>
          </p:cNvSpPr>
          <p:nvPr>
            <p:ph sz="half" idx="1"/>
          </p:nvPr>
        </p:nvSpPr>
        <p:spPr>
          <a:xfrm>
            <a:off x="457200" y="1352550"/>
            <a:ext cx="8610600" cy="3505200"/>
          </a:xfrm>
        </p:spPr>
        <p:txBody>
          <a:bodyPr/>
          <a:lstStyle/>
          <a:p>
            <a:r>
              <a:rPr lang="en-US" dirty="0"/>
              <a:t>Are there any questions to make note of?</a:t>
            </a:r>
          </a:p>
          <a:p>
            <a:pPr lvl="1"/>
            <a:endParaRPr lang="en-US" dirty="0"/>
          </a:p>
        </p:txBody>
      </p:sp>
    </p:spTree>
    <p:extLst>
      <p:ext uri="{BB962C8B-B14F-4D97-AF65-F5344CB8AC3E}">
        <p14:creationId xmlns:p14="http://schemas.microsoft.com/office/powerpoint/2010/main" val="14490785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514350"/>
            <a:ext cx="9067800" cy="461665"/>
          </a:xfrm>
          <a:prstGeom prst="rect">
            <a:avLst/>
          </a:prstGeom>
        </p:spPr>
        <p:txBody>
          <a:bodyPr wrap="square">
            <a:spAutoFit/>
          </a:bodyPr>
          <a:lstStyle/>
          <a:p>
            <a:pPr marL="0" marR="182880">
              <a:spcBef>
                <a:spcPts val="0"/>
              </a:spcBef>
              <a:spcAft>
                <a:spcPts val="600"/>
              </a:spcAft>
              <a:tabLst>
                <a:tab pos="800100" algn="l"/>
              </a:tabLst>
            </a:pPr>
            <a:r>
              <a:rPr lang="en-US" b="1" dirty="0">
                <a:solidFill>
                  <a:srgbClr val="0000FF"/>
                </a:solidFill>
                <a:latin typeface="Arial" panose="020B0604020202020204" pitchFamily="34" charset="0"/>
                <a:ea typeface="Times New Roman" panose="02020603050405020304" pitchFamily="18" charset="0"/>
                <a:cs typeface="Arial" panose="020B0604020202020204" pitchFamily="34" charset="0"/>
              </a:rPr>
              <a:t>Step 3: Identify the tables (entities) and columns (attributes) </a:t>
            </a:r>
          </a:p>
        </p:txBody>
      </p:sp>
      <p:sp>
        <p:nvSpPr>
          <p:cNvPr id="8" name="Rectangle 7"/>
          <p:cNvSpPr/>
          <p:nvPr/>
        </p:nvSpPr>
        <p:spPr>
          <a:xfrm>
            <a:off x="55179" y="1483874"/>
            <a:ext cx="4288221" cy="3526275"/>
          </a:xfrm>
          <a:prstGeom prst="rect">
            <a:avLst/>
          </a:prstGeom>
        </p:spPr>
        <p:txBody>
          <a:bodyPr wrap="square" numCol="2">
            <a:spAutoFit/>
          </a:bodyPr>
          <a:lstStyle/>
          <a:p>
            <a:pPr marL="0" marR="182880">
              <a:spcBef>
                <a:spcPts val="0"/>
              </a:spcBef>
              <a:spcAft>
                <a:spcPts val="600"/>
              </a:spcAft>
              <a:tabLst>
                <a:tab pos="2171700" algn="l"/>
              </a:tabLst>
            </a:pPr>
            <a:r>
              <a:rPr lang="en-US" sz="1300" dirty="0">
                <a:latin typeface="Times New Roman" panose="02020603050405020304" pitchFamily="18" charset="0"/>
                <a:ea typeface="Times New Roman" panose="02020603050405020304" pitchFamily="18" charset="0"/>
              </a:rPr>
              <a:t>Vendor name</a:t>
            </a:r>
          </a:p>
          <a:p>
            <a:pPr marL="0" marR="182880">
              <a:spcBef>
                <a:spcPts val="0"/>
              </a:spcBef>
              <a:spcAft>
                <a:spcPts val="600"/>
              </a:spcAft>
              <a:tabLst>
                <a:tab pos="1773238" algn="l"/>
              </a:tabLst>
            </a:pPr>
            <a:r>
              <a:rPr lang="en-US" sz="1300" dirty="0">
                <a:latin typeface="Times New Roman" panose="02020603050405020304" pitchFamily="18" charset="0"/>
                <a:ea typeface="Times New Roman" panose="02020603050405020304" pitchFamily="18" charset="0"/>
              </a:rPr>
              <a:t>Vendor address</a:t>
            </a:r>
          </a:p>
          <a:p>
            <a:pPr marL="0" marR="182880">
              <a:spcBef>
                <a:spcPts val="0"/>
              </a:spcBef>
              <a:spcAft>
                <a:spcPts val="600"/>
              </a:spcAft>
              <a:tabLst>
                <a:tab pos="1773238" algn="l"/>
              </a:tabLst>
            </a:pPr>
            <a:r>
              <a:rPr lang="en-US" sz="1300" dirty="0">
                <a:latin typeface="Times New Roman" panose="02020603050405020304" pitchFamily="18" charset="0"/>
                <a:ea typeface="Times New Roman" panose="02020603050405020304" pitchFamily="18" charset="0"/>
              </a:rPr>
              <a:t>Vendor city</a:t>
            </a:r>
          </a:p>
          <a:p>
            <a:pPr marL="0" marR="182880">
              <a:spcBef>
                <a:spcPts val="0"/>
              </a:spcBef>
              <a:spcAft>
                <a:spcPts val="600"/>
              </a:spcAft>
              <a:tabLst>
                <a:tab pos="1773238" algn="l"/>
              </a:tabLst>
            </a:pPr>
            <a:r>
              <a:rPr lang="en-US" sz="1300" dirty="0">
                <a:latin typeface="Times New Roman" panose="02020603050405020304" pitchFamily="18" charset="0"/>
                <a:ea typeface="Times New Roman" panose="02020603050405020304" pitchFamily="18" charset="0"/>
              </a:rPr>
              <a:t>Vendor state</a:t>
            </a:r>
          </a:p>
          <a:p>
            <a:pPr marL="0" marR="182880">
              <a:spcBef>
                <a:spcPts val="0"/>
              </a:spcBef>
              <a:spcAft>
                <a:spcPts val="600"/>
              </a:spcAft>
              <a:tabLst>
                <a:tab pos="1773238" algn="l"/>
              </a:tabLst>
            </a:pPr>
            <a:r>
              <a:rPr lang="en-US" sz="1300" dirty="0">
                <a:latin typeface="Times New Roman" panose="02020603050405020304" pitchFamily="18" charset="0"/>
                <a:ea typeface="Times New Roman" panose="02020603050405020304" pitchFamily="18" charset="0"/>
              </a:rPr>
              <a:t>Vendor zip	  </a:t>
            </a:r>
          </a:p>
          <a:p>
            <a:pPr marL="0" marR="182880">
              <a:spcBef>
                <a:spcPts val="0"/>
              </a:spcBef>
              <a:spcAft>
                <a:spcPts val="600"/>
              </a:spcAft>
              <a:tabLst>
                <a:tab pos="1828800" algn="l"/>
                <a:tab pos="3200400" algn="l"/>
              </a:tabLst>
            </a:pPr>
            <a:r>
              <a:rPr lang="en-US" sz="1300" dirty="0">
                <a:latin typeface="Times New Roman" panose="02020603050405020304" pitchFamily="18" charset="0"/>
                <a:ea typeface="Times New Roman" panose="02020603050405020304" pitchFamily="18" charset="0"/>
              </a:rPr>
              <a:t>Vendor phone number	</a:t>
            </a:r>
          </a:p>
          <a:p>
            <a:pPr marL="0" marR="182880">
              <a:spcBef>
                <a:spcPts val="0"/>
              </a:spcBef>
              <a:spcAft>
                <a:spcPts val="600"/>
              </a:spcAft>
              <a:tabLst>
                <a:tab pos="1828800" algn="l"/>
                <a:tab pos="3200400" algn="l"/>
              </a:tabLst>
            </a:pPr>
            <a:r>
              <a:rPr lang="en-US" sz="1300" dirty="0">
                <a:latin typeface="Times New Roman" panose="02020603050405020304" pitchFamily="18" charset="0"/>
                <a:ea typeface="Times New Roman" panose="02020603050405020304" pitchFamily="18" charset="0"/>
              </a:rPr>
              <a:t>Vendor fax number	</a:t>
            </a:r>
          </a:p>
          <a:p>
            <a:pPr marL="0" marR="182880">
              <a:spcBef>
                <a:spcPts val="0"/>
              </a:spcBef>
              <a:spcAft>
                <a:spcPts val="600"/>
              </a:spcAft>
              <a:tabLst>
                <a:tab pos="1828800" algn="l"/>
                <a:tab pos="3200400" algn="l"/>
              </a:tabLst>
            </a:pPr>
            <a:r>
              <a:rPr lang="en-US" sz="1300" dirty="0">
                <a:latin typeface="Times New Roman" panose="02020603050405020304" pitchFamily="18" charset="0"/>
                <a:ea typeface="Times New Roman" panose="02020603050405020304" pitchFamily="18" charset="0"/>
              </a:rPr>
              <a:t>Vendor web address	</a:t>
            </a:r>
          </a:p>
          <a:p>
            <a:pPr marL="0" marR="182880">
              <a:spcBef>
                <a:spcPts val="0"/>
              </a:spcBef>
              <a:spcAft>
                <a:spcPts val="600"/>
              </a:spcAft>
              <a:tabLst>
                <a:tab pos="3200400" algn="l"/>
              </a:tabLst>
            </a:pPr>
            <a:r>
              <a:rPr lang="en-US" sz="1300" dirty="0">
                <a:latin typeface="Times New Roman" panose="02020603050405020304" pitchFamily="18" charset="0"/>
                <a:ea typeface="Times New Roman" panose="02020603050405020304" pitchFamily="18" charset="0"/>
              </a:rPr>
              <a:t>Invoice number</a:t>
            </a:r>
          </a:p>
          <a:p>
            <a:pPr marL="0" marR="182880">
              <a:spcBef>
                <a:spcPts val="0"/>
              </a:spcBef>
              <a:spcAft>
                <a:spcPts val="600"/>
              </a:spcAft>
              <a:tabLst>
                <a:tab pos="1828800" algn="l"/>
                <a:tab pos="3200400" algn="l"/>
              </a:tabLst>
            </a:pPr>
            <a:r>
              <a:rPr lang="en-US" sz="1300" dirty="0">
                <a:latin typeface="Times New Roman" panose="02020603050405020304" pitchFamily="18" charset="0"/>
                <a:ea typeface="Times New Roman" panose="02020603050405020304" pitchFamily="18" charset="0"/>
              </a:rPr>
              <a:t>Invoice date</a:t>
            </a:r>
          </a:p>
          <a:p>
            <a:pPr marL="0" marR="182880">
              <a:spcBef>
                <a:spcPts val="0"/>
              </a:spcBef>
              <a:spcAft>
                <a:spcPts val="600"/>
              </a:spcAft>
              <a:tabLst>
                <a:tab pos="1828800" algn="l"/>
                <a:tab pos="3200400" algn="l"/>
              </a:tabLst>
            </a:pPr>
            <a:r>
              <a:rPr lang="en-US" sz="1300" b="1" dirty="0">
                <a:solidFill>
                  <a:srgbClr val="FF0000"/>
                </a:solidFill>
                <a:latin typeface="Times New Roman" panose="02020603050405020304" pitchFamily="18" charset="0"/>
                <a:ea typeface="Times New Roman" panose="02020603050405020304" pitchFamily="18" charset="0"/>
              </a:rPr>
              <a:t>Invoice terms</a:t>
            </a:r>
          </a:p>
          <a:p>
            <a:pPr marL="0" marR="182880">
              <a:spcBef>
                <a:spcPts val="0"/>
              </a:spcBef>
              <a:spcAft>
                <a:spcPts val="600"/>
              </a:spcAft>
              <a:tabLst>
                <a:tab pos="1828800" algn="l"/>
                <a:tab pos="3200400" algn="l"/>
              </a:tabLst>
            </a:pPr>
            <a:r>
              <a:rPr lang="en-US" sz="1300" dirty="0">
                <a:latin typeface="Times New Roman" panose="02020603050405020304" pitchFamily="18" charset="0"/>
                <a:ea typeface="Times New Roman" panose="02020603050405020304" pitchFamily="18" charset="0"/>
              </a:rPr>
              <a:t>Item part number</a:t>
            </a:r>
          </a:p>
          <a:p>
            <a:pPr marL="0" marR="182880">
              <a:spcBef>
                <a:spcPts val="0"/>
              </a:spcBef>
              <a:spcAft>
                <a:spcPts val="600"/>
              </a:spcAft>
              <a:tabLst>
                <a:tab pos="1828800" algn="l"/>
                <a:tab pos="3200400" algn="l"/>
              </a:tabLst>
            </a:pPr>
            <a:r>
              <a:rPr lang="en-US" sz="1300" dirty="0">
                <a:latin typeface="Times New Roman" panose="02020603050405020304" pitchFamily="18" charset="0"/>
                <a:ea typeface="Times New Roman" panose="02020603050405020304" pitchFamily="18" charset="0"/>
              </a:rPr>
              <a:t>Item quantity</a:t>
            </a:r>
          </a:p>
          <a:p>
            <a:pPr marL="0" marR="182880">
              <a:spcBef>
                <a:spcPts val="0"/>
              </a:spcBef>
              <a:spcAft>
                <a:spcPts val="600"/>
              </a:spcAft>
              <a:tabLst>
                <a:tab pos="1828800" algn="l"/>
                <a:tab pos="3200400" algn="l"/>
              </a:tabLst>
            </a:pPr>
            <a:r>
              <a:rPr lang="en-US" sz="1300" dirty="0">
                <a:latin typeface="Times New Roman" panose="02020603050405020304" pitchFamily="18" charset="0"/>
                <a:ea typeface="Times New Roman" panose="02020603050405020304" pitchFamily="18" charset="0"/>
              </a:rPr>
              <a:t>Item description</a:t>
            </a:r>
          </a:p>
          <a:p>
            <a:pPr marL="0" marR="182880">
              <a:spcBef>
                <a:spcPts val="0"/>
              </a:spcBef>
              <a:spcAft>
                <a:spcPts val="600"/>
              </a:spcAft>
              <a:tabLst>
                <a:tab pos="1828800" algn="l"/>
                <a:tab pos="3200400" algn="l"/>
              </a:tabLst>
            </a:pPr>
            <a:r>
              <a:rPr lang="en-US" sz="1300" dirty="0">
                <a:latin typeface="Times New Roman" panose="02020603050405020304" pitchFamily="18" charset="0"/>
                <a:ea typeface="Times New Roman" panose="02020603050405020304" pitchFamily="18" charset="0"/>
              </a:rPr>
              <a:t>Item unit price</a:t>
            </a:r>
          </a:p>
          <a:p>
            <a:pPr marL="0" marR="182880">
              <a:spcBef>
                <a:spcPts val="0"/>
              </a:spcBef>
              <a:spcAft>
                <a:spcPts val="600"/>
              </a:spcAft>
              <a:tabLst>
                <a:tab pos="1828800" algn="l"/>
                <a:tab pos="3200400" algn="l"/>
              </a:tabLst>
            </a:pPr>
            <a:r>
              <a:rPr lang="en-US" sz="1300" dirty="0">
                <a:latin typeface="Times New Roman" panose="02020603050405020304" pitchFamily="18" charset="0"/>
                <a:ea typeface="Times New Roman" panose="02020603050405020304" pitchFamily="18" charset="0"/>
              </a:rPr>
              <a:t>Item extension</a:t>
            </a:r>
          </a:p>
          <a:p>
            <a:pPr marL="0" marR="182880">
              <a:spcBef>
                <a:spcPts val="0"/>
              </a:spcBef>
              <a:spcAft>
                <a:spcPts val="600"/>
              </a:spcAft>
              <a:tabLst>
                <a:tab pos="1828800" algn="l"/>
                <a:tab pos="3200400" algn="l"/>
              </a:tabLst>
            </a:pPr>
            <a:r>
              <a:rPr lang="en-US" sz="1300" b="1" dirty="0">
                <a:solidFill>
                  <a:srgbClr val="FF0000"/>
                </a:solidFill>
                <a:latin typeface="Times New Roman" panose="02020603050405020304" pitchFamily="18" charset="0"/>
                <a:ea typeface="Times New Roman" panose="02020603050405020304" pitchFamily="18" charset="0"/>
              </a:rPr>
              <a:t>Vendor sales contact name</a:t>
            </a:r>
          </a:p>
          <a:p>
            <a:pPr marL="0" marR="182880">
              <a:spcBef>
                <a:spcPts val="0"/>
              </a:spcBef>
              <a:spcAft>
                <a:spcPts val="600"/>
              </a:spcAft>
              <a:tabLst>
                <a:tab pos="1828800" algn="l"/>
                <a:tab pos="3200400" algn="l"/>
              </a:tabLst>
            </a:pPr>
            <a:r>
              <a:rPr lang="en-US" sz="1300" b="1" dirty="0">
                <a:solidFill>
                  <a:srgbClr val="FF0000"/>
                </a:solidFill>
                <a:latin typeface="Times New Roman" panose="02020603050405020304" pitchFamily="18" charset="0"/>
                <a:ea typeface="Times New Roman" panose="02020603050405020304" pitchFamily="18" charset="0"/>
              </a:rPr>
              <a:t>Vendor sales contact </a:t>
            </a:r>
            <a:r>
              <a:rPr lang="en-US" sz="1300" b="1" dirty="0" err="1">
                <a:solidFill>
                  <a:srgbClr val="FF0000"/>
                </a:solidFill>
                <a:latin typeface="Times New Roman" panose="02020603050405020304" pitchFamily="18" charset="0"/>
                <a:ea typeface="Times New Roman" panose="02020603050405020304" pitchFamily="18" charset="0"/>
              </a:rPr>
              <a:t>ext</a:t>
            </a:r>
            <a:endParaRPr lang="en-US" sz="1300" b="1" dirty="0">
              <a:solidFill>
                <a:srgbClr val="FF0000"/>
              </a:solidFill>
              <a:latin typeface="Times New Roman" panose="02020603050405020304" pitchFamily="18" charset="0"/>
              <a:ea typeface="Times New Roman" panose="02020603050405020304" pitchFamily="18" charset="0"/>
            </a:endParaRPr>
          </a:p>
          <a:p>
            <a:pPr marL="0" marR="182880">
              <a:spcBef>
                <a:spcPts val="0"/>
              </a:spcBef>
              <a:spcAft>
                <a:spcPts val="600"/>
              </a:spcAft>
              <a:tabLst>
                <a:tab pos="1828800" algn="l"/>
                <a:tab pos="3200400" algn="l"/>
              </a:tabLst>
            </a:pPr>
            <a:r>
              <a:rPr lang="en-US" sz="1300" b="1" dirty="0">
                <a:solidFill>
                  <a:srgbClr val="FF0000"/>
                </a:solidFill>
                <a:latin typeface="Times New Roman" panose="02020603050405020304" pitchFamily="18" charset="0"/>
                <a:ea typeface="Times New Roman" panose="02020603050405020304" pitchFamily="18" charset="0"/>
              </a:rPr>
              <a:t>Vendor AR contact name</a:t>
            </a:r>
          </a:p>
          <a:p>
            <a:pPr marL="0" marR="182880">
              <a:spcBef>
                <a:spcPts val="0"/>
              </a:spcBef>
              <a:spcAft>
                <a:spcPts val="600"/>
              </a:spcAft>
              <a:tabLst>
                <a:tab pos="1828800" algn="l"/>
                <a:tab pos="3200400" algn="l"/>
              </a:tabLst>
            </a:pPr>
            <a:r>
              <a:rPr lang="en-US" sz="1300" b="1" dirty="0">
                <a:solidFill>
                  <a:srgbClr val="FF0000"/>
                </a:solidFill>
                <a:latin typeface="Times New Roman" panose="02020603050405020304" pitchFamily="18" charset="0"/>
                <a:ea typeface="Times New Roman" panose="02020603050405020304" pitchFamily="18" charset="0"/>
              </a:rPr>
              <a:t>Vendor AR contact </a:t>
            </a:r>
            <a:r>
              <a:rPr lang="en-US" sz="1300" b="1" dirty="0" err="1">
                <a:solidFill>
                  <a:srgbClr val="FF0000"/>
                </a:solidFill>
                <a:latin typeface="Times New Roman" panose="02020603050405020304" pitchFamily="18" charset="0"/>
                <a:ea typeface="Times New Roman" panose="02020603050405020304" pitchFamily="18" charset="0"/>
              </a:rPr>
              <a:t>ext</a:t>
            </a:r>
            <a:endParaRPr lang="en-US" sz="1300" b="1" dirty="0">
              <a:solidFill>
                <a:srgbClr val="FF0000"/>
              </a:solidFill>
              <a:latin typeface="Times New Roman" panose="02020603050405020304" pitchFamily="18" charset="0"/>
              <a:ea typeface="Times New Roman" panose="02020603050405020304" pitchFamily="18" charset="0"/>
            </a:endParaRPr>
          </a:p>
          <a:p>
            <a:pPr marL="0" marR="182880">
              <a:spcBef>
                <a:spcPts val="0"/>
              </a:spcBef>
              <a:spcAft>
                <a:spcPts val="600"/>
              </a:spcAft>
              <a:tabLst>
                <a:tab pos="1828800" algn="l"/>
                <a:tab pos="3200400" algn="l"/>
              </a:tabLst>
            </a:pPr>
            <a:r>
              <a:rPr lang="en-US" sz="1300" dirty="0">
                <a:latin typeface="Times New Roman" panose="02020603050405020304" pitchFamily="18" charset="0"/>
                <a:ea typeface="Times New Roman" panose="02020603050405020304" pitchFamily="18" charset="0"/>
              </a:rPr>
              <a:t>Invoice total</a:t>
            </a:r>
          </a:p>
        </p:txBody>
      </p:sp>
      <p:sp>
        <p:nvSpPr>
          <p:cNvPr id="3" name="Rectangle 2"/>
          <p:cNvSpPr/>
          <p:nvPr/>
        </p:nvSpPr>
        <p:spPr>
          <a:xfrm>
            <a:off x="0" y="1192263"/>
            <a:ext cx="4572000" cy="338554"/>
          </a:xfrm>
          <a:prstGeom prst="rect">
            <a:avLst/>
          </a:prstGeom>
        </p:spPr>
        <p:txBody>
          <a:bodyPr>
            <a:spAutoFit/>
          </a:bodyPr>
          <a:lstStyle/>
          <a:p>
            <a:pPr marL="0" marR="0">
              <a:spcBef>
                <a:spcPts val="0"/>
              </a:spcBef>
              <a:spcAft>
                <a:spcPts val="600"/>
              </a:spcAft>
            </a:pPr>
            <a:r>
              <a:rPr lang="en-US" sz="1600" b="1" dirty="0">
                <a:latin typeface="Arial" panose="020B0604020202020204" pitchFamily="34" charset="0"/>
                <a:ea typeface="Times New Roman" panose="02020603050405020304" pitchFamily="18" charset="0"/>
                <a:cs typeface="Times New Roman" panose="02020603050405020304" pitchFamily="18" charset="0"/>
              </a:rPr>
              <a:t>Sub-divided elements on the invoice</a:t>
            </a:r>
          </a:p>
        </p:txBody>
      </p:sp>
      <p:sp>
        <p:nvSpPr>
          <p:cNvPr id="4" name="Rectangle 3"/>
          <p:cNvSpPr/>
          <p:nvPr/>
        </p:nvSpPr>
        <p:spPr>
          <a:xfrm>
            <a:off x="2438400" y="4553082"/>
            <a:ext cx="2648482" cy="461665"/>
          </a:xfrm>
          <a:prstGeom prst="rect">
            <a:avLst/>
          </a:prstGeom>
        </p:spPr>
        <p:txBody>
          <a:bodyPr wrap="none">
            <a:spAutoFit/>
          </a:bodyPr>
          <a:lstStyle/>
          <a:p>
            <a:r>
              <a:rPr lang="en-US" b="1" dirty="0">
                <a:solidFill>
                  <a:srgbClr val="00B050"/>
                </a:solidFill>
                <a:latin typeface="Times New Roman" panose="02020603050405020304" pitchFamily="18" charset="0"/>
                <a:ea typeface="Times New Roman" panose="02020603050405020304" pitchFamily="18" charset="0"/>
              </a:rPr>
              <a:t>What about these?</a:t>
            </a:r>
            <a:endParaRPr lang="en-US" dirty="0">
              <a:solidFill>
                <a:srgbClr val="00B050"/>
              </a:solidFill>
            </a:endParaRPr>
          </a:p>
        </p:txBody>
      </p:sp>
      <p:cxnSp>
        <p:nvCxnSpPr>
          <p:cNvPr id="7" name="Straight Arrow Connector 6"/>
          <p:cNvCxnSpPr/>
          <p:nvPr/>
        </p:nvCxnSpPr>
        <p:spPr>
          <a:xfrm flipH="1" flipV="1">
            <a:off x="3429000" y="3776367"/>
            <a:ext cx="28840" cy="6051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H="1" flipV="1">
            <a:off x="1219200" y="4438717"/>
            <a:ext cx="1219200" cy="26663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39938" name="Picture 2" descr="https://documents.app.lucidchart.com/documents/599bc98f-1fd8-4578-a9c4-65e43350ae24/pages/J-5OozQtxRTs?a=14190&amp;x=-167&amp;y=-2&amp;w=594&amp;h=484&amp;store=1&amp;accept=image%2F*&amp;auth=LCA%20d2865945109276788d4a50b80ce148bf76ab4425-ts%3D1599139766"/>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l="6075" t="6590" r="4523" b="7731"/>
          <a:stretch/>
        </p:blipFill>
        <p:spPr bwMode="auto">
          <a:xfrm>
            <a:off x="5086882" y="1361540"/>
            <a:ext cx="3810000"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3072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514350"/>
            <a:ext cx="9067800" cy="461665"/>
          </a:xfrm>
          <a:prstGeom prst="rect">
            <a:avLst/>
          </a:prstGeom>
        </p:spPr>
        <p:txBody>
          <a:bodyPr wrap="square">
            <a:spAutoFit/>
          </a:bodyPr>
          <a:lstStyle/>
          <a:p>
            <a:pPr marL="0" marR="182880">
              <a:spcBef>
                <a:spcPts val="0"/>
              </a:spcBef>
              <a:spcAft>
                <a:spcPts val="600"/>
              </a:spcAft>
              <a:tabLst>
                <a:tab pos="800100" algn="l"/>
              </a:tabLst>
            </a:pPr>
            <a:r>
              <a:rPr lang="en-US" b="1" dirty="0">
                <a:solidFill>
                  <a:srgbClr val="0000FF"/>
                </a:solidFill>
                <a:latin typeface="Arial" panose="020B0604020202020204" pitchFamily="34" charset="0"/>
                <a:ea typeface="Times New Roman" panose="02020603050405020304" pitchFamily="18" charset="0"/>
                <a:cs typeface="Arial" panose="020B0604020202020204" pitchFamily="34" charset="0"/>
              </a:rPr>
              <a:t>Step 3: Identify the tables (entities) and columns (attributes) </a:t>
            </a:r>
          </a:p>
        </p:txBody>
      </p:sp>
      <p:sp>
        <p:nvSpPr>
          <p:cNvPr id="8" name="Rectangle 7"/>
          <p:cNvSpPr/>
          <p:nvPr/>
        </p:nvSpPr>
        <p:spPr>
          <a:xfrm>
            <a:off x="55179" y="1483874"/>
            <a:ext cx="4288221" cy="3526275"/>
          </a:xfrm>
          <a:prstGeom prst="rect">
            <a:avLst/>
          </a:prstGeom>
        </p:spPr>
        <p:txBody>
          <a:bodyPr wrap="square" numCol="2">
            <a:spAutoFit/>
          </a:bodyPr>
          <a:lstStyle/>
          <a:p>
            <a:pPr marL="0" marR="182880">
              <a:spcBef>
                <a:spcPts val="0"/>
              </a:spcBef>
              <a:spcAft>
                <a:spcPts val="600"/>
              </a:spcAft>
              <a:tabLst>
                <a:tab pos="2171700" algn="l"/>
              </a:tabLst>
            </a:pPr>
            <a:r>
              <a:rPr lang="en-US" sz="1300" dirty="0">
                <a:latin typeface="Times New Roman" panose="02020603050405020304" pitchFamily="18" charset="0"/>
                <a:ea typeface="Times New Roman" panose="02020603050405020304" pitchFamily="18" charset="0"/>
              </a:rPr>
              <a:t>Vendor name</a:t>
            </a:r>
          </a:p>
          <a:p>
            <a:pPr marL="0" marR="182880">
              <a:spcBef>
                <a:spcPts val="0"/>
              </a:spcBef>
              <a:spcAft>
                <a:spcPts val="600"/>
              </a:spcAft>
              <a:tabLst>
                <a:tab pos="1773238" algn="l"/>
              </a:tabLst>
            </a:pPr>
            <a:r>
              <a:rPr lang="en-US" sz="1300" dirty="0">
                <a:latin typeface="Times New Roman" panose="02020603050405020304" pitchFamily="18" charset="0"/>
                <a:ea typeface="Times New Roman" panose="02020603050405020304" pitchFamily="18" charset="0"/>
              </a:rPr>
              <a:t>Vendor address</a:t>
            </a:r>
          </a:p>
          <a:p>
            <a:pPr marL="0" marR="182880">
              <a:spcBef>
                <a:spcPts val="0"/>
              </a:spcBef>
              <a:spcAft>
                <a:spcPts val="600"/>
              </a:spcAft>
              <a:tabLst>
                <a:tab pos="1773238" algn="l"/>
              </a:tabLst>
            </a:pPr>
            <a:r>
              <a:rPr lang="en-US" sz="1300" dirty="0">
                <a:latin typeface="Times New Roman" panose="02020603050405020304" pitchFamily="18" charset="0"/>
                <a:ea typeface="Times New Roman" panose="02020603050405020304" pitchFamily="18" charset="0"/>
              </a:rPr>
              <a:t>Vendor city</a:t>
            </a:r>
          </a:p>
          <a:p>
            <a:pPr marL="0" marR="182880">
              <a:spcBef>
                <a:spcPts val="0"/>
              </a:spcBef>
              <a:spcAft>
                <a:spcPts val="600"/>
              </a:spcAft>
              <a:tabLst>
                <a:tab pos="1773238" algn="l"/>
              </a:tabLst>
            </a:pPr>
            <a:r>
              <a:rPr lang="en-US" sz="1300" dirty="0">
                <a:latin typeface="Times New Roman" panose="02020603050405020304" pitchFamily="18" charset="0"/>
                <a:ea typeface="Times New Roman" panose="02020603050405020304" pitchFamily="18" charset="0"/>
              </a:rPr>
              <a:t>Vendor state</a:t>
            </a:r>
          </a:p>
          <a:p>
            <a:pPr marL="0" marR="182880">
              <a:spcBef>
                <a:spcPts val="0"/>
              </a:spcBef>
              <a:spcAft>
                <a:spcPts val="600"/>
              </a:spcAft>
              <a:tabLst>
                <a:tab pos="1773238" algn="l"/>
              </a:tabLst>
            </a:pPr>
            <a:r>
              <a:rPr lang="en-US" sz="1300" dirty="0">
                <a:latin typeface="Times New Roman" panose="02020603050405020304" pitchFamily="18" charset="0"/>
                <a:ea typeface="Times New Roman" panose="02020603050405020304" pitchFamily="18" charset="0"/>
              </a:rPr>
              <a:t>Vendor zip	  </a:t>
            </a:r>
          </a:p>
          <a:p>
            <a:pPr marL="0" marR="182880">
              <a:spcBef>
                <a:spcPts val="0"/>
              </a:spcBef>
              <a:spcAft>
                <a:spcPts val="600"/>
              </a:spcAft>
              <a:tabLst>
                <a:tab pos="1828800" algn="l"/>
                <a:tab pos="3200400" algn="l"/>
              </a:tabLst>
            </a:pPr>
            <a:r>
              <a:rPr lang="en-US" sz="1300" dirty="0">
                <a:latin typeface="Times New Roman" panose="02020603050405020304" pitchFamily="18" charset="0"/>
                <a:ea typeface="Times New Roman" panose="02020603050405020304" pitchFamily="18" charset="0"/>
              </a:rPr>
              <a:t>Vendor phone number	</a:t>
            </a:r>
          </a:p>
          <a:p>
            <a:pPr marL="0" marR="182880">
              <a:spcBef>
                <a:spcPts val="0"/>
              </a:spcBef>
              <a:spcAft>
                <a:spcPts val="600"/>
              </a:spcAft>
              <a:tabLst>
                <a:tab pos="1828800" algn="l"/>
                <a:tab pos="3200400" algn="l"/>
              </a:tabLst>
            </a:pPr>
            <a:r>
              <a:rPr lang="en-US" sz="1300" dirty="0">
                <a:latin typeface="Times New Roman" panose="02020603050405020304" pitchFamily="18" charset="0"/>
                <a:ea typeface="Times New Roman" panose="02020603050405020304" pitchFamily="18" charset="0"/>
              </a:rPr>
              <a:t>Vendor fax number	</a:t>
            </a:r>
          </a:p>
          <a:p>
            <a:pPr marL="0" marR="182880">
              <a:spcBef>
                <a:spcPts val="0"/>
              </a:spcBef>
              <a:spcAft>
                <a:spcPts val="600"/>
              </a:spcAft>
              <a:tabLst>
                <a:tab pos="1828800" algn="l"/>
                <a:tab pos="3200400" algn="l"/>
              </a:tabLst>
            </a:pPr>
            <a:r>
              <a:rPr lang="en-US" sz="1300" dirty="0">
                <a:latin typeface="Times New Roman" panose="02020603050405020304" pitchFamily="18" charset="0"/>
                <a:ea typeface="Times New Roman" panose="02020603050405020304" pitchFamily="18" charset="0"/>
              </a:rPr>
              <a:t>Vendor web address	</a:t>
            </a:r>
          </a:p>
          <a:p>
            <a:pPr marL="0" marR="182880">
              <a:spcBef>
                <a:spcPts val="0"/>
              </a:spcBef>
              <a:spcAft>
                <a:spcPts val="600"/>
              </a:spcAft>
              <a:tabLst>
                <a:tab pos="3200400" algn="l"/>
              </a:tabLst>
            </a:pPr>
            <a:r>
              <a:rPr lang="en-US" sz="1300" dirty="0">
                <a:latin typeface="Times New Roman" panose="02020603050405020304" pitchFamily="18" charset="0"/>
                <a:ea typeface="Times New Roman" panose="02020603050405020304" pitchFamily="18" charset="0"/>
              </a:rPr>
              <a:t>Invoice number</a:t>
            </a:r>
          </a:p>
          <a:p>
            <a:pPr marL="0" marR="182880">
              <a:spcBef>
                <a:spcPts val="0"/>
              </a:spcBef>
              <a:spcAft>
                <a:spcPts val="600"/>
              </a:spcAft>
              <a:tabLst>
                <a:tab pos="1828800" algn="l"/>
                <a:tab pos="3200400" algn="l"/>
              </a:tabLst>
            </a:pPr>
            <a:r>
              <a:rPr lang="en-US" sz="1300" dirty="0">
                <a:latin typeface="Times New Roman" panose="02020603050405020304" pitchFamily="18" charset="0"/>
                <a:ea typeface="Times New Roman" panose="02020603050405020304" pitchFamily="18" charset="0"/>
              </a:rPr>
              <a:t>Invoice date</a:t>
            </a:r>
          </a:p>
          <a:p>
            <a:pPr marL="0" marR="182880">
              <a:spcBef>
                <a:spcPts val="0"/>
              </a:spcBef>
              <a:spcAft>
                <a:spcPts val="600"/>
              </a:spcAft>
              <a:tabLst>
                <a:tab pos="1828800" algn="l"/>
                <a:tab pos="3200400" algn="l"/>
              </a:tabLst>
            </a:pPr>
            <a:r>
              <a:rPr lang="en-US" sz="1300" dirty="0">
                <a:latin typeface="Times New Roman" panose="02020603050405020304" pitchFamily="18" charset="0"/>
                <a:ea typeface="Times New Roman" panose="02020603050405020304" pitchFamily="18" charset="0"/>
              </a:rPr>
              <a:t>Invoice terms</a:t>
            </a:r>
          </a:p>
          <a:p>
            <a:pPr marL="0" marR="182880">
              <a:spcBef>
                <a:spcPts val="0"/>
              </a:spcBef>
              <a:spcAft>
                <a:spcPts val="600"/>
              </a:spcAft>
              <a:tabLst>
                <a:tab pos="1828800" algn="l"/>
                <a:tab pos="3200400" algn="l"/>
              </a:tabLst>
            </a:pPr>
            <a:r>
              <a:rPr lang="en-US" sz="1300" dirty="0">
                <a:latin typeface="Times New Roman" panose="02020603050405020304" pitchFamily="18" charset="0"/>
                <a:ea typeface="Times New Roman" panose="02020603050405020304" pitchFamily="18" charset="0"/>
              </a:rPr>
              <a:t>Item part number</a:t>
            </a:r>
          </a:p>
          <a:p>
            <a:pPr marL="0" marR="182880">
              <a:spcBef>
                <a:spcPts val="0"/>
              </a:spcBef>
              <a:spcAft>
                <a:spcPts val="600"/>
              </a:spcAft>
              <a:tabLst>
                <a:tab pos="1828800" algn="l"/>
                <a:tab pos="3200400" algn="l"/>
              </a:tabLst>
            </a:pPr>
            <a:r>
              <a:rPr lang="en-US" sz="1300" dirty="0">
                <a:latin typeface="Times New Roman" panose="02020603050405020304" pitchFamily="18" charset="0"/>
                <a:ea typeface="Times New Roman" panose="02020603050405020304" pitchFamily="18" charset="0"/>
              </a:rPr>
              <a:t>Item quantity</a:t>
            </a:r>
          </a:p>
          <a:p>
            <a:pPr marL="0" marR="182880">
              <a:spcBef>
                <a:spcPts val="0"/>
              </a:spcBef>
              <a:spcAft>
                <a:spcPts val="600"/>
              </a:spcAft>
              <a:tabLst>
                <a:tab pos="1828800" algn="l"/>
                <a:tab pos="3200400" algn="l"/>
              </a:tabLst>
            </a:pPr>
            <a:r>
              <a:rPr lang="en-US" sz="1300" dirty="0">
                <a:latin typeface="Times New Roman" panose="02020603050405020304" pitchFamily="18" charset="0"/>
                <a:ea typeface="Times New Roman" panose="02020603050405020304" pitchFamily="18" charset="0"/>
              </a:rPr>
              <a:t>Item description</a:t>
            </a:r>
          </a:p>
          <a:p>
            <a:pPr marL="0" marR="182880">
              <a:spcBef>
                <a:spcPts val="0"/>
              </a:spcBef>
              <a:spcAft>
                <a:spcPts val="600"/>
              </a:spcAft>
              <a:tabLst>
                <a:tab pos="1828800" algn="l"/>
                <a:tab pos="3200400" algn="l"/>
              </a:tabLst>
            </a:pPr>
            <a:r>
              <a:rPr lang="en-US" sz="1300" dirty="0">
                <a:latin typeface="Times New Roman" panose="02020603050405020304" pitchFamily="18" charset="0"/>
                <a:ea typeface="Times New Roman" panose="02020603050405020304" pitchFamily="18" charset="0"/>
              </a:rPr>
              <a:t>Item unit price</a:t>
            </a:r>
          </a:p>
          <a:p>
            <a:pPr marL="0" marR="182880">
              <a:spcBef>
                <a:spcPts val="0"/>
              </a:spcBef>
              <a:spcAft>
                <a:spcPts val="600"/>
              </a:spcAft>
              <a:tabLst>
                <a:tab pos="1828800" algn="l"/>
                <a:tab pos="3200400" algn="l"/>
              </a:tabLst>
            </a:pPr>
            <a:r>
              <a:rPr lang="en-US" sz="1300" dirty="0">
                <a:latin typeface="Times New Roman" panose="02020603050405020304" pitchFamily="18" charset="0"/>
                <a:ea typeface="Times New Roman" panose="02020603050405020304" pitchFamily="18" charset="0"/>
              </a:rPr>
              <a:t>Item extension</a:t>
            </a:r>
          </a:p>
          <a:p>
            <a:pPr marL="0" marR="182880">
              <a:spcBef>
                <a:spcPts val="0"/>
              </a:spcBef>
              <a:spcAft>
                <a:spcPts val="600"/>
              </a:spcAft>
              <a:tabLst>
                <a:tab pos="1828800" algn="l"/>
                <a:tab pos="3200400" algn="l"/>
              </a:tabLst>
            </a:pPr>
            <a:r>
              <a:rPr lang="en-US" sz="1300" dirty="0">
                <a:latin typeface="Times New Roman" panose="02020603050405020304" pitchFamily="18" charset="0"/>
                <a:ea typeface="Times New Roman" panose="02020603050405020304" pitchFamily="18" charset="0"/>
              </a:rPr>
              <a:t>Vendor sales contact name</a:t>
            </a:r>
          </a:p>
          <a:p>
            <a:pPr marL="0" marR="182880">
              <a:spcBef>
                <a:spcPts val="0"/>
              </a:spcBef>
              <a:spcAft>
                <a:spcPts val="600"/>
              </a:spcAft>
              <a:tabLst>
                <a:tab pos="1828800" algn="l"/>
                <a:tab pos="3200400" algn="l"/>
              </a:tabLst>
            </a:pPr>
            <a:r>
              <a:rPr lang="en-US" sz="1300" dirty="0">
                <a:latin typeface="Times New Roman" panose="02020603050405020304" pitchFamily="18" charset="0"/>
                <a:ea typeface="Times New Roman" panose="02020603050405020304" pitchFamily="18" charset="0"/>
              </a:rPr>
              <a:t>Vendor sales contact </a:t>
            </a:r>
            <a:r>
              <a:rPr lang="en-US" sz="1300" dirty="0" err="1">
                <a:latin typeface="Times New Roman" panose="02020603050405020304" pitchFamily="18" charset="0"/>
                <a:ea typeface="Times New Roman" panose="02020603050405020304" pitchFamily="18" charset="0"/>
              </a:rPr>
              <a:t>ext</a:t>
            </a:r>
            <a:endParaRPr lang="en-US" sz="1300" dirty="0">
              <a:latin typeface="Times New Roman" panose="02020603050405020304" pitchFamily="18" charset="0"/>
              <a:ea typeface="Times New Roman" panose="02020603050405020304" pitchFamily="18" charset="0"/>
            </a:endParaRPr>
          </a:p>
          <a:p>
            <a:pPr marL="0" marR="182880">
              <a:spcBef>
                <a:spcPts val="0"/>
              </a:spcBef>
              <a:spcAft>
                <a:spcPts val="600"/>
              </a:spcAft>
              <a:tabLst>
                <a:tab pos="1828800" algn="l"/>
                <a:tab pos="3200400" algn="l"/>
              </a:tabLst>
            </a:pPr>
            <a:r>
              <a:rPr lang="en-US" sz="1300" dirty="0">
                <a:latin typeface="Times New Roman" panose="02020603050405020304" pitchFamily="18" charset="0"/>
                <a:ea typeface="Times New Roman" panose="02020603050405020304" pitchFamily="18" charset="0"/>
              </a:rPr>
              <a:t>Vendor AR contact name</a:t>
            </a:r>
          </a:p>
          <a:p>
            <a:pPr marL="0" marR="182880">
              <a:spcBef>
                <a:spcPts val="0"/>
              </a:spcBef>
              <a:spcAft>
                <a:spcPts val="600"/>
              </a:spcAft>
              <a:tabLst>
                <a:tab pos="1828800" algn="l"/>
                <a:tab pos="3200400" algn="l"/>
              </a:tabLst>
            </a:pPr>
            <a:r>
              <a:rPr lang="en-US" sz="1300" dirty="0">
                <a:latin typeface="Times New Roman" panose="02020603050405020304" pitchFamily="18" charset="0"/>
                <a:ea typeface="Times New Roman" panose="02020603050405020304" pitchFamily="18" charset="0"/>
              </a:rPr>
              <a:t>Vendor AR contact </a:t>
            </a:r>
            <a:r>
              <a:rPr lang="en-US" sz="1300" dirty="0" err="1">
                <a:latin typeface="Times New Roman" panose="02020603050405020304" pitchFamily="18" charset="0"/>
                <a:ea typeface="Times New Roman" panose="02020603050405020304" pitchFamily="18" charset="0"/>
              </a:rPr>
              <a:t>ext</a:t>
            </a:r>
          </a:p>
          <a:p>
            <a:pPr marL="0" marR="182880">
              <a:spcBef>
                <a:spcPts val="0"/>
              </a:spcBef>
              <a:spcAft>
                <a:spcPts val="600"/>
              </a:spcAft>
              <a:tabLst>
                <a:tab pos="1828800" algn="l"/>
                <a:tab pos="3200400" algn="l"/>
              </a:tabLst>
            </a:pPr>
            <a:r>
              <a:rPr lang="en-US" sz="1300" dirty="0">
                <a:latin typeface="Times New Roman" panose="02020603050405020304" pitchFamily="18" charset="0"/>
                <a:ea typeface="Times New Roman" panose="02020603050405020304" pitchFamily="18" charset="0"/>
              </a:rPr>
              <a:t>Invoice total</a:t>
            </a:r>
          </a:p>
        </p:txBody>
      </p:sp>
      <p:sp>
        <p:nvSpPr>
          <p:cNvPr id="3" name="Rectangle 2"/>
          <p:cNvSpPr/>
          <p:nvPr/>
        </p:nvSpPr>
        <p:spPr>
          <a:xfrm>
            <a:off x="0" y="1192263"/>
            <a:ext cx="4572000" cy="338554"/>
          </a:xfrm>
          <a:prstGeom prst="rect">
            <a:avLst/>
          </a:prstGeom>
        </p:spPr>
        <p:txBody>
          <a:bodyPr>
            <a:spAutoFit/>
          </a:bodyPr>
          <a:lstStyle/>
          <a:p>
            <a:pPr marL="0" marR="0">
              <a:spcBef>
                <a:spcPts val="0"/>
              </a:spcBef>
              <a:spcAft>
                <a:spcPts val="600"/>
              </a:spcAft>
            </a:pPr>
            <a:r>
              <a:rPr lang="en-US" sz="1600" b="1" dirty="0">
                <a:latin typeface="Arial" panose="020B0604020202020204" pitchFamily="34" charset="0"/>
                <a:ea typeface="Times New Roman" panose="02020603050405020304" pitchFamily="18" charset="0"/>
                <a:cs typeface="Times New Roman" panose="02020603050405020304" pitchFamily="18" charset="0"/>
              </a:rPr>
              <a:t>Sub-divided elements on the invoice</a:t>
            </a:r>
          </a:p>
        </p:txBody>
      </p:sp>
      <p:pic>
        <p:nvPicPr>
          <p:cNvPr id="44036" name="Picture 4" descr="https://documents.lucidchart.com/documents/599bc98f-1fd8-4578-a9c4-65e43350ae24/pages/J-5OozQtxRTs?a=1342&amp;x=929&amp;y=228&amp;w=264&amp;h=264&amp;store=1&amp;accept=image%2F*&amp;auth=LCA%20846c4ca4e842d042b2e35c6bd612d104318dfef2-ts%3D1548701681"/>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7086600" y="2647950"/>
            <a:ext cx="1885950" cy="1885950"/>
          </a:xfrm>
          <a:prstGeom prst="rect">
            <a:avLst/>
          </a:prstGeom>
          <a:noFill/>
          <a:extLst>
            <a:ext uri="{909E8E84-426E-40DD-AFC4-6F175D3DCCD1}">
              <a14:hiddenFill xmlns:a14="http://schemas.microsoft.com/office/drawing/2010/main">
                <a:solidFill>
                  <a:srgbClr val="FFFFFF"/>
                </a:solidFill>
              </a14:hiddenFill>
            </a:ext>
          </a:extLst>
        </p:spPr>
      </p:pic>
      <p:pic>
        <p:nvPicPr>
          <p:cNvPr id="40962" name="Picture 2" descr="https://documents.app.lucidchart.com/documents/599bc98f-1fd8-4578-a9c4-65e43350ae24/pages/J-5OozQtxRTs?a=14190&amp;x=549&amp;y=-13&amp;w=663&amp;h=546&amp;store=1&amp;accept=image%2F*&amp;auth=LCA%20bb6b6f249bf6ca86bac11f17ebf4485a115d97d3-ts%3D1599139766"/>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l="4829" t="5868" r="6640" b="6113"/>
          <a:stretch/>
        </p:blipFill>
        <p:spPr bwMode="auto">
          <a:xfrm>
            <a:off x="4610100" y="1200150"/>
            <a:ext cx="4191001" cy="342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87772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514350"/>
            <a:ext cx="8991600" cy="3200876"/>
          </a:xfrm>
          <a:prstGeom prst="rect">
            <a:avLst/>
          </a:prstGeom>
        </p:spPr>
        <p:txBody>
          <a:bodyPr wrap="square">
            <a:spAutoFit/>
          </a:bodyPr>
          <a:lstStyle/>
          <a:p>
            <a:pPr marL="0" marR="0">
              <a:spcBef>
                <a:spcPts val="0"/>
              </a:spcBef>
              <a:spcAft>
                <a:spcPts val="600"/>
              </a:spcAft>
            </a:pPr>
            <a:r>
              <a:rPr lang="en-US" sz="2800" b="1" dirty="0">
                <a:solidFill>
                  <a:srgbClr val="0000FF"/>
                </a:solidFill>
                <a:latin typeface="Arial" panose="020B0604020202020204" pitchFamily="34" charset="0"/>
                <a:ea typeface="Times New Roman" panose="02020603050405020304" pitchFamily="18" charset="0"/>
                <a:cs typeface="Times New Roman" panose="02020603050405020304" pitchFamily="18" charset="0"/>
              </a:rPr>
              <a:t>6 basic steps for designing a data structure</a:t>
            </a:r>
          </a:p>
          <a:p>
            <a:pPr marL="0" marR="182880">
              <a:spcBef>
                <a:spcPts val="0"/>
              </a:spcBef>
              <a:spcAft>
                <a:spcPts val="600"/>
              </a:spcAft>
              <a:tabLst>
                <a:tab pos="800100" algn="l"/>
              </a:tabLst>
            </a:pPr>
            <a:r>
              <a:rPr lang="en-US" b="1" dirty="0">
                <a:latin typeface="Times New Roman" panose="02020603050405020304" pitchFamily="18" charset="0"/>
                <a:ea typeface="Times New Roman" panose="02020603050405020304" pitchFamily="18" charset="0"/>
              </a:rPr>
              <a:t>Step 1:	Identify the data elements</a:t>
            </a:r>
          </a:p>
          <a:p>
            <a:pPr marL="0" marR="182880">
              <a:spcBef>
                <a:spcPts val="0"/>
              </a:spcBef>
              <a:spcAft>
                <a:spcPts val="600"/>
              </a:spcAft>
              <a:tabLst>
                <a:tab pos="800100" algn="l"/>
              </a:tabLst>
            </a:pPr>
            <a:r>
              <a:rPr lang="en-US" b="1" dirty="0">
                <a:latin typeface="Times New Roman" panose="02020603050405020304" pitchFamily="18" charset="0"/>
                <a:ea typeface="Times New Roman" panose="02020603050405020304" pitchFamily="18" charset="0"/>
              </a:rPr>
              <a:t>Step 2:	Subdivide each element into its smallest useful components</a:t>
            </a:r>
          </a:p>
          <a:p>
            <a:pPr marL="0" marR="182880">
              <a:spcBef>
                <a:spcPts val="0"/>
              </a:spcBef>
              <a:spcAft>
                <a:spcPts val="600"/>
              </a:spcAft>
              <a:tabLst>
                <a:tab pos="800100" algn="l"/>
              </a:tabLst>
            </a:pPr>
            <a:r>
              <a:rPr lang="en-US" b="1" dirty="0">
                <a:latin typeface="Times New Roman" panose="02020603050405020304" pitchFamily="18" charset="0"/>
                <a:ea typeface="Times New Roman" panose="02020603050405020304" pitchFamily="18" charset="0"/>
              </a:rPr>
              <a:t>Step 3:	Identify the tables and assign columns *</a:t>
            </a:r>
          </a:p>
          <a:p>
            <a:pPr marL="0" marR="182880">
              <a:spcBef>
                <a:spcPts val="0"/>
              </a:spcBef>
              <a:spcAft>
                <a:spcPts val="600"/>
              </a:spcAft>
              <a:tabLst>
                <a:tab pos="800100" algn="l"/>
              </a:tabLst>
            </a:pPr>
            <a:r>
              <a:rPr lang="en-US" b="1" dirty="0">
                <a:highlight>
                  <a:srgbClr val="FFFF00"/>
                </a:highlight>
                <a:latin typeface="Times New Roman" panose="02020603050405020304" pitchFamily="18" charset="0"/>
                <a:ea typeface="Times New Roman" panose="02020603050405020304" pitchFamily="18" charset="0"/>
              </a:rPr>
              <a:t>Step 4:	Identify (or assign) the primary and foreign keys *</a:t>
            </a:r>
          </a:p>
          <a:p>
            <a:pPr marL="0" marR="182880">
              <a:spcBef>
                <a:spcPts val="0"/>
              </a:spcBef>
              <a:spcAft>
                <a:spcPts val="600"/>
              </a:spcAft>
              <a:tabLst>
                <a:tab pos="800100" algn="l"/>
              </a:tabLst>
            </a:pPr>
            <a:r>
              <a:rPr lang="en-US" dirty="0">
                <a:latin typeface="Times New Roman" panose="02020603050405020304" pitchFamily="18" charset="0"/>
                <a:ea typeface="Times New Roman" panose="02020603050405020304" pitchFamily="18" charset="0"/>
              </a:rPr>
              <a:t>Step 5:	Review whether the data structure is normalized</a:t>
            </a:r>
          </a:p>
          <a:p>
            <a:pPr marL="0" marR="182880">
              <a:spcBef>
                <a:spcPts val="0"/>
              </a:spcBef>
              <a:spcAft>
                <a:spcPts val="600"/>
              </a:spcAft>
              <a:tabLst>
                <a:tab pos="800100" algn="l"/>
              </a:tabLst>
            </a:pPr>
            <a:r>
              <a:rPr lang="en-US" dirty="0">
                <a:latin typeface="Times New Roman" panose="02020603050405020304" pitchFamily="18" charset="0"/>
                <a:ea typeface="Times New Roman" panose="02020603050405020304" pitchFamily="18" charset="0"/>
              </a:rPr>
              <a:t>Step 6:	Identify the indexes</a:t>
            </a:r>
          </a:p>
        </p:txBody>
      </p:sp>
      <p:sp>
        <p:nvSpPr>
          <p:cNvPr id="3" name="Rectangle 2"/>
          <p:cNvSpPr/>
          <p:nvPr/>
        </p:nvSpPr>
        <p:spPr>
          <a:xfrm>
            <a:off x="12700" y="4705350"/>
            <a:ext cx="8197850" cy="369332"/>
          </a:xfrm>
          <a:prstGeom prst="rect">
            <a:avLst/>
          </a:prstGeom>
        </p:spPr>
        <p:txBody>
          <a:bodyPr wrap="square">
            <a:spAutoFit/>
          </a:bodyPr>
          <a:lstStyle/>
          <a:p>
            <a:pPr marR="182880">
              <a:spcBef>
                <a:spcPts val="0"/>
              </a:spcBef>
              <a:spcAft>
                <a:spcPts val="600"/>
              </a:spcAft>
              <a:tabLst>
                <a:tab pos="800100" algn="l"/>
              </a:tabLst>
            </a:pPr>
            <a:r>
              <a:rPr lang="en-US" sz="1800" dirty="0">
                <a:latin typeface="Times New Roman" panose="02020603050405020304" pitchFamily="18" charset="0"/>
                <a:ea typeface="Times New Roman" panose="02020603050405020304" pitchFamily="18" charset="0"/>
              </a:rPr>
              <a:t>* Identify entity relationships where possible</a:t>
            </a:r>
          </a:p>
        </p:txBody>
      </p:sp>
    </p:spTree>
    <p:extLst>
      <p:ext uri="{BB962C8B-B14F-4D97-AF65-F5344CB8AC3E}">
        <p14:creationId xmlns:p14="http://schemas.microsoft.com/office/powerpoint/2010/main" val="21500528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353499"/>
            <a:ext cx="8534400" cy="646331"/>
          </a:xfrm>
          <a:prstGeom prst="rect">
            <a:avLst/>
          </a:prstGeom>
          <a:noFill/>
        </p:spPr>
        <p:txBody>
          <a:bodyPr wrap="square" rtlCol="0">
            <a:spAutoFit/>
          </a:bodyPr>
          <a:lstStyle/>
          <a:p>
            <a:r>
              <a:rPr lang="en-US" sz="3600" dirty="0">
                <a:latin typeface="Arial" panose="020B0604020202020204" pitchFamily="34" charset="0"/>
                <a:cs typeface="Arial" panose="020B0604020202020204" pitchFamily="34" charset="0"/>
              </a:rPr>
              <a:t>Now we’re making a detailed design</a:t>
            </a:r>
          </a:p>
        </p:txBody>
      </p:sp>
      <p:sp>
        <p:nvSpPr>
          <p:cNvPr id="6" name="Rounded Rectangle 5">
            <a:extLst>
              <a:ext uri="{FF2B5EF4-FFF2-40B4-BE49-F238E27FC236}">
                <a16:creationId xmlns:a16="http://schemas.microsoft.com/office/drawing/2014/main" id="{4DE58F32-66E9-F440-9757-04C46A7349EC}"/>
              </a:ext>
            </a:extLst>
          </p:cNvPr>
          <p:cNvSpPr/>
          <p:nvPr/>
        </p:nvSpPr>
        <p:spPr>
          <a:xfrm>
            <a:off x="165101" y="1168162"/>
            <a:ext cx="2451100" cy="86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t>Conceptual Model</a:t>
            </a:r>
          </a:p>
        </p:txBody>
      </p:sp>
      <p:sp>
        <p:nvSpPr>
          <p:cNvPr id="15" name="Rounded Rectangle 14">
            <a:extLst>
              <a:ext uri="{FF2B5EF4-FFF2-40B4-BE49-F238E27FC236}">
                <a16:creationId xmlns:a16="http://schemas.microsoft.com/office/drawing/2014/main" id="{524F58B1-793D-164F-A594-91E2EB38141F}"/>
              </a:ext>
            </a:extLst>
          </p:cNvPr>
          <p:cNvSpPr/>
          <p:nvPr/>
        </p:nvSpPr>
        <p:spPr>
          <a:xfrm>
            <a:off x="3215822" y="1168162"/>
            <a:ext cx="2451100" cy="863600"/>
          </a:xfrm>
          <a:prstGeom prst="roundRect">
            <a:avLst/>
          </a:prstGeom>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a:t>Logical Model</a:t>
            </a:r>
          </a:p>
        </p:txBody>
      </p:sp>
      <p:sp>
        <p:nvSpPr>
          <p:cNvPr id="16" name="Rounded Rectangle 15">
            <a:extLst>
              <a:ext uri="{FF2B5EF4-FFF2-40B4-BE49-F238E27FC236}">
                <a16:creationId xmlns:a16="http://schemas.microsoft.com/office/drawing/2014/main" id="{B9553C22-70BD-C74D-AC31-441CE94FF1D8}"/>
              </a:ext>
            </a:extLst>
          </p:cNvPr>
          <p:cNvSpPr/>
          <p:nvPr/>
        </p:nvSpPr>
        <p:spPr>
          <a:xfrm>
            <a:off x="6266543" y="1168162"/>
            <a:ext cx="2451100" cy="86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a:t>Physical Model</a:t>
            </a:r>
          </a:p>
        </p:txBody>
      </p:sp>
      <p:sp>
        <p:nvSpPr>
          <p:cNvPr id="7" name="TextBox 6">
            <a:extLst>
              <a:ext uri="{FF2B5EF4-FFF2-40B4-BE49-F238E27FC236}">
                <a16:creationId xmlns:a16="http://schemas.microsoft.com/office/drawing/2014/main" id="{28E29ADE-EAFC-6643-8BE8-67BC1689D732}"/>
              </a:ext>
            </a:extLst>
          </p:cNvPr>
          <p:cNvSpPr txBox="1"/>
          <p:nvPr/>
        </p:nvSpPr>
        <p:spPr>
          <a:xfrm>
            <a:off x="165100" y="2200094"/>
            <a:ext cx="2538686" cy="2308324"/>
          </a:xfrm>
          <a:prstGeom prst="rect">
            <a:avLst/>
          </a:prstGeom>
          <a:noFill/>
        </p:spPr>
        <p:txBody>
          <a:bodyPr wrap="square" rtlCol="0">
            <a:spAutoFit/>
          </a:bodyPr>
          <a:lstStyle/>
          <a:p>
            <a:r>
              <a:rPr lang="en-US" sz="1800" dirty="0"/>
              <a:t>Non-technical easy to understand statements developed collaboratively that articulate the role of data in the business</a:t>
            </a:r>
          </a:p>
          <a:p>
            <a:r>
              <a:rPr lang="en-US" sz="1800" b="1" dirty="0"/>
              <a:t>Entities and Relationships</a:t>
            </a:r>
          </a:p>
        </p:txBody>
      </p:sp>
      <p:sp>
        <p:nvSpPr>
          <p:cNvPr id="18" name="TextBox 17">
            <a:extLst>
              <a:ext uri="{FF2B5EF4-FFF2-40B4-BE49-F238E27FC236}">
                <a16:creationId xmlns:a16="http://schemas.microsoft.com/office/drawing/2014/main" id="{D22442AE-E368-C342-9197-C58944412BED}"/>
              </a:ext>
            </a:extLst>
          </p:cNvPr>
          <p:cNvSpPr txBox="1"/>
          <p:nvPr/>
        </p:nvSpPr>
        <p:spPr>
          <a:xfrm>
            <a:off x="3215821" y="2196153"/>
            <a:ext cx="2451101" cy="2308324"/>
          </a:xfrm>
          <a:prstGeom prst="rect">
            <a:avLst/>
          </a:prstGeom>
          <a:noFill/>
        </p:spPr>
        <p:txBody>
          <a:bodyPr wrap="square" rtlCol="0">
            <a:spAutoFit/>
          </a:bodyPr>
          <a:lstStyle/>
          <a:p>
            <a:r>
              <a:rPr lang="en-US" sz="1800" dirty="0"/>
              <a:t>Conceptual model translated into entities and relationships using Entity-Relationship modeling tools</a:t>
            </a:r>
          </a:p>
          <a:p>
            <a:r>
              <a:rPr lang="en-US" sz="1800" b="1" dirty="0"/>
              <a:t>Tables, fields, and keys</a:t>
            </a:r>
          </a:p>
        </p:txBody>
      </p:sp>
      <p:sp>
        <p:nvSpPr>
          <p:cNvPr id="19" name="TextBox 18">
            <a:extLst>
              <a:ext uri="{FF2B5EF4-FFF2-40B4-BE49-F238E27FC236}">
                <a16:creationId xmlns:a16="http://schemas.microsoft.com/office/drawing/2014/main" id="{64896D08-3F8F-724C-A726-895E1CE6A997}"/>
              </a:ext>
            </a:extLst>
          </p:cNvPr>
          <p:cNvSpPr txBox="1"/>
          <p:nvPr/>
        </p:nvSpPr>
        <p:spPr>
          <a:xfrm>
            <a:off x="6266542" y="2196153"/>
            <a:ext cx="2451101" cy="2308324"/>
          </a:xfrm>
          <a:prstGeom prst="rect">
            <a:avLst/>
          </a:prstGeom>
          <a:noFill/>
        </p:spPr>
        <p:txBody>
          <a:bodyPr wrap="square" rtlCol="0">
            <a:spAutoFit/>
          </a:bodyPr>
          <a:lstStyle/>
          <a:p>
            <a:r>
              <a:rPr lang="en-US" sz="1800" dirty="0"/>
              <a:t>Conversion of logical data model into definitions of tables and columns (database)</a:t>
            </a:r>
            <a:endParaRPr lang="en-US" sz="1800" b="1" dirty="0"/>
          </a:p>
          <a:p>
            <a:r>
              <a:rPr lang="en-US" sz="1800" b="1" dirty="0"/>
              <a:t>DDL script that builds the out the model</a:t>
            </a:r>
            <a:r>
              <a:rPr lang="en-US" sz="1800" dirty="0"/>
              <a:t> </a:t>
            </a:r>
          </a:p>
        </p:txBody>
      </p:sp>
    </p:spTree>
    <p:extLst>
      <p:ext uri="{BB962C8B-B14F-4D97-AF65-F5344CB8AC3E}">
        <p14:creationId xmlns:p14="http://schemas.microsoft.com/office/powerpoint/2010/main" val="1241430122"/>
      </p:ext>
    </p:extLst>
  </p:cSld>
  <p:clrMapOvr>
    <a:masterClrMapping/>
  </p:clrMapOvr>
  <mc:AlternateContent xmlns:mc="http://schemas.openxmlformats.org/markup-compatibility/2006" xmlns:p14="http://schemas.microsoft.com/office/powerpoint/2010/main">
    <mc:Choice Requires="p14">
      <p:transition spd="slow" p14:dur="2000" advTm="20699"/>
    </mc:Choice>
    <mc:Fallback xmlns="">
      <p:transition spd="slow" advTm="20699"/>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514350"/>
            <a:ext cx="9067800" cy="461665"/>
          </a:xfrm>
          <a:prstGeom prst="rect">
            <a:avLst/>
          </a:prstGeom>
        </p:spPr>
        <p:txBody>
          <a:bodyPr wrap="square">
            <a:spAutoFit/>
          </a:bodyPr>
          <a:lstStyle/>
          <a:p>
            <a:pPr marL="0" marR="182880">
              <a:spcBef>
                <a:spcPts val="0"/>
              </a:spcBef>
              <a:spcAft>
                <a:spcPts val="600"/>
              </a:spcAft>
              <a:tabLst>
                <a:tab pos="800100" algn="l"/>
              </a:tabLst>
            </a:pPr>
            <a:r>
              <a:rPr lang="en-US" b="1" dirty="0">
                <a:solidFill>
                  <a:srgbClr val="0000FF"/>
                </a:solidFill>
                <a:latin typeface="Arial" panose="020B0604020202020204" pitchFamily="34" charset="0"/>
                <a:ea typeface="Times New Roman" panose="02020603050405020304" pitchFamily="18" charset="0"/>
                <a:cs typeface="Arial" panose="020B0604020202020204" pitchFamily="34" charset="0"/>
              </a:rPr>
              <a:t>Step 4: Identify (or assign) the </a:t>
            </a:r>
            <a:r>
              <a:rPr lang="en-US" b="1" u="sng" dirty="0">
                <a:solidFill>
                  <a:srgbClr val="0000FF"/>
                </a:solidFill>
                <a:latin typeface="Arial" panose="020B0604020202020204" pitchFamily="34" charset="0"/>
                <a:ea typeface="Times New Roman" panose="02020603050405020304" pitchFamily="18" charset="0"/>
                <a:cs typeface="Arial" panose="020B0604020202020204" pitchFamily="34" charset="0"/>
              </a:rPr>
              <a:t>Primary</a:t>
            </a:r>
            <a:r>
              <a:rPr lang="en-US" b="1" dirty="0">
                <a:solidFill>
                  <a:srgbClr val="0000FF"/>
                </a:solidFill>
                <a:latin typeface="Arial" panose="020B0604020202020204" pitchFamily="34" charset="0"/>
                <a:ea typeface="Times New Roman" panose="02020603050405020304" pitchFamily="18" charset="0"/>
                <a:cs typeface="Arial" panose="020B0604020202020204" pitchFamily="34" charset="0"/>
              </a:rPr>
              <a:t> and Foreign Keys </a:t>
            </a:r>
          </a:p>
        </p:txBody>
      </p:sp>
      <p:pic>
        <p:nvPicPr>
          <p:cNvPr id="9" name="Picture 2" descr="https://documents.lucidchart.com/documents/599bc98f-1fd8-4578-a9c4-65e43350ae24/pages/J-5OozQtxRTs?a=1170&amp;x=549&amp;y=-14&amp;w=663&amp;h=581&amp;store=1&amp;accept=image%2F*&amp;auth=LCA%20cfc3d12e9f5767b56f02b25fac211361731dc5a2-ts%3D1548701681"/>
          <p:cNvPicPr>
            <a:picLocks noChangeAspect="1" noChangeArrowheads="1"/>
          </p:cNvPicPr>
          <p:nvPr/>
        </p:nvPicPr>
        <p:blipFill rotWithShape="1">
          <a:blip r:embed="rId3">
            <a:extLst>
              <a:ext uri="{28A0092B-C50C-407E-A947-70E740481C1C}">
                <a14:useLocalDpi xmlns:a14="http://schemas.microsoft.com/office/drawing/2010/main" val="0"/>
              </a:ext>
            </a:extLst>
          </a:blip>
          <a:srcRect l="59557" t="7026" b="64030"/>
          <a:stretch/>
        </p:blipFill>
        <p:spPr bwMode="auto">
          <a:xfrm>
            <a:off x="3505200" y="1276350"/>
            <a:ext cx="1914525" cy="1201989"/>
          </a:xfrm>
          <a:prstGeom prst="rect">
            <a:avLst/>
          </a:prstGeom>
          <a:noFill/>
          <a:extLst>
            <a:ext uri="{909E8E84-426E-40DD-AFC4-6F175D3DCCD1}">
              <a14:hiddenFill xmlns:a14="http://schemas.microsoft.com/office/drawing/2010/main">
                <a:solidFill>
                  <a:srgbClr val="FFFFFF"/>
                </a:solidFill>
              </a14:hiddenFill>
            </a:ext>
          </a:extLst>
        </p:spPr>
      </p:pic>
      <p:pic>
        <p:nvPicPr>
          <p:cNvPr id="45062" name="Picture 6" descr="https://documents.lucidchart.com/documents/599bc98f-1fd8-4578-a9c4-65e43350ae24/pages/J-5OozQtxRTs?a=1342&amp;x=929&amp;y=228&amp;w=264&amp;h=264&amp;store=1&amp;accept=image%2F*&amp;auth=LCA%20846c4ca4e842d042b2e35c6bd612d104318dfef2-ts%3D154870168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1047750"/>
            <a:ext cx="1885950" cy="18859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documents.app.lucidchart.com/documents/599bc98f-1fd8-4578-a9c4-65e43350ae24/pages/J-5OozQtxRTs?a=14190&amp;x=549&amp;y=-13&amp;w=663&amp;h=546&amp;store=1&amp;accept=image%2F*&amp;auth=LCA%20bb6b6f249bf6ca86bac11f17ebf4485a115d97d3-ts%3D1599139766"/>
          <p:cNvPicPr>
            <a:picLocks noChangeAspect="1" noChangeArrowheads="1"/>
          </p:cNvPicPr>
          <p:nvPr/>
        </p:nvPicPr>
        <p:blipFill rotWithShape="1">
          <a:blip r:embed="rId5" cstate="screen">
            <a:extLst>
              <a:ext uri="{28A0092B-C50C-407E-A947-70E740481C1C}">
                <a14:useLocalDpi xmlns:a14="http://schemas.microsoft.com/office/drawing/2010/main"/>
              </a:ext>
            </a:extLst>
          </a:blip>
          <a:srcRect/>
          <a:stretch/>
        </p:blipFill>
        <p:spPr bwMode="auto">
          <a:xfrm>
            <a:off x="990601" y="1219199"/>
            <a:ext cx="2057400" cy="342900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200400" y="2933699"/>
            <a:ext cx="4419600" cy="1261884"/>
          </a:xfrm>
          <a:prstGeom prst="rect">
            <a:avLst/>
          </a:prstGeom>
        </p:spPr>
        <p:txBody>
          <a:bodyPr wrap="square">
            <a:spAutoFit/>
          </a:bodyPr>
          <a:lstStyle/>
          <a:p>
            <a:r>
              <a:rPr lang="en-US" dirty="0">
                <a:solidFill>
                  <a:srgbClr val="C00000"/>
                </a:solidFill>
              </a:rPr>
              <a:t>What field should be the PK?  If you can’t find it, assign one.</a:t>
            </a:r>
          </a:p>
          <a:p>
            <a:endParaRPr lang="en-US" sz="1400" dirty="0">
              <a:solidFill>
                <a:srgbClr val="C00000"/>
              </a:solidFill>
            </a:endParaRPr>
          </a:p>
          <a:p>
            <a:r>
              <a:rPr lang="en-US" sz="1400" i="1" dirty="0">
                <a:solidFill>
                  <a:srgbClr val="0070C0"/>
                </a:solidFill>
              </a:rPr>
              <a:t>Also remember </a:t>
            </a:r>
            <a:r>
              <a:rPr lang="en-US" sz="1400" b="1" i="1" dirty="0">
                <a:solidFill>
                  <a:srgbClr val="0070C0"/>
                </a:solidFill>
              </a:rPr>
              <a:t>it should be unique </a:t>
            </a:r>
            <a:r>
              <a:rPr lang="en-US" sz="1400" i="1" dirty="0">
                <a:solidFill>
                  <a:srgbClr val="0070C0"/>
                </a:solidFill>
              </a:rPr>
              <a:t>and </a:t>
            </a:r>
            <a:r>
              <a:rPr lang="en-US" sz="1400" b="1" i="1" dirty="0">
                <a:solidFill>
                  <a:srgbClr val="0070C0"/>
                </a:solidFill>
              </a:rPr>
              <a:t>not change</a:t>
            </a:r>
          </a:p>
        </p:txBody>
      </p:sp>
    </p:spTree>
    <p:extLst>
      <p:ext uri="{BB962C8B-B14F-4D97-AF65-F5344CB8AC3E}">
        <p14:creationId xmlns:p14="http://schemas.microsoft.com/office/powerpoint/2010/main" val="3062914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504980"/>
            <a:ext cx="9067800" cy="461665"/>
          </a:xfrm>
          <a:prstGeom prst="rect">
            <a:avLst/>
          </a:prstGeom>
        </p:spPr>
        <p:txBody>
          <a:bodyPr wrap="square">
            <a:spAutoFit/>
          </a:bodyPr>
          <a:lstStyle/>
          <a:p>
            <a:pPr marL="0" marR="182880">
              <a:spcBef>
                <a:spcPts val="0"/>
              </a:spcBef>
              <a:spcAft>
                <a:spcPts val="600"/>
              </a:spcAft>
              <a:tabLst>
                <a:tab pos="800100" algn="l"/>
              </a:tabLst>
            </a:pPr>
            <a:r>
              <a:rPr lang="en-US" b="1" dirty="0">
                <a:solidFill>
                  <a:srgbClr val="0000FF"/>
                </a:solidFill>
                <a:latin typeface="Arial" panose="020B0604020202020204" pitchFamily="34" charset="0"/>
                <a:ea typeface="Times New Roman" panose="02020603050405020304" pitchFamily="18" charset="0"/>
                <a:cs typeface="Arial" panose="020B0604020202020204" pitchFamily="34" charset="0"/>
              </a:rPr>
              <a:t>Step 4: Identify the </a:t>
            </a:r>
            <a:r>
              <a:rPr lang="en-US" b="1" u="sng" dirty="0">
                <a:solidFill>
                  <a:srgbClr val="00B050"/>
                </a:solidFill>
                <a:latin typeface="Arial" panose="020B0604020202020204" pitchFamily="34" charset="0"/>
                <a:ea typeface="Times New Roman" panose="02020603050405020304" pitchFamily="18" charset="0"/>
                <a:cs typeface="Arial" panose="020B0604020202020204" pitchFamily="34" charset="0"/>
              </a:rPr>
              <a:t>Primary</a:t>
            </a:r>
            <a:r>
              <a:rPr lang="en-US" b="1" dirty="0">
                <a:solidFill>
                  <a:srgbClr val="0000FF"/>
                </a:solidFill>
                <a:latin typeface="Arial" panose="020B0604020202020204" pitchFamily="34" charset="0"/>
                <a:ea typeface="Times New Roman" panose="02020603050405020304" pitchFamily="18" charset="0"/>
                <a:cs typeface="Arial" panose="020B0604020202020204" pitchFamily="34" charset="0"/>
              </a:rPr>
              <a:t> and Foreign Keys</a:t>
            </a:r>
            <a:r>
              <a:rPr lang="en-US" b="1" u="sng" dirty="0">
                <a:solidFill>
                  <a:srgbClr val="0000FF"/>
                </a:solidFill>
                <a:latin typeface="Arial" panose="020B0604020202020204" pitchFamily="34" charset="0"/>
                <a:ea typeface="Times New Roman" panose="02020603050405020304" pitchFamily="18" charset="0"/>
                <a:cs typeface="Arial" panose="020B0604020202020204" pitchFamily="34" charset="0"/>
              </a:rPr>
              <a:t> </a:t>
            </a:r>
          </a:p>
        </p:txBody>
      </p:sp>
      <p:pic>
        <p:nvPicPr>
          <p:cNvPr id="46092" name="Picture 12" descr="https://documents.lucidchart.com/documents/599bc98f-1fd8-4578-a9c4-65e43350ae24/pages/J-5OozQtxRTs?a=2156&amp;x=-186&amp;y=552&amp;w=1016&amp;h=616&amp;store=1&amp;accept=image%2F*&amp;auth=LCA%20e73f60d591fe4c5acbd0a1070f8b1d7e762f9c3f-ts%3D1548701681"/>
          <p:cNvPicPr>
            <a:picLocks noChangeAspect="1" noChangeArrowheads="1"/>
          </p:cNvPicPr>
          <p:nvPr/>
        </p:nvPicPr>
        <p:blipFill rotWithShape="1">
          <a:blip r:embed="rId3">
            <a:extLst>
              <a:ext uri="{28A0092B-C50C-407E-A947-70E740481C1C}">
                <a14:useLocalDpi xmlns:a14="http://schemas.microsoft.com/office/drawing/2010/main" val="0"/>
              </a:ext>
            </a:extLst>
          </a:blip>
          <a:srcRect l="37795"/>
          <a:stretch/>
        </p:blipFill>
        <p:spPr bwMode="auto">
          <a:xfrm>
            <a:off x="3352800" y="997125"/>
            <a:ext cx="4514850" cy="440055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762000" y="1587984"/>
            <a:ext cx="381836" cy="261610"/>
          </a:xfrm>
          <a:prstGeom prst="rect">
            <a:avLst/>
          </a:prstGeom>
        </p:spPr>
        <p:txBody>
          <a:bodyPr wrap="none">
            <a:spAutoFit/>
          </a:bodyPr>
          <a:lstStyle/>
          <a:p>
            <a:r>
              <a:rPr lang="en-US" sz="1100" b="1" dirty="0">
                <a:solidFill>
                  <a:srgbClr val="00B050"/>
                </a:solidFill>
                <a:latin typeface="Arial" panose="020B0604020202020204" pitchFamily="34" charset="0"/>
                <a:ea typeface="Times New Roman" panose="02020603050405020304" pitchFamily="18" charset="0"/>
                <a:cs typeface="Arial" panose="020B0604020202020204" pitchFamily="34" charset="0"/>
              </a:rPr>
              <a:t>PK</a:t>
            </a:r>
            <a:endParaRPr lang="en-US" sz="1100" dirty="0">
              <a:solidFill>
                <a:srgbClr val="00B050"/>
              </a:solidFill>
            </a:endParaRPr>
          </a:p>
        </p:txBody>
      </p:sp>
      <p:sp>
        <p:nvSpPr>
          <p:cNvPr id="5" name="Rectangle 4"/>
          <p:cNvSpPr/>
          <p:nvPr/>
        </p:nvSpPr>
        <p:spPr>
          <a:xfrm>
            <a:off x="3417570" y="1587984"/>
            <a:ext cx="381836" cy="216206"/>
          </a:xfrm>
          <a:prstGeom prst="rect">
            <a:avLst/>
          </a:prstGeom>
        </p:spPr>
        <p:txBody>
          <a:bodyPr wrap="none">
            <a:spAutoFit/>
          </a:bodyPr>
          <a:lstStyle/>
          <a:p>
            <a:r>
              <a:rPr lang="en-US" sz="1100" b="1" dirty="0">
                <a:solidFill>
                  <a:srgbClr val="00B050"/>
                </a:solidFill>
                <a:latin typeface="Arial" panose="020B0604020202020204" pitchFamily="34" charset="0"/>
                <a:ea typeface="Times New Roman" panose="02020603050405020304" pitchFamily="18" charset="0"/>
                <a:cs typeface="Arial" panose="020B0604020202020204" pitchFamily="34" charset="0"/>
              </a:rPr>
              <a:t>PK</a:t>
            </a:r>
            <a:endParaRPr lang="en-US" sz="1100" dirty="0">
              <a:solidFill>
                <a:srgbClr val="00B050"/>
              </a:solidFill>
            </a:endParaRPr>
          </a:p>
        </p:txBody>
      </p:sp>
      <p:sp>
        <p:nvSpPr>
          <p:cNvPr id="6" name="Rectangle 5"/>
          <p:cNvSpPr/>
          <p:nvPr/>
        </p:nvSpPr>
        <p:spPr>
          <a:xfrm>
            <a:off x="5642610" y="1587984"/>
            <a:ext cx="381836" cy="216206"/>
          </a:xfrm>
          <a:prstGeom prst="rect">
            <a:avLst/>
          </a:prstGeom>
        </p:spPr>
        <p:txBody>
          <a:bodyPr wrap="none">
            <a:spAutoFit/>
          </a:bodyPr>
          <a:lstStyle/>
          <a:p>
            <a:r>
              <a:rPr lang="en-US" sz="1100" b="1" dirty="0">
                <a:solidFill>
                  <a:srgbClr val="00B050"/>
                </a:solidFill>
                <a:latin typeface="Arial" panose="020B0604020202020204" pitchFamily="34" charset="0"/>
                <a:ea typeface="Times New Roman" panose="02020603050405020304" pitchFamily="18" charset="0"/>
                <a:cs typeface="Arial" panose="020B0604020202020204" pitchFamily="34" charset="0"/>
              </a:rPr>
              <a:t>PK</a:t>
            </a:r>
            <a:endParaRPr lang="en-US" sz="1100" dirty="0">
              <a:solidFill>
                <a:srgbClr val="00B050"/>
              </a:solidFill>
            </a:endParaRPr>
          </a:p>
        </p:txBody>
      </p:sp>
      <p:pic>
        <p:nvPicPr>
          <p:cNvPr id="7" name="Picture 2" descr="https://documents.app.lucidchart.com/documents/599bc98f-1fd8-4578-a9c4-65e43350ae24/pages/J-5OozQtxRTs?a=14190&amp;x=-415&amp;y=534&amp;w=333&amp;h=581&amp;store=1&amp;accept=image%2F*&amp;auth=LCA%208712a28b691bab3a3e6d75a8b59cac1ed031e376-ts%3D1599139766"/>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l="6426" t="7339" r="10040"/>
          <a:stretch/>
        </p:blipFill>
        <p:spPr bwMode="auto">
          <a:xfrm>
            <a:off x="1005839" y="1295399"/>
            <a:ext cx="1981201" cy="3848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8711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https://documents.app.lucidchart.com/documents/599bc98f-1fd8-4578-a9c4-65e43350ae24/pages/J-5OozQtxRTs?a=14190&amp;x=-415&amp;y=534&amp;w=333&amp;h=581&amp;store=1&amp;accept=image%2F*&amp;auth=LCA%208712a28b691bab3a3e6d75a8b59cac1ed031e376-ts%3D1599139766"/>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l="6426" t="7339" r="10040"/>
          <a:stretch/>
        </p:blipFill>
        <p:spPr bwMode="auto">
          <a:xfrm>
            <a:off x="1005839" y="1295399"/>
            <a:ext cx="1981201" cy="38481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6200" y="514350"/>
            <a:ext cx="9067800" cy="461665"/>
          </a:xfrm>
          <a:prstGeom prst="rect">
            <a:avLst/>
          </a:prstGeom>
        </p:spPr>
        <p:txBody>
          <a:bodyPr wrap="square">
            <a:spAutoFit/>
          </a:bodyPr>
          <a:lstStyle/>
          <a:p>
            <a:pPr marL="0" marR="182880">
              <a:spcBef>
                <a:spcPts val="0"/>
              </a:spcBef>
              <a:spcAft>
                <a:spcPts val="600"/>
              </a:spcAft>
              <a:tabLst>
                <a:tab pos="800100" algn="l"/>
              </a:tabLst>
            </a:pPr>
            <a:r>
              <a:rPr lang="en-US" b="1" dirty="0">
                <a:solidFill>
                  <a:srgbClr val="0000FF"/>
                </a:solidFill>
                <a:latin typeface="Arial" panose="020B0604020202020204" pitchFamily="34" charset="0"/>
                <a:ea typeface="Times New Roman" panose="02020603050405020304" pitchFamily="18" charset="0"/>
                <a:cs typeface="Arial" panose="020B0604020202020204" pitchFamily="34" charset="0"/>
              </a:rPr>
              <a:t>Step 4: Identify the Primary and </a:t>
            </a:r>
            <a:r>
              <a:rPr lang="en-US" b="1" u="sng" dirty="0">
                <a:solidFill>
                  <a:srgbClr val="FF0000"/>
                </a:solidFill>
                <a:latin typeface="Arial" panose="020B0604020202020204" pitchFamily="34" charset="0"/>
                <a:ea typeface="Times New Roman" panose="02020603050405020304" pitchFamily="18" charset="0"/>
                <a:cs typeface="Arial" panose="020B0604020202020204" pitchFamily="34" charset="0"/>
              </a:rPr>
              <a:t>Foreign Keys </a:t>
            </a:r>
          </a:p>
        </p:txBody>
      </p:sp>
      <p:pic>
        <p:nvPicPr>
          <p:cNvPr id="46092" name="Picture 12" descr="https://documents.lucidchart.com/documents/599bc98f-1fd8-4578-a9c4-65e43350ae24/pages/J-5OozQtxRTs?a=2156&amp;x=-186&amp;y=552&amp;w=1016&amp;h=616&amp;store=1&amp;accept=image%2F*&amp;auth=LCA%20e73f60d591fe4c5acbd0a1070f8b1d7e762f9c3f-ts%3D1548701681"/>
          <p:cNvPicPr>
            <a:picLocks noChangeAspect="1" noChangeArrowheads="1"/>
          </p:cNvPicPr>
          <p:nvPr/>
        </p:nvPicPr>
        <p:blipFill rotWithShape="1">
          <a:blip r:embed="rId4">
            <a:extLst>
              <a:ext uri="{28A0092B-C50C-407E-A947-70E740481C1C}">
                <a14:useLocalDpi xmlns:a14="http://schemas.microsoft.com/office/drawing/2010/main" val="0"/>
              </a:ext>
            </a:extLst>
          </a:blip>
          <a:srcRect l="37795"/>
          <a:stretch/>
        </p:blipFill>
        <p:spPr bwMode="auto">
          <a:xfrm>
            <a:off x="3352800" y="990599"/>
            <a:ext cx="4514850" cy="440055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62000" y="1587984"/>
            <a:ext cx="381836" cy="261610"/>
          </a:xfrm>
          <a:prstGeom prst="rect">
            <a:avLst/>
          </a:prstGeom>
        </p:spPr>
        <p:txBody>
          <a:bodyPr wrap="none">
            <a:spAutoFit/>
          </a:bodyPr>
          <a:lstStyle/>
          <a:p>
            <a:r>
              <a:rPr lang="en-US" sz="1100" b="1" dirty="0">
                <a:solidFill>
                  <a:srgbClr val="00B050"/>
                </a:solidFill>
                <a:latin typeface="Arial" panose="020B0604020202020204" pitchFamily="34" charset="0"/>
                <a:ea typeface="Times New Roman" panose="02020603050405020304" pitchFamily="18" charset="0"/>
                <a:cs typeface="Arial" panose="020B0604020202020204" pitchFamily="34" charset="0"/>
              </a:rPr>
              <a:t>PK</a:t>
            </a:r>
            <a:endParaRPr lang="en-US" sz="1100" dirty="0">
              <a:solidFill>
                <a:srgbClr val="00B050"/>
              </a:solidFill>
            </a:endParaRPr>
          </a:p>
        </p:txBody>
      </p:sp>
      <p:sp>
        <p:nvSpPr>
          <p:cNvPr id="5" name="Rectangle 4"/>
          <p:cNvSpPr/>
          <p:nvPr/>
        </p:nvSpPr>
        <p:spPr>
          <a:xfrm>
            <a:off x="3417570" y="1587984"/>
            <a:ext cx="381836" cy="216206"/>
          </a:xfrm>
          <a:prstGeom prst="rect">
            <a:avLst/>
          </a:prstGeom>
        </p:spPr>
        <p:txBody>
          <a:bodyPr wrap="none">
            <a:spAutoFit/>
          </a:bodyPr>
          <a:lstStyle/>
          <a:p>
            <a:r>
              <a:rPr lang="en-US" sz="1100" b="1" dirty="0">
                <a:solidFill>
                  <a:srgbClr val="00B050"/>
                </a:solidFill>
                <a:latin typeface="Arial" panose="020B0604020202020204" pitchFamily="34" charset="0"/>
                <a:ea typeface="Times New Roman" panose="02020603050405020304" pitchFamily="18" charset="0"/>
                <a:cs typeface="Arial" panose="020B0604020202020204" pitchFamily="34" charset="0"/>
              </a:rPr>
              <a:t>PK</a:t>
            </a:r>
            <a:endParaRPr lang="en-US" sz="1100" dirty="0">
              <a:solidFill>
                <a:srgbClr val="00B050"/>
              </a:solidFill>
            </a:endParaRPr>
          </a:p>
        </p:txBody>
      </p:sp>
      <p:sp>
        <p:nvSpPr>
          <p:cNvPr id="6" name="Rectangle 5"/>
          <p:cNvSpPr/>
          <p:nvPr/>
        </p:nvSpPr>
        <p:spPr>
          <a:xfrm>
            <a:off x="5642610" y="1587984"/>
            <a:ext cx="381836" cy="216206"/>
          </a:xfrm>
          <a:prstGeom prst="rect">
            <a:avLst/>
          </a:prstGeom>
        </p:spPr>
        <p:txBody>
          <a:bodyPr wrap="none">
            <a:spAutoFit/>
          </a:bodyPr>
          <a:lstStyle/>
          <a:p>
            <a:r>
              <a:rPr lang="en-US" sz="1100" b="1" dirty="0">
                <a:solidFill>
                  <a:srgbClr val="00B050"/>
                </a:solidFill>
                <a:latin typeface="Arial" panose="020B0604020202020204" pitchFamily="34" charset="0"/>
                <a:ea typeface="Times New Roman" panose="02020603050405020304" pitchFamily="18" charset="0"/>
                <a:cs typeface="Arial" panose="020B0604020202020204" pitchFamily="34" charset="0"/>
              </a:rPr>
              <a:t>PK</a:t>
            </a:r>
            <a:endParaRPr lang="en-US" sz="1100" dirty="0">
              <a:solidFill>
                <a:srgbClr val="00B050"/>
              </a:solidFill>
            </a:endParaRPr>
          </a:p>
        </p:txBody>
      </p:sp>
    </p:spTree>
    <p:extLst>
      <p:ext uri="{BB962C8B-B14F-4D97-AF65-F5344CB8AC3E}">
        <p14:creationId xmlns:p14="http://schemas.microsoft.com/office/powerpoint/2010/main" val="6856123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https://documents.app.lucidchart.com/documents/599bc98f-1fd8-4578-a9c4-65e43350ae24/pages/J-5OozQtxRTs?a=14190&amp;x=-415&amp;y=534&amp;w=333&amp;h=581&amp;store=1&amp;accept=image%2F*&amp;auth=LCA%208712a28b691bab3a3e6d75a8b59cac1ed031e376-ts%3D1599139766"/>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l="6426" t="7339" r="10040"/>
          <a:stretch/>
        </p:blipFill>
        <p:spPr bwMode="auto">
          <a:xfrm>
            <a:off x="1005839" y="1295399"/>
            <a:ext cx="1981201" cy="3848101"/>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5631202" y="1532900"/>
            <a:ext cx="381000" cy="261610"/>
          </a:xfrm>
          <a:prstGeom prst="rect">
            <a:avLst/>
          </a:prstGeom>
          <a:solidFill>
            <a:schemeClr val="bg1"/>
          </a:solidFill>
        </p:spPr>
        <p:txBody>
          <a:bodyPr wrap="square">
            <a:spAutoFit/>
          </a:bodyPr>
          <a:lstStyle/>
          <a:p>
            <a:r>
              <a:rPr lang="en-US" sz="1100" b="1" dirty="0">
                <a:solidFill>
                  <a:srgbClr val="00B050"/>
                </a:solidFill>
                <a:latin typeface="Arial" panose="020B0604020202020204" pitchFamily="34" charset="0"/>
                <a:ea typeface="Times New Roman" panose="02020603050405020304" pitchFamily="18" charset="0"/>
                <a:cs typeface="Arial" panose="020B0604020202020204" pitchFamily="34" charset="0"/>
              </a:rPr>
              <a:t>PK</a:t>
            </a:r>
            <a:endParaRPr lang="en-US" sz="1100" dirty="0">
              <a:solidFill>
                <a:srgbClr val="00B050"/>
              </a:solidFill>
            </a:endParaRPr>
          </a:p>
        </p:txBody>
      </p:sp>
      <p:sp>
        <p:nvSpPr>
          <p:cNvPr id="2" name="Rectangle 1"/>
          <p:cNvSpPr/>
          <p:nvPr/>
        </p:nvSpPr>
        <p:spPr>
          <a:xfrm>
            <a:off x="76200" y="514350"/>
            <a:ext cx="9067800" cy="461665"/>
          </a:xfrm>
          <a:prstGeom prst="rect">
            <a:avLst/>
          </a:prstGeom>
        </p:spPr>
        <p:txBody>
          <a:bodyPr wrap="square">
            <a:spAutoFit/>
          </a:bodyPr>
          <a:lstStyle/>
          <a:p>
            <a:pPr marL="0" marR="182880">
              <a:spcBef>
                <a:spcPts val="0"/>
              </a:spcBef>
              <a:spcAft>
                <a:spcPts val="600"/>
              </a:spcAft>
              <a:tabLst>
                <a:tab pos="800100" algn="l"/>
              </a:tabLst>
            </a:pPr>
            <a:r>
              <a:rPr lang="en-US" b="1" dirty="0">
                <a:solidFill>
                  <a:srgbClr val="0000FF"/>
                </a:solidFill>
                <a:latin typeface="Arial" panose="020B0604020202020204" pitchFamily="34" charset="0"/>
                <a:ea typeface="Times New Roman" panose="02020603050405020304" pitchFamily="18" charset="0"/>
                <a:cs typeface="Arial" panose="020B0604020202020204" pitchFamily="34" charset="0"/>
              </a:rPr>
              <a:t>Step 4: Identify the Primary and </a:t>
            </a:r>
            <a:r>
              <a:rPr lang="en-US" b="1" u="sng" dirty="0">
                <a:solidFill>
                  <a:srgbClr val="FF0000"/>
                </a:solidFill>
                <a:latin typeface="Arial" panose="020B0604020202020204" pitchFamily="34" charset="0"/>
                <a:ea typeface="Times New Roman" panose="02020603050405020304" pitchFamily="18" charset="0"/>
                <a:cs typeface="Arial" panose="020B0604020202020204" pitchFamily="34" charset="0"/>
              </a:rPr>
              <a:t>Foreign Keys </a:t>
            </a:r>
          </a:p>
        </p:txBody>
      </p:sp>
      <p:pic>
        <p:nvPicPr>
          <p:cNvPr id="48130" name="Picture 2" descr="https://documents.lucidchart.com/documents/599bc98f-1fd8-4578-a9c4-65e43350ae24/pages/J-5OozQtxRTs?a=2175&amp;x=-186&amp;y=552&amp;w=1016&amp;h=616&amp;store=1&amp;accept=image%2F*&amp;auth=LCA%205441e4b0dcdd020d791d9ff1d1d08b0c6c10a2e1-ts%3D1548701681"/>
          <p:cNvPicPr>
            <a:picLocks noChangeAspect="1" noChangeArrowheads="1"/>
          </p:cNvPicPr>
          <p:nvPr/>
        </p:nvPicPr>
        <p:blipFill rotWithShape="1">
          <a:blip r:embed="rId4">
            <a:extLst>
              <a:ext uri="{28A0092B-C50C-407E-A947-70E740481C1C}">
                <a14:useLocalDpi xmlns:a14="http://schemas.microsoft.com/office/drawing/2010/main" val="0"/>
              </a:ext>
            </a:extLst>
          </a:blip>
          <a:srcRect l="37795" t="5953"/>
          <a:stretch/>
        </p:blipFill>
        <p:spPr bwMode="auto">
          <a:xfrm>
            <a:off x="3352800" y="1200150"/>
            <a:ext cx="4514850" cy="413861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762000" y="1532900"/>
            <a:ext cx="381836" cy="261610"/>
          </a:xfrm>
          <a:prstGeom prst="rect">
            <a:avLst/>
          </a:prstGeom>
        </p:spPr>
        <p:txBody>
          <a:bodyPr wrap="none">
            <a:spAutoFit/>
          </a:bodyPr>
          <a:lstStyle/>
          <a:p>
            <a:r>
              <a:rPr lang="en-US" sz="1100" b="1" dirty="0">
                <a:solidFill>
                  <a:srgbClr val="00B050"/>
                </a:solidFill>
                <a:latin typeface="Arial" panose="020B0604020202020204" pitchFamily="34" charset="0"/>
                <a:ea typeface="Times New Roman" panose="02020603050405020304" pitchFamily="18" charset="0"/>
                <a:cs typeface="Arial" panose="020B0604020202020204" pitchFamily="34" charset="0"/>
              </a:rPr>
              <a:t>PK</a:t>
            </a:r>
            <a:endParaRPr lang="en-US" sz="1100" dirty="0">
              <a:solidFill>
                <a:srgbClr val="00B050"/>
              </a:solidFill>
            </a:endParaRPr>
          </a:p>
        </p:txBody>
      </p:sp>
      <p:sp>
        <p:nvSpPr>
          <p:cNvPr id="6" name="Rectangle 5"/>
          <p:cNvSpPr/>
          <p:nvPr/>
        </p:nvSpPr>
        <p:spPr>
          <a:xfrm>
            <a:off x="3340534" y="1532900"/>
            <a:ext cx="381836" cy="216206"/>
          </a:xfrm>
          <a:prstGeom prst="rect">
            <a:avLst/>
          </a:prstGeom>
        </p:spPr>
        <p:txBody>
          <a:bodyPr wrap="none">
            <a:spAutoFit/>
          </a:bodyPr>
          <a:lstStyle/>
          <a:p>
            <a:r>
              <a:rPr lang="en-US" sz="1100" b="1" dirty="0">
                <a:solidFill>
                  <a:srgbClr val="00B050"/>
                </a:solidFill>
                <a:latin typeface="Arial" panose="020B0604020202020204" pitchFamily="34" charset="0"/>
                <a:ea typeface="Times New Roman" panose="02020603050405020304" pitchFamily="18" charset="0"/>
                <a:cs typeface="Arial" panose="020B0604020202020204" pitchFamily="34" charset="0"/>
              </a:rPr>
              <a:t>PK</a:t>
            </a:r>
            <a:endParaRPr lang="en-US" sz="1100" dirty="0">
              <a:solidFill>
                <a:srgbClr val="00B050"/>
              </a:solidFill>
            </a:endParaRPr>
          </a:p>
        </p:txBody>
      </p:sp>
      <p:sp>
        <p:nvSpPr>
          <p:cNvPr id="7" name="Rectangle 6"/>
          <p:cNvSpPr/>
          <p:nvPr/>
        </p:nvSpPr>
        <p:spPr>
          <a:xfrm>
            <a:off x="5638800" y="1757035"/>
            <a:ext cx="381836" cy="216206"/>
          </a:xfrm>
          <a:prstGeom prst="rect">
            <a:avLst/>
          </a:prstGeom>
        </p:spPr>
        <p:txBody>
          <a:bodyPr wrap="none">
            <a:spAutoFit/>
          </a:bodyPr>
          <a:lstStyle/>
          <a:p>
            <a:r>
              <a:rPr lang="en-US" sz="1100" b="1" dirty="0">
                <a:solidFill>
                  <a:srgbClr val="00B050"/>
                </a:solidFill>
                <a:latin typeface="Arial" panose="020B0604020202020204" pitchFamily="34" charset="0"/>
                <a:ea typeface="Times New Roman" panose="02020603050405020304" pitchFamily="18" charset="0"/>
                <a:cs typeface="Arial" panose="020B0604020202020204" pitchFamily="34" charset="0"/>
              </a:rPr>
              <a:t>PK</a:t>
            </a:r>
            <a:endParaRPr lang="en-US" sz="1100" dirty="0">
              <a:solidFill>
                <a:srgbClr val="00B050"/>
              </a:solidFill>
            </a:endParaRPr>
          </a:p>
        </p:txBody>
      </p:sp>
      <p:sp>
        <p:nvSpPr>
          <p:cNvPr id="8" name="Rectangle 7"/>
          <p:cNvSpPr/>
          <p:nvPr/>
        </p:nvSpPr>
        <p:spPr>
          <a:xfrm>
            <a:off x="3340534" y="1757035"/>
            <a:ext cx="373820" cy="261610"/>
          </a:xfrm>
          <a:prstGeom prst="rect">
            <a:avLst/>
          </a:prstGeom>
        </p:spPr>
        <p:txBody>
          <a:bodyPr wrap="none">
            <a:spAutoFit/>
          </a:bodyPr>
          <a:lstStyle/>
          <a:p>
            <a:r>
              <a:rPr lang="en-US" sz="1100" b="1" dirty="0">
                <a:solidFill>
                  <a:srgbClr val="FF0000"/>
                </a:solidFill>
                <a:latin typeface="Arial" panose="020B0604020202020204" pitchFamily="34" charset="0"/>
                <a:ea typeface="Times New Roman" panose="02020603050405020304" pitchFamily="18" charset="0"/>
                <a:cs typeface="Arial" panose="020B0604020202020204" pitchFamily="34" charset="0"/>
              </a:rPr>
              <a:t>FK</a:t>
            </a:r>
            <a:endParaRPr lang="en-US" sz="1100" dirty="0">
              <a:solidFill>
                <a:srgbClr val="FF0000"/>
              </a:solidFill>
            </a:endParaRPr>
          </a:p>
        </p:txBody>
      </p:sp>
      <p:sp>
        <p:nvSpPr>
          <p:cNvPr id="11" name="Rectangle 10"/>
          <p:cNvSpPr/>
          <p:nvPr/>
        </p:nvSpPr>
        <p:spPr>
          <a:xfrm>
            <a:off x="5638382" y="1544330"/>
            <a:ext cx="373820" cy="261610"/>
          </a:xfrm>
          <a:prstGeom prst="rect">
            <a:avLst/>
          </a:prstGeom>
        </p:spPr>
        <p:txBody>
          <a:bodyPr wrap="none">
            <a:spAutoFit/>
          </a:bodyPr>
          <a:lstStyle/>
          <a:p>
            <a:r>
              <a:rPr lang="en-US" sz="1100" b="1" dirty="0">
                <a:solidFill>
                  <a:srgbClr val="FF0000"/>
                </a:solidFill>
                <a:latin typeface="Arial" panose="020B0604020202020204" pitchFamily="34" charset="0"/>
                <a:ea typeface="Times New Roman" panose="02020603050405020304" pitchFamily="18" charset="0"/>
                <a:cs typeface="Arial" panose="020B0604020202020204" pitchFamily="34" charset="0"/>
              </a:rPr>
              <a:t>FK</a:t>
            </a:r>
            <a:endParaRPr lang="en-US" sz="1100" dirty="0">
              <a:solidFill>
                <a:srgbClr val="FF0000"/>
              </a:solidFill>
            </a:endParaRPr>
          </a:p>
        </p:txBody>
      </p:sp>
      <p:sp>
        <p:nvSpPr>
          <p:cNvPr id="13" name="Rectangle 12"/>
          <p:cNvSpPr/>
          <p:nvPr/>
        </p:nvSpPr>
        <p:spPr>
          <a:xfrm>
            <a:off x="5417182" y="1540181"/>
            <a:ext cx="381836" cy="261610"/>
          </a:xfrm>
          <a:prstGeom prst="rect">
            <a:avLst/>
          </a:prstGeom>
        </p:spPr>
        <p:txBody>
          <a:bodyPr wrap="none">
            <a:spAutoFit/>
          </a:bodyPr>
          <a:lstStyle/>
          <a:p>
            <a:r>
              <a:rPr lang="en-US" sz="1100" b="1" dirty="0">
                <a:solidFill>
                  <a:srgbClr val="00B050"/>
                </a:solidFill>
                <a:latin typeface="Arial" panose="020B0604020202020204" pitchFamily="34" charset="0"/>
                <a:ea typeface="Times New Roman" panose="02020603050405020304" pitchFamily="18" charset="0"/>
                <a:cs typeface="Arial" panose="020B0604020202020204" pitchFamily="34" charset="0"/>
              </a:rPr>
              <a:t>PK</a:t>
            </a:r>
            <a:endParaRPr lang="en-US" sz="1100" dirty="0">
              <a:solidFill>
                <a:srgbClr val="00B050"/>
              </a:solidFill>
            </a:endParaRPr>
          </a:p>
        </p:txBody>
      </p:sp>
    </p:spTree>
    <p:extLst>
      <p:ext uri="{BB962C8B-B14F-4D97-AF65-F5344CB8AC3E}">
        <p14:creationId xmlns:p14="http://schemas.microsoft.com/office/powerpoint/2010/main" val="922054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38150"/>
            <a:ext cx="4953000" cy="4431983"/>
          </a:xfrm>
          <a:prstGeom prst="rect">
            <a:avLst/>
          </a:prstGeom>
        </p:spPr>
        <p:txBody>
          <a:bodyPr wrap="square">
            <a:spAutoFit/>
          </a:bodyPr>
          <a:lstStyle/>
          <a:p>
            <a:pPr marR="0">
              <a:spcBef>
                <a:spcPts val="0"/>
              </a:spcBef>
              <a:spcAft>
                <a:spcPts val="600"/>
              </a:spcAft>
            </a:pPr>
            <a:r>
              <a:rPr lang="en-US" sz="2800" b="1" dirty="0">
                <a:solidFill>
                  <a:srgbClr val="0000FF"/>
                </a:solidFill>
                <a:latin typeface="Arial" panose="020B0604020202020204" pitchFamily="34" charset="0"/>
                <a:ea typeface="Times New Roman" panose="02020603050405020304" pitchFamily="18" charset="0"/>
                <a:cs typeface="Times New Roman" panose="02020603050405020304" pitchFamily="18" charset="0"/>
              </a:rPr>
              <a:t>Relational Integrity</a:t>
            </a:r>
          </a:p>
          <a:p>
            <a:pPr marL="342900" marR="0" indent="-342900">
              <a:spcBef>
                <a:spcPts val="0"/>
              </a:spcBef>
              <a:spcAft>
                <a:spcPts val="600"/>
              </a:spcAft>
              <a:buFont typeface="Arial" panose="020B0604020202020204" pitchFamily="34" charset="0"/>
              <a:buChar char="•"/>
            </a:pPr>
            <a:r>
              <a:rPr lang="en-US" sz="1800" b="1" spc="-10" dirty="0">
                <a:solidFill>
                  <a:srgbClr val="0000FF"/>
                </a:solidFill>
                <a:latin typeface="Arial" panose="020B0604020202020204" pitchFamily="34" charset="0"/>
                <a:ea typeface="Times New Roman" panose="02020603050405020304" pitchFamily="18" charset="0"/>
                <a:cs typeface="Times New Roman" panose="02020603050405020304" pitchFamily="18" charset="0"/>
              </a:rPr>
              <a:t>Deleting a row from primary key table:   </a:t>
            </a:r>
            <a:r>
              <a:rPr lang="en-US" sz="1800" dirty="0">
                <a:latin typeface="Times New Roman" panose="02020603050405020304" pitchFamily="18" charset="0"/>
                <a:ea typeface="Times New Roman" panose="02020603050405020304" pitchFamily="18" charset="0"/>
              </a:rPr>
              <a:t>If the foreign key table contains one or more rows related to the deleted row</a:t>
            </a:r>
          </a:p>
          <a:p>
            <a:pPr marL="342900" marR="0" indent="-342900">
              <a:spcBef>
                <a:spcPts val="0"/>
              </a:spcBef>
              <a:spcAft>
                <a:spcPts val="600"/>
              </a:spcAft>
              <a:buFont typeface="Arial" panose="020B0604020202020204" pitchFamily="34" charset="0"/>
              <a:buChar char="•"/>
            </a:pPr>
            <a:r>
              <a:rPr lang="en-US" sz="1800" b="1" spc="-10" dirty="0">
                <a:solidFill>
                  <a:srgbClr val="0000FF"/>
                </a:solidFill>
                <a:latin typeface="Arial" panose="020B0604020202020204" pitchFamily="34" charset="0"/>
                <a:ea typeface="Times New Roman" panose="02020603050405020304" pitchFamily="18" charset="0"/>
                <a:cs typeface="Times New Roman" panose="02020603050405020304" pitchFamily="18" charset="0"/>
              </a:rPr>
              <a:t>Inserting a row in the foreign key table:  </a:t>
            </a:r>
            <a:r>
              <a:rPr lang="en-US" sz="1800" dirty="0">
                <a:latin typeface="Times New Roman" panose="02020603050405020304" pitchFamily="18" charset="0"/>
                <a:ea typeface="Times New Roman" panose="02020603050405020304" pitchFamily="18" charset="0"/>
              </a:rPr>
              <a:t>If the foreign key value doesn’t have a matching primary key value in the related table</a:t>
            </a:r>
          </a:p>
          <a:p>
            <a:pPr marL="342900" marR="182880" lvl="1" indent="-342900">
              <a:spcBef>
                <a:spcPts val="0"/>
              </a:spcBef>
              <a:spcAft>
                <a:spcPts val="600"/>
              </a:spcAft>
              <a:buFont typeface="Arial" panose="020B0604020202020204" pitchFamily="34" charset="0"/>
              <a:buChar char="•"/>
            </a:pPr>
            <a:r>
              <a:rPr lang="en-US" sz="1800" b="1" spc="-10" dirty="0">
                <a:solidFill>
                  <a:srgbClr val="0000FF"/>
                </a:solidFill>
                <a:latin typeface="Arial" panose="020B0604020202020204" pitchFamily="34" charset="0"/>
                <a:ea typeface="Times New Roman" panose="02020603050405020304" pitchFamily="18" charset="0"/>
                <a:cs typeface="Times New Roman" panose="02020603050405020304" pitchFamily="18" charset="0"/>
              </a:rPr>
              <a:t>Updating the value of a foreign key:      </a:t>
            </a:r>
            <a:r>
              <a:rPr lang="en-US" sz="1800" dirty="0">
                <a:latin typeface="Times New Roman" panose="02020603050405020304" pitchFamily="18" charset="0"/>
                <a:ea typeface="Times New Roman" panose="02020603050405020304" pitchFamily="18" charset="0"/>
              </a:rPr>
              <a:t>If the new foreign key value doesn’t have a matching primary key value in the related table</a:t>
            </a:r>
          </a:p>
          <a:p>
            <a:pPr marL="342900" marR="0" indent="-342900">
              <a:spcBef>
                <a:spcPts val="0"/>
              </a:spcBef>
              <a:spcAft>
                <a:spcPts val="600"/>
              </a:spcAft>
              <a:buFont typeface="Arial" panose="020B0604020202020204" pitchFamily="34" charset="0"/>
              <a:buChar char="•"/>
              <a:tabLst>
                <a:tab pos="1371600" algn="l"/>
                <a:tab pos="2743200" algn="l"/>
              </a:tabLst>
            </a:pPr>
            <a:r>
              <a:rPr lang="en-US" sz="1800" b="1" spc="-10" dirty="0">
                <a:solidFill>
                  <a:srgbClr val="0000FF"/>
                </a:solidFill>
                <a:latin typeface="Arial" panose="020B0604020202020204" pitchFamily="34" charset="0"/>
                <a:ea typeface="Times New Roman" panose="02020603050405020304" pitchFamily="18" charset="0"/>
                <a:cs typeface="Times New Roman" panose="02020603050405020304" pitchFamily="18" charset="0"/>
              </a:rPr>
              <a:t>Updating the value of a primary key:       </a:t>
            </a:r>
            <a:r>
              <a:rPr lang="en-US" sz="1800" dirty="0">
                <a:latin typeface="Times New Roman" panose="02020603050405020304" pitchFamily="18" charset="0"/>
                <a:ea typeface="Times New Roman" panose="02020603050405020304" pitchFamily="18" charset="0"/>
              </a:rPr>
              <a:t>If the foreign key table contains one or more rows related to the row that’s changed</a:t>
            </a:r>
          </a:p>
        </p:txBody>
      </p:sp>
      <p:pic>
        <p:nvPicPr>
          <p:cNvPr id="29715" name="Picture 19" descr="https://documents.lucidchart.com/documents/599bc98f-1fd8-4578-a9c4-65e43350ae24/pages/J-5OozQtxRTs?a=2192&amp;x=-170&amp;y=552&amp;w=660&amp;h=616&amp;store=1&amp;accept=image%2F*&amp;auth=LCA%20036c5f25d2d5721f1cf754a191478d4e255239f0-ts%3D1548701681"/>
          <p:cNvPicPr>
            <a:picLocks noChangeAspect="1" noChangeArrowheads="1"/>
          </p:cNvPicPr>
          <p:nvPr/>
        </p:nvPicPr>
        <p:blipFill rotWithShape="1">
          <a:blip r:embed="rId2">
            <a:extLst>
              <a:ext uri="{28A0092B-C50C-407E-A947-70E740481C1C}">
                <a14:useLocalDpi xmlns:a14="http://schemas.microsoft.com/office/drawing/2010/main" val="0"/>
              </a:ext>
            </a:extLst>
          </a:blip>
          <a:srcRect l="6450" t="5581" r="6729" b="6977"/>
          <a:stretch/>
        </p:blipFill>
        <p:spPr bwMode="auto">
          <a:xfrm>
            <a:off x="5181600" y="1047750"/>
            <a:ext cx="3810000" cy="358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3962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5"/>
          <p:cNvSpPr>
            <a:spLocks noGrp="1"/>
          </p:cNvSpPr>
          <p:nvPr>
            <p:ph idx="1"/>
          </p:nvPr>
        </p:nvSpPr>
        <p:spPr>
          <a:xfrm>
            <a:off x="0" y="2266950"/>
            <a:ext cx="9144000" cy="1008336"/>
          </a:xfrm>
        </p:spPr>
        <p:txBody>
          <a:bodyPr>
            <a:noAutofit/>
          </a:bodyPr>
          <a:lstStyle/>
          <a:p>
            <a:pPr marL="0" indent="0" algn="ctr">
              <a:spcBef>
                <a:spcPts val="0"/>
              </a:spcBef>
              <a:buNone/>
            </a:pPr>
            <a:r>
              <a:rPr lang="en-US" sz="4050" b="1" dirty="0">
                <a:solidFill>
                  <a:schemeClr val="tx1"/>
                </a:solidFill>
                <a:latin typeface="Arial" panose="020B0604020202020204" pitchFamily="34" charset="0"/>
                <a:cs typeface="Arial" panose="020B0604020202020204" pitchFamily="34" charset="0"/>
              </a:rPr>
              <a:t>Relationships &amp; Notations</a:t>
            </a:r>
            <a:endParaRPr lang="en-US" sz="33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6796168"/>
      </p:ext>
    </p:extLst>
  </p:cSld>
  <p:clrMapOvr>
    <a:masterClrMapping/>
  </p:clrMapOvr>
  <mc:AlternateContent xmlns:mc="http://schemas.openxmlformats.org/markup-compatibility/2006" xmlns:p14="http://schemas.microsoft.com/office/powerpoint/2010/main">
    <mc:Choice Requires="p14">
      <p:transition spd="slow" p14:dur="2000" advTm="3448"/>
    </mc:Choice>
    <mc:Fallback xmlns="">
      <p:transition spd="slow" advTm="344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120" y="425257"/>
            <a:ext cx="9164783" cy="623237"/>
          </a:xfrm>
          <a:prstGeom prst="rect">
            <a:avLst/>
          </a:prstGeom>
        </p:spPr>
        <p:txBody>
          <a:bodyPr vert="horz" lIns="91440" tIns="45720" rIns="91440" bIns="45720" rtlCol="0" anchor="ctr">
            <a:normAutofit/>
          </a:bodyPr>
          <a:lstStyle>
            <a:lvl1pPr defTabSz="457200" eaLnBrk="1" latinLnBrk="0" hangingPunct="1">
              <a:buNone/>
              <a:defRPr sz="4400">
                <a:solidFill>
                  <a:schemeClr val="tx1">
                    <a:lumMod val="85000"/>
                    <a:lumOff val="15000"/>
                  </a:schemeClr>
                </a:solidFill>
                <a:latin typeface="Arial"/>
                <a:ea typeface="+mj-ea"/>
                <a:cs typeface="+mj-cs"/>
              </a:defRPr>
            </a:lvl1pPr>
          </a:lstStyle>
          <a:p>
            <a:r>
              <a:rPr lang="en-US" sz="3200" dirty="0"/>
              <a:t>  Enterprise application software components</a:t>
            </a:r>
          </a:p>
        </p:txBody>
      </p:sp>
      <p:grpSp>
        <p:nvGrpSpPr>
          <p:cNvPr id="4" name="Group 3">
            <a:extLst>
              <a:ext uri="{FF2B5EF4-FFF2-40B4-BE49-F238E27FC236}">
                <a16:creationId xmlns:a16="http://schemas.microsoft.com/office/drawing/2014/main" id="{4CA08314-AC2D-4C4D-93B0-7516759B7D88}"/>
              </a:ext>
            </a:extLst>
          </p:cNvPr>
          <p:cNvGrpSpPr/>
          <p:nvPr/>
        </p:nvGrpSpPr>
        <p:grpSpPr>
          <a:xfrm>
            <a:off x="1809750" y="1322338"/>
            <a:ext cx="5524500" cy="3542894"/>
            <a:chOff x="1219200" y="1763118"/>
            <a:chExt cx="6629400" cy="4085165"/>
          </a:xfrm>
        </p:grpSpPr>
        <p:sp>
          <p:nvSpPr>
            <p:cNvPr id="22" name="Rectangle 21">
              <a:extLst>
                <a:ext uri="{FF2B5EF4-FFF2-40B4-BE49-F238E27FC236}">
                  <a16:creationId xmlns:a16="http://schemas.microsoft.com/office/drawing/2014/main" id="{7FC9B91F-170C-3B4D-A44B-B8FB413BE0D2}"/>
                </a:ext>
              </a:extLst>
            </p:cNvPr>
            <p:cNvSpPr/>
            <p:nvPr/>
          </p:nvSpPr>
          <p:spPr>
            <a:xfrm>
              <a:off x="1219200" y="1763118"/>
              <a:ext cx="6629400" cy="1295400"/>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grpSp>
          <p:nvGrpSpPr>
            <p:cNvPr id="23" name="Group 22">
              <a:extLst>
                <a:ext uri="{FF2B5EF4-FFF2-40B4-BE49-F238E27FC236}">
                  <a16:creationId xmlns:a16="http://schemas.microsoft.com/office/drawing/2014/main" id="{0ABB8CD5-007C-394B-A80C-02F0D0B3DB23}"/>
                </a:ext>
              </a:extLst>
            </p:cNvPr>
            <p:cNvGrpSpPr/>
            <p:nvPr/>
          </p:nvGrpSpPr>
          <p:grpSpPr>
            <a:xfrm>
              <a:off x="1676400" y="1991717"/>
              <a:ext cx="5791200" cy="3572549"/>
              <a:chOff x="1698625" y="1143000"/>
              <a:chExt cx="5791200" cy="3572549"/>
            </a:xfrm>
          </p:grpSpPr>
          <p:sp>
            <p:nvSpPr>
              <p:cNvPr id="24" name="Rounded Rectangle 23">
                <a:extLst>
                  <a:ext uri="{FF2B5EF4-FFF2-40B4-BE49-F238E27FC236}">
                    <a16:creationId xmlns:a16="http://schemas.microsoft.com/office/drawing/2014/main" id="{7CA34AF5-0871-3E40-AD33-C293E741DEFD}"/>
                  </a:ext>
                </a:extLst>
              </p:cNvPr>
              <p:cNvSpPr/>
              <p:nvPr/>
            </p:nvSpPr>
            <p:spPr>
              <a:xfrm>
                <a:off x="1698625" y="1143000"/>
                <a:ext cx="5791200"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a:solidFill>
                      <a:schemeClr val="tx1"/>
                    </a:solidFill>
                  </a:rPr>
                  <a:t>Presentation Layer</a:t>
                </a:r>
              </a:p>
            </p:txBody>
          </p:sp>
          <p:sp>
            <p:nvSpPr>
              <p:cNvPr id="25" name="Rounded Rectangle 24">
                <a:extLst>
                  <a:ext uri="{FF2B5EF4-FFF2-40B4-BE49-F238E27FC236}">
                    <a16:creationId xmlns:a16="http://schemas.microsoft.com/office/drawing/2014/main" id="{FC66F55A-B309-1444-BCB9-63DC5A078483}"/>
                  </a:ext>
                </a:extLst>
              </p:cNvPr>
              <p:cNvSpPr/>
              <p:nvPr/>
            </p:nvSpPr>
            <p:spPr>
              <a:xfrm>
                <a:off x="1698625" y="2472075"/>
                <a:ext cx="5791200"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a:solidFill>
                      <a:schemeClr val="tx1"/>
                    </a:solidFill>
                  </a:rPr>
                  <a:t>Business Logic Layer</a:t>
                </a:r>
              </a:p>
            </p:txBody>
          </p:sp>
          <p:sp>
            <p:nvSpPr>
              <p:cNvPr id="26" name="Rounded Rectangle 25">
                <a:extLst>
                  <a:ext uri="{FF2B5EF4-FFF2-40B4-BE49-F238E27FC236}">
                    <a16:creationId xmlns:a16="http://schemas.microsoft.com/office/drawing/2014/main" id="{25EEEBB5-F16D-6646-822D-8D27EB5B723F}"/>
                  </a:ext>
                </a:extLst>
              </p:cNvPr>
              <p:cNvSpPr/>
              <p:nvPr/>
            </p:nvSpPr>
            <p:spPr>
              <a:xfrm>
                <a:off x="1698625" y="3801149"/>
                <a:ext cx="5791200"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a:solidFill>
                      <a:schemeClr val="tx1"/>
                    </a:solidFill>
                  </a:rPr>
                  <a:t>Data Layer (aka Persistence Layer)</a:t>
                </a:r>
              </a:p>
            </p:txBody>
          </p:sp>
        </p:grpSp>
        <p:sp>
          <p:nvSpPr>
            <p:cNvPr id="27" name="Rectangle 26">
              <a:extLst>
                <a:ext uri="{FF2B5EF4-FFF2-40B4-BE49-F238E27FC236}">
                  <a16:creationId xmlns:a16="http://schemas.microsoft.com/office/drawing/2014/main" id="{230BEA93-DEC1-EB41-9F9E-3BD606F72DFD}"/>
                </a:ext>
              </a:extLst>
            </p:cNvPr>
            <p:cNvSpPr/>
            <p:nvPr/>
          </p:nvSpPr>
          <p:spPr>
            <a:xfrm>
              <a:off x="1219200" y="3210917"/>
              <a:ext cx="6629400" cy="1265766"/>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8" name="Rectangle 27">
              <a:extLst>
                <a:ext uri="{FF2B5EF4-FFF2-40B4-BE49-F238E27FC236}">
                  <a16:creationId xmlns:a16="http://schemas.microsoft.com/office/drawing/2014/main" id="{7A8ABE98-564B-7441-9D29-B8E6BE0747EE}"/>
                </a:ext>
              </a:extLst>
            </p:cNvPr>
            <p:cNvSpPr/>
            <p:nvPr/>
          </p:nvSpPr>
          <p:spPr>
            <a:xfrm>
              <a:off x="1219200" y="4582517"/>
              <a:ext cx="6629400" cy="1265766"/>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grpSp>
    </p:spTree>
    <p:extLst>
      <p:ext uri="{BB962C8B-B14F-4D97-AF65-F5344CB8AC3E}">
        <p14:creationId xmlns:p14="http://schemas.microsoft.com/office/powerpoint/2010/main" val="3646504490"/>
      </p:ext>
    </p:extLst>
  </p:cSld>
  <p:clrMapOvr>
    <a:masterClrMapping/>
  </p:clrMapOvr>
  <mc:AlternateContent xmlns:mc="http://schemas.openxmlformats.org/markup-compatibility/2006" xmlns:p14="http://schemas.microsoft.com/office/powerpoint/2010/main">
    <mc:Choice Requires="p14">
      <p:transition spd="slow" p14:dur="2000" advTm="20699"/>
    </mc:Choice>
    <mc:Fallback xmlns="">
      <p:transition spd="slow" advTm="20699"/>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317" y="361950"/>
            <a:ext cx="9164783" cy="715581"/>
          </a:xfrm>
          <a:prstGeom prst="rect">
            <a:avLst/>
          </a:prstGeom>
          <a:noFill/>
        </p:spPr>
        <p:txBody>
          <a:bodyPr wrap="square" rtlCol="0">
            <a:spAutoFit/>
          </a:bodyPr>
          <a:lstStyle/>
          <a:p>
            <a:r>
              <a:rPr lang="en-US" sz="4050" dirty="0">
                <a:latin typeface="Arial" panose="020B0604020202020204" pitchFamily="34" charset="0"/>
                <a:cs typeface="Arial" panose="020B0604020202020204" pitchFamily="34" charset="0"/>
              </a:rPr>
              <a:t>Types (Cardinality) of Relationships</a:t>
            </a:r>
          </a:p>
        </p:txBody>
      </p:sp>
      <p:sp>
        <p:nvSpPr>
          <p:cNvPr id="6" name="Rectangle 5">
            <a:extLst>
              <a:ext uri="{FF2B5EF4-FFF2-40B4-BE49-F238E27FC236}">
                <a16:creationId xmlns:a16="http://schemas.microsoft.com/office/drawing/2014/main" id="{D74BA572-65B5-8C4E-9949-56E4B9A05039}"/>
              </a:ext>
            </a:extLst>
          </p:cNvPr>
          <p:cNvSpPr/>
          <p:nvPr/>
        </p:nvSpPr>
        <p:spPr>
          <a:xfrm>
            <a:off x="358693" y="1267407"/>
            <a:ext cx="3832307" cy="2631490"/>
          </a:xfrm>
          <a:prstGeom prst="rect">
            <a:avLst/>
          </a:prstGeom>
          <a:solidFill>
            <a:schemeClr val="accent1">
              <a:lumMod val="20000"/>
              <a:lumOff val="80000"/>
            </a:schemeClr>
          </a:solidFill>
          <a:ln>
            <a:solidFill>
              <a:srgbClr val="002A7E"/>
            </a:solidFill>
          </a:ln>
        </p:spPr>
        <p:txBody>
          <a:bodyPr wrap="square">
            <a:spAutoFit/>
          </a:bodyPr>
          <a:lstStyle/>
          <a:p>
            <a:pPr marL="342900" indent="-342900">
              <a:spcAft>
                <a:spcPts val="1800"/>
              </a:spcAft>
              <a:buClr>
                <a:srgbClr val="C00000"/>
              </a:buClr>
              <a:buSzPct val="110000"/>
              <a:buFont typeface="Arial" panose="020B0604020202020204" pitchFamily="34" charset="0"/>
              <a:buChar char="•"/>
            </a:pPr>
            <a:r>
              <a:rPr lang="en-US" sz="2100" b="1" dirty="0">
                <a:latin typeface="Arial" panose="020B0604020202020204" pitchFamily="34" charset="0"/>
                <a:cs typeface="Arial" panose="020B0604020202020204" pitchFamily="34" charset="0"/>
              </a:rPr>
              <a:t>One to One</a:t>
            </a:r>
          </a:p>
          <a:p>
            <a:pPr marL="342900" indent="-342900">
              <a:spcAft>
                <a:spcPts val="1800"/>
              </a:spcAft>
              <a:buClr>
                <a:srgbClr val="C00000"/>
              </a:buClr>
              <a:buSzPct val="110000"/>
              <a:buFont typeface="Arial" panose="020B0604020202020204" pitchFamily="34" charset="0"/>
              <a:buChar char="•"/>
            </a:pPr>
            <a:r>
              <a:rPr lang="en-US" sz="2100" b="1" dirty="0">
                <a:latin typeface="Arial" panose="020B0604020202020204" pitchFamily="34" charset="0"/>
                <a:cs typeface="Arial" panose="020B0604020202020204" pitchFamily="34" charset="0"/>
              </a:rPr>
              <a:t>One to Many</a:t>
            </a:r>
          </a:p>
          <a:p>
            <a:pPr marL="342900" indent="-342900">
              <a:spcAft>
                <a:spcPts val="1800"/>
              </a:spcAft>
              <a:buClr>
                <a:srgbClr val="C00000"/>
              </a:buClr>
              <a:buSzPct val="110000"/>
              <a:buFont typeface="Arial" panose="020B0604020202020204" pitchFamily="34" charset="0"/>
              <a:buChar char="•"/>
            </a:pPr>
            <a:r>
              <a:rPr lang="en-US" sz="2100" b="1" dirty="0">
                <a:latin typeface="Arial" panose="020B0604020202020204" pitchFamily="34" charset="0"/>
                <a:cs typeface="Arial" panose="020B0604020202020204" pitchFamily="34" charset="0"/>
              </a:rPr>
              <a:t>Many to Many</a:t>
            </a:r>
          </a:p>
          <a:p>
            <a:pPr marL="342900" indent="-342900">
              <a:spcAft>
                <a:spcPts val="1800"/>
              </a:spcAft>
              <a:buClr>
                <a:srgbClr val="C00000"/>
              </a:buClr>
              <a:buSzPct val="110000"/>
              <a:buFont typeface="Arial" panose="020B0604020202020204" pitchFamily="34" charset="0"/>
              <a:buChar char="•"/>
            </a:pPr>
            <a:r>
              <a:rPr lang="en-US" sz="2100" b="1" dirty="0">
                <a:latin typeface="Arial" panose="020B0604020202020204" pitchFamily="34" charset="0"/>
                <a:cs typeface="Arial" panose="020B0604020202020204" pitchFamily="34" charset="0"/>
              </a:rPr>
              <a:t>Zero/One to One</a:t>
            </a:r>
          </a:p>
          <a:p>
            <a:pPr marL="342900" indent="-342900">
              <a:spcAft>
                <a:spcPts val="1800"/>
              </a:spcAft>
              <a:buClr>
                <a:srgbClr val="C00000"/>
              </a:buClr>
              <a:buSzPct val="110000"/>
              <a:buFont typeface="Arial" panose="020B0604020202020204" pitchFamily="34" charset="0"/>
              <a:buChar char="•"/>
            </a:pPr>
            <a:r>
              <a:rPr lang="en-US" sz="2100" b="1" dirty="0">
                <a:latin typeface="Arial" panose="020B0604020202020204" pitchFamily="34" charset="0"/>
                <a:cs typeface="Arial" panose="020B0604020202020204" pitchFamily="34" charset="0"/>
              </a:rPr>
              <a:t>Zero/One to Many</a:t>
            </a:r>
            <a:endParaRPr lang="en-US" sz="2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14690976"/>
      </p:ext>
    </p:extLst>
  </p:cSld>
  <p:clrMapOvr>
    <a:masterClrMapping/>
  </p:clrMapOvr>
  <mc:AlternateContent xmlns:mc="http://schemas.openxmlformats.org/markup-compatibility/2006" xmlns:p14="http://schemas.microsoft.com/office/powerpoint/2010/main">
    <mc:Choice Requires="p14">
      <p:transition spd="slow" p14:dur="2000" advTm="20699"/>
    </mc:Choice>
    <mc:Fallback xmlns="">
      <p:transition spd="slow" advTm="20699"/>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370063"/>
            <a:ext cx="9164783" cy="784830"/>
          </a:xfrm>
          <a:prstGeom prst="rect">
            <a:avLst/>
          </a:prstGeom>
          <a:noFill/>
        </p:spPr>
        <p:txBody>
          <a:bodyPr wrap="square" rtlCol="0">
            <a:spAutoFit/>
          </a:bodyPr>
          <a:lstStyle/>
          <a:p>
            <a:r>
              <a:rPr lang="en-US" sz="4500" dirty="0">
                <a:latin typeface="Arial" panose="020B0604020202020204" pitchFamily="34" charset="0"/>
                <a:cs typeface="Arial" panose="020B0604020202020204" pitchFamily="34" charset="0"/>
              </a:rPr>
              <a:t>Modeling Notation – Crow’s Foot</a:t>
            </a:r>
          </a:p>
        </p:txBody>
      </p:sp>
      <p:sp>
        <p:nvSpPr>
          <p:cNvPr id="21" name="Slide Number Placeholder 12">
            <a:extLst>
              <a:ext uri="{FF2B5EF4-FFF2-40B4-BE49-F238E27FC236}">
                <a16:creationId xmlns:a16="http://schemas.microsoft.com/office/drawing/2014/main" id="{BB5939A4-7663-BB4A-AD70-C380D160C001}"/>
              </a:ext>
            </a:extLst>
          </p:cNvPr>
          <p:cNvSpPr>
            <a:spLocks noGrp="1"/>
          </p:cNvSpPr>
          <p:nvPr>
            <p:ph type="sldNum" sz="quarter" idx="12"/>
          </p:nvPr>
        </p:nvSpPr>
        <p:spPr>
          <a:xfrm>
            <a:off x="7089321" y="4865232"/>
            <a:ext cx="2057400" cy="273844"/>
          </a:xfrm>
        </p:spPr>
        <p:txBody>
          <a:bodyPr/>
          <a:lstStyle/>
          <a:p>
            <a:fld id="{AEA95462-E936-4273-B590-4CBECB991188}" type="slidenum">
              <a:rPr lang="en-US" sz="788"/>
              <a:pPr/>
              <a:t>41</a:t>
            </a:fld>
            <a:endParaRPr lang="en-US" sz="788" dirty="0"/>
          </a:p>
        </p:txBody>
      </p:sp>
      <p:grpSp>
        <p:nvGrpSpPr>
          <p:cNvPr id="100" name="Group 99">
            <a:extLst>
              <a:ext uri="{FF2B5EF4-FFF2-40B4-BE49-F238E27FC236}">
                <a16:creationId xmlns:a16="http://schemas.microsoft.com/office/drawing/2014/main" id="{8CB885B3-EFEA-DF41-AF9D-15DD87FB44E7}"/>
              </a:ext>
            </a:extLst>
          </p:cNvPr>
          <p:cNvGrpSpPr/>
          <p:nvPr/>
        </p:nvGrpSpPr>
        <p:grpSpPr>
          <a:xfrm>
            <a:off x="318261" y="1810587"/>
            <a:ext cx="4272176" cy="2417890"/>
            <a:chOff x="424347" y="1857076"/>
            <a:chExt cx="4869719" cy="3223853"/>
          </a:xfrm>
        </p:grpSpPr>
        <p:grpSp>
          <p:nvGrpSpPr>
            <p:cNvPr id="96" name="Group 95">
              <a:extLst>
                <a:ext uri="{FF2B5EF4-FFF2-40B4-BE49-F238E27FC236}">
                  <a16:creationId xmlns:a16="http://schemas.microsoft.com/office/drawing/2014/main" id="{0C5FF828-162B-0A4D-891E-86EEE1D202A6}"/>
                </a:ext>
              </a:extLst>
            </p:cNvPr>
            <p:cNvGrpSpPr/>
            <p:nvPr/>
          </p:nvGrpSpPr>
          <p:grpSpPr>
            <a:xfrm>
              <a:off x="424347" y="1857076"/>
              <a:ext cx="4588130" cy="492443"/>
              <a:chOff x="424347" y="1857076"/>
              <a:chExt cx="4588130" cy="492443"/>
            </a:xfrm>
          </p:grpSpPr>
          <p:grpSp>
            <p:nvGrpSpPr>
              <p:cNvPr id="30" name="Group 29">
                <a:extLst>
                  <a:ext uri="{FF2B5EF4-FFF2-40B4-BE49-F238E27FC236}">
                    <a16:creationId xmlns:a16="http://schemas.microsoft.com/office/drawing/2014/main" id="{89DCEBCF-4460-F048-B906-83EE215C2924}"/>
                  </a:ext>
                </a:extLst>
              </p:cNvPr>
              <p:cNvGrpSpPr/>
              <p:nvPr/>
            </p:nvGrpSpPr>
            <p:grpSpPr>
              <a:xfrm>
                <a:off x="424347" y="1891430"/>
                <a:ext cx="1565754" cy="300625"/>
                <a:chOff x="663879" y="1891430"/>
                <a:chExt cx="1565754" cy="300625"/>
              </a:xfrm>
            </p:grpSpPr>
            <p:cxnSp>
              <p:nvCxnSpPr>
                <p:cNvPr id="14" name="Straight Connector 13">
                  <a:extLst>
                    <a:ext uri="{FF2B5EF4-FFF2-40B4-BE49-F238E27FC236}">
                      <a16:creationId xmlns:a16="http://schemas.microsoft.com/office/drawing/2014/main" id="{38A46B64-5741-3549-9807-4728AE0411BB}"/>
                    </a:ext>
                  </a:extLst>
                </p:cNvPr>
                <p:cNvCxnSpPr/>
                <p:nvPr/>
              </p:nvCxnSpPr>
              <p:spPr>
                <a:xfrm>
                  <a:off x="663879" y="2041742"/>
                  <a:ext cx="1565754" cy="0"/>
                </a:xfrm>
                <a:prstGeom prst="line">
                  <a:avLst/>
                </a:prstGeom>
                <a:ln w="22225"/>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99175B75-924F-FE43-AD5E-7BB259F7C908}"/>
                    </a:ext>
                  </a:extLst>
                </p:cNvPr>
                <p:cNvGrpSpPr/>
                <p:nvPr/>
              </p:nvGrpSpPr>
              <p:grpSpPr>
                <a:xfrm>
                  <a:off x="764088" y="1891430"/>
                  <a:ext cx="77244" cy="300625"/>
                  <a:chOff x="764088" y="1891430"/>
                  <a:chExt cx="77244" cy="300625"/>
                </a:xfrm>
              </p:grpSpPr>
              <p:cxnSp>
                <p:nvCxnSpPr>
                  <p:cNvPr id="27" name="Straight Connector 26">
                    <a:extLst>
                      <a:ext uri="{FF2B5EF4-FFF2-40B4-BE49-F238E27FC236}">
                        <a16:creationId xmlns:a16="http://schemas.microsoft.com/office/drawing/2014/main" id="{8D063ED3-DA55-8542-A19C-3119CD23F098}"/>
                      </a:ext>
                    </a:extLst>
                  </p:cNvPr>
                  <p:cNvCxnSpPr/>
                  <p:nvPr/>
                </p:nvCxnSpPr>
                <p:spPr>
                  <a:xfrm>
                    <a:off x="764088" y="1891430"/>
                    <a:ext cx="0" cy="300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D77C794-A0C8-4B4B-8AA5-76A7A8755BC3}"/>
                      </a:ext>
                    </a:extLst>
                  </p:cNvPr>
                  <p:cNvCxnSpPr/>
                  <p:nvPr/>
                </p:nvCxnSpPr>
                <p:spPr>
                  <a:xfrm>
                    <a:off x="841332" y="1891430"/>
                    <a:ext cx="0" cy="300625"/>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91" name="TextBox 90">
                <a:extLst>
                  <a:ext uri="{FF2B5EF4-FFF2-40B4-BE49-F238E27FC236}">
                    <a16:creationId xmlns:a16="http://schemas.microsoft.com/office/drawing/2014/main" id="{515E7912-A4DC-034F-9F18-E71A73238566}"/>
                  </a:ext>
                </a:extLst>
              </p:cNvPr>
              <p:cNvSpPr txBox="1"/>
              <p:nvPr/>
            </p:nvSpPr>
            <p:spPr>
              <a:xfrm>
                <a:off x="2145412" y="1857076"/>
                <a:ext cx="2867065" cy="492443"/>
              </a:xfrm>
              <a:prstGeom prst="rect">
                <a:avLst/>
              </a:prstGeom>
              <a:noFill/>
            </p:spPr>
            <p:txBody>
              <a:bodyPr wrap="square" rtlCol="0">
                <a:spAutoFit/>
              </a:bodyPr>
              <a:lstStyle/>
              <a:p>
                <a:r>
                  <a:rPr lang="en-US" sz="1800" b="1" dirty="0">
                    <a:latin typeface="Arial" panose="020B0604020202020204" pitchFamily="34" charset="0"/>
                    <a:cs typeface="Arial" panose="020B0604020202020204" pitchFamily="34" charset="0"/>
                  </a:rPr>
                  <a:t>Only One (Required)</a:t>
                </a:r>
              </a:p>
            </p:txBody>
          </p:sp>
        </p:grpSp>
        <p:grpSp>
          <p:nvGrpSpPr>
            <p:cNvPr id="97" name="Group 96">
              <a:extLst>
                <a:ext uri="{FF2B5EF4-FFF2-40B4-BE49-F238E27FC236}">
                  <a16:creationId xmlns:a16="http://schemas.microsoft.com/office/drawing/2014/main" id="{C6073EA7-A6A5-0F45-8DA4-861A31CD7819}"/>
                </a:ext>
              </a:extLst>
            </p:cNvPr>
            <p:cNvGrpSpPr/>
            <p:nvPr/>
          </p:nvGrpSpPr>
          <p:grpSpPr>
            <a:xfrm>
              <a:off x="424347" y="2793680"/>
              <a:ext cx="4497879" cy="492443"/>
              <a:chOff x="424347" y="2793680"/>
              <a:chExt cx="4497879" cy="492443"/>
            </a:xfrm>
          </p:grpSpPr>
          <p:grpSp>
            <p:nvGrpSpPr>
              <p:cNvPr id="38" name="Group 37">
                <a:extLst>
                  <a:ext uri="{FF2B5EF4-FFF2-40B4-BE49-F238E27FC236}">
                    <a16:creationId xmlns:a16="http://schemas.microsoft.com/office/drawing/2014/main" id="{226CECC7-2CC3-C646-A83C-0F8D89A99A8C}"/>
                  </a:ext>
                </a:extLst>
              </p:cNvPr>
              <p:cNvGrpSpPr/>
              <p:nvPr/>
            </p:nvGrpSpPr>
            <p:grpSpPr>
              <a:xfrm>
                <a:off x="424347" y="2830214"/>
                <a:ext cx="1565754" cy="300625"/>
                <a:chOff x="626301" y="2852803"/>
                <a:chExt cx="1565754" cy="300625"/>
              </a:xfrm>
            </p:grpSpPr>
            <p:cxnSp>
              <p:nvCxnSpPr>
                <p:cNvPr id="32" name="Straight Connector 31">
                  <a:extLst>
                    <a:ext uri="{FF2B5EF4-FFF2-40B4-BE49-F238E27FC236}">
                      <a16:creationId xmlns:a16="http://schemas.microsoft.com/office/drawing/2014/main" id="{E2DFD776-464E-F84C-8C13-FC13D4BB36DF}"/>
                    </a:ext>
                  </a:extLst>
                </p:cNvPr>
                <p:cNvCxnSpPr/>
                <p:nvPr/>
              </p:nvCxnSpPr>
              <p:spPr>
                <a:xfrm>
                  <a:off x="626301" y="3003115"/>
                  <a:ext cx="1565754" cy="0"/>
                </a:xfrm>
                <a:prstGeom prst="line">
                  <a:avLst/>
                </a:prstGeom>
                <a:ln w="22225"/>
              </p:spPr>
              <p:style>
                <a:lnRef idx="1">
                  <a:schemeClr val="accent1"/>
                </a:lnRef>
                <a:fillRef idx="0">
                  <a:schemeClr val="accent1"/>
                </a:fillRef>
                <a:effectRef idx="0">
                  <a:schemeClr val="accent1"/>
                </a:effectRef>
                <a:fontRef idx="minor">
                  <a:schemeClr val="tx1"/>
                </a:fontRef>
              </p:style>
            </p:cxnSp>
            <p:grpSp>
              <p:nvGrpSpPr>
                <p:cNvPr id="37" name="Group 36">
                  <a:extLst>
                    <a:ext uri="{FF2B5EF4-FFF2-40B4-BE49-F238E27FC236}">
                      <a16:creationId xmlns:a16="http://schemas.microsoft.com/office/drawing/2014/main" id="{0B3196C4-C409-334E-A962-CDD207BE481F}"/>
                    </a:ext>
                  </a:extLst>
                </p:cNvPr>
                <p:cNvGrpSpPr/>
                <p:nvPr/>
              </p:nvGrpSpPr>
              <p:grpSpPr>
                <a:xfrm>
                  <a:off x="726510" y="2852803"/>
                  <a:ext cx="245512" cy="300625"/>
                  <a:chOff x="726510" y="2852803"/>
                  <a:chExt cx="245512" cy="300625"/>
                </a:xfrm>
              </p:grpSpPr>
              <p:cxnSp>
                <p:nvCxnSpPr>
                  <p:cNvPr id="34" name="Straight Connector 33">
                    <a:extLst>
                      <a:ext uri="{FF2B5EF4-FFF2-40B4-BE49-F238E27FC236}">
                        <a16:creationId xmlns:a16="http://schemas.microsoft.com/office/drawing/2014/main" id="{68A61DB8-8E8D-B941-A392-172769F4076A}"/>
                      </a:ext>
                    </a:extLst>
                  </p:cNvPr>
                  <p:cNvCxnSpPr/>
                  <p:nvPr/>
                </p:nvCxnSpPr>
                <p:spPr>
                  <a:xfrm>
                    <a:off x="726510" y="2852803"/>
                    <a:ext cx="0" cy="300625"/>
                  </a:xfrm>
                  <a:prstGeom prst="line">
                    <a:avLst/>
                  </a:prstGeom>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95939751-B055-5D4E-9A50-CDDDB24DA2CE}"/>
                      </a:ext>
                    </a:extLst>
                  </p:cNvPr>
                  <p:cNvSpPr/>
                  <p:nvPr/>
                </p:nvSpPr>
                <p:spPr>
                  <a:xfrm>
                    <a:off x="789142" y="2911675"/>
                    <a:ext cx="182880" cy="1828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sp>
            <p:nvSpPr>
              <p:cNvPr id="92" name="TextBox 91">
                <a:extLst>
                  <a:ext uri="{FF2B5EF4-FFF2-40B4-BE49-F238E27FC236}">
                    <a16:creationId xmlns:a16="http://schemas.microsoft.com/office/drawing/2014/main" id="{9B2FF417-7644-1B46-AC37-9357AAEE3F42}"/>
                  </a:ext>
                </a:extLst>
              </p:cNvPr>
              <p:cNvSpPr txBox="1"/>
              <p:nvPr/>
            </p:nvSpPr>
            <p:spPr>
              <a:xfrm>
                <a:off x="2145412" y="2793680"/>
                <a:ext cx="2776814" cy="492443"/>
              </a:xfrm>
              <a:prstGeom prst="rect">
                <a:avLst/>
              </a:prstGeom>
              <a:noFill/>
            </p:spPr>
            <p:txBody>
              <a:bodyPr wrap="square" rtlCol="0">
                <a:spAutoFit/>
              </a:bodyPr>
              <a:lstStyle/>
              <a:p>
                <a:r>
                  <a:rPr lang="en-US" sz="1800" dirty="0">
                    <a:latin typeface="Arial" panose="020B0604020202020204" pitchFamily="34" charset="0"/>
                    <a:cs typeface="Arial" panose="020B0604020202020204" pitchFamily="34" charset="0"/>
                  </a:rPr>
                  <a:t>One (Optional)</a:t>
                </a:r>
              </a:p>
            </p:txBody>
          </p:sp>
        </p:grpSp>
        <p:grpSp>
          <p:nvGrpSpPr>
            <p:cNvPr id="98" name="Group 97">
              <a:extLst>
                <a:ext uri="{FF2B5EF4-FFF2-40B4-BE49-F238E27FC236}">
                  <a16:creationId xmlns:a16="http://schemas.microsoft.com/office/drawing/2014/main" id="{F2FE151F-6C9D-1C43-B2AA-F4BA4A2B22E8}"/>
                </a:ext>
              </a:extLst>
            </p:cNvPr>
            <p:cNvGrpSpPr/>
            <p:nvPr/>
          </p:nvGrpSpPr>
          <p:grpSpPr>
            <a:xfrm>
              <a:off x="424347" y="3665624"/>
              <a:ext cx="4635836" cy="492443"/>
              <a:chOff x="424347" y="3665624"/>
              <a:chExt cx="4635836" cy="492443"/>
            </a:xfrm>
          </p:grpSpPr>
          <p:grpSp>
            <p:nvGrpSpPr>
              <p:cNvPr id="78" name="Group 77">
                <a:extLst>
                  <a:ext uri="{FF2B5EF4-FFF2-40B4-BE49-F238E27FC236}">
                    <a16:creationId xmlns:a16="http://schemas.microsoft.com/office/drawing/2014/main" id="{9543EBD7-0E6C-194C-94C8-800C49A49CF3}"/>
                  </a:ext>
                </a:extLst>
              </p:cNvPr>
              <p:cNvGrpSpPr/>
              <p:nvPr/>
            </p:nvGrpSpPr>
            <p:grpSpPr>
              <a:xfrm>
                <a:off x="424347" y="3768998"/>
                <a:ext cx="1565754" cy="192971"/>
                <a:chOff x="488515" y="4016401"/>
                <a:chExt cx="1565754" cy="192971"/>
              </a:xfrm>
            </p:grpSpPr>
            <p:cxnSp>
              <p:nvCxnSpPr>
                <p:cNvPr id="40" name="Straight Connector 39">
                  <a:extLst>
                    <a:ext uri="{FF2B5EF4-FFF2-40B4-BE49-F238E27FC236}">
                      <a16:creationId xmlns:a16="http://schemas.microsoft.com/office/drawing/2014/main" id="{F627D05F-2819-8347-89D6-D4AF0D0566B7}"/>
                    </a:ext>
                  </a:extLst>
                </p:cNvPr>
                <p:cNvCxnSpPr/>
                <p:nvPr/>
              </p:nvCxnSpPr>
              <p:spPr>
                <a:xfrm>
                  <a:off x="488515" y="4117932"/>
                  <a:ext cx="1565754" cy="0"/>
                </a:xfrm>
                <a:prstGeom prst="line">
                  <a:avLst/>
                </a:prstGeom>
                <a:ln w="22225"/>
              </p:spPr>
              <p:style>
                <a:lnRef idx="1">
                  <a:schemeClr val="accent1"/>
                </a:lnRef>
                <a:fillRef idx="0">
                  <a:schemeClr val="accent1"/>
                </a:fillRef>
                <a:effectRef idx="0">
                  <a:schemeClr val="accent1"/>
                </a:effectRef>
                <a:fontRef idx="minor">
                  <a:schemeClr val="tx1"/>
                </a:fontRef>
              </p:style>
            </p:cxnSp>
            <p:grpSp>
              <p:nvGrpSpPr>
                <p:cNvPr id="77" name="Group 76">
                  <a:extLst>
                    <a:ext uri="{FF2B5EF4-FFF2-40B4-BE49-F238E27FC236}">
                      <a16:creationId xmlns:a16="http://schemas.microsoft.com/office/drawing/2014/main" id="{5E793DA1-53B3-314F-924A-ED8A169432F8}"/>
                    </a:ext>
                  </a:extLst>
                </p:cNvPr>
                <p:cNvGrpSpPr/>
                <p:nvPr/>
              </p:nvGrpSpPr>
              <p:grpSpPr>
                <a:xfrm>
                  <a:off x="524091" y="4016401"/>
                  <a:ext cx="302616" cy="192971"/>
                  <a:chOff x="524091" y="4016401"/>
                  <a:chExt cx="302616" cy="192971"/>
                </a:xfrm>
              </p:grpSpPr>
              <p:sp>
                <p:nvSpPr>
                  <p:cNvPr id="43" name="Oval 42">
                    <a:extLst>
                      <a:ext uri="{FF2B5EF4-FFF2-40B4-BE49-F238E27FC236}">
                        <a16:creationId xmlns:a16="http://schemas.microsoft.com/office/drawing/2014/main" id="{C1451000-8A68-2545-A371-D763870B2A35}"/>
                      </a:ext>
                    </a:extLst>
                  </p:cNvPr>
                  <p:cNvSpPr/>
                  <p:nvPr/>
                </p:nvSpPr>
                <p:spPr>
                  <a:xfrm>
                    <a:off x="643827" y="4021446"/>
                    <a:ext cx="182880" cy="1828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76" name="Group 75">
                    <a:extLst>
                      <a:ext uri="{FF2B5EF4-FFF2-40B4-BE49-F238E27FC236}">
                        <a16:creationId xmlns:a16="http://schemas.microsoft.com/office/drawing/2014/main" id="{BC3BD1AD-D515-6749-8C3B-F35C1ED23DEF}"/>
                      </a:ext>
                    </a:extLst>
                  </p:cNvPr>
                  <p:cNvGrpSpPr/>
                  <p:nvPr/>
                </p:nvGrpSpPr>
                <p:grpSpPr>
                  <a:xfrm>
                    <a:off x="524091" y="4016401"/>
                    <a:ext cx="102210" cy="192971"/>
                    <a:chOff x="524091" y="4016401"/>
                    <a:chExt cx="102210" cy="192971"/>
                  </a:xfrm>
                </p:grpSpPr>
                <p:cxnSp>
                  <p:nvCxnSpPr>
                    <p:cNvPr id="65" name="Straight Connector 64">
                      <a:extLst>
                        <a:ext uri="{FF2B5EF4-FFF2-40B4-BE49-F238E27FC236}">
                          <a16:creationId xmlns:a16="http://schemas.microsoft.com/office/drawing/2014/main" id="{B07A203D-56CD-0B4E-808B-6884E358CB38}"/>
                        </a:ext>
                      </a:extLst>
                    </p:cNvPr>
                    <p:cNvCxnSpPr>
                      <a:cxnSpLocks noChangeAspect="1"/>
                    </p:cNvCxnSpPr>
                    <p:nvPr/>
                  </p:nvCxnSpPr>
                  <p:spPr>
                    <a:xfrm>
                      <a:off x="524091" y="4016401"/>
                      <a:ext cx="94133" cy="94132"/>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8AACB47-58B5-AB4A-82C5-F00C433C3602}"/>
                        </a:ext>
                      </a:extLst>
                    </p:cNvPr>
                    <p:cNvCxnSpPr>
                      <a:cxnSpLocks noChangeAspect="1"/>
                    </p:cNvCxnSpPr>
                    <p:nvPr/>
                  </p:nvCxnSpPr>
                  <p:spPr>
                    <a:xfrm flipH="1">
                      <a:off x="537273" y="4120341"/>
                      <a:ext cx="89028" cy="89031"/>
                    </a:xfrm>
                    <a:prstGeom prst="line">
                      <a:avLst/>
                    </a:prstGeom>
                  </p:spPr>
                  <p:style>
                    <a:lnRef idx="1">
                      <a:schemeClr val="accent1"/>
                    </a:lnRef>
                    <a:fillRef idx="0">
                      <a:schemeClr val="accent1"/>
                    </a:fillRef>
                    <a:effectRef idx="0">
                      <a:schemeClr val="accent1"/>
                    </a:effectRef>
                    <a:fontRef idx="minor">
                      <a:schemeClr val="tx1"/>
                    </a:fontRef>
                  </p:style>
                </p:cxnSp>
              </p:grpSp>
            </p:grpSp>
          </p:grpSp>
          <p:sp>
            <p:nvSpPr>
              <p:cNvPr id="93" name="TextBox 92">
                <a:extLst>
                  <a:ext uri="{FF2B5EF4-FFF2-40B4-BE49-F238E27FC236}">
                    <a16:creationId xmlns:a16="http://schemas.microsoft.com/office/drawing/2014/main" id="{573019B5-1065-7D4B-9533-E95F621314BF}"/>
                  </a:ext>
                </a:extLst>
              </p:cNvPr>
              <p:cNvSpPr txBox="1"/>
              <p:nvPr/>
            </p:nvSpPr>
            <p:spPr>
              <a:xfrm>
                <a:off x="2145414" y="3665624"/>
                <a:ext cx="2914769" cy="492443"/>
              </a:xfrm>
              <a:prstGeom prst="rect">
                <a:avLst/>
              </a:prstGeom>
              <a:noFill/>
            </p:spPr>
            <p:txBody>
              <a:bodyPr wrap="none" rtlCol="0">
                <a:spAutoFit/>
              </a:bodyPr>
              <a:lstStyle/>
              <a:p>
                <a:r>
                  <a:rPr lang="en-US" sz="1800" dirty="0">
                    <a:latin typeface="Arial" panose="020B0604020202020204" pitchFamily="34" charset="0"/>
                    <a:cs typeface="Arial" panose="020B0604020202020204" pitchFamily="34" charset="0"/>
                  </a:rPr>
                  <a:t>One or More (Optional)</a:t>
                </a:r>
              </a:p>
            </p:txBody>
          </p:sp>
        </p:grpSp>
        <p:grpSp>
          <p:nvGrpSpPr>
            <p:cNvPr id="99" name="Group 98">
              <a:extLst>
                <a:ext uri="{FF2B5EF4-FFF2-40B4-BE49-F238E27FC236}">
                  <a16:creationId xmlns:a16="http://schemas.microsoft.com/office/drawing/2014/main" id="{0F77A0D0-1A9A-5C4D-A404-34B449BE38BF}"/>
                </a:ext>
              </a:extLst>
            </p:cNvPr>
            <p:cNvGrpSpPr/>
            <p:nvPr/>
          </p:nvGrpSpPr>
          <p:grpSpPr>
            <a:xfrm>
              <a:off x="424347" y="4588486"/>
              <a:ext cx="4869719" cy="492443"/>
              <a:chOff x="424347" y="4588486"/>
              <a:chExt cx="4869719" cy="492443"/>
            </a:xfrm>
          </p:grpSpPr>
          <p:grpSp>
            <p:nvGrpSpPr>
              <p:cNvPr id="90" name="Group 89">
                <a:extLst>
                  <a:ext uri="{FF2B5EF4-FFF2-40B4-BE49-F238E27FC236}">
                    <a16:creationId xmlns:a16="http://schemas.microsoft.com/office/drawing/2014/main" id="{47F3B969-D0C2-224E-8291-CC79D78DE53B}"/>
                  </a:ext>
                </a:extLst>
              </p:cNvPr>
              <p:cNvGrpSpPr/>
              <p:nvPr/>
            </p:nvGrpSpPr>
            <p:grpSpPr>
              <a:xfrm>
                <a:off x="424347" y="4600129"/>
                <a:ext cx="1565754" cy="347652"/>
                <a:chOff x="424347" y="4600129"/>
                <a:chExt cx="1565754" cy="347652"/>
              </a:xfrm>
            </p:grpSpPr>
            <p:cxnSp>
              <p:nvCxnSpPr>
                <p:cNvPr id="80" name="Straight Connector 79">
                  <a:extLst>
                    <a:ext uri="{FF2B5EF4-FFF2-40B4-BE49-F238E27FC236}">
                      <a16:creationId xmlns:a16="http://schemas.microsoft.com/office/drawing/2014/main" id="{D0B062C9-8BAC-384D-AB6C-947E9BB70ACC}"/>
                    </a:ext>
                  </a:extLst>
                </p:cNvPr>
                <p:cNvCxnSpPr/>
                <p:nvPr/>
              </p:nvCxnSpPr>
              <p:spPr>
                <a:xfrm>
                  <a:off x="424347" y="4773955"/>
                  <a:ext cx="1565754" cy="0"/>
                </a:xfrm>
                <a:prstGeom prst="line">
                  <a:avLst/>
                </a:prstGeom>
                <a:ln w="22225"/>
              </p:spPr>
              <p:style>
                <a:lnRef idx="1">
                  <a:schemeClr val="accent1"/>
                </a:lnRef>
                <a:fillRef idx="0">
                  <a:schemeClr val="accent1"/>
                </a:fillRef>
                <a:effectRef idx="0">
                  <a:schemeClr val="accent1"/>
                </a:effectRef>
                <a:fontRef idx="minor">
                  <a:schemeClr val="tx1"/>
                </a:fontRef>
              </p:style>
            </p:cxnSp>
            <p:grpSp>
              <p:nvGrpSpPr>
                <p:cNvPr id="89" name="Group 88">
                  <a:extLst>
                    <a:ext uri="{FF2B5EF4-FFF2-40B4-BE49-F238E27FC236}">
                      <a16:creationId xmlns:a16="http://schemas.microsoft.com/office/drawing/2014/main" id="{11DA867A-3F89-C445-9558-18968F8C5998}"/>
                    </a:ext>
                  </a:extLst>
                </p:cNvPr>
                <p:cNvGrpSpPr/>
                <p:nvPr/>
              </p:nvGrpSpPr>
              <p:grpSpPr>
                <a:xfrm>
                  <a:off x="459923" y="4600129"/>
                  <a:ext cx="121864" cy="347652"/>
                  <a:chOff x="459923" y="4600129"/>
                  <a:chExt cx="121864" cy="347652"/>
                </a:xfrm>
              </p:grpSpPr>
              <p:grpSp>
                <p:nvGrpSpPr>
                  <p:cNvPr id="83" name="Group 82">
                    <a:extLst>
                      <a:ext uri="{FF2B5EF4-FFF2-40B4-BE49-F238E27FC236}">
                        <a16:creationId xmlns:a16="http://schemas.microsoft.com/office/drawing/2014/main" id="{198EC61F-B936-4E40-B33B-24BADD2B4AB4}"/>
                      </a:ext>
                    </a:extLst>
                  </p:cNvPr>
                  <p:cNvGrpSpPr/>
                  <p:nvPr/>
                </p:nvGrpSpPr>
                <p:grpSpPr>
                  <a:xfrm>
                    <a:off x="459923" y="4677470"/>
                    <a:ext cx="102210" cy="192971"/>
                    <a:chOff x="524091" y="4016401"/>
                    <a:chExt cx="102210" cy="192971"/>
                  </a:xfrm>
                </p:grpSpPr>
                <p:cxnSp>
                  <p:nvCxnSpPr>
                    <p:cNvPr id="84" name="Straight Connector 83">
                      <a:extLst>
                        <a:ext uri="{FF2B5EF4-FFF2-40B4-BE49-F238E27FC236}">
                          <a16:creationId xmlns:a16="http://schemas.microsoft.com/office/drawing/2014/main" id="{FD5B1DE2-B8E4-4043-9D39-5FF4E30C90E4}"/>
                        </a:ext>
                      </a:extLst>
                    </p:cNvPr>
                    <p:cNvCxnSpPr>
                      <a:cxnSpLocks noChangeAspect="1"/>
                    </p:cNvCxnSpPr>
                    <p:nvPr/>
                  </p:nvCxnSpPr>
                  <p:spPr>
                    <a:xfrm>
                      <a:off x="524091" y="4016401"/>
                      <a:ext cx="94133" cy="94132"/>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58265B6-A17B-5741-B421-1F9CFC8E27C2}"/>
                        </a:ext>
                      </a:extLst>
                    </p:cNvPr>
                    <p:cNvCxnSpPr>
                      <a:cxnSpLocks noChangeAspect="1"/>
                    </p:cNvCxnSpPr>
                    <p:nvPr/>
                  </p:nvCxnSpPr>
                  <p:spPr>
                    <a:xfrm flipH="1">
                      <a:off x="537273" y="4120341"/>
                      <a:ext cx="89028" cy="89031"/>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7" name="Straight Connector 86">
                    <a:extLst>
                      <a:ext uri="{FF2B5EF4-FFF2-40B4-BE49-F238E27FC236}">
                        <a16:creationId xmlns:a16="http://schemas.microsoft.com/office/drawing/2014/main" id="{BE227853-666E-D245-A21E-20A97A33B561}"/>
                      </a:ext>
                    </a:extLst>
                  </p:cNvPr>
                  <p:cNvCxnSpPr>
                    <a:cxnSpLocks/>
                  </p:cNvCxnSpPr>
                  <p:nvPr/>
                </p:nvCxnSpPr>
                <p:spPr>
                  <a:xfrm>
                    <a:off x="581787" y="4600129"/>
                    <a:ext cx="0" cy="347652"/>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94" name="TextBox 93">
                <a:extLst>
                  <a:ext uri="{FF2B5EF4-FFF2-40B4-BE49-F238E27FC236}">
                    <a16:creationId xmlns:a16="http://schemas.microsoft.com/office/drawing/2014/main" id="{72DEA68E-BCD9-884D-BA3A-7F9F4FBBC06B}"/>
                  </a:ext>
                </a:extLst>
              </p:cNvPr>
              <p:cNvSpPr txBox="1"/>
              <p:nvPr/>
            </p:nvSpPr>
            <p:spPr>
              <a:xfrm>
                <a:off x="2145413" y="4588486"/>
                <a:ext cx="3148653" cy="492443"/>
              </a:xfrm>
              <a:prstGeom prst="rect">
                <a:avLst/>
              </a:prstGeom>
              <a:noFill/>
            </p:spPr>
            <p:txBody>
              <a:bodyPr wrap="none" rtlCol="0">
                <a:spAutoFit/>
              </a:bodyPr>
              <a:lstStyle/>
              <a:p>
                <a:r>
                  <a:rPr lang="en-US" sz="1800" b="1" dirty="0">
                    <a:latin typeface="Arial" panose="020B0604020202020204" pitchFamily="34" charset="0"/>
                    <a:cs typeface="Arial" panose="020B0604020202020204" pitchFamily="34" charset="0"/>
                  </a:rPr>
                  <a:t>One or More (Required)</a:t>
                </a:r>
              </a:p>
            </p:txBody>
          </p:sp>
        </p:grpSp>
      </p:grpSp>
      <p:pic>
        <p:nvPicPr>
          <p:cNvPr id="3" name="Picture 2">
            <a:extLst>
              <a:ext uri="{FF2B5EF4-FFF2-40B4-BE49-F238E27FC236}">
                <a16:creationId xmlns:a16="http://schemas.microsoft.com/office/drawing/2014/main" id="{7A030F34-EC49-4B4E-A872-5FCCE78D21E9}"/>
              </a:ext>
            </a:extLst>
          </p:cNvPr>
          <p:cNvPicPr>
            <a:picLocks noChangeAspect="1"/>
          </p:cNvPicPr>
          <p:nvPr/>
        </p:nvPicPr>
        <p:blipFill>
          <a:blip r:embed="rId2"/>
          <a:stretch>
            <a:fillRect/>
          </a:stretch>
        </p:blipFill>
        <p:spPr>
          <a:xfrm>
            <a:off x="4953000" y="1338978"/>
            <a:ext cx="3103151" cy="3656040"/>
          </a:xfrm>
          <a:prstGeom prst="rect">
            <a:avLst/>
          </a:prstGeom>
        </p:spPr>
      </p:pic>
    </p:spTree>
    <p:extLst>
      <p:ext uri="{BB962C8B-B14F-4D97-AF65-F5344CB8AC3E}">
        <p14:creationId xmlns:p14="http://schemas.microsoft.com/office/powerpoint/2010/main" val="1258475796"/>
      </p:ext>
    </p:extLst>
  </p:cSld>
  <p:clrMapOvr>
    <a:masterClrMapping/>
  </p:clrMapOvr>
  <mc:AlternateContent xmlns:mc="http://schemas.openxmlformats.org/markup-compatibility/2006" xmlns:p14="http://schemas.microsoft.com/office/powerpoint/2010/main">
    <mc:Choice Requires="p14">
      <p:transition spd="slow" p14:dur="2000" advTm="97988"/>
    </mc:Choice>
    <mc:Fallback xmlns="">
      <p:transition spd="slow" advTm="97988"/>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5"/>
          <p:cNvSpPr>
            <a:spLocks noGrp="1"/>
          </p:cNvSpPr>
          <p:nvPr>
            <p:ph idx="1"/>
          </p:nvPr>
        </p:nvSpPr>
        <p:spPr>
          <a:xfrm>
            <a:off x="0" y="2266950"/>
            <a:ext cx="9144000" cy="1008336"/>
          </a:xfrm>
        </p:spPr>
        <p:txBody>
          <a:bodyPr>
            <a:noAutofit/>
          </a:bodyPr>
          <a:lstStyle/>
          <a:p>
            <a:pPr marL="0" indent="0" algn="ctr">
              <a:spcBef>
                <a:spcPts val="0"/>
              </a:spcBef>
              <a:buNone/>
            </a:pPr>
            <a:r>
              <a:rPr lang="en-US" sz="4050" b="1" dirty="0">
                <a:solidFill>
                  <a:schemeClr val="tx1"/>
                </a:solidFill>
                <a:latin typeface="Arial" panose="020B0604020202020204" pitchFamily="34" charset="0"/>
                <a:cs typeface="Arial" panose="020B0604020202020204" pitchFamily="34" charset="0"/>
              </a:rPr>
              <a:t>Practice solo or in small groups</a:t>
            </a:r>
            <a:endParaRPr lang="en-US" sz="33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68963614"/>
      </p:ext>
    </p:extLst>
  </p:cSld>
  <p:clrMapOvr>
    <a:masterClrMapping/>
  </p:clrMapOvr>
  <mc:AlternateContent xmlns:mc="http://schemas.openxmlformats.org/markup-compatibility/2006" xmlns:p14="http://schemas.microsoft.com/office/powerpoint/2010/main">
    <mc:Choice Requires="p14">
      <p:transition spd="slow" p14:dur="2000" advTm="3448"/>
    </mc:Choice>
    <mc:Fallback xmlns="">
      <p:transition spd="slow" advTm="3448"/>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895350"/>
            <a:ext cx="8991600" cy="4247317"/>
          </a:xfrm>
          <a:prstGeom prst="rect">
            <a:avLst/>
          </a:prstGeom>
        </p:spPr>
        <p:txBody>
          <a:bodyPr wrap="square">
            <a:spAutoFit/>
          </a:bodyPr>
          <a:lstStyle/>
          <a:p>
            <a:r>
              <a:rPr lang="en-US" sz="1800" dirty="0"/>
              <a:t>We need to track our members and the committees they’re on within our organization. Each of our members can belong to any number of committees and that each committee can have any number of members.  Also members are always assigned a single role on each committee (</a:t>
            </a:r>
            <a:r>
              <a:rPr lang="en-US" sz="1800" dirty="0" err="1"/>
              <a:t>e.g</a:t>
            </a:r>
            <a:r>
              <a:rPr lang="en-US" sz="1800" dirty="0"/>
              <a:t> Social Chair, Social General). Assume that:</a:t>
            </a:r>
          </a:p>
          <a:p>
            <a:pPr marL="285750" indent="-285750">
              <a:buFontTx/>
              <a:buChar char="-"/>
            </a:pPr>
            <a:r>
              <a:rPr lang="en-US" sz="1800" dirty="0"/>
              <a:t>Each individual can only serve one role within a committee and…</a:t>
            </a:r>
          </a:p>
          <a:p>
            <a:pPr marL="285750" indent="-285750">
              <a:buFontTx/>
              <a:buChar char="-"/>
            </a:pPr>
            <a:r>
              <a:rPr lang="en-US" sz="1800" dirty="0"/>
              <a:t>That each committee has its own set of specific roles that members can fulfill. </a:t>
            </a:r>
          </a:p>
          <a:p>
            <a:r>
              <a:rPr lang="en-US" sz="1800" dirty="0"/>
              <a:t>							          –Org President</a:t>
            </a:r>
          </a:p>
          <a:p>
            <a:endParaRPr lang="en-US" sz="1800" dirty="0"/>
          </a:p>
          <a:p>
            <a:r>
              <a:rPr lang="en-US" sz="1800" b="1" dirty="0">
                <a:solidFill>
                  <a:srgbClr val="FF0000"/>
                </a:solidFill>
              </a:rPr>
              <a:t>Your mission is to create a database design for this described situation.  The recommended steps would be to: </a:t>
            </a:r>
          </a:p>
          <a:p>
            <a:pPr marL="173038" indent="-173038">
              <a:buFont typeface="Arial" panose="020B0604020202020204" pitchFamily="34" charset="0"/>
              <a:buChar char="•"/>
            </a:pPr>
            <a:r>
              <a:rPr lang="en-US" sz="1800" dirty="0"/>
              <a:t>Identify </a:t>
            </a:r>
            <a:r>
              <a:rPr lang="en-US" sz="1800" b="1" dirty="0"/>
              <a:t>data elements </a:t>
            </a:r>
            <a:r>
              <a:rPr lang="en-US" sz="1800" dirty="0"/>
              <a:t>&amp; </a:t>
            </a:r>
            <a:r>
              <a:rPr lang="en-US" sz="1800" b="1" dirty="0"/>
              <a:t>subdivide</a:t>
            </a:r>
            <a:r>
              <a:rPr lang="en-US" sz="1800" dirty="0"/>
              <a:t> into useful form.  Feel free to make assumptions</a:t>
            </a:r>
          </a:p>
          <a:p>
            <a:pPr marL="173038" indent="-173038">
              <a:buFont typeface="Arial" panose="020B0604020202020204" pitchFamily="34" charset="0"/>
              <a:buChar char="•"/>
            </a:pPr>
            <a:r>
              <a:rPr lang="en-US" sz="1800" dirty="0"/>
              <a:t>Identify the </a:t>
            </a:r>
            <a:r>
              <a:rPr lang="en-US" sz="1800" b="1" dirty="0"/>
              <a:t>entities</a:t>
            </a:r>
            <a:r>
              <a:rPr lang="en-US" sz="1800" dirty="0"/>
              <a:t> (tables) and attributes (columns) for each</a:t>
            </a:r>
          </a:p>
          <a:p>
            <a:pPr marL="173038" indent="-173038">
              <a:buFont typeface="Arial" panose="020B0604020202020204" pitchFamily="34" charset="0"/>
              <a:buChar char="•"/>
            </a:pPr>
            <a:r>
              <a:rPr lang="en-US" sz="1800" dirty="0"/>
              <a:t>Can we identify any entity-to-entity </a:t>
            </a:r>
            <a:r>
              <a:rPr lang="en-US" sz="1800" b="1" dirty="0"/>
              <a:t>relationships</a:t>
            </a:r>
            <a:r>
              <a:rPr lang="en-US" sz="1800" dirty="0"/>
              <a:t> yet?</a:t>
            </a:r>
          </a:p>
          <a:p>
            <a:pPr marL="173038" indent="-173038">
              <a:buFont typeface="Arial" panose="020B0604020202020204" pitchFamily="34" charset="0"/>
              <a:buChar char="•"/>
            </a:pPr>
            <a:r>
              <a:rPr lang="en-US" sz="1800" dirty="0"/>
              <a:t>What are the </a:t>
            </a:r>
            <a:r>
              <a:rPr lang="en-US" sz="1800" b="1" dirty="0"/>
              <a:t>primary keys</a:t>
            </a:r>
            <a:r>
              <a:rPr lang="en-US" sz="1800" dirty="0"/>
              <a:t>,</a:t>
            </a:r>
            <a:r>
              <a:rPr lang="en-US" sz="1800" b="1" dirty="0"/>
              <a:t> foreign keys</a:t>
            </a:r>
            <a:r>
              <a:rPr lang="en-US" sz="1800" dirty="0"/>
              <a:t>, and remaining </a:t>
            </a:r>
            <a:r>
              <a:rPr lang="en-US" sz="1800" b="1" dirty="0"/>
              <a:t>relationships</a:t>
            </a:r>
            <a:r>
              <a:rPr lang="en-US" sz="1800" dirty="0"/>
              <a:t>?</a:t>
            </a:r>
            <a:endParaRPr lang="en-US" sz="1800" b="1" dirty="0"/>
          </a:p>
          <a:p>
            <a:endParaRPr lang="en-US" sz="1800" dirty="0"/>
          </a:p>
        </p:txBody>
      </p:sp>
      <p:sp>
        <p:nvSpPr>
          <p:cNvPr id="3" name="Rectangle 2"/>
          <p:cNvSpPr/>
          <p:nvPr/>
        </p:nvSpPr>
        <p:spPr>
          <a:xfrm>
            <a:off x="0" y="433685"/>
            <a:ext cx="9296400" cy="461665"/>
          </a:xfrm>
          <a:prstGeom prst="rect">
            <a:avLst/>
          </a:prstGeom>
        </p:spPr>
        <p:txBody>
          <a:bodyPr wrap="square">
            <a:spAutoFit/>
          </a:bodyPr>
          <a:lstStyle/>
          <a:p>
            <a:pPr marL="0" marR="0">
              <a:spcBef>
                <a:spcPts val="0"/>
              </a:spcBef>
              <a:spcAft>
                <a:spcPts val="600"/>
              </a:spcAft>
            </a:pPr>
            <a:r>
              <a:rPr lang="en-US" b="1" dirty="0">
                <a:solidFill>
                  <a:srgbClr val="0000FF"/>
                </a:solidFill>
                <a:latin typeface="Arial" panose="020B0604020202020204" pitchFamily="34" charset="0"/>
                <a:ea typeface="Times New Roman" panose="02020603050405020304" pitchFamily="18" charset="0"/>
                <a:cs typeface="Times New Roman" panose="02020603050405020304" pitchFamily="18" charset="0"/>
              </a:rPr>
              <a:t>Practice: Design a database for tracking an org’s committees</a:t>
            </a:r>
          </a:p>
        </p:txBody>
      </p:sp>
    </p:spTree>
    <p:extLst>
      <p:ext uri="{BB962C8B-B14F-4D97-AF65-F5344CB8AC3E}">
        <p14:creationId xmlns:p14="http://schemas.microsoft.com/office/powerpoint/2010/main" val="2850670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animEffect transition="in" filter="fade">
                                      <p:cBhvr>
                                        <p:cTn id="7" dur="500"/>
                                        <p:tgtEl>
                                          <p:spTgt spid="2">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6" end="6"/>
                                            </p:txEl>
                                          </p:spTgt>
                                        </p:tgtEl>
                                        <p:attrNameLst>
                                          <p:attrName>style.visibility</p:attrName>
                                        </p:attrNameLst>
                                      </p:cBhvr>
                                      <p:to>
                                        <p:strVal val="visible"/>
                                      </p:to>
                                    </p:set>
                                    <p:animEffect transition="in" filter="fade">
                                      <p:cBhvr>
                                        <p:cTn id="10" dur="500"/>
                                        <p:tgtEl>
                                          <p:spTgt spid="2">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7" end="7"/>
                                            </p:txEl>
                                          </p:spTgt>
                                        </p:tgtEl>
                                        <p:attrNameLst>
                                          <p:attrName>style.visibility</p:attrName>
                                        </p:attrNameLst>
                                      </p:cBhvr>
                                      <p:to>
                                        <p:strVal val="visible"/>
                                      </p:to>
                                    </p:set>
                                    <p:animEffect transition="in" filter="fade">
                                      <p:cBhvr>
                                        <p:cTn id="13" dur="500"/>
                                        <p:tgtEl>
                                          <p:spTgt spid="2">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8" end="8"/>
                                            </p:txEl>
                                          </p:spTgt>
                                        </p:tgtEl>
                                        <p:attrNameLst>
                                          <p:attrName>style.visibility</p:attrName>
                                        </p:attrNameLst>
                                      </p:cBhvr>
                                      <p:to>
                                        <p:strVal val="visible"/>
                                      </p:to>
                                    </p:set>
                                    <p:animEffect transition="in" filter="fade">
                                      <p:cBhvr>
                                        <p:cTn id="16" dur="500"/>
                                        <p:tgtEl>
                                          <p:spTgt spid="2">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animEffect transition="in" filter="fade">
                                      <p:cBhvr>
                                        <p:cTn id="19"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00150"/>
            <a:ext cx="3962400" cy="3354765"/>
          </a:xfrm>
          <a:prstGeom prst="rect">
            <a:avLst/>
          </a:prstGeom>
        </p:spPr>
        <p:txBody>
          <a:bodyPr wrap="square">
            <a:spAutoFit/>
          </a:bodyPr>
          <a:lstStyle/>
          <a:p>
            <a:r>
              <a:rPr lang="en-US" sz="1800" b="1" dirty="0">
                <a:solidFill>
                  <a:srgbClr val="FF0000"/>
                </a:solidFill>
              </a:rPr>
              <a:t>Let’s discuss:</a:t>
            </a:r>
          </a:p>
          <a:p>
            <a:pPr marL="173038" indent="-173038">
              <a:spcAft>
                <a:spcPts val="1200"/>
              </a:spcAft>
              <a:buFont typeface="Arial" panose="020B0604020202020204" pitchFamily="34" charset="0"/>
              <a:buChar char="•"/>
            </a:pPr>
            <a:r>
              <a:rPr lang="en-US" sz="1800" dirty="0"/>
              <a:t>What are key entities?</a:t>
            </a:r>
          </a:p>
          <a:p>
            <a:pPr marL="173038" indent="-173038">
              <a:spcAft>
                <a:spcPts val="1200"/>
              </a:spcAft>
              <a:buFont typeface="Arial" panose="020B0604020202020204" pitchFamily="34" charset="0"/>
              <a:buChar char="•"/>
            </a:pPr>
            <a:r>
              <a:rPr lang="en-US" sz="1800" dirty="0"/>
              <a:t>What are data elements?</a:t>
            </a:r>
          </a:p>
          <a:p>
            <a:pPr marL="173038" indent="-173038">
              <a:spcAft>
                <a:spcPts val="1200"/>
              </a:spcAft>
              <a:buFont typeface="Arial" panose="020B0604020202020204" pitchFamily="34" charset="0"/>
              <a:buChar char="•"/>
            </a:pPr>
            <a:r>
              <a:rPr lang="en-US" sz="1800" dirty="0"/>
              <a:t>What are relationships between </a:t>
            </a:r>
            <a:r>
              <a:rPr lang="en-US" sz="1800" b="1" i="1" dirty="0"/>
              <a:t>members</a:t>
            </a:r>
            <a:r>
              <a:rPr lang="en-US" sz="1800" dirty="0"/>
              <a:t> and </a:t>
            </a:r>
            <a:r>
              <a:rPr lang="en-US" sz="1800" b="1" i="1" dirty="0"/>
              <a:t>committee</a:t>
            </a:r>
            <a:r>
              <a:rPr lang="en-US" sz="1800" dirty="0"/>
              <a:t>?</a:t>
            </a:r>
          </a:p>
          <a:p>
            <a:pPr marL="173038" indent="-173038">
              <a:spcAft>
                <a:spcPts val="1200"/>
              </a:spcAft>
              <a:buFont typeface="Arial" panose="020B0604020202020204" pitchFamily="34" charset="0"/>
              <a:buChar char="•"/>
            </a:pPr>
            <a:r>
              <a:rPr lang="en-US" sz="1800" dirty="0"/>
              <a:t>What do we do with many-to-many relationships in database design?</a:t>
            </a:r>
          </a:p>
          <a:p>
            <a:pPr marL="173038" indent="-173038">
              <a:spcAft>
                <a:spcPts val="1200"/>
              </a:spcAft>
              <a:buFont typeface="Arial" panose="020B0604020202020204" pitchFamily="34" charset="0"/>
              <a:buChar char="•"/>
            </a:pPr>
            <a:r>
              <a:rPr lang="en-US" sz="1800" dirty="0"/>
              <a:t>What are primary keys?</a:t>
            </a:r>
          </a:p>
          <a:p>
            <a:pPr marL="173038" indent="-173038">
              <a:spcAft>
                <a:spcPts val="1200"/>
              </a:spcAft>
              <a:buFont typeface="Arial" panose="020B0604020202020204" pitchFamily="34" charset="0"/>
              <a:buChar char="•"/>
            </a:pPr>
            <a:r>
              <a:rPr lang="en-US" sz="1800" dirty="0"/>
              <a:t>What are foreign keys? </a:t>
            </a:r>
          </a:p>
        </p:txBody>
      </p:sp>
      <p:sp>
        <p:nvSpPr>
          <p:cNvPr id="3" name="Rectangle 2"/>
          <p:cNvSpPr/>
          <p:nvPr/>
        </p:nvSpPr>
        <p:spPr>
          <a:xfrm>
            <a:off x="0" y="433685"/>
            <a:ext cx="9296400" cy="461665"/>
          </a:xfrm>
          <a:prstGeom prst="rect">
            <a:avLst/>
          </a:prstGeom>
        </p:spPr>
        <p:txBody>
          <a:bodyPr wrap="square">
            <a:spAutoFit/>
          </a:bodyPr>
          <a:lstStyle/>
          <a:p>
            <a:pPr marL="0" marR="0">
              <a:spcBef>
                <a:spcPts val="0"/>
              </a:spcBef>
              <a:spcAft>
                <a:spcPts val="600"/>
              </a:spcAft>
            </a:pPr>
            <a:r>
              <a:rPr lang="en-US" b="1" dirty="0">
                <a:solidFill>
                  <a:srgbClr val="0000FF"/>
                </a:solidFill>
                <a:latin typeface="Arial" panose="020B0604020202020204" pitchFamily="34" charset="0"/>
                <a:ea typeface="Times New Roman" panose="02020603050405020304" pitchFamily="18" charset="0"/>
                <a:cs typeface="Times New Roman" panose="02020603050405020304" pitchFamily="18" charset="0"/>
              </a:rPr>
              <a:t>Practice: Design a database for tracking org memberships</a:t>
            </a:r>
          </a:p>
        </p:txBody>
      </p:sp>
      <p:sp>
        <p:nvSpPr>
          <p:cNvPr id="4" name="Rounded Rectangle 3"/>
          <p:cNvSpPr/>
          <p:nvPr/>
        </p:nvSpPr>
        <p:spPr>
          <a:xfrm>
            <a:off x="4114800" y="1200150"/>
            <a:ext cx="1600200" cy="838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Members</a:t>
            </a:r>
            <a:endParaRPr lang="en-US" dirty="0"/>
          </a:p>
        </p:txBody>
      </p:sp>
      <p:sp>
        <p:nvSpPr>
          <p:cNvPr id="5" name="Rounded Rectangle 4"/>
          <p:cNvSpPr/>
          <p:nvPr/>
        </p:nvSpPr>
        <p:spPr>
          <a:xfrm>
            <a:off x="5715000" y="2458432"/>
            <a:ext cx="1600200" cy="838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Committees</a:t>
            </a:r>
          </a:p>
        </p:txBody>
      </p:sp>
      <p:sp>
        <p:nvSpPr>
          <p:cNvPr id="7" name="Rounded Rectangle 6"/>
          <p:cNvSpPr/>
          <p:nvPr/>
        </p:nvSpPr>
        <p:spPr>
          <a:xfrm>
            <a:off x="7315200" y="3748903"/>
            <a:ext cx="1600200" cy="838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Roles</a:t>
            </a:r>
          </a:p>
        </p:txBody>
      </p:sp>
    </p:spTree>
    <p:extLst>
      <p:ext uri="{BB962C8B-B14F-4D97-AF65-F5344CB8AC3E}">
        <p14:creationId xmlns:p14="http://schemas.microsoft.com/office/powerpoint/2010/main" val="4089469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animEffect transition="in" filter="fade">
                                      <p:cBhvr>
                                        <p:cTn id="27" dur="500"/>
                                        <p:tgtEl>
                                          <p:spTgt spid="2">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3" end="3"/>
                                            </p:txEl>
                                          </p:spTgt>
                                        </p:tgtEl>
                                        <p:attrNameLst>
                                          <p:attrName>style.visibility</p:attrName>
                                        </p:attrNameLst>
                                      </p:cBhvr>
                                      <p:to>
                                        <p:strVal val="visible"/>
                                      </p:to>
                                    </p:set>
                                    <p:animEffect transition="in" filter="fade">
                                      <p:cBhvr>
                                        <p:cTn id="32" dur="500"/>
                                        <p:tgtEl>
                                          <p:spTgt spid="2">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4" end="4"/>
                                            </p:txEl>
                                          </p:spTgt>
                                        </p:tgtEl>
                                        <p:attrNameLst>
                                          <p:attrName>style.visibility</p:attrName>
                                        </p:attrNameLst>
                                      </p:cBhvr>
                                      <p:to>
                                        <p:strVal val="visible"/>
                                      </p:to>
                                    </p:set>
                                    <p:animEffect transition="in" filter="fade">
                                      <p:cBhvr>
                                        <p:cTn id="37" dur="500"/>
                                        <p:tgtEl>
                                          <p:spTgt spid="2">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Effect transition="in" filter="fade">
                                      <p:cBhvr>
                                        <p:cTn id="42" dur="500"/>
                                        <p:tgtEl>
                                          <p:spTgt spid="2">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
                                            <p:txEl>
                                              <p:pRg st="6" end="6"/>
                                            </p:txEl>
                                          </p:spTgt>
                                        </p:tgtEl>
                                        <p:attrNameLst>
                                          <p:attrName>style.visibility</p:attrName>
                                        </p:attrNameLst>
                                      </p:cBhvr>
                                      <p:to>
                                        <p:strVal val="visible"/>
                                      </p:to>
                                    </p:set>
                                    <p:animEffect transition="in" filter="fade">
                                      <p:cBhvr>
                                        <p:cTn id="4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33685"/>
            <a:ext cx="9296400" cy="461665"/>
          </a:xfrm>
          <a:prstGeom prst="rect">
            <a:avLst/>
          </a:prstGeom>
        </p:spPr>
        <p:txBody>
          <a:bodyPr wrap="square">
            <a:spAutoFit/>
          </a:bodyPr>
          <a:lstStyle/>
          <a:p>
            <a:pPr marL="0" marR="0">
              <a:spcBef>
                <a:spcPts val="0"/>
              </a:spcBef>
              <a:spcAft>
                <a:spcPts val="600"/>
              </a:spcAft>
            </a:pPr>
            <a:r>
              <a:rPr lang="en-US" b="1" dirty="0">
                <a:solidFill>
                  <a:srgbClr val="0000FF"/>
                </a:solidFill>
                <a:latin typeface="Arial" panose="020B0604020202020204" pitchFamily="34" charset="0"/>
                <a:ea typeface="Times New Roman" panose="02020603050405020304" pitchFamily="18" charset="0"/>
                <a:cs typeface="Times New Roman" panose="02020603050405020304" pitchFamily="18" charset="0"/>
              </a:rPr>
              <a:t>Possible Solution: Org Memberships (w/o roles)</a:t>
            </a:r>
          </a:p>
        </p:txBody>
      </p:sp>
      <p:pic>
        <p:nvPicPr>
          <p:cNvPr id="38916" name="Picture 4" descr="https://documents.lucid.app/documents/599bc98f-1fd8-4578-a9c4-65e43350ae24/pages/dh7O-Wq_zy11?a=14284&amp;x=-31&amp;y=6&amp;w=946&amp;h=299&amp;store=1&amp;accept=image%2F*&amp;auth=LCA%2056d7a429e4d8017e7b6aa498f663601cd35e18ec-ts%3D161166057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971550"/>
            <a:ext cx="6762750" cy="213360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a16="http://schemas.microsoft.com/office/drawing/2014/main" id="{BC323B39-60AC-48F3-ADD1-6D8B0AFFB530}"/>
              </a:ext>
            </a:extLst>
          </p:cNvPr>
          <p:cNvSpPr/>
          <p:nvPr/>
        </p:nvSpPr>
        <p:spPr>
          <a:xfrm>
            <a:off x="2819400" y="1504949"/>
            <a:ext cx="228600" cy="460065"/>
          </a:xfrm>
          <a:prstGeom prst="roundRect">
            <a:avLst/>
          </a:prstGeom>
          <a:solidFill>
            <a:srgbClr val="FFFF00">
              <a:alpha val="3098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3A0B0FDA-83C3-4C4C-8838-B994A36D8192}"/>
              </a:ext>
            </a:extLst>
          </p:cNvPr>
          <p:cNvSpPr/>
          <p:nvPr/>
        </p:nvSpPr>
        <p:spPr>
          <a:xfrm>
            <a:off x="3075985" y="1504949"/>
            <a:ext cx="228600" cy="215873"/>
          </a:xfrm>
          <a:prstGeom prst="roundRect">
            <a:avLst/>
          </a:prstGeom>
          <a:solidFill>
            <a:srgbClr val="D61C47">
              <a:alpha val="3098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22415A03-BAB9-4FB1-984E-248F8F35ABE6}"/>
              </a:ext>
            </a:extLst>
          </p:cNvPr>
          <p:cNvSpPr/>
          <p:nvPr/>
        </p:nvSpPr>
        <p:spPr>
          <a:xfrm>
            <a:off x="3075985" y="1749142"/>
            <a:ext cx="228600" cy="215873"/>
          </a:xfrm>
          <a:prstGeom prst="roundRect">
            <a:avLst/>
          </a:prstGeom>
          <a:solidFill>
            <a:srgbClr val="00B050">
              <a:alpha val="3098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3817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33685"/>
            <a:ext cx="9296400" cy="461665"/>
          </a:xfrm>
          <a:prstGeom prst="rect">
            <a:avLst/>
          </a:prstGeom>
        </p:spPr>
        <p:txBody>
          <a:bodyPr wrap="square">
            <a:spAutoFit/>
          </a:bodyPr>
          <a:lstStyle/>
          <a:p>
            <a:pPr marL="0" marR="0">
              <a:spcBef>
                <a:spcPts val="0"/>
              </a:spcBef>
              <a:spcAft>
                <a:spcPts val="600"/>
              </a:spcAft>
            </a:pPr>
            <a:r>
              <a:rPr lang="en-US" b="1" dirty="0">
                <a:solidFill>
                  <a:srgbClr val="0000FF"/>
                </a:solidFill>
                <a:latin typeface="Arial" panose="020B0604020202020204" pitchFamily="34" charset="0"/>
                <a:ea typeface="Times New Roman" panose="02020603050405020304" pitchFamily="18" charset="0"/>
                <a:cs typeface="Times New Roman" panose="02020603050405020304" pitchFamily="18" charset="0"/>
              </a:rPr>
              <a:t>Possible Solution: Org memberships (w/ Roles)</a:t>
            </a:r>
          </a:p>
        </p:txBody>
      </p:sp>
      <p:sp>
        <p:nvSpPr>
          <p:cNvPr id="4" name="Rectangle 3"/>
          <p:cNvSpPr/>
          <p:nvPr/>
        </p:nvSpPr>
        <p:spPr>
          <a:xfrm>
            <a:off x="533400" y="4552950"/>
            <a:ext cx="7924800" cy="523220"/>
          </a:xfrm>
          <a:prstGeom prst="rect">
            <a:avLst/>
          </a:prstGeom>
        </p:spPr>
        <p:txBody>
          <a:bodyPr wrap="square">
            <a:spAutoFit/>
          </a:bodyPr>
          <a:lstStyle/>
          <a:p>
            <a:r>
              <a:rPr lang="en-US" sz="1400" b="1" dirty="0">
                <a:solidFill>
                  <a:srgbClr val="FF0000"/>
                </a:solidFill>
              </a:rPr>
              <a:t>NOTE: This assumes that a committee can have roles setup before we have people join the committee and they are assigned roles.</a:t>
            </a:r>
            <a:endParaRPr lang="en-US" sz="1400" dirty="0">
              <a:solidFill>
                <a:srgbClr val="FF0000"/>
              </a:solidFill>
            </a:endParaRPr>
          </a:p>
        </p:txBody>
      </p:sp>
      <p:pic>
        <p:nvPicPr>
          <p:cNvPr id="40962" name="Picture 2" descr="https://documents.lucid.app/documents/599bc98f-1fd8-4578-a9c4-65e43350ae24/pages/dh7O-Wq_zy11?a=14284&amp;x=901&amp;y=281&amp;w=937&amp;h=422&amp;store=1&amp;accept=image%2F*&amp;auth=LCA%207f60e42583c9f0e414039b32617867a46035bcd4-ts%3D161166057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971550"/>
            <a:ext cx="6696075" cy="3019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30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33685"/>
            <a:ext cx="9296400" cy="461665"/>
          </a:xfrm>
          <a:prstGeom prst="rect">
            <a:avLst/>
          </a:prstGeom>
        </p:spPr>
        <p:txBody>
          <a:bodyPr wrap="square">
            <a:spAutoFit/>
          </a:bodyPr>
          <a:lstStyle/>
          <a:p>
            <a:pPr marL="0" marR="0">
              <a:spcBef>
                <a:spcPts val="0"/>
              </a:spcBef>
              <a:spcAft>
                <a:spcPts val="600"/>
              </a:spcAft>
            </a:pPr>
            <a:r>
              <a:rPr lang="en-US" b="1" dirty="0">
                <a:solidFill>
                  <a:srgbClr val="0000FF"/>
                </a:solidFill>
                <a:latin typeface="Arial" panose="020B0604020202020204" pitchFamily="34" charset="0"/>
                <a:ea typeface="Times New Roman" panose="02020603050405020304" pitchFamily="18" charset="0"/>
                <a:cs typeface="Times New Roman" panose="02020603050405020304" pitchFamily="18" charset="0"/>
              </a:rPr>
              <a:t>Possible Solution: Org memberships (w/ Roles)</a:t>
            </a:r>
          </a:p>
        </p:txBody>
      </p:sp>
      <p:sp>
        <p:nvSpPr>
          <p:cNvPr id="2" name="Rectangle 1"/>
          <p:cNvSpPr/>
          <p:nvPr/>
        </p:nvSpPr>
        <p:spPr>
          <a:xfrm>
            <a:off x="533400" y="4552950"/>
            <a:ext cx="7924800" cy="523220"/>
          </a:xfrm>
          <a:prstGeom prst="rect">
            <a:avLst/>
          </a:prstGeom>
        </p:spPr>
        <p:txBody>
          <a:bodyPr wrap="square">
            <a:spAutoFit/>
          </a:bodyPr>
          <a:lstStyle/>
          <a:p>
            <a:r>
              <a:rPr lang="en-US" sz="1400" b="1" dirty="0">
                <a:solidFill>
                  <a:srgbClr val="FF0000"/>
                </a:solidFill>
              </a:rPr>
              <a:t>NOTE: This could assume that the committee and role can't exist without a UTEID which maybe isn't true at start of semester.  Context is important!</a:t>
            </a:r>
            <a:endParaRPr lang="en-US" sz="1400" dirty="0">
              <a:solidFill>
                <a:srgbClr val="FF0000"/>
              </a:solidFill>
            </a:endParaRPr>
          </a:p>
        </p:txBody>
      </p:sp>
      <p:pic>
        <p:nvPicPr>
          <p:cNvPr id="39938" name="Picture 2" descr="https://documents.lucid.app/documents/599bc98f-1fd8-4578-a9c4-65e43350ae24/pages/dh7O-Wq_zy11?a=14284&amp;x=-33&amp;y=281&amp;w=981&amp;h=409&amp;store=1&amp;accept=image%2F*&amp;auth=LCA%20ddd614bfd5b810b86475bf16b8b17822adcd4145-ts%3D161166057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971550"/>
            <a:ext cx="7010400" cy="2924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6127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33685"/>
            <a:ext cx="9296400" cy="461665"/>
          </a:xfrm>
          <a:prstGeom prst="rect">
            <a:avLst/>
          </a:prstGeom>
        </p:spPr>
        <p:txBody>
          <a:bodyPr wrap="square">
            <a:spAutoFit/>
          </a:bodyPr>
          <a:lstStyle/>
          <a:p>
            <a:pPr marL="0" marR="0">
              <a:spcBef>
                <a:spcPts val="0"/>
              </a:spcBef>
              <a:spcAft>
                <a:spcPts val="600"/>
              </a:spcAft>
            </a:pPr>
            <a:r>
              <a:rPr lang="en-US" b="1" dirty="0">
                <a:solidFill>
                  <a:srgbClr val="0000FF"/>
                </a:solidFill>
                <a:latin typeface="Arial" panose="020B0604020202020204" pitchFamily="34" charset="0"/>
                <a:ea typeface="Times New Roman" panose="02020603050405020304" pitchFamily="18" charset="0"/>
                <a:cs typeface="Times New Roman" panose="02020603050405020304" pitchFamily="18" charset="0"/>
              </a:rPr>
              <a:t>Possible Solution: Org memberships (w/ Roles)</a:t>
            </a:r>
          </a:p>
        </p:txBody>
      </p:sp>
      <p:sp>
        <p:nvSpPr>
          <p:cNvPr id="2" name="Rectangle 1"/>
          <p:cNvSpPr/>
          <p:nvPr/>
        </p:nvSpPr>
        <p:spPr>
          <a:xfrm>
            <a:off x="533400" y="4552950"/>
            <a:ext cx="7924800" cy="307777"/>
          </a:xfrm>
          <a:prstGeom prst="rect">
            <a:avLst/>
          </a:prstGeom>
        </p:spPr>
        <p:txBody>
          <a:bodyPr wrap="square">
            <a:spAutoFit/>
          </a:bodyPr>
          <a:lstStyle/>
          <a:p>
            <a:r>
              <a:rPr lang="en-US" sz="1400" b="1" dirty="0">
                <a:solidFill>
                  <a:srgbClr val="FF0000"/>
                </a:solidFill>
              </a:rPr>
              <a:t>This allows people to join committees without a role</a:t>
            </a:r>
            <a:endParaRPr lang="en-US" sz="1400" dirty="0">
              <a:solidFill>
                <a:srgbClr val="FF0000"/>
              </a:solidFill>
            </a:endParaRPr>
          </a:p>
        </p:txBody>
      </p:sp>
      <p:pic>
        <p:nvPicPr>
          <p:cNvPr id="39938" name="Picture 2" descr="https://documents.lucid.app/documents/599bc98f-1fd8-4578-a9c4-65e43350ae24/pages/dh7O-Wq_zy11?a=14284&amp;x=-33&amp;y=281&amp;w=981&amp;h=409&amp;store=1&amp;accept=image%2F*&amp;auth=LCA%20ddd614bfd5b810b86475bf16b8b17822adcd4145-ts%3D161166057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971550"/>
            <a:ext cx="7010400" cy="292417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62C12DBC-8186-44F5-BCE3-947C3D6B8C3F}"/>
              </a:ext>
            </a:extLst>
          </p:cNvPr>
          <p:cNvPicPr>
            <a:picLocks noChangeAspect="1"/>
          </p:cNvPicPr>
          <p:nvPr/>
        </p:nvPicPr>
        <p:blipFill>
          <a:blip r:embed="rId3"/>
          <a:stretch>
            <a:fillRect/>
          </a:stretch>
        </p:blipFill>
        <p:spPr>
          <a:xfrm>
            <a:off x="3124200" y="2134743"/>
            <a:ext cx="228600" cy="187452"/>
          </a:xfrm>
          <a:prstGeom prst="rect">
            <a:avLst/>
          </a:prstGeom>
        </p:spPr>
      </p:pic>
    </p:spTree>
    <p:extLst>
      <p:ext uri="{BB962C8B-B14F-4D97-AF65-F5344CB8AC3E}">
        <p14:creationId xmlns:p14="http://schemas.microsoft.com/office/powerpoint/2010/main" val="4265377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5"/>
          <p:cNvSpPr>
            <a:spLocks noGrp="1"/>
          </p:cNvSpPr>
          <p:nvPr>
            <p:ph idx="1"/>
          </p:nvPr>
        </p:nvSpPr>
        <p:spPr>
          <a:xfrm>
            <a:off x="0" y="2266950"/>
            <a:ext cx="9144000" cy="1008336"/>
          </a:xfrm>
        </p:spPr>
        <p:txBody>
          <a:bodyPr>
            <a:noAutofit/>
          </a:bodyPr>
          <a:lstStyle/>
          <a:p>
            <a:pPr marL="0" indent="0" algn="ctr">
              <a:spcBef>
                <a:spcPts val="0"/>
              </a:spcBef>
              <a:buNone/>
            </a:pPr>
            <a:r>
              <a:rPr lang="en-US" sz="4050" b="1" dirty="0">
                <a:solidFill>
                  <a:schemeClr val="tx1"/>
                </a:solidFill>
                <a:latin typeface="Arial" panose="020B0604020202020204" pitchFamily="34" charset="0"/>
                <a:cs typeface="Arial" panose="020B0604020202020204" pitchFamily="34" charset="0"/>
              </a:rPr>
              <a:t>Want more practice?</a:t>
            </a:r>
            <a:endParaRPr lang="en-US" sz="33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55597933"/>
      </p:ext>
    </p:extLst>
  </p:cSld>
  <p:clrMapOvr>
    <a:masterClrMapping/>
  </p:clrMapOvr>
  <mc:AlternateContent xmlns:mc="http://schemas.openxmlformats.org/markup-compatibility/2006" xmlns:p14="http://schemas.microsoft.com/office/powerpoint/2010/main">
    <mc:Choice Requires="p14">
      <p:transition spd="slow" p14:dur="2000" advTm="3448"/>
    </mc:Choice>
    <mc:Fallback xmlns="">
      <p:transition spd="slow" advTm="3448"/>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 y="203069"/>
            <a:ext cx="9133609" cy="784830"/>
          </a:xfrm>
          <a:prstGeom prst="rect">
            <a:avLst/>
          </a:prstGeom>
          <a:noFill/>
        </p:spPr>
        <p:txBody>
          <a:bodyPr wrap="square" rtlCol="0">
            <a:spAutoFit/>
          </a:bodyPr>
          <a:lstStyle/>
          <a:p>
            <a:r>
              <a:rPr lang="en-US" sz="4400" dirty="0">
                <a:latin typeface="Arial" panose="020B0604020202020204" pitchFamily="34" charset="0"/>
                <a:cs typeface="Arial" panose="020B0604020202020204" pitchFamily="34" charset="0"/>
              </a:rPr>
              <a:t> Compute architecture evolution</a:t>
            </a:r>
          </a:p>
        </p:txBody>
      </p:sp>
      <p:sp>
        <p:nvSpPr>
          <p:cNvPr id="51" name="Slide Number Placeholder 12"/>
          <p:cNvSpPr>
            <a:spLocks noGrp="1"/>
          </p:cNvSpPr>
          <p:nvPr>
            <p:ph type="sldNum" sz="quarter" idx="12"/>
          </p:nvPr>
        </p:nvSpPr>
        <p:spPr>
          <a:xfrm>
            <a:off x="7089321" y="4865232"/>
            <a:ext cx="2057400" cy="273844"/>
          </a:xfrm>
        </p:spPr>
        <p:txBody>
          <a:bodyPr/>
          <a:lstStyle/>
          <a:p>
            <a:fld id="{AEA95462-E936-4273-B590-4CBECB991188}" type="slidenum">
              <a:rPr lang="en-US" sz="788"/>
              <a:pPr/>
              <a:t>5</a:t>
            </a:fld>
            <a:endParaRPr lang="en-US" sz="788"/>
          </a:p>
        </p:txBody>
      </p:sp>
      <p:sp>
        <p:nvSpPr>
          <p:cNvPr id="48" name="TextBox 47">
            <a:extLst>
              <a:ext uri="{FF2B5EF4-FFF2-40B4-BE49-F238E27FC236}">
                <a16:creationId xmlns:a16="http://schemas.microsoft.com/office/drawing/2014/main" id="{9A923D4A-0452-5C45-BFEC-BF1074E9622A}"/>
              </a:ext>
            </a:extLst>
          </p:cNvPr>
          <p:cNvSpPr txBox="1"/>
          <p:nvPr/>
        </p:nvSpPr>
        <p:spPr>
          <a:xfrm>
            <a:off x="273267" y="3463552"/>
            <a:ext cx="4298733" cy="1277273"/>
          </a:xfrm>
          <a:prstGeom prst="rect">
            <a:avLst/>
          </a:prstGeom>
          <a:solidFill>
            <a:schemeClr val="accent1">
              <a:lumMod val="20000"/>
              <a:lumOff val="80000"/>
            </a:schemeClr>
          </a:solidFill>
          <a:ln>
            <a:solidFill>
              <a:srgbClr val="002A7E"/>
            </a:solidFill>
          </a:ln>
        </p:spPr>
        <p:txBody>
          <a:bodyPr wrap="square">
            <a:spAutoFit/>
          </a:bodyPr>
          <a:lstStyle>
            <a:defPPr>
              <a:defRPr lang="en-US"/>
            </a:defPPr>
            <a:lvl1pPr marL="457200" indent="-457200">
              <a:spcAft>
                <a:spcPts val="3600"/>
              </a:spcAft>
              <a:buClr>
                <a:srgbClr val="C00000"/>
              </a:buClr>
              <a:buSzPct val="110000"/>
              <a:buFont typeface="Arial" panose="020B0604020202020204" pitchFamily="34" charset="0"/>
              <a:buChar char="•"/>
              <a:defRPr sz="2600">
                <a:latin typeface="Arial" panose="020B0604020202020204" pitchFamily="34" charset="0"/>
                <a:cs typeface="Arial" panose="020B0604020202020204" pitchFamily="34" charset="0"/>
              </a:defRPr>
            </a:lvl1pPr>
          </a:lstStyle>
          <a:p>
            <a:pPr>
              <a:spcAft>
                <a:spcPts val="600"/>
              </a:spcAft>
            </a:pPr>
            <a:r>
              <a:rPr lang="en-US" sz="1800" dirty="0"/>
              <a:t>From simple to complex to seemingly simple</a:t>
            </a:r>
          </a:p>
          <a:p>
            <a:pPr>
              <a:spcAft>
                <a:spcPts val="600"/>
              </a:spcAft>
            </a:pPr>
            <a:r>
              <a:rPr lang="en-US" sz="1800" dirty="0"/>
              <a:t>Reliability, scale and availability, flexibility, and costs have improved</a:t>
            </a:r>
          </a:p>
        </p:txBody>
      </p:sp>
      <p:grpSp>
        <p:nvGrpSpPr>
          <p:cNvPr id="7" name="Group 6">
            <a:extLst>
              <a:ext uri="{FF2B5EF4-FFF2-40B4-BE49-F238E27FC236}">
                <a16:creationId xmlns:a16="http://schemas.microsoft.com/office/drawing/2014/main" id="{09BA7A27-73C3-8747-9D9B-8124B9460886}"/>
              </a:ext>
            </a:extLst>
          </p:cNvPr>
          <p:cNvGrpSpPr/>
          <p:nvPr/>
        </p:nvGrpSpPr>
        <p:grpSpPr>
          <a:xfrm>
            <a:off x="724680" y="931956"/>
            <a:ext cx="7694640" cy="2255688"/>
            <a:chOff x="966240" y="1376169"/>
            <a:chExt cx="10259520" cy="3007584"/>
          </a:xfrm>
        </p:grpSpPr>
        <p:grpSp>
          <p:nvGrpSpPr>
            <p:cNvPr id="17" name="Group 16">
              <a:extLst>
                <a:ext uri="{FF2B5EF4-FFF2-40B4-BE49-F238E27FC236}">
                  <a16:creationId xmlns:a16="http://schemas.microsoft.com/office/drawing/2014/main" id="{898B0CBE-5949-5347-98E3-653F7270CDB8}"/>
                </a:ext>
              </a:extLst>
            </p:cNvPr>
            <p:cNvGrpSpPr/>
            <p:nvPr/>
          </p:nvGrpSpPr>
          <p:grpSpPr>
            <a:xfrm>
              <a:off x="4716742" y="1808878"/>
              <a:ext cx="2712693" cy="2045492"/>
              <a:chOff x="3134450" y="1808878"/>
              <a:chExt cx="2712693" cy="2045492"/>
            </a:xfrm>
          </p:grpSpPr>
          <p:grpSp>
            <p:nvGrpSpPr>
              <p:cNvPr id="21" name="Group 20">
                <a:extLst>
                  <a:ext uri="{FF2B5EF4-FFF2-40B4-BE49-F238E27FC236}">
                    <a16:creationId xmlns:a16="http://schemas.microsoft.com/office/drawing/2014/main" id="{F0C1C9BF-992A-664B-9EA1-826753340621}"/>
                  </a:ext>
                </a:extLst>
              </p:cNvPr>
              <p:cNvGrpSpPr/>
              <p:nvPr/>
            </p:nvGrpSpPr>
            <p:grpSpPr>
              <a:xfrm>
                <a:off x="3567413" y="1930729"/>
                <a:ext cx="2186650" cy="1801790"/>
                <a:chOff x="1698625" y="1143000"/>
                <a:chExt cx="5791200" cy="3572549"/>
              </a:xfrm>
            </p:grpSpPr>
            <p:sp>
              <p:nvSpPr>
                <p:cNvPr id="23" name="Rounded Rectangle 22">
                  <a:extLst>
                    <a:ext uri="{FF2B5EF4-FFF2-40B4-BE49-F238E27FC236}">
                      <a16:creationId xmlns:a16="http://schemas.microsoft.com/office/drawing/2014/main" id="{722F20A7-998D-5D43-9D85-DC42864D45C9}"/>
                    </a:ext>
                  </a:extLst>
                </p:cNvPr>
                <p:cNvSpPr/>
                <p:nvPr/>
              </p:nvSpPr>
              <p:spPr>
                <a:xfrm>
                  <a:off x="1698625" y="1143000"/>
                  <a:ext cx="5791200"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a:solidFill>
                        <a:schemeClr val="bg1"/>
                      </a:solidFill>
                    </a:rPr>
                    <a:t>Presentation Layer/Logic</a:t>
                  </a:r>
                </a:p>
              </p:txBody>
            </p:sp>
            <p:sp>
              <p:nvSpPr>
                <p:cNvPr id="24" name="Rounded Rectangle 23">
                  <a:extLst>
                    <a:ext uri="{FF2B5EF4-FFF2-40B4-BE49-F238E27FC236}">
                      <a16:creationId xmlns:a16="http://schemas.microsoft.com/office/drawing/2014/main" id="{7BF8278F-6501-9343-A65C-75E24D4AC5DD}"/>
                    </a:ext>
                  </a:extLst>
                </p:cNvPr>
                <p:cNvSpPr/>
                <p:nvPr/>
              </p:nvSpPr>
              <p:spPr>
                <a:xfrm>
                  <a:off x="1698625" y="2472075"/>
                  <a:ext cx="5791200"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a:solidFill>
                        <a:schemeClr val="bg1"/>
                      </a:solidFill>
                    </a:rPr>
                    <a:t>Business Logic Layer</a:t>
                  </a:r>
                </a:p>
              </p:txBody>
            </p:sp>
            <p:sp>
              <p:nvSpPr>
                <p:cNvPr id="25" name="Rounded Rectangle 24">
                  <a:extLst>
                    <a:ext uri="{FF2B5EF4-FFF2-40B4-BE49-F238E27FC236}">
                      <a16:creationId xmlns:a16="http://schemas.microsoft.com/office/drawing/2014/main" id="{C97B53E1-8390-564E-B63C-F68679BBE218}"/>
                    </a:ext>
                  </a:extLst>
                </p:cNvPr>
                <p:cNvSpPr/>
                <p:nvPr/>
              </p:nvSpPr>
              <p:spPr>
                <a:xfrm>
                  <a:off x="1698625" y="3801149"/>
                  <a:ext cx="5791200"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a:solidFill>
                        <a:schemeClr val="bg1"/>
                      </a:solidFill>
                    </a:rPr>
                    <a:t>Data Layer</a:t>
                  </a:r>
                </a:p>
              </p:txBody>
            </p:sp>
          </p:grpSp>
          <p:sp>
            <p:nvSpPr>
              <p:cNvPr id="22" name="Rectangle 21">
                <a:extLst>
                  <a:ext uri="{FF2B5EF4-FFF2-40B4-BE49-F238E27FC236}">
                    <a16:creationId xmlns:a16="http://schemas.microsoft.com/office/drawing/2014/main" id="{8B4BBDB1-617B-7F41-9C4E-F1288EC6B23C}"/>
                  </a:ext>
                </a:extLst>
              </p:cNvPr>
              <p:cNvSpPr/>
              <p:nvPr/>
            </p:nvSpPr>
            <p:spPr>
              <a:xfrm>
                <a:off x="3474333" y="1808879"/>
                <a:ext cx="2372810" cy="67967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solidFill>
                </a:endParaRPr>
              </a:p>
            </p:txBody>
          </p:sp>
          <p:sp>
            <p:nvSpPr>
              <p:cNvPr id="26" name="Rectangle 25">
                <a:extLst>
                  <a:ext uri="{FF2B5EF4-FFF2-40B4-BE49-F238E27FC236}">
                    <a16:creationId xmlns:a16="http://schemas.microsoft.com/office/drawing/2014/main" id="{A1CCFF12-1472-FA45-83A5-58317FACF6AE}"/>
                  </a:ext>
                </a:extLst>
              </p:cNvPr>
              <p:cNvSpPr/>
              <p:nvPr/>
            </p:nvSpPr>
            <p:spPr>
              <a:xfrm>
                <a:off x="3474333" y="2545370"/>
                <a:ext cx="2372810" cy="1309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solidFill>
                </a:endParaRPr>
              </a:p>
            </p:txBody>
          </p:sp>
          <p:sp>
            <p:nvSpPr>
              <p:cNvPr id="27" name="Rounded Rectangle 26">
                <a:extLst>
                  <a:ext uri="{FF2B5EF4-FFF2-40B4-BE49-F238E27FC236}">
                    <a16:creationId xmlns:a16="http://schemas.microsoft.com/office/drawing/2014/main" id="{B3FF284D-A281-9C48-9FDB-302C8C638A55}"/>
                  </a:ext>
                </a:extLst>
              </p:cNvPr>
              <p:cNvSpPr/>
              <p:nvPr/>
            </p:nvSpPr>
            <p:spPr>
              <a:xfrm rot="16200000">
                <a:off x="2267359" y="2675969"/>
                <a:ext cx="2045491" cy="31131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Arial" panose="020B0604020202020204" pitchFamily="34" charset="0"/>
                    <a:cs typeface="Arial" panose="020B0604020202020204" pitchFamily="34" charset="0"/>
                  </a:rPr>
                  <a:t>2-tier client Server</a:t>
                </a:r>
              </a:p>
            </p:txBody>
          </p:sp>
        </p:grpSp>
        <p:grpSp>
          <p:nvGrpSpPr>
            <p:cNvPr id="44" name="Group 43">
              <a:extLst>
                <a:ext uri="{FF2B5EF4-FFF2-40B4-BE49-F238E27FC236}">
                  <a16:creationId xmlns:a16="http://schemas.microsoft.com/office/drawing/2014/main" id="{8AE327FD-4534-5D41-8760-22954C77D673}"/>
                </a:ext>
              </a:extLst>
            </p:cNvPr>
            <p:cNvGrpSpPr/>
            <p:nvPr/>
          </p:nvGrpSpPr>
          <p:grpSpPr>
            <a:xfrm>
              <a:off x="8495818" y="1779425"/>
              <a:ext cx="2729942" cy="2045491"/>
              <a:chOff x="7079371" y="1779425"/>
              <a:chExt cx="2729942" cy="2045491"/>
            </a:xfrm>
          </p:grpSpPr>
          <p:grpSp>
            <p:nvGrpSpPr>
              <p:cNvPr id="28" name="Group 27">
                <a:extLst>
                  <a:ext uri="{FF2B5EF4-FFF2-40B4-BE49-F238E27FC236}">
                    <a16:creationId xmlns:a16="http://schemas.microsoft.com/office/drawing/2014/main" id="{D56538F6-9743-9D4A-B18C-94041E981D17}"/>
                  </a:ext>
                </a:extLst>
              </p:cNvPr>
              <p:cNvGrpSpPr/>
              <p:nvPr/>
            </p:nvGrpSpPr>
            <p:grpSpPr>
              <a:xfrm>
                <a:off x="7512334" y="1901276"/>
                <a:ext cx="2186650" cy="1801790"/>
                <a:chOff x="1698625" y="1143000"/>
                <a:chExt cx="5791200" cy="3572549"/>
              </a:xfrm>
            </p:grpSpPr>
            <p:sp>
              <p:nvSpPr>
                <p:cNvPr id="29" name="Rounded Rectangle 28">
                  <a:extLst>
                    <a:ext uri="{FF2B5EF4-FFF2-40B4-BE49-F238E27FC236}">
                      <a16:creationId xmlns:a16="http://schemas.microsoft.com/office/drawing/2014/main" id="{819FB433-F029-E643-9242-E8473B5EEFFA}"/>
                    </a:ext>
                  </a:extLst>
                </p:cNvPr>
                <p:cNvSpPr/>
                <p:nvPr/>
              </p:nvSpPr>
              <p:spPr>
                <a:xfrm>
                  <a:off x="1698625" y="1143000"/>
                  <a:ext cx="5791200"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a:solidFill>
                        <a:schemeClr val="bg1"/>
                      </a:solidFill>
                    </a:rPr>
                    <a:t>Presentation Layer/Logic</a:t>
                  </a:r>
                </a:p>
              </p:txBody>
            </p:sp>
            <p:sp>
              <p:nvSpPr>
                <p:cNvPr id="30" name="Rounded Rectangle 29">
                  <a:extLst>
                    <a:ext uri="{FF2B5EF4-FFF2-40B4-BE49-F238E27FC236}">
                      <a16:creationId xmlns:a16="http://schemas.microsoft.com/office/drawing/2014/main" id="{88861458-6E16-3A42-8B2B-00B4374743B3}"/>
                    </a:ext>
                  </a:extLst>
                </p:cNvPr>
                <p:cNvSpPr/>
                <p:nvPr/>
              </p:nvSpPr>
              <p:spPr>
                <a:xfrm>
                  <a:off x="1698625" y="2472075"/>
                  <a:ext cx="5791200"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a:solidFill>
                        <a:schemeClr val="bg1"/>
                      </a:solidFill>
                    </a:rPr>
                    <a:t>Business Logic Layer</a:t>
                  </a:r>
                </a:p>
              </p:txBody>
            </p:sp>
            <p:sp>
              <p:nvSpPr>
                <p:cNvPr id="31" name="Rounded Rectangle 30">
                  <a:extLst>
                    <a:ext uri="{FF2B5EF4-FFF2-40B4-BE49-F238E27FC236}">
                      <a16:creationId xmlns:a16="http://schemas.microsoft.com/office/drawing/2014/main" id="{3AFFCC8B-5BC8-704B-98D0-C1EC3A4E5880}"/>
                    </a:ext>
                  </a:extLst>
                </p:cNvPr>
                <p:cNvSpPr/>
                <p:nvPr/>
              </p:nvSpPr>
              <p:spPr>
                <a:xfrm>
                  <a:off x="1698625" y="3801149"/>
                  <a:ext cx="5791200"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a:solidFill>
                        <a:schemeClr val="bg1"/>
                      </a:solidFill>
                    </a:rPr>
                    <a:t>Data Layer</a:t>
                  </a:r>
                </a:p>
              </p:txBody>
            </p:sp>
          </p:grpSp>
          <p:sp>
            <p:nvSpPr>
              <p:cNvPr id="32" name="Rectangle 31">
                <a:extLst>
                  <a:ext uri="{FF2B5EF4-FFF2-40B4-BE49-F238E27FC236}">
                    <a16:creationId xmlns:a16="http://schemas.microsoft.com/office/drawing/2014/main" id="{C635069B-48C6-5F44-BBE2-4032AF6D0D0F}"/>
                  </a:ext>
                </a:extLst>
              </p:cNvPr>
              <p:cNvSpPr/>
              <p:nvPr/>
            </p:nvSpPr>
            <p:spPr>
              <a:xfrm>
                <a:off x="7419254" y="1779426"/>
                <a:ext cx="2372810" cy="67967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solidFill>
                </a:endParaRPr>
              </a:p>
            </p:txBody>
          </p:sp>
          <p:sp>
            <p:nvSpPr>
              <p:cNvPr id="33" name="Rectangle 32">
                <a:extLst>
                  <a:ext uri="{FF2B5EF4-FFF2-40B4-BE49-F238E27FC236}">
                    <a16:creationId xmlns:a16="http://schemas.microsoft.com/office/drawing/2014/main" id="{845BFCE2-2EB2-BD4A-8B4F-8E1C1E77C4DC}"/>
                  </a:ext>
                </a:extLst>
              </p:cNvPr>
              <p:cNvSpPr/>
              <p:nvPr/>
            </p:nvSpPr>
            <p:spPr>
              <a:xfrm>
                <a:off x="7419254" y="2515917"/>
                <a:ext cx="2372810" cy="63239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solidFill>
                </a:endParaRPr>
              </a:p>
            </p:txBody>
          </p:sp>
          <p:sp>
            <p:nvSpPr>
              <p:cNvPr id="34" name="Rounded Rectangle 33">
                <a:extLst>
                  <a:ext uri="{FF2B5EF4-FFF2-40B4-BE49-F238E27FC236}">
                    <a16:creationId xmlns:a16="http://schemas.microsoft.com/office/drawing/2014/main" id="{01A9E3A2-D40E-0443-BAE1-3E004A9977EB}"/>
                  </a:ext>
                </a:extLst>
              </p:cNvPr>
              <p:cNvSpPr/>
              <p:nvPr/>
            </p:nvSpPr>
            <p:spPr>
              <a:xfrm rot="16200000">
                <a:off x="6212280" y="2646516"/>
                <a:ext cx="2045491" cy="31131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tx1"/>
                    </a:solidFill>
                    <a:latin typeface="Arial" panose="020B0604020202020204" pitchFamily="34" charset="0"/>
                    <a:cs typeface="Arial" panose="020B0604020202020204" pitchFamily="34" charset="0"/>
                  </a:rPr>
                  <a:t>N-tier client Server</a:t>
                </a:r>
              </a:p>
            </p:txBody>
          </p:sp>
          <p:sp>
            <p:nvSpPr>
              <p:cNvPr id="35" name="Rectangle 34">
                <a:extLst>
                  <a:ext uri="{FF2B5EF4-FFF2-40B4-BE49-F238E27FC236}">
                    <a16:creationId xmlns:a16="http://schemas.microsoft.com/office/drawing/2014/main" id="{A3BF71F1-4F27-BB44-97DA-6A3B859EAF00}"/>
                  </a:ext>
                </a:extLst>
              </p:cNvPr>
              <p:cNvSpPr/>
              <p:nvPr/>
            </p:nvSpPr>
            <p:spPr>
              <a:xfrm>
                <a:off x="7436503" y="3185734"/>
                <a:ext cx="2372810" cy="63239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solidFill>
                </a:endParaRPr>
              </a:p>
            </p:txBody>
          </p:sp>
        </p:grpSp>
        <p:grpSp>
          <p:nvGrpSpPr>
            <p:cNvPr id="4" name="Group 3">
              <a:extLst>
                <a:ext uri="{FF2B5EF4-FFF2-40B4-BE49-F238E27FC236}">
                  <a16:creationId xmlns:a16="http://schemas.microsoft.com/office/drawing/2014/main" id="{60F2A929-D7D8-3C44-B869-EA8DB1D93507}"/>
                </a:ext>
              </a:extLst>
            </p:cNvPr>
            <p:cNvGrpSpPr/>
            <p:nvPr/>
          </p:nvGrpSpPr>
          <p:grpSpPr>
            <a:xfrm>
              <a:off x="966240" y="1376169"/>
              <a:ext cx="2684120" cy="3007584"/>
              <a:chOff x="966240" y="1376169"/>
              <a:chExt cx="2684120" cy="3007584"/>
            </a:xfrm>
          </p:grpSpPr>
          <p:grpSp>
            <p:nvGrpSpPr>
              <p:cNvPr id="45" name="Group 44">
                <a:extLst>
                  <a:ext uri="{FF2B5EF4-FFF2-40B4-BE49-F238E27FC236}">
                    <a16:creationId xmlns:a16="http://schemas.microsoft.com/office/drawing/2014/main" id="{98CAAC38-88F9-B54B-8132-6238EAC21A42}"/>
                  </a:ext>
                </a:extLst>
              </p:cNvPr>
              <p:cNvGrpSpPr/>
              <p:nvPr/>
            </p:nvGrpSpPr>
            <p:grpSpPr>
              <a:xfrm>
                <a:off x="966240" y="1376169"/>
                <a:ext cx="2684120" cy="2478201"/>
                <a:chOff x="1207" y="1376169"/>
                <a:chExt cx="2684120" cy="2478201"/>
              </a:xfrm>
            </p:grpSpPr>
            <p:grpSp>
              <p:nvGrpSpPr>
                <p:cNvPr id="16" name="Group 15">
                  <a:extLst>
                    <a:ext uri="{FF2B5EF4-FFF2-40B4-BE49-F238E27FC236}">
                      <a16:creationId xmlns:a16="http://schemas.microsoft.com/office/drawing/2014/main" id="{860E1F7C-487C-9D4A-843B-D5AB1C66B845}"/>
                    </a:ext>
                  </a:extLst>
                </p:cNvPr>
                <p:cNvGrpSpPr/>
                <p:nvPr/>
              </p:nvGrpSpPr>
              <p:grpSpPr>
                <a:xfrm>
                  <a:off x="312517" y="1808880"/>
                  <a:ext cx="2372810" cy="2045490"/>
                  <a:chOff x="2511707" y="1334318"/>
                  <a:chExt cx="2372810" cy="2045490"/>
                </a:xfrm>
              </p:grpSpPr>
              <p:grpSp>
                <p:nvGrpSpPr>
                  <p:cNvPr id="12" name="Group 11">
                    <a:extLst>
                      <a:ext uri="{FF2B5EF4-FFF2-40B4-BE49-F238E27FC236}">
                        <a16:creationId xmlns:a16="http://schemas.microsoft.com/office/drawing/2014/main" id="{903A039A-9155-B345-9D2E-2154F8C732AD}"/>
                      </a:ext>
                    </a:extLst>
                  </p:cNvPr>
                  <p:cNvGrpSpPr/>
                  <p:nvPr/>
                </p:nvGrpSpPr>
                <p:grpSpPr>
                  <a:xfrm>
                    <a:off x="2604787" y="1456168"/>
                    <a:ext cx="2186650" cy="1801790"/>
                    <a:chOff x="1698625" y="1143000"/>
                    <a:chExt cx="5791200" cy="3572549"/>
                  </a:xfrm>
                </p:grpSpPr>
                <p:sp>
                  <p:nvSpPr>
                    <p:cNvPr id="13" name="Rounded Rectangle 12">
                      <a:extLst>
                        <a:ext uri="{FF2B5EF4-FFF2-40B4-BE49-F238E27FC236}">
                          <a16:creationId xmlns:a16="http://schemas.microsoft.com/office/drawing/2014/main" id="{D57F9D55-C4CE-0B4E-AC49-C1BE1F390715}"/>
                        </a:ext>
                      </a:extLst>
                    </p:cNvPr>
                    <p:cNvSpPr/>
                    <p:nvPr/>
                  </p:nvSpPr>
                  <p:spPr>
                    <a:xfrm>
                      <a:off x="1698625" y="1143000"/>
                      <a:ext cx="5791200"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a:solidFill>
                            <a:schemeClr val="bg1"/>
                          </a:solidFill>
                        </a:rPr>
                        <a:t>Presentation Logic</a:t>
                      </a:r>
                    </a:p>
                  </p:txBody>
                </p:sp>
                <p:sp>
                  <p:nvSpPr>
                    <p:cNvPr id="14" name="Rounded Rectangle 13">
                      <a:extLst>
                        <a:ext uri="{FF2B5EF4-FFF2-40B4-BE49-F238E27FC236}">
                          <a16:creationId xmlns:a16="http://schemas.microsoft.com/office/drawing/2014/main" id="{30AF75E8-9F4B-F348-85D6-160A670A6EE7}"/>
                        </a:ext>
                      </a:extLst>
                    </p:cNvPr>
                    <p:cNvSpPr/>
                    <p:nvPr/>
                  </p:nvSpPr>
                  <p:spPr>
                    <a:xfrm>
                      <a:off x="1698625" y="2472075"/>
                      <a:ext cx="5791200"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a:solidFill>
                            <a:schemeClr val="bg1"/>
                          </a:solidFill>
                        </a:rPr>
                        <a:t>Business Logic Layer</a:t>
                      </a:r>
                    </a:p>
                  </p:txBody>
                </p:sp>
                <p:sp>
                  <p:nvSpPr>
                    <p:cNvPr id="15" name="Rounded Rectangle 14">
                      <a:extLst>
                        <a:ext uri="{FF2B5EF4-FFF2-40B4-BE49-F238E27FC236}">
                          <a16:creationId xmlns:a16="http://schemas.microsoft.com/office/drawing/2014/main" id="{10768FD3-02F9-6A44-9DEC-E657EDEE7E7D}"/>
                        </a:ext>
                      </a:extLst>
                    </p:cNvPr>
                    <p:cNvSpPr/>
                    <p:nvPr/>
                  </p:nvSpPr>
                  <p:spPr>
                    <a:xfrm>
                      <a:off x="1698625" y="3801149"/>
                      <a:ext cx="5791200"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a:solidFill>
                            <a:schemeClr val="bg1"/>
                          </a:solidFill>
                        </a:rPr>
                        <a:t>Data Layer</a:t>
                      </a:r>
                    </a:p>
                  </p:txBody>
                </p:sp>
              </p:grpSp>
              <p:sp>
                <p:nvSpPr>
                  <p:cNvPr id="6" name="Rectangle 5">
                    <a:extLst>
                      <a:ext uri="{FF2B5EF4-FFF2-40B4-BE49-F238E27FC236}">
                        <a16:creationId xmlns:a16="http://schemas.microsoft.com/office/drawing/2014/main" id="{478F4A41-34C2-D544-9A9E-027C1668208E}"/>
                      </a:ext>
                    </a:extLst>
                  </p:cNvPr>
                  <p:cNvSpPr/>
                  <p:nvPr/>
                </p:nvSpPr>
                <p:spPr>
                  <a:xfrm>
                    <a:off x="2511707" y="1334318"/>
                    <a:ext cx="2372810" cy="204549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solidFill>
                    </a:endParaRPr>
                  </a:p>
                </p:txBody>
              </p:sp>
            </p:grpSp>
            <p:sp>
              <p:nvSpPr>
                <p:cNvPr id="18" name="Rounded Rectangle 17">
                  <a:extLst>
                    <a:ext uri="{FF2B5EF4-FFF2-40B4-BE49-F238E27FC236}">
                      <a16:creationId xmlns:a16="http://schemas.microsoft.com/office/drawing/2014/main" id="{17BE7F97-66B5-CF40-ADA0-5D435ADA9406}"/>
                    </a:ext>
                  </a:extLst>
                </p:cNvPr>
                <p:cNvSpPr/>
                <p:nvPr/>
              </p:nvSpPr>
              <p:spPr>
                <a:xfrm>
                  <a:off x="381966" y="1376169"/>
                  <a:ext cx="2186650" cy="33932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a:solidFill>
                        <a:schemeClr val="bg1"/>
                      </a:solidFill>
                    </a:rPr>
                    <a:t>Dumb Terminal</a:t>
                  </a:r>
                </a:p>
              </p:txBody>
            </p:sp>
            <p:sp>
              <p:nvSpPr>
                <p:cNvPr id="19" name="Rounded Rectangle 18">
                  <a:extLst>
                    <a:ext uri="{FF2B5EF4-FFF2-40B4-BE49-F238E27FC236}">
                      <a16:creationId xmlns:a16="http://schemas.microsoft.com/office/drawing/2014/main" id="{4EAAC606-54E4-8D41-936E-8D9A7B18BEA7}"/>
                    </a:ext>
                  </a:extLst>
                </p:cNvPr>
                <p:cNvSpPr/>
                <p:nvPr/>
              </p:nvSpPr>
              <p:spPr>
                <a:xfrm rot="16200000">
                  <a:off x="-865884" y="2675970"/>
                  <a:ext cx="2045491" cy="31131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tx1"/>
                      </a:solidFill>
                      <a:latin typeface="Arial" panose="020B0604020202020204" pitchFamily="34" charset="0"/>
                      <a:cs typeface="Arial" panose="020B0604020202020204" pitchFamily="34" charset="0"/>
                    </a:rPr>
                    <a:t>Mainframe</a:t>
                  </a:r>
                </a:p>
              </p:txBody>
            </p:sp>
          </p:grpSp>
          <p:sp>
            <p:nvSpPr>
              <p:cNvPr id="3" name="TextBox 2">
                <a:extLst>
                  <a:ext uri="{FF2B5EF4-FFF2-40B4-BE49-F238E27FC236}">
                    <a16:creationId xmlns:a16="http://schemas.microsoft.com/office/drawing/2014/main" id="{18334C19-27B3-BC44-9B0B-46A9E6C41855}"/>
                  </a:ext>
                </a:extLst>
              </p:cNvPr>
              <p:cNvSpPr txBox="1"/>
              <p:nvPr/>
            </p:nvSpPr>
            <p:spPr>
              <a:xfrm>
                <a:off x="1632475" y="3891310"/>
                <a:ext cx="1802203" cy="492443"/>
              </a:xfrm>
              <a:prstGeom prst="rect">
                <a:avLst/>
              </a:prstGeom>
              <a:solidFill>
                <a:schemeClr val="accent4">
                  <a:lumMod val="40000"/>
                  <a:lumOff val="60000"/>
                </a:schemeClr>
              </a:solidFill>
              <a:ln>
                <a:solidFill>
                  <a:schemeClr val="accent4">
                    <a:lumMod val="75000"/>
                  </a:schemeClr>
                </a:solidFill>
              </a:ln>
            </p:spPr>
            <p:txBody>
              <a:bodyPr wrap="none" rtlCol="0">
                <a:spAutoFit/>
              </a:bodyPr>
              <a:lstStyle/>
              <a:p>
                <a:r>
                  <a:rPr lang="en-US" sz="1800" dirty="0">
                    <a:solidFill>
                      <a:srgbClr val="C00000"/>
                    </a:solidFill>
                    <a:latin typeface="Arial" panose="020B0604020202020204" pitchFamily="34" charset="0"/>
                    <a:cs typeface="Arial" panose="020B0604020202020204" pitchFamily="34" charset="0"/>
                  </a:rPr>
                  <a:t>Centralized</a:t>
                </a:r>
              </a:p>
            </p:txBody>
          </p:sp>
        </p:grpSp>
      </p:grpSp>
      <p:grpSp>
        <p:nvGrpSpPr>
          <p:cNvPr id="8" name="Group 7">
            <a:extLst>
              <a:ext uri="{FF2B5EF4-FFF2-40B4-BE49-F238E27FC236}">
                <a16:creationId xmlns:a16="http://schemas.microsoft.com/office/drawing/2014/main" id="{583691A2-AD52-EE45-95FC-A2BF36D29341}"/>
              </a:ext>
            </a:extLst>
          </p:cNvPr>
          <p:cNvGrpSpPr/>
          <p:nvPr/>
        </p:nvGrpSpPr>
        <p:grpSpPr>
          <a:xfrm>
            <a:off x="4963104" y="2870405"/>
            <a:ext cx="2013090" cy="2289237"/>
            <a:chOff x="6617472" y="4063508"/>
            <a:chExt cx="2684120" cy="3052316"/>
          </a:xfrm>
        </p:grpSpPr>
        <p:grpSp>
          <p:nvGrpSpPr>
            <p:cNvPr id="47" name="Group 46">
              <a:extLst>
                <a:ext uri="{FF2B5EF4-FFF2-40B4-BE49-F238E27FC236}">
                  <a16:creationId xmlns:a16="http://schemas.microsoft.com/office/drawing/2014/main" id="{7A1ED0EC-A5DD-FA41-A80F-A6323EAFE9C0}"/>
                </a:ext>
              </a:extLst>
            </p:cNvPr>
            <p:cNvGrpSpPr/>
            <p:nvPr/>
          </p:nvGrpSpPr>
          <p:grpSpPr>
            <a:xfrm>
              <a:off x="6617472" y="4063508"/>
              <a:ext cx="2684120" cy="2478201"/>
              <a:chOff x="4349428" y="4063508"/>
              <a:chExt cx="2684120" cy="2478201"/>
            </a:xfrm>
          </p:grpSpPr>
          <p:grpSp>
            <p:nvGrpSpPr>
              <p:cNvPr id="36" name="Group 35">
                <a:extLst>
                  <a:ext uri="{FF2B5EF4-FFF2-40B4-BE49-F238E27FC236}">
                    <a16:creationId xmlns:a16="http://schemas.microsoft.com/office/drawing/2014/main" id="{8EEE92F7-696F-9342-B7E0-E0AAC4CC92FE}"/>
                  </a:ext>
                </a:extLst>
              </p:cNvPr>
              <p:cNvGrpSpPr/>
              <p:nvPr/>
            </p:nvGrpSpPr>
            <p:grpSpPr>
              <a:xfrm>
                <a:off x="4660738" y="4496219"/>
                <a:ext cx="2372810" cy="2045490"/>
                <a:chOff x="2511707" y="1334318"/>
                <a:chExt cx="2372810" cy="2045490"/>
              </a:xfrm>
            </p:grpSpPr>
            <p:grpSp>
              <p:nvGrpSpPr>
                <p:cNvPr id="37" name="Group 36">
                  <a:extLst>
                    <a:ext uri="{FF2B5EF4-FFF2-40B4-BE49-F238E27FC236}">
                      <a16:creationId xmlns:a16="http://schemas.microsoft.com/office/drawing/2014/main" id="{2919EA14-6B51-D443-81CD-E9F594D70719}"/>
                    </a:ext>
                  </a:extLst>
                </p:cNvPr>
                <p:cNvGrpSpPr/>
                <p:nvPr/>
              </p:nvGrpSpPr>
              <p:grpSpPr>
                <a:xfrm>
                  <a:off x="2604787" y="1456168"/>
                  <a:ext cx="2186650" cy="1801790"/>
                  <a:chOff x="1698625" y="1143000"/>
                  <a:chExt cx="5791200" cy="3572549"/>
                </a:xfrm>
              </p:grpSpPr>
              <p:sp>
                <p:nvSpPr>
                  <p:cNvPr id="39" name="Rounded Rectangle 38">
                    <a:extLst>
                      <a:ext uri="{FF2B5EF4-FFF2-40B4-BE49-F238E27FC236}">
                        <a16:creationId xmlns:a16="http://schemas.microsoft.com/office/drawing/2014/main" id="{C00855B6-FF31-DF48-B991-7A081D273726}"/>
                      </a:ext>
                    </a:extLst>
                  </p:cNvPr>
                  <p:cNvSpPr/>
                  <p:nvPr/>
                </p:nvSpPr>
                <p:spPr>
                  <a:xfrm>
                    <a:off x="1698625" y="1143000"/>
                    <a:ext cx="5791200"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a:solidFill>
                          <a:schemeClr val="bg1"/>
                        </a:solidFill>
                      </a:rPr>
                      <a:t>Presentation Logic</a:t>
                    </a:r>
                  </a:p>
                </p:txBody>
              </p:sp>
              <p:sp>
                <p:nvSpPr>
                  <p:cNvPr id="40" name="Rounded Rectangle 39">
                    <a:extLst>
                      <a:ext uri="{FF2B5EF4-FFF2-40B4-BE49-F238E27FC236}">
                        <a16:creationId xmlns:a16="http://schemas.microsoft.com/office/drawing/2014/main" id="{4FFE2FBD-A551-AB4C-BC11-BD24BB475402}"/>
                      </a:ext>
                    </a:extLst>
                  </p:cNvPr>
                  <p:cNvSpPr/>
                  <p:nvPr/>
                </p:nvSpPr>
                <p:spPr>
                  <a:xfrm>
                    <a:off x="1698625" y="2472075"/>
                    <a:ext cx="5791200"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a:solidFill>
                          <a:schemeClr val="bg1"/>
                        </a:solidFill>
                      </a:rPr>
                      <a:t>Business Logic Layer</a:t>
                    </a:r>
                  </a:p>
                </p:txBody>
              </p:sp>
              <p:sp>
                <p:nvSpPr>
                  <p:cNvPr id="41" name="Rounded Rectangle 40">
                    <a:extLst>
                      <a:ext uri="{FF2B5EF4-FFF2-40B4-BE49-F238E27FC236}">
                        <a16:creationId xmlns:a16="http://schemas.microsoft.com/office/drawing/2014/main" id="{33EDFF5D-B2C1-4C43-9A0C-5FFF7D73502D}"/>
                      </a:ext>
                    </a:extLst>
                  </p:cNvPr>
                  <p:cNvSpPr/>
                  <p:nvPr/>
                </p:nvSpPr>
                <p:spPr>
                  <a:xfrm>
                    <a:off x="1698625" y="3801149"/>
                    <a:ext cx="5791200"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a:solidFill>
                          <a:schemeClr val="bg1"/>
                        </a:solidFill>
                      </a:rPr>
                      <a:t>Data Layer</a:t>
                    </a:r>
                  </a:p>
                </p:txBody>
              </p:sp>
            </p:grpSp>
            <p:sp>
              <p:nvSpPr>
                <p:cNvPr id="38" name="Rectangle 37">
                  <a:extLst>
                    <a:ext uri="{FF2B5EF4-FFF2-40B4-BE49-F238E27FC236}">
                      <a16:creationId xmlns:a16="http://schemas.microsoft.com/office/drawing/2014/main" id="{D5801F46-31AA-CE45-9D24-8D3B50EB762A}"/>
                    </a:ext>
                  </a:extLst>
                </p:cNvPr>
                <p:cNvSpPr/>
                <p:nvPr/>
              </p:nvSpPr>
              <p:spPr>
                <a:xfrm>
                  <a:off x="2511707" y="1334318"/>
                  <a:ext cx="2372810" cy="204549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solidFill>
                  </a:endParaRPr>
                </a:p>
              </p:txBody>
            </p:sp>
          </p:grpSp>
          <p:sp>
            <p:nvSpPr>
              <p:cNvPr id="42" name="Rounded Rectangle 41">
                <a:extLst>
                  <a:ext uri="{FF2B5EF4-FFF2-40B4-BE49-F238E27FC236}">
                    <a16:creationId xmlns:a16="http://schemas.microsoft.com/office/drawing/2014/main" id="{47C81DE0-F35C-4648-9FA5-CF3855C4894D}"/>
                  </a:ext>
                </a:extLst>
              </p:cNvPr>
              <p:cNvSpPr/>
              <p:nvPr/>
            </p:nvSpPr>
            <p:spPr>
              <a:xfrm>
                <a:off x="4730187" y="4063508"/>
                <a:ext cx="2186650" cy="33932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a:solidFill>
                      <a:schemeClr val="bg1"/>
                    </a:solidFill>
                  </a:rPr>
                  <a:t>Web Browser</a:t>
                </a:r>
              </a:p>
            </p:txBody>
          </p:sp>
          <p:sp>
            <p:nvSpPr>
              <p:cNvPr id="43" name="Rounded Rectangle 42">
                <a:extLst>
                  <a:ext uri="{FF2B5EF4-FFF2-40B4-BE49-F238E27FC236}">
                    <a16:creationId xmlns:a16="http://schemas.microsoft.com/office/drawing/2014/main" id="{48D26CC1-D8A7-7D4D-9EC3-DE998EA6781B}"/>
                  </a:ext>
                </a:extLst>
              </p:cNvPr>
              <p:cNvSpPr/>
              <p:nvPr/>
            </p:nvSpPr>
            <p:spPr>
              <a:xfrm rot="16200000">
                <a:off x="3482337" y="5363309"/>
                <a:ext cx="2045491" cy="31131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tx1"/>
                    </a:solidFill>
                    <a:latin typeface="Arial" panose="020B0604020202020204" pitchFamily="34" charset="0"/>
                    <a:cs typeface="Arial" panose="020B0604020202020204" pitchFamily="34" charset="0"/>
                  </a:rPr>
                  <a:t>Cloud Computing</a:t>
                </a:r>
              </a:p>
            </p:txBody>
          </p:sp>
        </p:grpSp>
        <p:sp>
          <p:nvSpPr>
            <p:cNvPr id="49" name="TextBox 48">
              <a:extLst>
                <a:ext uri="{FF2B5EF4-FFF2-40B4-BE49-F238E27FC236}">
                  <a16:creationId xmlns:a16="http://schemas.microsoft.com/office/drawing/2014/main" id="{564BDABC-208F-EC47-8EF2-C3B42B900A11}"/>
                </a:ext>
              </a:extLst>
            </p:cNvPr>
            <p:cNvSpPr txBox="1"/>
            <p:nvPr/>
          </p:nvSpPr>
          <p:spPr>
            <a:xfrm>
              <a:off x="7315767" y="6623381"/>
              <a:ext cx="1716709" cy="492443"/>
            </a:xfrm>
            <a:prstGeom prst="rect">
              <a:avLst/>
            </a:prstGeom>
            <a:solidFill>
              <a:schemeClr val="accent4">
                <a:lumMod val="40000"/>
                <a:lumOff val="60000"/>
              </a:schemeClr>
            </a:solidFill>
            <a:ln>
              <a:solidFill>
                <a:schemeClr val="accent4">
                  <a:lumMod val="75000"/>
                </a:schemeClr>
              </a:solidFill>
            </a:ln>
          </p:spPr>
          <p:txBody>
            <a:bodyPr wrap="none" rtlCol="0">
              <a:spAutoFit/>
            </a:bodyPr>
            <a:lstStyle/>
            <a:p>
              <a:r>
                <a:rPr lang="en-US" sz="1800">
                  <a:solidFill>
                    <a:srgbClr val="C00000"/>
                  </a:solidFill>
                  <a:latin typeface="Arial" panose="020B0604020202020204" pitchFamily="34" charset="0"/>
                  <a:cs typeface="Arial" panose="020B0604020202020204" pitchFamily="34" charset="0"/>
                </a:rPr>
                <a:t>Distributed</a:t>
              </a:r>
            </a:p>
          </p:txBody>
        </p:sp>
      </p:grpSp>
    </p:spTree>
    <p:extLst>
      <p:ext uri="{BB962C8B-B14F-4D97-AF65-F5344CB8AC3E}">
        <p14:creationId xmlns:p14="http://schemas.microsoft.com/office/powerpoint/2010/main" val="3060249819"/>
      </p:ext>
    </p:extLst>
  </p:cSld>
  <p:clrMapOvr>
    <a:masterClrMapping/>
  </p:clrMapOvr>
  <mc:AlternateContent xmlns:mc="http://schemas.openxmlformats.org/markup-compatibility/2006" xmlns:p14="http://schemas.microsoft.com/office/powerpoint/2010/main">
    <mc:Choice Requires="p14">
      <p:transition spd="slow" p14:dur="2000" advTm="20699"/>
    </mc:Choice>
    <mc:Fallback xmlns="">
      <p:transition spd="slow" advTm="20699"/>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442310"/>
            <a:ext cx="9164783" cy="715581"/>
          </a:xfrm>
          <a:prstGeom prst="rect">
            <a:avLst/>
          </a:prstGeom>
          <a:noFill/>
        </p:spPr>
        <p:txBody>
          <a:bodyPr wrap="square" rtlCol="0">
            <a:spAutoFit/>
          </a:bodyPr>
          <a:lstStyle/>
          <a:p>
            <a:r>
              <a:rPr lang="en-US" sz="4050" dirty="0">
                <a:latin typeface="Arial" panose="020B0604020202020204" pitchFamily="34" charset="0"/>
                <a:cs typeface="Arial" panose="020B0604020202020204" pitchFamily="34" charset="0"/>
              </a:rPr>
              <a:t>Conceptual model – top-down</a:t>
            </a:r>
          </a:p>
        </p:txBody>
      </p:sp>
      <p:sp>
        <p:nvSpPr>
          <p:cNvPr id="6" name="Rectangle 5">
            <a:extLst>
              <a:ext uri="{FF2B5EF4-FFF2-40B4-BE49-F238E27FC236}">
                <a16:creationId xmlns:a16="http://schemas.microsoft.com/office/drawing/2014/main" id="{D74BA572-65B5-8C4E-9949-56E4B9A05039}"/>
              </a:ext>
            </a:extLst>
          </p:cNvPr>
          <p:cNvSpPr/>
          <p:nvPr/>
        </p:nvSpPr>
        <p:spPr>
          <a:xfrm>
            <a:off x="690034" y="1352550"/>
            <a:ext cx="7763931" cy="1310615"/>
          </a:xfrm>
          <a:prstGeom prst="rect">
            <a:avLst/>
          </a:prstGeom>
          <a:solidFill>
            <a:schemeClr val="accent1">
              <a:lumMod val="20000"/>
              <a:lumOff val="80000"/>
            </a:schemeClr>
          </a:solidFill>
          <a:ln>
            <a:solidFill>
              <a:srgbClr val="002A7E"/>
            </a:solidFill>
          </a:ln>
        </p:spPr>
        <p:txBody>
          <a:bodyPr wrap="square">
            <a:spAutoFit/>
          </a:bodyPr>
          <a:lstStyle/>
          <a:p>
            <a:pPr>
              <a:spcAft>
                <a:spcPts val="1800"/>
              </a:spcAft>
              <a:buClr>
                <a:srgbClr val="C00000"/>
              </a:buClr>
              <a:buSzPct val="110000"/>
            </a:pPr>
            <a:r>
              <a:rPr lang="en-US" sz="2100" b="1" dirty="0">
                <a:solidFill>
                  <a:srgbClr val="C00000"/>
                </a:solidFill>
                <a:latin typeface="Arial" panose="020B0604020202020204" pitchFamily="34" charset="0"/>
                <a:cs typeface="Arial" panose="020B0604020202020204" pitchFamily="34" charset="0"/>
              </a:rPr>
              <a:t>Lawncare company example</a:t>
            </a:r>
          </a:p>
          <a:p>
            <a:pPr marL="342900" indent="-342900">
              <a:spcAft>
                <a:spcPts val="450"/>
              </a:spcAft>
              <a:buClr>
                <a:srgbClr val="C00000"/>
              </a:buClr>
              <a:buSzPct val="110000"/>
              <a:buFont typeface="Arial" panose="020B0604020202020204" pitchFamily="34" charset="0"/>
              <a:buChar char="•"/>
            </a:pPr>
            <a:r>
              <a:rPr lang="en-US" sz="2100" dirty="0">
                <a:latin typeface="Arial" panose="020B0604020202020204" pitchFamily="34" charset="0"/>
                <a:cs typeface="Arial" panose="020B0604020202020204" pitchFamily="34" charset="0"/>
              </a:rPr>
              <a:t>Top-down conversation</a:t>
            </a:r>
          </a:p>
          <a:p>
            <a:pPr marL="685800" lvl="1" indent="-342900">
              <a:spcAft>
                <a:spcPts val="450"/>
              </a:spcAft>
              <a:buClr>
                <a:srgbClr val="C00000"/>
              </a:buClr>
              <a:buSzPct val="110000"/>
              <a:buFont typeface="System Font Regular"/>
              <a:buChar char="-"/>
            </a:pPr>
            <a:r>
              <a:rPr lang="en-US" sz="1800" dirty="0">
                <a:latin typeface="Arial" panose="020B0604020202020204" pitchFamily="34" charset="0"/>
                <a:cs typeface="Arial" panose="020B0604020202020204" pitchFamily="34" charset="0"/>
              </a:rPr>
              <a:t>What entities are involved?</a:t>
            </a:r>
          </a:p>
        </p:txBody>
      </p:sp>
    </p:spTree>
    <p:extLst>
      <p:ext uri="{BB962C8B-B14F-4D97-AF65-F5344CB8AC3E}">
        <p14:creationId xmlns:p14="http://schemas.microsoft.com/office/powerpoint/2010/main" val="2171329378"/>
      </p:ext>
    </p:extLst>
  </p:cSld>
  <p:clrMapOvr>
    <a:masterClrMapping/>
  </p:clrMapOvr>
  <mc:AlternateContent xmlns:mc="http://schemas.openxmlformats.org/markup-compatibility/2006" xmlns:p14="http://schemas.microsoft.com/office/powerpoint/2010/main">
    <mc:Choice Requires="p14">
      <p:transition spd="slow" p14:dur="2000" advTm="20699"/>
    </mc:Choice>
    <mc:Fallback xmlns="">
      <p:transition spd="slow" advTm="20699"/>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442310"/>
            <a:ext cx="9164783" cy="715581"/>
          </a:xfrm>
          <a:prstGeom prst="rect">
            <a:avLst/>
          </a:prstGeom>
          <a:noFill/>
        </p:spPr>
        <p:txBody>
          <a:bodyPr wrap="square" rtlCol="0">
            <a:spAutoFit/>
          </a:bodyPr>
          <a:lstStyle/>
          <a:p>
            <a:r>
              <a:rPr lang="en-US" sz="4050" dirty="0">
                <a:latin typeface="Arial" panose="020B0604020202020204" pitchFamily="34" charset="0"/>
                <a:cs typeface="Arial" panose="020B0604020202020204" pitchFamily="34" charset="0"/>
              </a:rPr>
              <a:t>Conceptual model – bottom-up</a:t>
            </a:r>
          </a:p>
        </p:txBody>
      </p:sp>
      <p:sp>
        <p:nvSpPr>
          <p:cNvPr id="6" name="Rectangle 5">
            <a:extLst>
              <a:ext uri="{FF2B5EF4-FFF2-40B4-BE49-F238E27FC236}">
                <a16:creationId xmlns:a16="http://schemas.microsoft.com/office/drawing/2014/main" id="{D74BA572-65B5-8C4E-9949-56E4B9A05039}"/>
              </a:ext>
            </a:extLst>
          </p:cNvPr>
          <p:cNvSpPr/>
          <p:nvPr/>
        </p:nvSpPr>
        <p:spPr>
          <a:xfrm>
            <a:off x="690034" y="1352550"/>
            <a:ext cx="7763931" cy="1310615"/>
          </a:xfrm>
          <a:prstGeom prst="rect">
            <a:avLst/>
          </a:prstGeom>
          <a:solidFill>
            <a:schemeClr val="accent1">
              <a:lumMod val="20000"/>
              <a:lumOff val="80000"/>
            </a:schemeClr>
          </a:solidFill>
          <a:ln>
            <a:solidFill>
              <a:srgbClr val="002A7E"/>
            </a:solidFill>
          </a:ln>
        </p:spPr>
        <p:txBody>
          <a:bodyPr wrap="square">
            <a:spAutoFit/>
          </a:bodyPr>
          <a:lstStyle/>
          <a:p>
            <a:pPr>
              <a:spcAft>
                <a:spcPts val="1800"/>
              </a:spcAft>
              <a:buClr>
                <a:srgbClr val="C00000"/>
              </a:buClr>
              <a:buSzPct val="110000"/>
            </a:pPr>
            <a:r>
              <a:rPr lang="en-US" sz="2100" b="1" dirty="0">
                <a:solidFill>
                  <a:srgbClr val="C00000"/>
                </a:solidFill>
                <a:latin typeface="Arial" panose="020B0604020202020204" pitchFamily="34" charset="0"/>
                <a:cs typeface="Arial" panose="020B0604020202020204" pitchFamily="34" charset="0"/>
              </a:rPr>
              <a:t>Lawncare company example</a:t>
            </a:r>
          </a:p>
          <a:p>
            <a:pPr marL="342900" indent="-342900">
              <a:spcAft>
                <a:spcPts val="450"/>
              </a:spcAft>
              <a:buClr>
                <a:srgbClr val="C00000"/>
              </a:buClr>
              <a:buSzPct val="110000"/>
              <a:buFont typeface="Arial" panose="020B0604020202020204" pitchFamily="34" charset="0"/>
              <a:buChar char="•"/>
            </a:pPr>
            <a:r>
              <a:rPr lang="en-US" sz="2100" dirty="0">
                <a:latin typeface="Arial" panose="020B0604020202020204" pitchFamily="34" charset="0"/>
                <a:cs typeface="Arial" panose="020B0604020202020204" pitchFamily="34" charset="0"/>
              </a:rPr>
              <a:t>Bottom-up approach</a:t>
            </a:r>
          </a:p>
          <a:p>
            <a:pPr marL="685800" lvl="1" indent="-342900">
              <a:spcAft>
                <a:spcPts val="450"/>
              </a:spcAft>
              <a:buClr>
                <a:srgbClr val="C00000"/>
              </a:buClr>
              <a:buSzPct val="110000"/>
              <a:buFont typeface="System Font Regular"/>
              <a:buChar char="-"/>
            </a:pPr>
            <a:r>
              <a:rPr lang="en-US" sz="1800" dirty="0">
                <a:latin typeface="Arial" panose="020B0604020202020204" pitchFamily="34" charset="0"/>
                <a:cs typeface="Arial" panose="020B0604020202020204" pitchFamily="34" charset="0"/>
              </a:rPr>
              <a:t>Use the data below to identify general tables needed</a:t>
            </a:r>
          </a:p>
        </p:txBody>
      </p:sp>
      <p:pic>
        <p:nvPicPr>
          <p:cNvPr id="4" name="Content Placeholder 4">
            <a:extLst>
              <a:ext uri="{FF2B5EF4-FFF2-40B4-BE49-F238E27FC236}">
                <a16:creationId xmlns:a16="http://schemas.microsoft.com/office/drawing/2014/main" id="{56C358A7-82D6-4F1F-AB29-813A5EA26B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591" y="2857824"/>
            <a:ext cx="8229600" cy="1944421"/>
          </a:xfrm>
        </p:spPr>
      </p:pic>
    </p:spTree>
    <p:extLst>
      <p:ext uri="{BB962C8B-B14F-4D97-AF65-F5344CB8AC3E}">
        <p14:creationId xmlns:p14="http://schemas.microsoft.com/office/powerpoint/2010/main" val="402626676"/>
      </p:ext>
    </p:extLst>
  </p:cSld>
  <p:clrMapOvr>
    <a:masterClrMapping/>
  </p:clrMapOvr>
  <mc:AlternateContent xmlns:mc="http://schemas.openxmlformats.org/markup-compatibility/2006" xmlns:p14="http://schemas.microsoft.com/office/powerpoint/2010/main">
    <mc:Choice Requires="p14">
      <p:transition spd="slow" p14:dur="2000" advTm="20699"/>
    </mc:Choice>
    <mc:Fallback xmlns="">
      <p:transition spd="slow" advTm="20699"/>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5"/>
          <p:cNvSpPr>
            <a:spLocks noGrp="1"/>
          </p:cNvSpPr>
          <p:nvPr>
            <p:ph idx="1"/>
          </p:nvPr>
        </p:nvSpPr>
        <p:spPr>
          <a:xfrm>
            <a:off x="0" y="2343150"/>
            <a:ext cx="9144000" cy="932136"/>
          </a:xfrm>
        </p:spPr>
        <p:txBody>
          <a:bodyPr>
            <a:noAutofit/>
          </a:bodyPr>
          <a:lstStyle/>
          <a:p>
            <a:pPr marL="0" indent="0" algn="ctr">
              <a:spcBef>
                <a:spcPts val="0"/>
              </a:spcBef>
              <a:buNone/>
            </a:pPr>
            <a:r>
              <a:rPr lang="en-US" sz="4050" b="1" dirty="0">
                <a:solidFill>
                  <a:schemeClr val="tx1"/>
                </a:solidFill>
                <a:latin typeface="Arial" panose="020B0604020202020204" pitchFamily="34" charset="0"/>
                <a:cs typeface="Arial" panose="020B0604020202020204" pitchFamily="34" charset="0"/>
              </a:rPr>
              <a:t>Break</a:t>
            </a:r>
            <a:endParaRPr lang="en-US" sz="33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7083567"/>
      </p:ext>
    </p:extLst>
  </p:cSld>
  <p:clrMapOvr>
    <a:masterClrMapping/>
  </p:clrMapOvr>
  <mc:AlternateContent xmlns:mc="http://schemas.openxmlformats.org/markup-compatibility/2006" xmlns:p14="http://schemas.microsoft.com/office/powerpoint/2010/main">
    <mc:Choice Requires="p14">
      <p:transition spd="slow" p14:dur="2000" advTm="3448"/>
    </mc:Choice>
    <mc:Fallback xmlns="">
      <p:transition spd="slow" advTm="3448"/>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5"/>
          <p:cNvSpPr>
            <a:spLocks noGrp="1"/>
          </p:cNvSpPr>
          <p:nvPr>
            <p:ph idx="1"/>
          </p:nvPr>
        </p:nvSpPr>
        <p:spPr>
          <a:xfrm>
            <a:off x="0" y="2343150"/>
            <a:ext cx="9144000" cy="932136"/>
          </a:xfrm>
        </p:spPr>
        <p:txBody>
          <a:bodyPr>
            <a:noAutofit/>
          </a:bodyPr>
          <a:lstStyle/>
          <a:p>
            <a:pPr marL="0" indent="0" algn="ctr">
              <a:spcBef>
                <a:spcPts val="0"/>
              </a:spcBef>
              <a:buNone/>
            </a:pPr>
            <a:r>
              <a:rPr lang="en-US" sz="4050" b="1" dirty="0">
                <a:solidFill>
                  <a:schemeClr val="tx1"/>
                </a:solidFill>
                <a:latin typeface="Arial" panose="020B0604020202020204" pitchFamily="34" charset="0"/>
                <a:cs typeface="Arial" panose="020B0604020202020204" pitchFamily="34" charset="0"/>
              </a:rPr>
              <a:t>Normalization</a:t>
            </a:r>
            <a:endParaRPr lang="en-US" sz="33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1669909"/>
      </p:ext>
    </p:extLst>
  </p:cSld>
  <p:clrMapOvr>
    <a:masterClrMapping/>
  </p:clrMapOvr>
  <mc:AlternateContent xmlns:mc="http://schemas.openxmlformats.org/markup-compatibility/2006" xmlns:p14="http://schemas.microsoft.com/office/powerpoint/2010/main">
    <mc:Choice Requires="p14">
      <p:transition spd="slow" p14:dur="2000" advTm="3448"/>
    </mc:Choice>
    <mc:Fallback xmlns="">
      <p:transition spd="slow" advTm="3448"/>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61950"/>
            <a:ext cx="8229600" cy="762000"/>
          </a:xfrm>
        </p:spPr>
        <p:txBody>
          <a:bodyPr>
            <a:normAutofit/>
          </a:bodyPr>
          <a:lstStyle/>
          <a:p>
            <a:r>
              <a:rPr lang="en-US" dirty="0"/>
              <a:t>Normalization Example</a:t>
            </a:r>
            <a:endParaRPr lang="en-US" b="1" u="sng" dirty="0">
              <a:solidFill>
                <a:srgbClr val="FF0000"/>
              </a:solidFill>
            </a:endParaRPr>
          </a:p>
        </p:txBody>
      </p:sp>
      <p:pic>
        <p:nvPicPr>
          <p:cNvPr id="3" name="Picture 2">
            <a:extLst>
              <a:ext uri="{FF2B5EF4-FFF2-40B4-BE49-F238E27FC236}">
                <a16:creationId xmlns:a16="http://schemas.microsoft.com/office/drawing/2014/main" id="{F700F5BE-ED1D-40B6-8AAB-6184BBA87D7E}"/>
              </a:ext>
            </a:extLst>
          </p:cNvPr>
          <p:cNvPicPr>
            <a:picLocks noChangeAspect="1"/>
          </p:cNvPicPr>
          <p:nvPr/>
        </p:nvPicPr>
        <p:blipFill>
          <a:blip r:embed="rId2"/>
          <a:stretch>
            <a:fillRect/>
          </a:stretch>
        </p:blipFill>
        <p:spPr>
          <a:xfrm>
            <a:off x="152400" y="1123951"/>
            <a:ext cx="8839200" cy="2065234"/>
          </a:xfrm>
          <a:prstGeom prst="rect">
            <a:avLst/>
          </a:prstGeom>
        </p:spPr>
      </p:pic>
    </p:spTree>
    <p:extLst>
      <p:ext uri="{BB962C8B-B14F-4D97-AF65-F5344CB8AC3E}">
        <p14:creationId xmlns:p14="http://schemas.microsoft.com/office/powerpoint/2010/main" val="34434235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12C3AF1-BDCB-435B-9747-8AE2AD8B6E82}"/>
              </a:ext>
            </a:extLst>
          </p:cNvPr>
          <p:cNvSpPr>
            <a:spLocks noGrp="1"/>
          </p:cNvSpPr>
          <p:nvPr>
            <p:ph type="title"/>
          </p:nvPr>
        </p:nvSpPr>
        <p:spPr>
          <a:xfrm>
            <a:off x="381000" y="361950"/>
            <a:ext cx="8229600" cy="762000"/>
          </a:xfrm>
        </p:spPr>
        <p:txBody>
          <a:bodyPr>
            <a:normAutofit/>
          </a:bodyPr>
          <a:lstStyle/>
          <a:p>
            <a:r>
              <a:rPr lang="en-US" dirty="0"/>
              <a:t>Normalization Example</a:t>
            </a:r>
            <a:endParaRPr lang="en-US" b="1" u="sng" dirty="0">
              <a:solidFill>
                <a:srgbClr val="FF0000"/>
              </a:solidFill>
            </a:endParaRPr>
          </a:p>
        </p:txBody>
      </p:sp>
      <p:pic>
        <p:nvPicPr>
          <p:cNvPr id="2" name="Picture 1">
            <a:extLst>
              <a:ext uri="{FF2B5EF4-FFF2-40B4-BE49-F238E27FC236}">
                <a16:creationId xmlns:a16="http://schemas.microsoft.com/office/drawing/2014/main" id="{38548879-DC1A-4FE0-B1B1-91A9F01FB005}"/>
              </a:ext>
            </a:extLst>
          </p:cNvPr>
          <p:cNvPicPr>
            <a:picLocks noChangeAspect="1"/>
          </p:cNvPicPr>
          <p:nvPr/>
        </p:nvPicPr>
        <p:blipFill>
          <a:blip r:embed="rId2"/>
          <a:stretch>
            <a:fillRect/>
          </a:stretch>
        </p:blipFill>
        <p:spPr>
          <a:xfrm>
            <a:off x="195964" y="1276350"/>
            <a:ext cx="8752072" cy="3403212"/>
          </a:xfrm>
          <a:prstGeom prst="rect">
            <a:avLst/>
          </a:prstGeom>
        </p:spPr>
      </p:pic>
    </p:spTree>
    <p:extLst>
      <p:ext uri="{BB962C8B-B14F-4D97-AF65-F5344CB8AC3E}">
        <p14:creationId xmlns:p14="http://schemas.microsoft.com/office/powerpoint/2010/main" val="1824574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764" y="1669479"/>
            <a:ext cx="515302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764" y="3688546"/>
            <a:ext cx="3818335" cy="1316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600" y="742950"/>
            <a:ext cx="4876800" cy="798434"/>
          </a:xfrm>
          <a:prstGeom prst="rect">
            <a:avLst/>
          </a:prstGeom>
        </p:spPr>
      </p:pic>
      <p:sp>
        <p:nvSpPr>
          <p:cNvPr id="10" name="Rectangle 9"/>
          <p:cNvSpPr/>
          <p:nvPr/>
        </p:nvSpPr>
        <p:spPr>
          <a:xfrm>
            <a:off x="83004" y="410144"/>
            <a:ext cx="2507796" cy="369332"/>
          </a:xfrm>
          <a:prstGeom prst="rect">
            <a:avLst/>
          </a:prstGeom>
        </p:spPr>
        <p:txBody>
          <a:bodyPr wrap="square">
            <a:spAutoFit/>
          </a:bodyPr>
          <a:lstStyle/>
          <a:p>
            <a:pPr marL="0" marR="0">
              <a:spcBef>
                <a:spcPts val="0"/>
              </a:spcBef>
              <a:spcAft>
                <a:spcPts val="600"/>
              </a:spcAft>
            </a:pPr>
            <a:r>
              <a:rPr lang="en-US" sz="1800" b="1" dirty="0">
                <a:latin typeface="Arial" panose="020B0604020202020204" pitchFamily="34" charset="0"/>
                <a:ea typeface="Times New Roman" panose="02020603050405020304" pitchFamily="18" charset="0"/>
                <a:cs typeface="Times New Roman" panose="02020603050405020304" pitchFamily="18" charset="0"/>
              </a:rPr>
              <a:t>Non-normalized Data</a:t>
            </a:r>
          </a:p>
        </p:txBody>
      </p:sp>
      <p:sp>
        <p:nvSpPr>
          <p:cNvPr id="5" name="Rectangle 4"/>
          <p:cNvSpPr/>
          <p:nvPr/>
        </p:nvSpPr>
        <p:spPr>
          <a:xfrm>
            <a:off x="119743" y="3308328"/>
            <a:ext cx="7468961" cy="369332"/>
          </a:xfrm>
          <a:prstGeom prst="rect">
            <a:avLst/>
          </a:prstGeom>
        </p:spPr>
        <p:txBody>
          <a:bodyPr wrap="square">
            <a:spAutoFit/>
          </a:bodyPr>
          <a:lstStyle/>
          <a:p>
            <a:pPr marL="0" marR="0">
              <a:spcBef>
                <a:spcPts val="1200"/>
              </a:spcBef>
              <a:spcAft>
                <a:spcPts val="600"/>
              </a:spcAft>
            </a:pPr>
            <a:r>
              <a:rPr lang="en-US" sz="1800" b="1" dirty="0">
                <a:latin typeface="Arial" panose="020B0604020202020204" pitchFamily="34" charset="0"/>
                <a:ea typeface="Times New Roman" panose="02020603050405020304" pitchFamily="18" charset="0"/>
                <a:cs typeface="Times New Roman" panose="02020603050405020304" pitchFamily="18" charset="0"/>
              </a:rPr>
              <a:t>1NF = No repeating columns or multi-valued cells</a:t>
            </a:r>
          </a:p>
        </p:txBody>
      </p:sp>
      <p:sp>
        <p:nvSpPr>
          <p:cNvPr id="6" name="Rectangle 5"/>
          <p:cNvSpPr/>
          <p:nvPr/>
        </p:nvSpPr>
        <p:spPr>
          <a:xfrm>
            <a:off x="5867400" y="438150"/>
            <a:ext cx="3212053" cy="4031873"/>
          </a:xfrm>
          <a:prstGeom prst="rect">
            <a:avLst/>
          </a:prstGeom>
        </p:spPr>
        <p:txBody>
          <a:bodyPr wrap="square">
            <a:spAutoFit/>
          </a:bodyPr>
          <a:lstStyle/>
          <a:p>
            <a:r>
              <a:rPr lang="en-US" sz="1600" b="1" u="sng" dirty="0">
                <a:solidFill>
                  <a:srgbClr val="0000FF"/>
                </a:solidFill>
                <a:latin typeface="Arial" panose="020B0604020202020204" pitchFamily="34" charset="0"/>
                <a:ea typeface="Times New Roman" panose="02020603050405020304" pitchFamily="18" charset="0"/>
                <a:cs typeface="Times New Roman" panose="02020603050405020304" pitchFamily="18" charset="0"/>
              </a:rPr>
              <a:t>Discussion Questions</a:t>
            </a:r>
          </a:p>
          <a:p>
            <a:pPr marL="285750" indent="-285750">
              <a:buFont typeface="Courier New" panose="02070309020205020404" pitchFamily="49" charset="0"/>
              <a:buChar char="o"/>
            </a:pPr>
            <a:r>
              <a:rPr lang="en-US" sz="1600" dirty="0">
                <a:latin typeface="Arial" panose="020B0604020202020204" pitchFamily="34" charset="0"/>
                <a:cs typeface="Times New Roman" panose="02020603050405020304" pitchFamily="18" charset="0"/>
              </a:rPr>
              <a:t>How does this affect </a:t>
            </a:r>
            <a:r>
              <a:rPr lang="en-US" sz="1600" b="1" dirty="0">
                <a:latin typeface="Arial" panose="020B0604020202020204" pitchFamily="34" charset="0"/>
                <a:cs typeface="Times New Roman" panose="02020603050405020304" pitchFamily="18" charset="0"/>
              </a:rPr>
              <a:t>reads</a:t>
            </a:r>
            <a:r>
              <a:rPr lang="en-US" sz="1600" dirty="0">
                <a:latin typeface="Arial" panose="020B0604020202020204" pitchFamily="34" charset="0"/>
                <a:cs typeface="Times New Roman" panose="02020603050405020304" pitchFamily="18" charset="0"/>
              </a:rPr>
              <a:t>?</a:t>
            </a:r>
          </a:p>
          <a:p>
            <a:pPr marL="742950" lvl="1" indent="-285750">
              <a:buFont typeface="Wingdings" panose="05000000000000000000" pitchFamily="2" charset="2"/>
              <a:buChar char="§"/>
            </a:pPr>
            <a:r>
              <a:rPr lang="en-US" sz="1600" dirty="0">
                <a:latin typeface="Arial" panose="020B0604020202020204" pitchFamily="34" charset="0"/>
                <a:cs typeface="Times New Roman" panose="02020603050405020304" pitchFamily="18" charset="0"/>
              </a:rPr>
              <a:t>e.g. Count of products</a:t>
            </a:r>
          </a:p>
          <a:p>
            <a:pPr marL="742950" lvl="1" indent="-285750">
              <a:buFont typeface="Wingdings" panose="05000000000000000000" pitchFamily="2" charset="2"/>
              <a:buChar char="§"/>
            </a:pPr>
            <a:r>
              <a:rPr lang="en-US" sz="1600" dirty="0">
                <a:latin typeface="Arial" panose="020B0604020202020204" pitchFamily="34" charset="0"/>
                <a:cs typeface="Times New Roman" panose="02020603050405020304" pitchFamily="18" charset="0"/>
              </a:rPr>
              <a:t>e.g. Specific products</a:t>
            </a:r>
          </a:p>
          <a:p>
            <a:pPr lvl="1"/>
            <a:endParaRPr lang="en-US" sz="1600" dirty="0">
              <a:latin typeface="Arial" panose="020B0604020202020204" pitchFamily="34" charset="0"/>
              <a:cs typeface="Times New Roman" panose="02020603050405020304" pitchFamily="18" charset="0"/>
            </a:endParaRPr>
          </a:p>
          <a:p>
            <a:pPr marL="285750" indent="-285750">
              <a:buFont typeface="Courier New" panose="02070309020205020404" pitchFamily="49" charset="0"/>
              <a:buChar char="o"/>
            </a:pPr>
            <a:r>
              <a:rPr lang="en-US" sz="1600" dirty="0">
                <a:latin typeface="Arial" panose="020B0604020202020204" pitchFamily="34" charset="0"/>
                <a:cs typeface="Times New Roman" panose="02020603050405020304" pitchFamily="18" charset="0"/>
              </a:rPr>
              <a:t>How does this affect </a:t>
            </a:r>
            <a:r>
              <a:rPr lang="en-US" sz="1600" b="1" dirty="0">
                <a:latin typeface="Arial" panose="020B0604020202020204" pitchFamily="34" charset="0"/>
                <a:cs typeface="Times New Roman" panose="02020603050405020304" pitchFamily="18" charset="0"/>
              </a:rPr>
              <a:t>adds</a:t>
            </a:r>
          </a:p>
          <a:p>
            <a:pPr marL="742950" lvl="1" indent="-285750">
              <a:buFont typeface="Wingdings" panose="05000000000000000000" pitchFamily="2" charset="2"/>
              <a:buChar char="§"/>
            </a:pPr>
            <a:r>
              <a:rPr lang="en-US" sz="1600" dirty="0">
                <a:latin typeface="Arial" panose="020B0604020202020204" pitchFamily="34" charset="0"/>
                <a:cs typeface="Times New Roman" panose="02020603050405020304" pitchFamily="18" charset="0"/>
              </a:rPr>
              <a:t>e.g. New product</a:t>
            </a:r>
          </a:p>
          <a:p>
            <a:pPr lvl="1"/>
            <a:endParaRPr lang="en-US" sz="1600" dirty="0">
              <a:latin typeface="Arial" panose="020B0604020202020204" pitchFamily="34" charset="0"/>
              <a:cs typeface="Times New Roman" panose="02020603050405020304" pitchFamily="18" charset="0"/>
            </a:endParaRPr>
          </a:p>
          <a:p>
            <a:pPr marL="285750" indent="-285750">
              <a:buFont typeface="Courier New" panose="02070309020205020404" pitchFamily="49" charset="0"/>
              <a:buChar char="o"/>
            </a:pPr>
            <a:r>
              <a:rPr lang="en-US" sz="1600" dirty="0">
                <a:latin typeface="Arial" panose="020B0604020202020204" pitchFamily="34" charset="0"/>
                <a:cs typeface="Times New Roman" panose="02020603050405020304" pitchFamily="18" charset="0"/>
              </a:rPr>
              <a:t>How does this affect </a:t>
            </a:r>
            <a:r>
              <a:rPr lang="en-US" sz="1600" b="1" dirty="0">
                <a:latin typeface="Arial" panose="020B0604020202020204" pitchFamily="34" charset="0"/>
                <a:cs typeface="Times New Roman" panose="02020603050405020304" pitchFamily="18" charset="0"/>
              </a:rPr>
              <a:t>updates</a:t>
            </a:r>
          </a:p>
          <a:p>
            <a:pPr marL="742950" lvl="1" indent="-285750">
              <a:buFont typeface="Wingdings" panose="05000000000000000000" pitchFamily="2" charset="2"/>
              <a:buChar char="§"/>
            </a:pPr>
            <a:r>
              <a:rPr lang="en-US" sz="1600" dirty="0">
                <a:latin typeface="Arial" panose="020B0604020202020204" pitchFamily="34" charset="0"/>
                <a:cs typeface="Times New Roman" panose="02020603050405020304" pitchFamily="18" charset="0"/>
              </a:rPr>
              <a:t>e.g. Alter invoice items</a:t>
            </a:r>
          </a:p>
          <a:p>
            <a:pPr lvl="1"/>
            <a:endParaRPr lang="en-US" sz="1600" dirty="0">
              <a:latin typeface="Arial" panose="020B0604020202020204" pitchFamily="34" charset="0"/>
              <a:cs typeface="Times New Roman" panose="02020603050405020304" pitchFamily="18" charset="0"/>
            </a:endParaRPr>
          </a:p>
          <a:p>
            <a:pPr marL="285750" indent="-285750">
              <a:buFont typeface="Courier New" panose="02070309020205020404" pitchFamily="49" charset="0"/>
              <a:buChar char="o"/>
            </a:pPr>
            <a:r>
              <a:rPr lang="en-US" sz="1600" dirty="0">
                <a:latin typeface="Arial" panose="020B0604020202020204" pitchFamily="34" charset="0"/>
                <a:cs typeface="Times New Roman" panose="02020603050405020304" pitchFamily="18" charset="0"/>
              </a:rPr>
              <a:t>How does this affect </a:t>
            </a:r>
            <a:r>
              <a:rPr lang="en-US" sz="1600" b="1" dirty="0">
                <a:latin typeface="Arial" panose="020B0604020202020204" pitchFamily="34" charset="0"/>
                <a:cs typeface="Times New Roman" panose="02020603050405020304" pitchFamily="18" charset="0"/>
              </a:rPr>
              <a:t>deletes</a:t>
            </a:r>
          </a:p>
          <a:p>
            <a:pPr marL="742950" lvl="1" indent="-285750">
              <a:buFont typeface="Wingdings" panose="05000000000000000000" pitchFamily="2" charset="2"/>
              <a:buChar char="§"/>
            </a:pPr>
            <a:r>
              <a:rPr lang="en-US" sz="1600" dirty="0">
                <a:latin typeface="Arial" panose="020B0604020202020204" pitchFamily="34" charset="0"/>
                <a:cs typeface="Times New Roman" panose="02020603050405020304" pitchFamily="18" charset="0"/>
              </a:rPr>
              <a:t>e.g. Delete invoice items </a:t>
            </a:r>
          </a:p>
          <a:p>
            <a:pPr marL="742950" lvl="1" indent="-285750">
              <a:buFont typeface="Wingdings" panose="05000000000000000000" pitchFamily="2" charset="2"/>
              <a:buChar char="§"/>
            </a:pPr>
            <a:r>
              <a:rPr lang="en-US" sz="1600" dirty="0">
                <a:latin typeface="Arial" panose="020B0604020202020204" pitchFamily="34" charset="0"/>
                <a:cs typeface="Times New Roman" panose="02020603050405020304" pitchFamily="18" charset="0"/>
              </a:rPr>
              <a:t>e.g. Delete invoice</a:t>
            </a:r>
          </a:p>
          <a:p>
            <a:pPr marL="742950" lvl="1" indent="-285750">
              <a:buFont typeface="Wingdings" panose="05000000000000000000" pitchFamily="2" charset="2"/>
              <a:buChar char="§"/>
            </a:pPr>
            <a:endParaRPr lang="en-US" sz="1600" dirty="0">
              <a:latin typeface="Arial" panose="020B0604020202020204" pitchFamily="34" charset="0"/>
              <a:cs typeface="Times New Roman" panose="02020603050405020304" pitchFamily="18" charset="0"/>
            </a:endParaRPr>
          </a:p>
          <a:p>
            <a:pPr marL="285750" indent="-285750">
              <a:buFont typeface="Courier New" panose="02070309020205020404" pitchFamily="49" charset="0"/>
              <a:buChar char="o"/>
            </a:pPr>
            <a:r>
              <a:rPr lang="en-US" sz="1600" b="1" dirty="0">
                <a:latin typeface="Arial" panose="020B0604020202020204" pitchFamily="34" charset="0"/>
                <a:cs typeface="Times New Roman" panose="02020603050405020304" pitchFamily="18" charset="0"/>
              </a:rPr>
              <a:t>Where is 1NF still an issue?</a:t>
            </a:r>
          </a:p>
        </p:txBody>
      </p:sp>
    </p:spTree>
    <p:extLst>
      <p:ext uri="{BB962C8B-B14F-4D97-AF65-F5344CB8AC3E}">
        <p14:creationId xmlns:p14="http://schemas.microsoft.com/office/powerpoint/2010/main" val="3121358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fade">
                                      <p:cBhvr>
                                        <p:cTn id="18" dur="500"/>
                                        <p:tgtEl>
                                          <p:spTgt spid="6">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animEffect transition="in" filter="fade">
                                      <p:cBhvr>
                                        <p:cTn id="23" dur="500"/>
                                        <p:tgtEl>
                                          <p:spTgt spid="6">
                                            <p:txEl>
                                              <p:pRg st="5" end="5"/>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xEl>
                                              <p:pRg st="6" end="6"/>
                                            </p:txEl>
                                          </p:spTgt>
                                        </p:tgtEl>
                                        <p:attrNameLst>
                                          <p:attrName>style.visibility</p:attrName>
                                        </p:attrNameLst>
                                      </p:cBhvr>
                                      <p:to>
                                        <p:strVal val="visible"/>
                                      </p:to>
                                    </p:set>
                                    <p:animEffect transition="in" filter="fade">
                                      <p:cBhvr>
                                        <p:cTn id="26" dur="500"/>
                                        <p:tgtEl>
                                          <p:spTgt spid="6">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animEffect transition="in" filter="fade">
                                      <p:cBhvr>
                                        <p:cTn id="31" dur="500"/>
                                        <p:tgtEl>
                                          <p:spTgt spid="6">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xEl>
                                              <p:pRg st="9" end="9"/>
                                            </p:txEl>
                                          </p:spTgt>
                                        </p:tgtEl>
                                        <p:attrNameLst>
                                          <p:attrName>style.visibility</p:attrName>
                                        </p:attrNameLst>
                                      </p:cBhvr>
                                      <p:to>
                                        <p:strVal val="visible"/>
                                      </p:to>
                                    </p:set>
                                    <p:animEffect transition="in" filter="fade">
                                      <p:cBhvr>
                                        <p:cTn id="34" dur="500"/>
                                        <p:tgtEl>
                                          <p:spTgt spid="6">
                                            <p:txEl>
                                              <p:pRg st="9" end="9"/>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6">
                                            <p:txEl>
                                              <p:pRg st="11" end="11"/>
                                            </p:txEl>
                                          </p:spTgt>
                                        </p:tgtEl>
                                        <p:attrNameLst>
                                          <p:attrName>style.visibility</p:attrName>
                                        </p:attrNameLst>
                                      </p:cBhvr>
                                      <p:to>
                                        <p:strVal val="visible"/>
                                      </p:to>
                                    </p:set>
                                    <p:animEffect transition="in" filter="fade">
                                      <p:cBhvr>
                                        <p:cTn id="39" dur="500"/>
                                        <p:tgtEl>
                                          <p:spTgt spid="6">
                                            <p:txEl>
                                              <p:pRg st="11" end="11"/>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
                                            <p:txEl>
                                              <p:pRg st="12" end="12"/>
                                            </p:txEl>
                                          </p:spTgt>
                                        </p:tgtEl>
                                        <p:attrNameLst>
                                          <p:attrName>style.visibility</p:attrName>
                                        </p:attrNameLst>
                                      </p:cBhvr>
                                      <p:to>
                                        <p:strVal val="visible"/>
                                      </p:to>
                                    </p:set>
                                    <p:animEffect transition="in" filter="fade">
                                      <p:cBhvr>
                                        <p:cTn id="42" dur="500"/>
                                        <p:tgtEl>
                                          <p:spTgt spid="6">
                                            <p:txEl>
                                              <p:pRg st="12" end="12"/>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
                                            <p:txEl>
                                              <p:pRg st="13" end="13"/>
                                            </p:txEl>
                                          </p:spTgt>
                                        </p:tgtEl>
                                        <p:attrNameLst>
                                          <p:attrName>style.visibility</p:attrName>
                                        </p:attrNameLst>
                                      </p:cBhvr>
                                      <p:to>
                                        <p:strVal val="visible"/>
                                      </p:to>
                                    </p:set>
                                    <p:animEffect transition="in" filter="fade">
                                      <p:cBhvr>
                                        <p:cTn id="45" dur="500"/>
                                        <p:tgtEl>
                                          <p:spTgt spid="6">
                                            <p:txEl>
                                              <p:pRg st="13" end="1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fade">
                                      <p:cBhvr>
                                        <p:cTn id="50" dur="500"/>
                                        <p:tgtEl>
                                          <p:spTgt spid="5"/>
                                        </p:tgtEl>
                                      </p:cBhvr>
                                    </p:animEffect>
                                  </p:childTnLst>
                                </p:cTn>
                              </p:par>
                              <p:par>
                                <p:cTn id="51" presetID="10" presetClass="entr" presetSubtype="0" fill="hold" nodeType="withEffect">
                                  <p:stCondLst>
                                    <p:cond delay="0"/>
                                  </p:stCondLst>
                                  <p:childTnLst>
                                    <p:set>
                                      <p:cBhvr>
                                        <p:cTn id="52" dur="1" fill="hold">
                                          <p:stCondLst>
                                            <p:cond delay="0"/>
                                          </p:stCondLst>
                                        </p:cTn>
                                        <p:tgtEl>
                                          <p:spTgt spid="18440"/>
                                        </p:tgtEl>
                                        <p:attrNameLst>
                                          <p:attrName>style.visibility</p:attrName>
                                        </p:attrNameLst>
                                      </p:cBhvr>
                                      <p:to>
                                        <p:strVal val="visible"/>
                                      </p:to>
                                    </p:set>
                                    <p:animEffect transition="in" filter="fade">
                                      <p:cBhvr>
                                        <p:cTn id="53" dur="500"/>
                                        <p:tgtEl>
                                          <p:spTgt spid="18440"/>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6">
                                            <p:txEl>
                                              <p:pRg st="15" end="15"/>
                                            </p:txEl>
                                          </p:spTgt>
                                        </p:tgtEl>
                                        <p:attrNameLst>
                                          <p:attrName>style.visibility</p:attrName>
                                        </p:attrNameLst>
                                      </p:cBhvr>
                                      <p:to>
                                        <p:strVal val="visible"/>
                                      </p:to>
                                    </p:set>
                                    <p:animEffect transition="in" filter="fade">
                                      <p:cBhvr>
                                        <p:cTn id="58" dur="500"/>
                                        <p:tgtEl>
                                          <p:spTgt spid="6">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uiExpand="1"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5" name="Object 4"/>
          <p:cNvGraphicFramePr>
            <a:graphicFrameLocks noChangeAspect="1"/>
          </p:cNvGraphicFramePr>
          <p:nvPr/>
        </p:nvGraphicFramePr>
        <p:xfrm>
          <a:off x="458788" y="666750"/>
          <a:ext cx="7392987" cy="4265613"/>
        </p:xfrm>
        <a:graphic>
          <a:graphicData uri="http://schemas.openxmlformats.org/presentationml/2006/ole">
            <mc:AlternateContent xmlns:mc="http://schemas.openxmlformats.org/markup-compatibility/2006">
              <mc:Choice xmlns:v="urn:schemas-microsoft-com:vml" Requires="v">
                <p:oleObj name="Document" r:id="rId2" imgW="7448737" imgH="4303842" progId="Word.Document.8">
                  <p:embed/>
                </p:oleObj>
              </mc:Choice>
              <mc:Fallback>
                <p:oleObj name="Document" r:id="rId2" imgW="7448737" imgH="4303842" progId="Word.Document.8">
                  <p:embed/>
                  <p:pic>
                    <p:nvPicPr>
                      <p:cNvPr id="20485" name="Object 4"/>
                      <p:cNvPicPr>
                        <a:picLocks noChangeAspect="1" noChangeArrowheads="1"/>
                      </p:cNvPicPr>
                      <p:nvPr/>
                    </p:nvPicPr>
                    <p:blipFill>
                      <a:blip r:embed="rId3"/>
                      <a:srcRect/>
                      <a:stretch>
                        <a:fillRect/>
                      </a:stretch>
                    </p:blipFill>
                    <p:spPr bwMode="auto">
                      <a:xfrm>
                        <a:off x="458788" y="666750"/>
                        <a:ext cx="7392987" cy="4265613"/>
                      </a:xfrm>
                      <a:prstGeom prst="rect">
                        <a:avLst/>
                      </a:prstGeom>
                      <a:noFill/>
                      <a:ln>
                        <a:noFill/>
                      </a:ln>
                      <a:effectLst/>
                    </p:spPr>
                  </p:pic>
                </p:oleObj>
              </mc:Fallback>
            </mc:AlternateContent>
          </a:graphicData>
        </a:graphic>
      </p:graphicFrame>
      <p:sp>
        <p:nvSpPr>
          <p:cNvPr id="4" name="TextBox 3"/>
          <p:cNvSpPr txBox="1"/>
          <p:nvPr/>
        </p:nvSpPr>
        <p:spPr>
          <a:xfrm>
            <a:off x="7315200" y="2799556"/>
            <a:ext cx="1676400" cy="923330"/>
          </a:xfrm>
          <a:prstGeom prst="rect">
            <a:avLst/>
          </a:prstGeom>
          <a:noFill/>
        </p:spPr>
        <p:txBody>
          <a:bodyPr wrap="square" rtlCol="0">
            <a:spAutoFit/>
          </a:bodyPr>
          <a:lstStyle/>
          <a:p>
            <a:pPr algn="ctr"/>
            <a:r>
              <a:rPr lang="en-US" sz="1800" dirty="0">
                <a:solidFill>
                  <a:srgbClr val="00B050"/>
                </a:solidFill>
              </a:rPr>
              <a:t>TIP: Let’s treat 2NF &amp; 3NF the same</a:t>
            </a:r>
          </a:p>
        </p:txBody>
      </p:sp>
      <p:sp>
        <p:nvSpPr>
          <p:cNvPr id="3" name="Rounded Rectangle 2"/>
          <p:cNvSpPr/>
          <p:nvPr/>
        </p:nvSpPr>
        <p:spPr>
          <a:xfrm>
            <a:off x="609600" y="2343150"/>
            <a:ext cx="6705600" cy="1676400"/>
          </a:xfrm>
          <a:prstGeom prst="roundRect">
            <a:avLst/>
          </a:prstGeom>
          <a:noFill/>
          <a:ln w="28575">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9349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9" name="Object 4"/>
          <p:cNvGraphicFramePr>
            <a:graphicFrameLocks noChangeAspect="1"/>
          </p:cNvGraphicFramePr>
          <p:nvPr>
            <p:extLst>
              <p:ext uri="{D42A27DB-BD31-4B8C-83A1-F6EECF244321}">
                <p14:modId xmlns:p14="http://schemas.microsoft.com/office/powerpoint/2010/main" val="527305446"/>
              </p:ext>
            </p:extLst>
          </p:nvPr>
        </p:nvGraphicFramePr>
        <p:xfrm>
          <a:off x="306388" y="511175"/>
          <a:ext cx="7354887" cy="5643563"/>
        </p:xfrm>
        <a:graphic>
          <a:graphicData uri="http://schemas.openxmlformats.org/presentationml/2006/ole">
            <mc:AlternateContent xmlns:mc="http://schemas.openxmlformats.org/markup-compatibility/2006">
              <mc:Choice xmlns:v="urn:schemas-microsoft-com:vml" Requires="v">
                <p:oleObj name="Document" r:id="rId2" imgW="7611047" imgH="5838437" progId="Word.Document.8">
                  <p:embed/>
                </p:oleObj>
              </mc:Choice>
              <mc:Fallback>
                <p:oleObj name="Document" r:id="rId2" imgW="7611047" imgH="5838437" progId="Word.Document.8">
                  <p:embed/>
                  <p:pic>
                    <p:nvPicPr>
                      <p:cNvPr id="21509" name="Object 4"/>
                      <p:cNvPicPr>
                        <a:picLocks noChangeAspect="1" noChangeArrowheads="1"/>
                      </p:cNvPicPr>
                      <p:nvPr/>
                    </p:nvPicPr>
                    <p:blipFill>
                      <a:blip r:embed="rId3"/>
                      <a:srcRect/>
                      <a:stretch>
                        <a:fillRect/>
                      </a:stretch>
                    </p:blipFill>
                    <p:spPr bwMode="auto">
                      <a:xfrm>
                        <a:off x="306388" y="511175"/>
                        <a:ext cx="7354887" cy="564356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074594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33" name="Object 4"/>
          <p:cNvGraphicFramePr>
            <a:graphicFrameLocks noChangeAspect="1"/>
          </p:cNvGraphicFramePr>
          <p:nvPr/>
        </p:nvGraphicFramePr>
        <p:xfrm>
          <a:off x="306388" y="590550"/>
          <a:ext cx="7670800" cy="4219575"/>
        </p:xfrm>
        <a:graphic>
          <a:graphicData uri="http://schemas.openxmlformats.org/presentationml/2006/ole">
            <mc:AlternateContent xmlns:mc="http://schemas.openxmlformats.org/markup-compatibility/2006">
              <mc:Choice xmlns:v="urn:schemas-microsoft-com:vml" Requires="v">
                <p:oleObj name="Document" r:id="rId2" imgW="7448737" imgH="4100871" progId="Word.Document.8">
                  <p:embed/>
                </p:oleObj>
              </mc:Choice>
              <mc:Fallback>
                <p:oleObj name="Document" r:id="rId2" imgW="7448737" imgH="4100871" progId="Word.Document.8">
                  <p:embed/>
                  <p:pic>
                    <p:nvPicPr>
                      <p:cNvPr id="22533" name="Object 4"/>
                      <p:cNvPicPr>
                        <a:picLocks noChangeAspect="1" noChangeArrowheads="1"/>
                      </p:cNvPicPr>
                      <p:nvPr/>
                    </p:nvPicPr>
                    <p:blipFill>
                      <a:blip r:embed="rId3"/>
                      <a:srcRect/>
                      <a:stretch>
                        <a:fillRect/>
                      </a:stretch>
                    </p:blipFill>
                    <p:spPr bwMode="auto">
                      <a:xfrm>
                        <a:off x="306388" y="590550"/>
                        <a:ext cx="7670800" cy="421957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762610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Object 1">
            <a:extLst>
              <a:ext uri="{FF2B5EF4-FFF2-40B4-BE49-F238E27FC236}">
                <a16:creationId xmlns:a16="http://schemas.microsoft.com/office/drawing/2014/main" id="{3E7232F1-75FD-4CCE-B6B6-B73272021E16}"/>
              </a:ext>
            </a:extLst>
          </p:cNvPr>
          <p:cNvGraphicFramePr>
            <a:graphicFrameLocks noChangeAspect="1"/>
          </p:cNvGraphicFramePr>
          <p:nvPr>
            <p:extLst>
              <p:ext uri="{D42A27DB-BD31-4B8C-83A1-F6EECF244321}">
                <p14:modId xmlns:p14="http://schemas.microsoft.com/office/powerpoint/2010/main" val="4153786599"/>
              </p:ext>
            </p:extLst>
          </p:nvPr>
        </p:nvGraphicFramePr>
        <p:xfrm>
          <a:off x="2081150" y="680622"/>
          <a:ext cx="6961381" cy="1738728"/>
        </p:xfrm>
        <a:graphic>
          <a:graphicData uri="http://schemas.openxmlformats.org/presentationml/2006/ole">
            <mc:AlternateContent xmlns:mc="http://schemas.openxmlformats.org/markup-compatibility/2006">
              <mc:Choice xmlns:v="urn:schemas-microsoft-com:vml" Requires="v">
                <p:oleObj name="Visio" r:id="rId2" imgW="7459980" imgH="1866900" progId="Visio.Drawing.11">
                  <p:embed/>
                </p:oleObj>
              </mc:Choice>
              <mc:Fallback>
                <p:oleObj name="Visio" r:id="rId2" imgW="7459980" imgH="1866900" progId="Visio.Drawing.11">
                  <p:embed/>
                  <p:pic>
                    <p:nvPicPr>
                      <p:cNvPr id="24582"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1150" y="680622"/>
                        <a:ext cx="6961381" cy="1738728"/>
                      </a:xfrm>
                      <a:prstGeom prst="rect">
                        <a:avLst/>
                      </a:prstGeom>
                      <a:noFill/>
                      <a:ln>
                        <a:noFill/>
                      </a:ln>
                    </p:spPr>
                  </p:pic>
                </p:oleObj>
              </mc:Fallback>
            </mc:AlternateContent>
          </a:graphicData>
        </a:graphic>
      </p:graphicFrame>
      <p:pic>
        <p:nvPicPr>
          <p:cNvPr id="18" name="Picture 17">
            <a:extLst>
              <a:ext uri="{FF2B5EF4-FFF2-40B4-BE49-F238E27FC236}">
                <a16:creationId xmlns:a16="http://schemas.microsoft.com/office/drawing/2014/main" id="{79A6AED2-BCB3-4AB6-89F3-AC6DF0A6532D}"/>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667747" y="2446067"/>
            <a:ext cx="1444823" cy="1217650"/>
          </a:xfrm>
          <a:prstGeom prst="rect">
            <a:avLst/>
          </a:prstGeom>
          <a:ln w="28575">
            <a:solidFill>
              <a:schemeClr val="tx1"/>
            </a:solidFill>
          </a:ln>
        </p:spPr>
      </p:pic>
      <p:pic>
        <p:nvPicPr>
          <p:cNvPr id="19" name="Picture 18">
            <a:extLst>
              <a:ext uri="{FF2B5EF4-FFF2-40B4-BE49-F238E27FC236}">
                <a16:creationId xmlns:a16="http://schemas.microsoft.com/office/drawing/2014/main" id="{77EA5908-2E7C-4D98-81E8-088A12416CBA}"/>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314871" y="2500052"/>
            <a:ext cx="1727660" cy="103427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0" name="Picture 19">
            <a:extLst>
              <a:ext uri="{FF2B5EF4-FFF2-40B4-BE49-F238E27FC236}">
                <a16:creationId xmlns:a16="http://schemas.microsoft.com/office/drawing/2014/main" id="{6DE897E1-9264-4052-8672-6DD991F6CFAF}"/>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981200" y="2266950"/>
            <a:ext cx="2007333" cy="128469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3" name="Picture 22">
            <a:extLst>
              <a:ext uri="{FF2B5EF4-FFF2-40B4-BE49-F238E27FC236}">
                <a16:creationId xmlns:a16="http://schemas.microsoft.com/office/drawing/2014/main" id="{C2D80863-C00B-4017-9221-9B7B5148A3E4}"/>
              </a:ext>
            </a:extLst>
          </p:cNvPr>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1981197" y="3000538"/>
            <a:ext cx="2007334" cy="551105"/>
          </a:xfrm>
          <a:prstGeom prst="rect">
            <a:avLst/>
          </a:prstGeom>
        </p:spPr>
      </p:pic>
      <p:sp>
        <p:nvSpPr>
          <p:cNvPr id="24" name="Title 1">
            <a:extLst>
              <a:ext uri="{FF2B5EF4-FFF2-40B4-BE49-F238E27FC236}">
                <a16:creationId xmlns:a16="http://schemas.microsoft.com/office/drawing/2014/main" id="{7B7BC505-ED44-435E-93DF-EC0A46C3076B}"/>
              </a:ext>
            </a:extLst>
          </p:cNvPr>
          <p:cNvSpPr txBox="1">
            <a:spLocks/>
          </p:cNvSpPr>
          <p:nvPr/>
        </p:nvSpPr>
        <p:spPr>
          <a:xfrm>
            <a:off x="0" y="266490"/>
            <a:ext cx="8742981" cy="533400"/>
          </a:xfrm>
          <a:prstGeom prst="rect">
            <a:avLst/>
          </a:prstGeom>
        </p:spPr>
        <p:txBody>
          <a:bodyPr>
            <a:noAutofit/>
          </a:bodyPr>
          <a:lstStyle>
            <a:lvl1pPr algn="l" defTabSz="457200" rtl="0" eaLnBrk="1" latinLnBrk="0" hangingPunct="1">
              <a:spcBef>
                <a:spcPct val="0"/>
              </a:spcBef>
              <a:buNone/>
              <a:defRPr sz="4400" kern="1200">
                <a:solidFill>
                  <a:schemeClr val="tx1">
                    <a:lumMod val="85000"/>
                    <a:lumOff val="15000"/>
                  </a:schemeClr>
                </a:solidFill>
                <a:latin typeface="Arial"/>
                <a:ea typeface="+mj-ea"/>
                <a:cs typeface="+mj-cs"/>
              </a:defRPr>
            </a:lvl1pPr>
          </a:lstStyle>
          <a:p>
            <a:pPr fontAlgn="auto">
              <a:spcAft>
                <a:spcPts val="0"/>
              </a:spcAft>
            </a:pPr>
            <a:r>
              <a:rPr lang="en-US" altLang="zh-CN" sz="2800" dirty="0">
                <a:latin typeface="Arial" panose="020B0604020202020204" pitchFamily="34" charset="0"/>
              </a:rPr>
              <a:t>Example</a:t>
            </a:r>
            <a:r>
              <a:rPr lang="en-US" altLang="zh-CN" sz="3600" dirty="0">
                <a:latin typeface="Arial" panose="020B0604020202020204" pitchFamily="34" charset="0"/>
              </a:rPr>
              <a:t>: </a:t>
            </a:r>
            <a:r>
              <a:rPr lang="en-US" altLang="zh-CN" sz="2800" dirty="0">
                <a:latin typeface="Arial" panose="020B0604020202020204" pitchFamily="34" charset="0"/>
              </a:rPr>
              <a:t>Web Application</a:t>
            </a:r>
            <a:endParaRPr lang="en-US" altLang="en-US" sz="2800" dirty="0">
              <a:latin typeface="Arial" panose="020B0604020202020204" pitchFamily="34" charset="0"/>
            </a:endParaRPr>
          </a:p>
        </p:txBody>
      </p:sp>
      <p:sp>
        <p:nvSpPr>
          <p:cNvPr id="25" name="Rectangle 24">
            <a:extLst>
              <a:ext uri="{FF2B5EF4-FFF2-40B4-BE49-F238E27FC236}">
                <a16:creationId xmlns:a16="http://schemas.microsoft.com/office/drawing/2014/main" id="{72AAE49C-820B-4E5E-ADB9-5DFDD147A70D}"/>
              </a:ext>
            </a:extLst>
          </p:cNvPr>
          <p:cNvSpPr/>
          <p:nvPr/>
        </p:nvSpPr>
        <p:spPr>
          <a:xfrm>
            <a:off x="76200" y="3696314"/>
            <a:ext cx="9220200" cy="1415772"/>
          </a:xfrm>
          <a:prstGeom prst="rect">
            <a:avLst/>
          </a:prstGeom>
        </p:spPr>
        <p:txBody>
          <a:bodyPr wrap="square">
            <a:spAutoFit/>
          </a:bodyPr>
          <a:lstStyle/>
          <a:p>
            <a:pPr marL="0" marR="0">
              <a:spcBef>
                <a:spcPts val="0"/>
              </a:spcBef>
              <a:spcAft>
                <a:spcPts val="0"/>
              </a:spcAft>
            </a:pPr>
            <a:r>
              <a:rPr lang="en-US" sz="1600" b="1" dirty="0">
                <a:solidFill>
                  <a:srgbClr val="0000FF"/>
                </a:solidFill>
                <a:latin typeface="Arial" panose="020B0604020202020204" pitchFamily="34" charset="0"/>
                <a:ea typeface="Times New Roman" panose="02020603050405020304" pitchFamily="18" charset="0"/>
                <a:cs typeface="Times New Roman" panose="02020603050405020304" pitchFamily="18" charset="0"/>
              </a:rPr>
              <a:t>How web applications work</a:t>
            </a:r>
          </a:p>
          <a:p>
            <a:pPr marL="342900" marR="274320" lvl="0" indent="-342900">
              <a:spcBef>
                <a:spcPts val="0"/>
              </a:spcBef>
              <a:spcAft>
                <a:spcPts val="0"/>
              </a:spcAft>
              <a:buFont typeface="Symbol" panose="05050102010706020507" pitchFamily="18" charset="2"/>
              <a:buChar char=""/>
              <a:tabLst>
                <a:tab pos="347345" algn="l"/>
              </a:tabLst>
            </a:pPr>
            <a:r>
              <a:rPr lang="en-US" sz="1400" spc="-10" dirty="0">
                <a:latin typeface="Times New Roman" panose="02020603050405020304" pitchFamily="18" charset="0"/>
                <a:ea typeface="Times New Roman" panose="02020603050405020304" pitchFamily="18" charset="0"/>
              </a:rPr>
              <a:t>Web browser on a client sends a request to a web server.</a:t>
            </a:r>
          </a:p>
          <a:p>
            <a:pPr marL="342900" marR="274320" lvl="0" indent="-342900">
              <a:spcBef>
                <a:spcPts val="0"/>
              </a:spcBef>
              <a:spcAft>
                <a:spcPts val="0"/>
              </a:spcAft>
              <a:buFont typeface="Symbol" panose="05050102010706020507" pitchFamily="18" charset="2"/>
              <a:buChar char=""/>
              <a:tabLst>
                <a:tab pos="347345" algn="l"/>
              </a:tabLst>
            </a:pPr>
            <a:r>
              <a:rPr lang="en-US" sz="1400" spc="-10" dirty="0">
                <a:latin typeface="Times New Roman" panose="02020603050405020304" pitchFamily="18" charset="0"/>
                <a:ea typeface="Times New Roman" panose="02020603050405020304" pitchFamily="18" charset="0"/>
              </a:rPr>
              <a:t>Web server processes the request.</a:t>
            </a:r>
          </a:p>
          <a:p>
            <a:pPr marL="342900" marR="274320" lvl="0" indent="-342900">
              <a:spcBef>
                <a:spcPts val="0"/>
              </a:spcBef>
              <a:spcAft>
                <a:spcPts val="0"/>
              </a:spcAft>
              <a:buFont typeface="Symbol" panose="05050102010706020507" pitchFamily="18" charset="2"/>
              <a:buChar char=""/>
              <a:tabLst>
                <a:tab pos="347345" algn="l"/>
              </a:tabLst>
            </a:pPr>
            <a:r>
              <a:rPr lang="en-US" sz="1400" spc="-10" dirty="0">
                <a:latin typeface="Times New Roman" panose="02020603050405020304" pitchFamily="18" charset="0"/>
                <a:ea typeface="Times New Roman" panose="02020603050405020304" pitchFamily="18" charset="0"/>
              </a:rPr>
              <a:t>Web server passes any data requests to the database server.</a:t>
            </a:r>
          </a:p>
          <a:p>
            <a:pPr marL="342900" marR="274320" lvl="0" indent="-342900">
              <a:spcBef>
                <a:spcPts val="0"/>
              </a:spcBef>
              <a:spcAft>
                <a:spcPts val="0"/>
              </a:spcAft>
              <a:buFont typeface="Symbol" panose="05050102010706020507" pitchFamily="18" charset="2"/>
              <a:buChar char=""/>
              <a:tabLst>
                <a:tab pos="347345" algn="l"/>
              </a:tabLst>
            </a:pPr>
            <a:r>
              <a:rPr lang="en-US" sz="1400" spc="-10" dirty="0">
                <a:latin typeface="Times New Roman" panose="02020603050405020304" pitchFamily="18" charset="0"/>
                <a:ea typeface="Times New Roman" panose="02020603050405020304" pitchFamily="18" charset="0"/>
              </a:rPr>
              <a:t>Database server returns results to web server.</a:t>
            </a:r>
          </a:p>
          <a:p>
            <a:pPr marL="342900" marR="274320" lvl="0" indent="-342900">
              <a:spcBef>
                <a:spcPts val="0"/>
              </a:spcBef>
              <a:spcAft>
                <a:spcPts val="0"/>
              </a:spcAft>
              <a:buFont typeface="Symbol" panose="05050102010706020507" pitchFamily="18" charset="2"/>
              <a:buChar char=""/>
              <a:tabLst>
                <a:tab pos="347345" algn="l"/>
              </a:tabLst>
            </a:pPr>
            <a:r>
              <a:rPr lang="en-US" sz="1400" spc="-10" dirty="0">
                <a:latin typeface="Times New Roman" panose="02020603050405020304" pitchFamily="18" charset="0"/>
                <a:ea typeface="Times New Roman" panose="02020603050405020304" pitchFamily="18" charset="0"/>
              </a:rPr>
              <a:t>Web server returns a response to the browser.</a:t>
            </a:r>
          </a:p>
        </p:txBody>
      </p:sp>
      <p:pic>
        <p:nvPicPr>
          <p:cNvPr id="26" name="Picture 41" descr="Image result for database cylinder with tables">
            <a:extLst>
              <a:ext uri="{FF2B5EF4-FFF2-40B4-BE49-F238E27FC236}">
                <a16:creationId xmlns:a16="http://schemas.microsoft.com/office/drawing/2014/main" id="{69C31EB9-02B7-4E6F-BC43-44F2D5865876}"/>
              </a:ext>
            </a:extLst>
          </p:cNvPr>
          <p:cNvPicPr>
            <a:picLocks noChangeAspect="1" noChangeArrowheads="1"/>
          </p:cNvPicPr>
          <p:nvPr/>
        </p:nvPicPr>
        <p:blipFill rotWithShape="1">
          <a:blip r:embed="rId8" cstate="screen">
            <a:extLst>
              <a:ext uri="{28A0092B-C50C-407E-A947-70E740481C1C}">
                <a14:useLocalDpi xmlns:a14="http://schemas.microsoft.com/office/drawing/2010/main"/>
              </a:ext>
            </a:extLst>
          </a:blip>
          <a:srcRect/>
          <a:stretch/>
        </p:blipFill>
        <p:spPr bwMode="auto">
          <a:xfrm>
            <a:off x="7607201" y="3867150"/>
            <a:ext cx="1143000" cy="838201"/>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Image result for wordpress">
            <a:extLst>
              <a:ext uri="{FF2B5EF4-FFF2-40B4-BE49-F238E27FC236}">
                <a16:creationId xmlns:a16="http://schemas.microsoft.com/office/drawing/2014/main" id="{53EBF7DA-88E2-4967-ADD7-E02B993D402B}"/>
              </a:ext>
            </a:extLst>
          </p:cNvPr>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228600" y="1047750"/>
            <a:ext cx="1219177" cy="75740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87D3A305-6863-4D1A-A6C3-09B697A058D2}"/>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981192" y="2343150"/>
            <a:ext cx="2003347" cy="1200568"/>
          </a:xfrm>
          <a:prstGeom prst="rect">
            <a:avLst/>
          </a:prstGeom>
          <a:ln w="38100" cap="sq">
            <a:noFill/>
            <a:prstDash val="solid"/>
            <a:miter lim="800000"/>
          </a:ln>
          <a:effectLst>
            <a:outerShdw blurRad="50800" dist="38100" dir="2700000" algn="tl" rotWithShape="0">
              <a:srgbClr val="000000">
                <a:alpha val="43000"/>
              </a:srgbClr>
            </a:outerShdw>
          </a:effectLst>
        </p:spPr>
      </p:pic>
      <p:pic>
        <p:nvPicPr>
          <p:cNvPr id="22" name="Picture 21">
            <a:extLst>
              <a:ext uri="{FF2B5EF4-FFF2-40B4-BE49-F238E27FC236}">
                <a16:creationId xmlns:a16="http://schemas.microsoft.com/office/drawing/2014/main" id="{7E7B9267-DA0A-4711-8898-C55FB91ECCC0}"/>
              </a:ext>
            </a:extLst>
          </p:cNvPr>
          <p:cNvPicPr>
            <a:picLocks noChangeAspect="1"/>
          </p:cNvPicPr>
          <p:nvPr/>
        </p:nvPicPr>
        <p:blipFill rotWithShape="1">
          <a:blip r:embed="rId11" cstate="screen">
            <a:extLst>
              <a:ext uri="{28A0092B-C50C-407E-A947-70E740481C1C}">
                <a14:useLocalDpi xmlns:a14="http://schemas.microsoft.com/office/drawing/2010/main"/>
              </a:ext>
            </a:extLst>
          </a:blip>
          <a:srcRect/>
          <a:stretch/>
        </p:blipFill>
        <p:spPr>
          <a:xfrm>
            <a:off x="1976554" y="2462825"/>
            <a:ext cx="2007333" cy="540437"/>
          </a:xfrm>
          <a:prstGeom prst="rect">
            <a:avLst/>
          </a:prstGeom>
        </p:spPr>
      </p:pic>
      <p:pic>
        <p:nvPicPr>
          <p:cNvPr id="3" name="Picture 2">
            <a:extLst>
              <a:ext uri="{FF2B5EF4-FFF2-40B4-BE49-F238E27FC236}">
                <a16:creationId xmlns:a16="http://schemas.microsoft.com/office/drawing/2014/main" id="{95FFA364-784E-D4EA-7613-A374A6FFB8C2}"/>
              </a:ext>
            </a:extLst>
          </p:cNvPr>
          <p:cNvPicPr>
            <a:picLocks noChangeAspect="1"/>
          </p:cNvPicPr>
          <p:nvPr/>
        </p:nvPicPr>
        <p:blipFill>
          <a:blip r:embed="rId12"/>
          <a:stretch>
            <a:fillRect/>
          </a:stretch>
        </p:blipFill>
        <p:spPr>
          <a:xfrm>
            <a:off x="1995115" y="2960571"/>
            <a:ext cx="1991459" cy="587709"/>
          </a:xfrm>
          <a:prstGeom prst="rect">
            <a:avLst/>
          </a:prstGeom>
        </p:spPr>
      </p:pic>
    </p:spTree>
    <p:extLst>
      <p:ext uri="{BB962C8B-B14F-4D97-AF65-F5344CB8AC3E}">
        <p14:creationId xmlns:p14="http://schemas.microsoft.com/office/powerpoint/2010/main" val="4160896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par>
                                <p:cTn id="33" presetID="10"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0639" y="526018"/>
            <a:ext cx="7468961" cy="369332"/>
          </a:xfrm>
          <a:prstGeom prst="rect">
            <a:avLst/>
          </a:prstGeom>
        </p:spPr>
        <p:txBody>
          <a:bodyPr wrap="square">
            <a:spAutoFit/>
          </a:bodyPr>
          <a:lstStyle/>
          <a:p>
            <a:pPr marL="0" marR="0">
              <a:spcBef>
                <a:spcPts val="1200"/>
              </a:spcBef>
              <a:spcAft>
                <a:spcPts val="600"/>
              </a:spcAft>
            </a:pPr>
            <a:r>
              <a:rPr lang="en-US" sz="1800" b="1" dirty="0">
                <a:latin typeface="Arial" panose="020B0604020202020204" pitchFamily="34" charset="0"/>
                <a:ea typeface="Times New Roman" panose="02020603050405020304" pitchFamily="18" charset="0"/>
                <a:cs typeface="Times New Roman" panose="02020603050405020304" pitchFamily="18" charset="0"/>
              </a:rPr>
              <a:t>1NF = No repeating columns or multi-valued cells</a:t>
            </a:r>
          </a:p>
        </p:txBody>
      </p:sp>
      <p:sp>
        <p:nvSpPr>
          <p:cNvPr id="6" name="Rectangle 5"/>
          <p:cNvSpPr/>
          <p:nvPr/>
        </p:nvSpPr>
        <p:spPr>
          <a:xfrm>
            <a:off x="457200" y="3105150"/>
            <a:ext cx="8686800" cy="369332"/>
          </a:xfrm>
          <a:prstGeom prst="rect">
            <a:avLst/>
          </a:prstGeom>
        </p:spPr>
        <p:txBody>
          <a:bodyPr wrap="square">
            <a:spAutoFit/>
          </a:bodyPr>
          <a:lstStyle/>
          <a:p>
            <a:pPr marL="0" marR="0">
              <a:spcBef>
                <a:spcPts val="0"/>
              </a:spcBef>
              <a:spcAft>
                <a:spcPts val="600"/>
              </a:spcAft>
            </a:pPr>
            <a:r>
              <a:rPr lang="en-US" sz="1800" dirty="0">
                <a:solidFill>
                  <a:srgbClr val="FF0000"/>
                </a:solidFill>
                <a:latin typeface="Arial" panose="020B0604020202020204" pitchFamily="34" charset="0"/>
                <a:ea typeface="Times New Roman" panose="02020603050405020304" pitchFamily="18" charset="0"/>
                <a:cs typeface="Times New Roman" panose="02020603050405020304" pitchFamily="18" charset="0"/>
              </a:rPr>
              <a:t>Simple normalization tip: </a:t>
            </a:r>
            <a:r>
              <a:rPr lang="en-US" sz="1800" b="1" dirty="0">
                <a:solidFill>
                  <a:srgbClr val="FF0000"/>
                </a:solidFill>
                <a:latin typeface="Arial" panose="020B0604020202020204" pitchFamily="34" charset="0"/>
                <a:ea typeface="Times New Roman" panose="02020603050405020304" pitchFamily="18" charset="0"/>
                <a:cs typeface="Times New Roman" panose="02020603050405020304" pitchFamily="18" charset="0"/>
              </a:rPr>
              <a:t>Where do you see </a:t>
            </a:r>
            <a:r>
              <a:rPr lang="en-US" sz="1800" b="1" i="1" dirty="0">
                <a:solidFill>
                  <a:srgbClr val="FF0000"/>
                </a:solidFill>
                <a:latin typeface="Arial" panose="020B0604020202020204" pitchFamily="34" charset="0"/>
                <a:ea typeface="Times New Roman" panose="02020603050405020304" pitchFamily="18" charset="0"/>
                <a:cs typeface="Times New Roman" panose="02020603050405020304" pitchFamily="18" charset="0"/>
              </a:rPr>
              <a:t>unnecessary</a:t>
            </a:r>
            <a:r>
              <a:rPr lang="en-US" sz="1800" b="1" dirty="0">
                <a:solidFill>
                  <a:srgbClr val="FF0000"/>
                </a:solidFill>
                <a:latin typeface="Arial" panose="020B0604020202020204" pitchFamily="34" charset="0"/>
                <a:ea typeface="Times New Roman" panose="02020603050405020304" pitchFamily="18" charset="0"/>
                <a:cs typeface="Times New Roman" panose="02020603050405020304" pitchFamily="18" charset="0"/>
              </a:rPr>
              <a:t> duplication?</a:t>
            </a:r>
          </a:p>
        </p:txBody>
      </p:sp>
      <p:pic>
        <p:nvPicPr>
          <p:cNvPr id="3" name="Picture 2">
            <a:extLst>
              <a:ext uri="{FF2B5EF4-FFF2-40B4-BE49-F238E27FC236}">
                <a16:creationId xmlns:a16="http://schemas.microsoft.com/office/drawing/2014/main" id="{22D05500-9CF5-4886-AA51-4E5B77D6B073}"/>
              </a:ext>
            </a:extLst>
          </p:cNvPr>
          <p:cNvPicPr>
            <a:picLocks noChangeAspect="1"/>
          </p:cNvPicPr>
          <p:nvPr/>
        </p:nvPicPr>
        <p:blipFill>
          <a:blip r:embed="rId2"/>
          <a:stretch>
            <a:fillRect/>
          </a:stretch>
        </p:blipFill>
        <p:spPr>
          <a:xfrm>
            <a:off x="185319" y="1047750"/>
            <a:ext cx="8773361" cy="1114385"/>
          </a:xfrm>
          <a:prstGeom prst="rect">
            <a:avLst/>
          </a:prstGeom>
        </p:spPr>
      </p:pic>
    </p:spTree>
    <p:extLst>
      <p:ext uri="{BB962C8B-B14F-4D97-AF65-F5344CB8AC3E}">
        <p14:creationId xmlns:p14="http://schemas.microsoft.com/office/powerpoint/2010/main" val="2746478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6"/>
                                        </p:tgtEl>
                                        <p:attrNameLst>
                                          <p:attrName>style.color</p:attrName>
                                        </p:attrNameLst>
                                      </p:cBhvr>
                                      <p:to>
                                        <a:srgbClr val="D8D8D8"/>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 y="471205"/>
            <a:ext cx="7467600" cy="369332"/>
          </a:xfrm>
          <a:prstGeom prst="rect">
            <a:avLst/>
          </a:prstGeom>
        </p:spPr>
        <p:txBody>
          <a:bodyPr wrap="square">
            <a:spAutoFit/>
          </a:bodyPr>
          <a:lstStyle/>
          <a:p>
            <a:pPr marL="0" marR="0">
              <a:spcBef>
                <a:spcPts val="1200"/>
              </a:spcBef>
              <a:spcAft>
                <a:spcPts val="600"/>
              </a:spcAft>
            </a:pPr>
            <a:r>
              <a:rPr lang="en-US" sz="1800" b="1" dirty="0">
                <a:latin typeface="Arial" panose="020B0604020202020204" pitchFamily="34" charset="0"/>
                <a:ea typeface="Times New Roman" panose="02020603050405020304" pitchFamily="18" charset="0"/>
                <a:cs typeface="Times New Roman" panose="02020603050405020304" pitchFamily="18" charset="0"/>
              </a:rPr>
              <a:t>2NF = Non Key columns are dependent on the </a:t>
            </a:r>
            <a:r>
              <a:rPr lang="en-US" sz="1800" b="1" u="sng" dirty="0">
                <a:latin typeface="Arial" panose="020B0604020202020204" pitchFamily="34" charset="0"/>
                <a:ea typeface="Times New Roman" panose="02020603050405020304" pitchFamily="18" charset="0"/>
                <a:cs typeface="Times New Roman" panose="02020603050405020304" pitchFamily="18" charset="0"/>
              </a:rPr>
              <a:t>Composite PK</a:t>
            </a:r>
          </a:p>
        </p:txBody>
      </p:sp>
      <p:sp>
        <p:nvSpPr>
          <p:cNvPr id="2" name="Rectangle 1"/>
          <p:cNvSpPr/>
          <p:nvPr/>
        </p:nvSpPr>
        <p:spPr>
          <a:xfrm>
            <a:off x="5029200" y="1002312"/>
            <a:ext cx="4096008" cy="3062377"/>
          </a:xfrm>
          <a:prstGeom prst="rect">
            <a:avLst/>
          </a:prstGeom>
        </p:spPr>
        <p:txBody>
          <a:bodyPr wrap="square">
            <a:spAutoFit/>
          </a:bodyPr>
          <a:lstStyle/>
          <a:p>
            <a:pPr marL="0" marR="0">
              <a:spcBef>
                <a:spcPts val="0"/>
              </a:spcBef>
              <a:spcAft>
                <a:spcPts val="0"/>
              </a:spcAft>
            </a:pPr>
            <a:r>
              <a:rPr lang="en-US" sz="1800" b="1" dirty="0">
                <a:solidFill>
                  <a:srgbClr val="0000FF"/>
                </a:solidFill>
                <a:latin typeface="Arial" panose="020B0604020202020204" pitchFamily="34" charset="0"/>
                <a:ea typeface="Times New Roman" panose="02020603050405020304" pitchFamily="18" charset="0"/>
                <a:cs typeface="Times New Roman" panose="02020603050405020304" pitchFamily="18" charset="0"/>
              </a:rPr>
              <a:t>Questions:</a:t>
            </a:r>
          </a:p>
          <a:p>
            <a:pPr marR="0">
              <a:spcBef>
                <a:spcPts val="0"/>
              </a:spcBef>
              <a:spcAft>
                <a:spcPts val="1200"/>
              </a:spcAft>
            </a:pPr>
            <a:r>
              <a:rPr lang="en-US" sz="1800" dirty="0">
                <a:latin typeface="Arial" panose="020B0604020202020204" pitchFamily="34" charset="0"/>
                <a:ea typeface="Times New Roman" panose="02020603050405020304" pitchFamily="18" charset="0"/>
                <a:cs typeface="Times New Roman" panose="02020603050405020304" pitchFamily="18" charset="0"/>
              </a:rPr>
              <a:t>1. Where is there unwanted redundancy in non-key columns?</a:t>
            </a:r>
          </a:p>
          <a:p>
            <a:pPr marR="0">
              <a:spcBef>
                <a:spcPts val="0"/>
              </a:spcBef>
              <a:spcAft>
                <a:spcPts val="1200"/>
              </a:spcAft>
            </a:pPr>
            <a:r>
              <a:rPr lang="en-US" sz="1800" dirty="0">
                <a:latin typeface="Arial" panose="020B0604020202020204" pitchFamily="34" charset="0"/>
                <a:ea typeface="Times New Roman" panose="02020603050405020304" pitchFamily="18" charset="0"/>
                <a:cs typeface="Times New Roman" panose="02020603050405020304" pitchFamily="18" charset="0"/>
              </a:rPr>
              <a:t>2. Ask if the </a:t>
            </a:r>
            <a:r>
              <a:rPr lang="en-US" sz="1800" dirty="0">
                <a:solidFill>
                  <a:srgbClr val="FF0000"/>
                </a:solidFill>
                <a:latin typeface="Arial" panose="020B0604020202020204" pitchFamily="34" charset="0"/>
                <a:ea typeface="Times New Roman" panose="02020603050405020304" pitchFamily="18" charset="0"/>
                <a:cs typeface="Times New Roman" panose="02020603050405020304" pitchFamily="18" charset="0"/>
              </a:rPr>
              <a:t>non-key column is </a:t>
            </a:r>
            <a:r>
              <a:rPr lang="en-US" sz="1800" b="1" u="sng" dirty="0">
                <a:solidFill>
                  <a:srgbClr val="FF0000"/>
                </a:solidFill>
                <a:latin typeface="Arial" panose="020B0604020202020204" pitchFamily="34" charset="0"/>
                <a:ea typeface="Times New Roman" panose="02020603050405020304" pitchFamily="18" charset="0"/>
                <a:cs typeface="Times New Roman" panose="02020603050405020304" pitchFamily="18" charset="0"/>
              </a:rPr>
              <a:t>dependent on</a:t>
            </a:r>
            <a:r>
              <a:rPr lang="en-US" sz="1800" b="1" dirty="0">
                <a:solidFill>
                  <a:srgbClr val="FF0000"/>
                </a:solidFill>
                <a:latin typeface="Arial" panose="020B0604020202020204" pitchFamily="34" charset="0"/>
                <a:ea typeface="Times New Roman" panose="02020603050405020304" pitchFamily="18" charset="0"/>
                <a:cs typeface="Times New Roman" panose="02020603050405020304" pitchFamily="18" charset="0"/>
              </a:rPr>
              <a:t> </a:t>
            </a:r>
            <a:r>
              <a:rPr lang="en-US" sz="1800" dirty="0">
                <a:solidFill>
                  <a:srgbClr val="FF0000"/>
                </a:solidFill>
                <a:latin typeface="Arial" panose="020B0604020202020204" pitchFamily="34" charset="0"/>
                <a:ea typeface="Times New Roman" panose="02020603050405020304" pitchFamily="18" charset="0"/>
                <a:cs typeface="Times New Roman" panose="02020603050405020304" pitchFamily="18" charset="0"/>
              </a:rPr>
              <a:t>the table’s PK </a:t>
            </a:r>
            <a:r>
              <a:rPr lang="en-US" sz="1800" dirty="0">
                <a:latin typeface="Arial" panose="020B0604020202020204" pitchFamily="34" charset="0"/>
                <a:ea typeface="Times New Roman" panose="02020603050405020304" pitchFamily="18" charset="0"/>
                <a:cs typeface="Times New Roman" panose="02020603050405020304" pitchFamily="18" charset="0"/>
              </a:rPr>
              <a:t>(another way to think about it. Does the non-key value get determined based on the table’s PK?)</a:t>
            </a:r>
          </a:p>
          <a:p>
            <a:pPr marR="0">
              <a:spcBef>
                <a:spcPts val="0"/>
              </a:spcBef>
              <a:spcAft>
                <a:spcPts val="0"/>
              </a:spcAft>
            </a:pPr>
            <a:endParaRPr lang="en-US" sz="1800" dirty="0">
              <a:latin typeface="Arial" panose="020B0604020202020204" pitchFamily="34" charset="0"/>
              <a:ea typeface="Times New Roman" panose="02020603050405020304" pitchFamily="18" charset="0"/>
              <a:cs typeface="Times New Roman" panose="02020603050405020304" pitchFamily="18" charset="0"/>
            </a:endParaRPr>
          </a:p>
          <a:p>
            <a:pPr marR="0">
              <a:spcBef>
                <a:spcPts val="0"/>
              </a:spcBef>
              <a:spcAft>
                <a:spcPts val="0"/>
              </a:spcAft>
            </a:pPr>
            <a:endParaRPr lang="en-US" sz="1100" dirty="0">
              <a:solidFill>
                <a:srgbClr val="0000FF"/>
              </a:solidFill>
              <a:latin typeface="Arial" panose="020B0604020202020204" pitchFamily="34" charset="0"/>
              <a:ea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2800350"/>
            <a:ext cx="3505200" cy="1336186"/>
          </a:xfrm>
          <a:prstGeom prst="rect">
            <a:avLst/>
          </a:prstGeom>
          <a:ln w="12700">
            <a:solidFill>
              <a:schemeClr val="tx1"/>
            </a:solidFill>
          </a:ln>
        </p:spPr>
      </p:pic>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28392" y="1262367"/>
            <a:ext cx="3325037" cy="778668"/>
          </a:xfrm>
          <a:prstGeom prst="rect">
            <a:avLst/>
          </a:prstGeom>
          <a:ln w="12700">
            <a:solidFill>
              <a:schemeClr val="tx1"/>
            </a:solidFill>
          </a:ln>
        </p:spPr>
      </p:pic>
      <p:cxnSp>
        <p:nvCxnSpPr>
          <p:cNvPr id="12" name="Straight Connector 11"/>
          <p:cNvCxnSpPr/>
          <p:nvPr/>
        </p:nvCxnSpPr>
        <p:spPr>
          <a:xfrm flipH="1">
            <a:off x="379729" y="1362147"/>
            <a:ext cx="228600" cy="4764"/>
          </a:xfrm>
          <a:prstGeom prst="line">
            <a:avLst/>
          </a:prstGeom>
          <a:ln w="12700">
            <a:solidFill>
              <a:schemeClr val="tx1"/>
            </a:solidFill>
            <a:headEnd type="oval"/>
          </a:ln>
        </p:spPr>
        <p:style>
          <a:lnRef idx="1">
            <a:schemeClr val="accent6"/>
          </a:lnRef>
          <a:fillRef idx="0">
            <a:schemeClr val="accent6"/>
          </a:fillRef>
          <a:effectRef idx="0">
            <a:schemeClr val="accent6"/>
          </a:effectRef>
          <a:fontRef idx="minor">
            <a:schemeClr val="tx1"/>
          </a:fontRef>
        </p:style>
      </p:cxnSp>
      <p:cxnSp>
        <p:nvCxnSpPr>
          <p:cNvPr id="14" name="Straight Connector 13"/>
          <p:cNvCxnSpPr/>
          <p:nvPr/>
        </p:nvCxnSpPr>
        <p:spPr>
          <a:xfrm flipH="1" flipV="1">
            <a:off x="376235" y="1362147"/>
            <a:ext cx="4765" cy="1043220"/>
          </a:xfrm>
          <a:prstGeom prst="line">
            <a:avLst/>
          </a:prstGeom>
          <a:ln w="12700">
            <a:solidFill>
              <a:schemeClr val="tx1"/>
            </a:solidFill>
          </a:ln>
        </p:spPr>
        <p:style>
          <a:lnRef idx="1">
            <a:schemeClr val="accent6"/>
          </a:lnRef>
          <a:fillRef idx="0">
            <a:schemeClr val="accent6"/>
          </a:fillRef>
          <a:effectRef idx="0">
            <a:schemeClr val="accent6"/>
          </a:effectRef>
          <a:fontRef idx="minor">
            <a:schemeClr val="tx1"/>
          </a:fontRef>
        </p:style>
      </p:cxnSp>
      <p:cxnSp>
        <p:nvCxnSpPr>
          <p:cNvPr id="19" name="Straight Connector 18"/>
          <p:cNvCxnSpPr/>
          <p:nvPr/>
        </p:nvCxnSpPr>
        <p:spPr>
          <a:xfrm flipH="1">
            <a:off x="376236" y="2405367"/>
            <a:ext cx="842964" cy="0"/>
          </a:xfrm>
          <a:prstGeom prst="line">
            <a:avLst/>
          </a:prstGeom>
          <a:ln w="12700">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3" name="Straight Connector 22"/>
          <p:cNvCxnSpPr/>
          <p:nvPr/>
        </p:nvCxnSpPr>
        <p:spPr>
          <a:xfrm flipV="1">
            <a:off x="1219200" y="2399412"/>
            <a:ext cx="0" cy="386955"/>
          </a:xfrm>
          <a:prstGeom prst="line">
            <a:avLst/>
          </a:prstGeom>
          <a:ln w="12700">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5" name="Straight Connector 24"/>
          <p:cNvCxnSpPr/>
          <p:nvPr/>
        </p:nvCxnSpPr>
        <p:spPr>
          <a:xfrm flipV="1">
            <a:off x="1143000" y="2713740"/>
            <a:ext cx="76200" cy="82154"/>
          </a:xfrm>
          <a:prstGeom prst="line">
            <a:avLst/>
          </a:prstGeom>
          <a:ln w="12700">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7" name="Straight Connector 26"/>
          <p:cNvCxnSpPr/>
          <p:nvPr/>
        </p:nvCxnSpPr>
        <p:spPr>
          <a:xfrm flipH="1" flipV="1">
            <a:off x="1219200" y="2713740"/>
            <a:ext cx="76200" cy="82154"/>
          </a:xfrm>
          <a:prstGeom prst="line">
            <a:avLst/>
          </a:prstGeom>
          <a:ln w="12700">
            <a:solidFill>
              <a:schemeClr val="tx1"/>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673380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7653" name="Object 4"/>
          <p:cNvGraphicFramePr>
            <a:graphicFrameLocks noChangeAspect="1"/>
          </p:cNvGraphicFramePr>
          <p:nvPr/>
        </p:nvGraphicFramePr>
        <p:xfrm>
          <a:off x="152400" y="666750"/>
          <a:ext cx="5486400" cy="617935"/>
        </p:xfrm>
        <a:graphic>
          <a:graphicData uri="http://schemas.openxmlformats.org/presentationml/2006/ole">
            <mc:AlternateContent xmlns:mc="http://schemas.openxmlformats.org/markup-compatibility/2006">
              <mc:Choice xmlns:v="urn:schemas-microsoft-com:vml" Requires="v">
                <p:oleObj name="Document" r:id="rId2" imgW="7443515" imgH="831898" progId="Word.Document.8">
                  <p:embed/>
                </p:oleObj>
              </mc:Choice>
              <mc:Fallback>
                <p:oleObj name="Document" r:id="rId2" imgW="7443515" imgH="831898" progId="Word.Document.8">
                  <p:embed/>
                  <p:pic>
                    <p:nvPicPr>
                      <p:cNvPr id="27653"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66750"/>
                        <a:ext cx="5486400" cy="61793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7654" name="Picture 5" descr="Figure 9-12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123950"/>
            <a:ext cx="5505450" cy="199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Object 4"/>
          <p:cNvGraphicFramePr>
            <a:graphicFrameLocks noChangeAspect="1"/>
          </p:cNvGraphicFramePr>
          <p:nvPr/>
        </p:nvGraphicFramePr>
        <p:xfrm>
          <a:off x="3810000" y="3181350"/>
          <a:ext cx="5486400" cy="2257425"/>
        </p:xfrm>
        <a:graphic>
          <a:graphicData uri="http://schemas.openxmlformats.org/presentationml/2006/ole">
            <mc:AlternateContent xmlns:mc="http://schemas.openxmlformats.org/markup-compatibility/2006">
              <mc:Choice xmlns:v="urn:schemas-microsoft-com:vml" Requires="v">
                <p:oleObj name="Document" r:id="rId5" imgW="7436115" imgH="3064748" progId="Word.Document.8">
                  <p:embed/>
                </p:oleObj>
              </mc:Choice>
              <mc:Fallback>
                <p:oleObj name="Document" r:id="rId5" imgW="7436115" imgH="3064748" progId="Word.Document.8">
                  <p:embed/>
                  <p:pic>
                    <p:nvPicPr>
                      <p:cNvPr id="4" name="Object 4"/>
                      <p:cNvPicPr>
                        <a:picLocks noChangeAspect="1" noChangeArrowheads="1"/>
                      </p:cNvPicPr>
                      <p:nvPr/>
                    </p:nvPicPr>
                    <p:blipFill>
                      <a:blip r:embed="rId6"/>
                      <a:srcRect/>
                      <a:stretch>
                        <a:fillRect/>
                      </a:stretch>
                    </p:blipFill>
                    <p:spPr bwMode="auto">
                      <a:xfrm>
                        <a:off x="3810000" y="3181350"/>
                        <a:ext cx="5486400" cy="22574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1689632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67200" y="1642254"/>
            <a:ext cx="5079680" cy="3323987"/>
          </a:xfrm>
          <a:prstGeom prst="rect">
            <a:avLst/>
          </a:prstGeom>
        </p:spPr>
        <p:txBody>
          <a:bodyPr wrap="square">
            <a:spAutoFit/>
          </a:bodyPr>
          <a:lstStyle/>
          <a:p>
            <a:pPr marL="0" marR="0">
              <a:spcBef>
                <a:spcPts val="0"/>
              </a:spcBef>
              <a:spcAft>
                <a:spcPts val="0"/>
              </a:spcAft>
            </a:pPr>
            <a:r>
              <a:rPr lang="en-US" sz="2000" b="1" dirty="0">
                <a:solidFill>
                  <a:srgbClr val="0000FF"/>
                </a:solidFill>
                <a:latin typeface="Arial" panose="020B0604020202020204" pitchFamily="34" charset="0"/>
                <a:ea typeface="Times New Roman" panose="02020603050405020304" pitchFamily="18" charset="0"/>
                <a:cs typeface="Times New Roman" panose="02020603050405020304" pitchFamily="18" charset="0"/>
              </a:rPr>
              <a:t>Questions:</a:t>
            </a:r>
          </a:p>
          <a:p>
            <a:pPr marR="0">
              <a:spcBef>
                <a:spcPts val="0"/>
              </a:spcBef>
              <a:spcAft>
                <a:spcPts val="1200"/>
              </a:spcAft>
            </a:pPr>
            <a:r>
              <a:rPr lang="en-US" sz="1600" dirty="0">
                <a:latin typeface="Arial" panose="020B0604020202020204" pitchFamily="34" charset="0"/>
                <a:ea typeface="Times New Roman" panose="02020603050405020304" pitchFamily="18" charset="0"/>
                <a:cs typeface="Times New Roman" panose="02020603050405020304" pitchFamily="18" charset="0"/>
              </a:rPr>
              <a:t>1. Where is there redundancy in non-key columns?</a:t>
            </a:r>
          </a:p>
          <a:p>
            <a:pPr marR="0">
              <a:spcBef>
                <a:spcPts val="0"/>
              </a:spcBef>
              <a:spcAft>
                <a:spcPts val="1200"/>
              </a:spcAft>
            </a:pPr>
            <a:r>
              <a:rPr lang="en-US" sz="1600" dirty="0">
                <a:latin typeface="Arial" panose="020B0604020202020204" pitchFamily="34" charset="0"/>
                <a:ea typeface="Times New Roman" panose="02020603050405020304" pitchFamily="18" charset="0"/>
                <a:cs typeface="Times New Roman" panose="02020603050405020304" pitchFamily="18" charset="0"/>
              </a:rPr>
              <a:t>2. Ask if the </a:t>
            </a:r>
            <a:r>
              <a:rPr lang="en-US" sz="1600" dirty="0">
                <a:solidFill>
                  <a:srgbClr val="FF0000"/>
                </a:solidFill>
                <a:latin typeface="Arial" panose="020B0604020202020204" pitchFamily="34" charset="0"/>
                <a:ea typeface="Times New Roman" panose="02020603050405020304" pitchFamily="18" charset="0"/>
                <a:cs typeface="Times New Roman" panose="02020603050405020304" pitchFamily="18" charset="0"/>
              </a:rPr>
              <a:t>non-key column is </a:t>
            </a:r>
            <a:r>
              <a:rPr lang="en-US" sz="1600" b="1" u="sng" dirty="0">
                <a:solidFill>
                  <a:srgbClr val="FF0000"/>
                </a:solidFill>
                <a:latin typeface="Arial" panose="020B0604020202020204" pitchFamily="34" charset="0"/>
                <a:ea typeface="Times New Roman" panose="02020603050405020304" pitchFamily="18" charset="0"/>
                <a:cs typeface="Times New Roman" panose="02020603050405020304" pitchFamily="18" charset="0"/>
              </a:rPr>
              <a:t>dependent on</a:t>
            </a:r>
            <a:r>
              <a:rPr lang="en-US" sz="1600" b="1" dirty="0">
                <a:solidFill>
                  <a:srgbClr val="FF0000"/>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FF0000"/>
                </a:solidFill>
                <a:latin typeface="Arial" panose="020B0604020202020204" pitchFamily="34" charset="0"/>
                <a:ea typeface="Times New Roman" panose="02020603050405020304" pitchFamily="18" charset="0"/>
                <a:cs typeface="Times New Roman" panose="02020603050405020304" pitchFamily="18" charset="0"/>
              </a:rPr>
              <a:t>the table’s PK </a:t>
            </a:r>
            <a:r>
              <a:rPr lang="en-US" sz="1600" dirty="0">
                <a:latin typeface="Arial" panose="020B0604020202020204" pitchFamily="34" charset="0"/>
                <a:ea typeface="Times New Roman" panose="02020603050405020304" pitchFamily="18" charset="0"/>
                <a:cs typeface="Times New Roman" panose="02020603050405020304" pitchFamily="18" charset="0"/>
              </a:rPr>
              <a:t>(another way to think about it. Does the non-key value get determined based on the table’s PK?)</a:t>
            </a:r>
          </a:p>
          <a:p>
            <a:pPr marR="0">
              <a:spcBef>
                <a:spcPts val="0"/>
              </a:spcBef>
              <a:spcAft>
                <a:spcPts val="1200"/>
              </a:spcAft>
            </a:pPr>
            <a:r>
              <a:rPr lang="en-US" sz="1600" dirty="0">
                <a:latin typeface="Arial" panose="020B0604020202020204" pitchFamily="34" charset="0"/>
                <a:ea typeface="Times New Roman" panose="02020603050405020304" pitchFamily="18" charset="0"/>
                <a:cs typeface="Times New Roman" panose="02020603050405020304" pitchFamily="18" charset="0"/>
              </a:rPr>
              <a:t>3. Are their columns that can be </a:t>
            </a:r>
            <a:r>
              <a:rPr lang="en-US" sz="1600" b="1" u="sng" dirty="0">
                <a:latin typeface="Arial" panose="020B0604020202020204" pitchFamily="34" charset="0"/>
                <a:ea typeface="Times New Roman" panose="02020603050405020304" pitchFamily="18" charset="0"/>
                <a:cs typeface="Times New Roman" panose="02020603050405020304" pitchFamily="18" charset="0"/>
              </a:rPr>
              <a:t>derived</a:t>
            </a:r>
            <a:r>
              <a:rPr lang="en-US" sz="1600" dirty="0">
                <a:latin typeface="Arial" panose="020B0604020202020204" pitchFamily="34" charset="0"/>
                <a:ea typeface="Times New Roman" panose="02020603050405020304" pitchFamily="18" charset="0"/>
                <a:cs typeface="Times New Roman" panose="02020603050405020304" pitchFamily="18" charset="0"/>
              </a:rPr>
              <a:t> (or calculated) from other fields? </a:t>
            </a:r>
          </a:p>
          <a:p>
            <a:pPr marR="0">
              <a:spcBef>
                <a:spcPts val="0"/>
              </a:spcBef>
              <a:spcAft>
                <a:spcPts val="0"/>
              </a:spcAft>
            </a:pPr>
            <a:r>
              <a:rPr lang="en-US" sz="1600" b="1" dirty="0">
                <a:solidFill>
                  <a:srgbClr val="92D050"/>
                </a:solidFill>
                <a:latin typeface="Arial" panose="020B0604020202020204" pitchFamily="34" charset="0"/>
                <a:ea typeface="Times New Roman" panose="02020603050405020304" pitchFamily="18" charset="0"/>
                <a:cs typeface="Times New Roman" panose="02020603050405020304" pitchFamily="18" charset="0"/>
              </a:rPr>
              <a:t>Take-away</a:t>
            </a:r>
          </a:p>
          <a:p>
            <a:pPr marR="0">
              <a:spcBef>
                <a:spcPts val="0"/>
              </a:spcBef>
              <a:spcAft>
                <a:spcPts val="0"/>
              </a:spcAft>
            </a:pPr>
            <a:r>
              <a:rPr lang="en-US" sz="1600" dirty="0">
                <a:latin typeface="Arial" panose="020B0604020202020204" pitchFamily="34" charset="0"/>
                <a:ea typeface="Times New Roman" panose="02020603050405020304" pitchFamily="18" charset="0"/>
                <a:cs typeface="Times New Roman" panose="02020603050405020304" pitchFamily="18" charset="0"/>
              </a:rPr>
              <a:t>Keep splitting tables until there is no </a:t>
            </a:r>
            <a:r>
              <a:rPr lang="en-US" sz="1600" i="1" dirty="0">
                <a:latin typeface="Arial" panose="020B0604020202020204" pitchFamily="34" charset="0"/>
                <a:ea typeface="Times New Roman" panose="02020603050405020304" pitchFamily="18" charset="0"/>
                <a:cs typeface="Times New Roman" panose="02020603050405020304" pitchFamily="18" charset="0"/>
              </a:rPr>
              <a:t>unwanted</a:t>
            </a:r>
            <a:r>
              <a:rPr lang="en-US" sz="1600" dirty="0">
                <a:latin typeface="Arial" panose="020B0604020202020204" pitchFamily="34" charset="0"/>
                <a:ea typeface="Times New Roman" panose="02020603050405020304" pitchFamily="18" charset="0"/>
                <a:cs typeface="Times New Roman" panose="02020603050405020304" pitchFamily="18" charset="0"/>
              </a:rPr>
              <a:t> redundancy on non-key columns</a:t>
            </a:r>
          </a:p>
        </p:txBody>
      </p:sp>
      <p:sp>
        <p:nvSpPr>
          <p:cNvPr id="5" name="Rectangle 4"/>
          <p:cNvSpPr/>
          <p:nvPr/>
        </p:nvSpPr>
        <p:spPr>
          <a:xfrm>
            <a:off x="152400" y="471205"/>
            <a:ext cx="7467600" cy="369332"/>
          </a:xfrm>
          <a:prstGeom prst="rect">
            <a:avLst/>
          </a:prstGeom>
        </p:spPr>
        <p:txBody>
          <a:bodyPr wrap="square">
            <a:spAutoFit/>
          </a:bodyPr>
          <a:lstStyle/>
          <a:p>
            <a:pPr marL="0" marR="0">
              <a:spcBef>
                <a:spcPts val="1200"/>
              </a:spcBef>
              <a:spcAft>
                <a:spcPts val="600"/>
              </a:spcAft>
            </a:pPr>
            <a:r>
              <a:rPr lang="en-US" sz="1800" b="1" dirty="0">
                <a:latin typeface="Arial" panose="020B0604020202020204" pitchFamily="34" charset="0"/>
                <a:ea typeface="Times New Roman" panose="02020603050405020304" pitchFamily="18" charset="0"/>
                <a:cs typeface="Times New Roman" panose="02020603050405020304" pitchFamily="18" charset="0"/>
              </a:rPr>
              <a:t>3NF = Non Key columns are dependent on </a:t>
            </a:r>
            <a:r>
              <a:rPr lang="en-US" sz="1800" b="1" u="sng" dirty="0">
                <a:latin typeface="Arial" panose="020B0604020202020204" pitchFamily="34" charset="0"/>
                <a:ea typeface="Times New Roman" panose="02020603050405020304" pitchFamily="18" charset="0"/>
                <a:cs typeface="Times New Roman" panose="02020603050405020304" pitchFamily="18" charset="0"/>
              </a:rPr>
              <a:t>singular PK</a:t>
            </a:r>
          </a:p>
        </p:txBody>
      </p:sp>
      <p:pic>
        <p:nvPicPr>
          <p:cNvPr id="15" name="Picture 14">
            <a:extLst>
              <a:ext uri="{FF2B5EF4-FFF2-40B4-BE49-F238E27FC236}">
                <a16:creationId xmlns:a16="http://schemas.microsoft.com/office/drawing/2014/main" id="{B6EF0137-435F-CBC7-2DB6-4B3D5563DA55}"/>
              </a:ext>
            </a:extLst>
          </p:cNvPr>
          <p:cNvPicPr>
            <a:picLocks noChangeAspect="1"/>
          </p:cNvPicPr>
          <p:nvPr/>
        </p:nvPicPr>
        <p:blipFill>
          <a:blip r:embed="rId2"/>
          <a:stretch>
            <a:fillRect/>
          </a:stretch>
        </p:blipFill>
        <p:spPr>
          <a:xfrm>
            <a:off x="381000" y="973523"/>
            <a:ext cx="6705600" cy="543148"/>
          </a:xfrm>
          <a:prstGeom prst="rect">
            <a:avLst/>
          </a:prstGeom>
          <a:ln w="3175">
            <a:solidFill>
              <a:schemeClr val="tx1"/>
            </a:solidFill>
          </a:ln>
        </p:spPr>
      </p:pic>
      <p:pic>
        <p:nvPicPr>
          <p:cNvPr id="17" name="Picture 16">
            <a:extLst>
              <a:ext uri="{FF2B5EF4-FFF2-40B4-BE49-F238E27FC236}">
                <a16:creationId xmlns:a16="http://schemas.microsoft.com/office/drawing/2014/main" id="{812ED9E8-BB06-C66F-1BE2-88F7A903685A}"/>
              </a:ext>
            </a:extLst>
          </p:cNvPr>
          <p:cNvPicPr>
            <a:picLocks noChangeAspect="1"/>
          </p:cNvPicPr>
          <p:nvPr/>
        </p:nvPicPr>
        <p:blipFill>
          <a:blip r:embed="rId3"/>
          <a:stretch>
            <a:fillRect/>
          </a:stretch>
        </p:blipFill>
        <p:spPr>
          <a:xfrm>
            <a:off x="76200" y="2190750"/>
            <a:ext cx="4038600" cy="964670"/>
          </a:xfrm>
          <a:prstGeom prst="rect">
            <a:avLst/>
          </a:prstGeom>
          <a:ln w="3175">
            <a:solidFill>
              <a:schemeClr val="tx1"/>
            </a:solidFill>
          </a:ln>
        </p:spPr>
      </p:pic>
      <mc:AlternateContent xmlns:mc="http://schemas.openxmlformats.org/markup-compatibility/2006">
        <mc:Choice xmlns:p14="http://schemas.microsoft.com/office/powerpoint/2010/main" Requires="p14">
          <p:contentPart p14:bwMode="auto" r:id="rId4">
            <p14:nvContentPartPr>
              <p14:cNvPr id="24" name="Ink 23">
                <a:extLst>
                  <a:ext uri="{FF2B5EF4-FFF2-40B4-BE49-F238E27FC236}">
                    <a16:creationId xmlns:a16="http://schemas.microsoft.com/office/drawing/2014/main" id="{7FA77DDE-C0F9-8027-B544-CCB96721AF82}"/>
                  </a:ext>
                </a:extLst>
              </p14:cNvPr>
              <p14:cNvContentPartPr/>
              <p14:nvPr/>
            </p14:nvContentPartPr>
            <p14:xfrm>
              <a:off x="3545741" y="1830236"/>
              <a:ext cx="360" cy="365760"/>
            </p14:xfrm>
          </p:contentPart>
        </mc:Choice>
        <mc:Fallback>
          <p:pic>
            <p:nvPicPr>
              <p:cNvPr id="24" name="Ink 23">
                <a:extLst>
                  <a:ext uri="{FF2B5EF4-FFF2-40B4-BE49-F238E27FC236}">
                    <a16:creationId xmlns:a16="http://schemas.microsoft.com/office/drawing/2014/main" id="{7FA77DDE-C0F9-8027-B544-CCB96721AF82}"/>
                  </a:ext>
                </a:extLst>
              </p:cNvPr>
              <p:cNvPicPr/>
              <p:nvPr/>
            </p:nvPicPr>
            <p:blipFill>
              <a:blip r:embed="rId5"/>
              <a:stretch>
                <a:fillRect/>
              </a:stretch>
            </p:blipFill>
            <p:spPr>
              <a:xfrm>
                <a:off x="3536741" y="1821236"/>
                <a:ext cx="18000" cy="3834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5" name="Ink 24">
                <a:extLst>
                  <a:ext uri="{FF2B5EF4-FFF2-40B4-BE49-F238E27FC236}">
                    <a16:creationId xmlns:a16="http://schemas.microsoft.com/office/drawing/2014/main" id="{F15D05A3-FF0F-12F6-AE3A-712C1833D468}"/>
                  </a:ext>
                </a:extLst>
              </p14:cNvPr>
              <p14:cNvContentPartPr/>
              <p14:nvPr/>
            </p14:nvContentPartPr>
            <p14:xfrm>
              <a:off x="3435221" y="2013476"/>
              <a:ext cx="108000" cy="187200"/>
            </p14:xfrm>
          </p:contentPart>
        </mc:Choice>
        <mc:Fallback>
          <p:pic>
            <p:nvPicPr>
              <p:cNvPr id="25" name="Ink 24">
                <a:extLst>
                  <a:ext uri="{FF2B5EF4-FFF2-40B4-BE49-F238E27FC236}">
                    <a16:creationId xmlns:a16="http://schemas.microsoft.com/office/drawing/2014/main" id="{F15D05A3-FF0F-12F6-AE3A-712C1833D468}"/>
                  </a:ext>
                </a:extLst>
              </p:cNvPr>
              <p:cNvPicPr/>
              <p:nvPr/>
            </p:nvPicPr>
            <p:blipFill>
              <a:blip r:embed="rId7"/>
              <a:stretch>
                <a:fillRect/>
              </a:stretch>
            </p:blipFill>
            <p:spPr>
              <a:xfrm>
                <a:off x="3426581" y="2004836"/>
                <a:ext cx="125640" cy="2048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7" name="Ink 26">
                <a:extLst>
                  <a:ext uri="{FF2B5EF4-FFF2-40B4-BE49-F238E27FC236}">
                    <a16:creationId xmlns:a16="http://schemas.microsoft.com/office/drawing/2014/main" id="{C133BDE3-0B97-5F40-1002-0D8E92AE22CC}"/>
                  </a:ext>
                </a:extLst>
              </p14:cNvPr>
              <p14:cNvContentPartPr/>
              <p14:nvPr/>
            </p14:nvContentPartPr>
            <p14:xfrm flipH="1">
              <a:off x="3545929" y="2003550"/>
              <a:ext cx="108000" cy="187200"/>
            </p14:xfrm>
          </p:contentPart>
        </mc:Choice>
        <mc:Fallback>
          <p:pic>
            <p:nvPicPr>
              <p:cNvPr id="27" name="Ink 26">
                <a:extLst>
                  <a:ext uri="{FF2B5EF4-FFF2-40B4-BE49-F238E27FC236}">
                    <a16:creationId xmlns:a16="http://schemas.microsoft.com/office/drawing/2014/main" id="{C133BDE3-0B97-5F40-1002-0D8E92AE22CC}"/>
                  </a:ext>
                </a:extLst>
              </p:cNvPr>
              <p:cNvPicPr/>
              <p:nvPr/>
            </p:nvPicPr>
            <p:blipFill>
              <a:blip r:embed="rId9"/>
              <a:stretch>
                <a:fillRect/>
              </a:stretch>
            </p:blipFill>
            <p:spPr>
              <a:xfrm flipH="1">
                <a:off x="3536929" y="1994910"/>
                <a:ext cx="125640" cy="2048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8" name="Ink 27">
                <a:extLst>
                  <a:ext uri="{FF2B5EF4-FFF2-40B4-BE49-F238E27FC236}">
                    <a16:creationId xmlns:a16="http://schemas.microsoft.com/office/drawing/2014/main" id="{DF72C90D-9393-AD92-8424-E7628538D4F1}"/>
                  </a:ext>
                </a:extLst>
              </p14:cNvPr>
              <p14:cNvContentPartPr/>
              <p14:nvPr/>
            </p14:nvContentPartPr>
            <p14:xfrm>
              <a:off x="195221" y="1830596"/>
              <a:ext cx="3347280" cy="360"/>
            </p14:xfrm>
          </p:contentPart>
        </mc:Choice>
        <mc:Fallback>
          <p:pic>
            <p:nvPicPr>
              <p:cNvPr id="28" name="Ink 27">
                <a:extLst>
                  <a:ext uri="{FF2B5EF4-FFF2-40B4-BE49-F238E27FC236}">
                    <a16:creationId xmlns:a16="http://schemas.microsoft.com/office/drawing/2014/main" id="{DF72C90D-9393-AD92-8424-E7628538D4F1}"/>
                  </a:ext>
                </a:extLst>
              </p:cNvPr>
              <p:cNvPicPr/>
              <p:nvPr/>
            </p:nvPicPr>
            <p:blipFill>
              <a:blip r:embed="rId11"/>
              <a:stretch>
                <a:fillRect/>
              </a:stretch>
            </p:blipFill>
            <p:spPr>
              <a:xfrm>
                <a:off x="186221" y="1821956"/>
                <a:ext cx="3364920" cy="18000"/>
              </a:xfrm>
              <a:prstGeom prst="rect">
                <a:avLst/>
              </a:prstGeom>
            </p:spPr>
          </p:pic>
        </mc:Fallback>
      </mc:AlternateContent>
      <p:cxnSp>
        <p:nvCxnSpPr>
          <p:cNvPr id="33" name="Straight Connector 32">
            <a:extLst>
              <a:ext uri="{FF2B5EF4-FFF2-40B4-BE49-F238E27FC236}">
                <a16:creationId xmlns:a16="http://schemas.microsoft.com/office/drawing/2014/main" id="{DA65D307-44AC-E29F-05F0-C14AD2346765}"/>
              </a:ext>
            </a:extLst>
          </p:cNvPr>
          <p:cNvCxnSpPr/>
          <p:nvPr/>
        </p:nvCxnSpPr>
        <p:spPr>
          <a:xfrm>
            <a:off x="914400" y="1667457"/>
            <a:ext cx="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B8CC4A12-CE57-06B6-C7B8-3EFFA6EA1715}"/>
              </a:ext>
            </a:extLst>
          </p:cNvPr>
          <p:cNvCxnSpPr>
            <a:cxnSpLocks/>
          </p:cNvCxnSpPr>
          <p:nvPr/>
        </p:nvCxnSpPr>
        <p:spPr>
          <a:xfrm flipV="1">
            <a:off x="195221" y="1047750"/>
            <a:ext cx="0" cy="782486"/>
          </a:xfrm>
          <a:prstGeom prst="line">
            <a:avLst/>
          </a:prstGeom>
          <a:ln w="19050"/>
        </p:spPr>
        <p:style>
          <a:lnRef idx="2">
            <a:schemeClr val="dk1"/>
          </a:lnRef>
          <a:fillRef idx="0">
            <a:schemeClr val="dk1"/>
          </a:fillRef>
          <a:effectRef idx="1">
            <a:schemeClr val="dk1"/>
          </a:effectRef>
          <a:fontRef idx="minor">
            <a:schemeClr val="tx1"/>
          </a:fontRef>
        </p:style>
      </p:cxnSp>
      <p:cxnSp>
        <p:nvCxnSpPr>
          <p:cNvPr id="45" name="Straight Connector 44">
            <a:extLst>
              <a:ext uri="{FF2B5EF4-FFF2-40B4-BE49-F238E27FC236}">
                <a16:creationId xmlns:a16="http://schemas.microsoft.com/office/drawing/2014/main" id="{E5E4F319-BE24-B229-38F1-AB3A8812ECD0}"/>
              </a:ext>
            </a:extLst>
          </p:cNvPr>
          <p:cNvCxnSpPr>
            <a:cxnSpLocks/>
          </p:cNvCxnSpPr>
          <p:nvPr/>
        </p:nvCxnSpPr>
        <p:spPr>
          <a:xfrm>
            <a:off x="191763" y="1047750"/>
            <a:ext cx="185779" cy="0"/>
          </a:xfrm>
          <a:prstGeom prst="line">
            <a:avLst/>
          </a:prstGeom>
          <a:ln w="19050"/>
        </p:spPr>
        <p:style>
          <a:lnRef idx="2">
            <a:schemeClr val="dk1"/>
          </a:lnRef>
          <a:fillRef idx="0">
            <a:schemeClr val="dk1"/>
          </a:fillRef>
          <a:effectRef idx="1">
            <a:schemeClr val="dk1"/>
          </a:effectRef>
          <a:fontRef idx="minor">
            <a:schemeClr val="tx1"/>
          </a:fontRef>
        </p:style>
      </p:cxnSp>
      <p:cxnSp>
        <p:nvCxnSpPr>
          <p:cNvPr id="48" name="Straight Connector 47">
            <a:extLst>
              <a:ext uri="{FF2B5EF4-FFF2-40B4-BE49-F238E27FC236}">
                <a16:creationId xmlns:a16="http://schemas.microsoft.com/office/drawing/2014/main" id="{76D28DBB-A7A1-1D7F-58EC-9F96B9B56004}"/>
              </a:ext>
            </a:extLst>
          </p:cNvPr>
          <p:cNvCxnSpPr>
            <a:cxnSpLocks/>
          </p:cNvCxnSpPr>
          <p:nvPr/>
        </p:nvCxnSpPr>
        <p:spPr>
          <a:xfrm>
            <a:off x="304800" y="973523"/>
            <a:ext cx="1" cy="150427"/>
          </a:xfrm>
          <a:prstGeom prst="line">
            <a:avLst/>
          </a:prstGeom>
          <a:ln w="19050"/>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517822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
                                            <p:txEl>
                                              <p:pRg st="5" end="5"/>
                                            </p:txEl>
                                          </p:spTgt>
                                        </p:tgtEl>
                                        <p:attrNameLst>
                                          <p:attrName>style.visibility</p:attrName>
                                        </p:attrNameLst>
                                      </p:cBhvr>
                                      <p:to>
                                        <p:strVal val="visible"/>
                                      </p:to>
                                    </p:set>
                                    <p:animEffect transition="in" filter="fade">
                                      <p:cBhvr>
                                        <p:cTn id="30"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2419350"/>
            <a:ext cx="7467600" cy="369332"/>
          </a:xfrm>
          <a:prstGeom prst="rect">
            <a:avLst/>
          </a:prstGeom>
        </p:spPr>
        <p:txBody>
          <a:bodyPr wrap="square">
            <a:spAutoFit/>
          </a:bodyPr>
          <a:lstStyle/>
          <a:p>
            <a:pPr marL="0" marR="0">
              <a:spcBef>
                <a:spcPts val="1200"/>
              </a:spcBef>
              <a:spcAft>
                <a:spcPts val="600"/>
              </a:spcAft>
            </a:pPr>
            <a:r>
              <a:rPr lang="en-US" sz="1800" b="1" dirty="0">
                <a:latin typeface="Arial" panose="020B0604020202020204" pitchFamily="34" charset="0"/>
                <a:ea typeface="Times New Roman" panose="02020603050405020304" pitchFamily="18" charset="0"/>
                <a:cs typeface="Times New Roman" panose="02020603050405020304" pitchFamily="18" charset="0"/>
              </a:rPr>
              <a:t>PRO TIP: Normalizing a table WITH data in excel can help!</a:t>
            </a:r>
          </a:p>
        </p:txBody>
      </p:sp>
    </p:spTree>
    <p:extLst>
      <p:ext uri="{BB962C8B-B14F-4D97-AF65-F5344CB8AC3E}">
        <p14:creationId xmlns:p14="http://schemas.microsoft.com/office/powerpoint/2010/main" val="78734730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514350"/>
            <a:ext cx="8763000" cy="3785652"/>
          </a:xfrm>
          <a:prstGeom prst="rect">
            <a:avLst/>
          </a:prstGeom>
        </p:spPr>
        <p:txBody>
          <a:bodyPr wrap="square">
            <a:spAutoFit/>
          </a:bodyPr>
          <a:lstStyle/>
          <a:p>
            <a:pPr marL="0" marR="0">
              <a:spcBef>
                <a:spcPts val="0"/>
              </a:spcBef>
              <a:spcAft>
                <a:spcPts val="600"/>
              </a:spcAft>
            </a:pPr>
            <a:r>
              <a:rPr lang="en-US" sz="2800" b="1" dirty="0">
                <a:solidFill>
                  <a:srgbClr val="0000FF"/>
                </a:solidFill>
                <a:latin typeface="Arial" panose="020B0604020202020204" pitchFamily="34" charset="0"/>
                <a:ea typeface="Times New Roman" panose="02020603050405020304" pitchFamily="18" charset="0"/>
                <a:cs typeface="Times New Roman" panose="02020603050405020304" pitchFamily="18" charset="0"/>
              </a:rPr>
              <a:t>When to “</a:t>
            </a:r>
            <a:r>
              <a:rPr lang="en-US" sz="2800" b="1" dirty="0" err="1">
                <a:solidFill>
                  <a:srgbClr val="0000FF"/>
                </a:solidFill>
                <a:latin typeface="Arial" panose="020B0604020202020204" pitchFamily="34" charset="0"/>
                <a:ea typeface="Times New Roman" panose="02020603050405020304" pitchFamily="18" charset="0"/>
                <a:cs typeface="Times New Roman" panose="02020603050405020304" pitchFamily="18" charset="0"/>
              </a:rPr>
              <a:t>denormalize</a:t>
            </a:r>
            <a:r>
              <a:rPr lang="en-US" sz="2800" b="1" dirty="0">
                <a:solidFill>
                  <a:srgbClr val="0000FF"/>
                </a:solidFill>
                <a:latin typeface="Arial" panose="020B0604020202020204" pitchFamily="34" charset="0"/>
                <a:ea typeface="Times New Roman" panose="02020603050405020304" pitchFamily="18" charset="0"/>
                <a:cs typeface="Times New Roman" panose="02020603050405020304" pitchFamily="18" charset="0"/>
              </a:rPr>
              <a:t>”</a:t>
            </a:r>
          </a:p>
          <a:p>
            <a:pPr marL="342900" marR="274320" lvl="0" indent="-342900">
              <a:spcBef>
                <a:spcPts val="0"/>
              </a:spcBef>
              <a:spcAft>
                <a:spcPts val="600"/>
              </a:spcAft>
              <a:buFont typeface="Symbol" panose="05050102010706020507" pitchFamily="18" charset="2"/>
              <a:buChar char=""/>
              <a:tabLst>
                <a:tab pos="347345" algn="l"/>
              </a:tabLst>
            </a:pPr>
            <a:r>
              <a:rPr lang="en-US" spc="-10" dirty="0">
                <a:latin typeface="Times New Roman" panose="02020603050405020304" pitchFamily="18" charset="0"/>
                <a:ea typeface="Times New Roman" panose="02020603050405020304" pitchFamily="18" charset="0"/>
              </a:rPr>
              <a:t>When a column from a joined table is used repeatedly in search criteria (e.g. city, state, and zip), may be </a:t>
            </a:r>
            <a:r>
              <a:rPr lang="en-US" b="1" spc="-10" dirty="0">
                <a:latin typeface="Times New Roman" panose="02020603050405020304" pitchFamily="18" charset="0"/>
                <a:ea typeface="Times New Roman" panose="02020603050405020304" pitchFamily="18" charset="0"/>
              </a:rPr>
              <a:t>easier </a:t>
            </a:r>
            <a:r>
              <a:rPr lang="en-US" spc="-10" dirty="0">
                <a:latin typeface="Times New Roman" panose="02020603050405020304" pitchFamily="18" charset="0"/>
                <a:ea typeface="Times New Roman" panose="02020603050405020304" pitchFamily="18" charset="0"/>
              </a:rPr>
              <a:t>and</a:t>
            </a:r>
            <a:r>
              <a:rPr lang="en-US" b="1" spc="-10" dirty="0">
                <a:latin typeface="Times New Roman" panose="02020603050405020304" pitchFamily="18" charset="0"/>
                <a:ea typeface="Times New Roman" panose="02020603050405020304" pitchFamily="18" charset="0"/>
              </a:rPr>
              <a:t> faster</a:t>
            </a:r>
            <a:r>
              <a:rPr lang="en-US" spc="-10" dirty="0">
                <a:latin typeface="Times New Roman" panose="02020603050405020304" pitchFamily="18" charset="0"/>
                <a:ea typeface="Times New Roman" panose="02020603050405020304" pitchFamily="18" charset="0"/>
              </a:rPr>
              <a:t> to keep it in a single table </a:t>
            </a:r>
            <a:r>
              <a:rPr lang="en-US" spc="-10" dirty="0">
                <a:solidFill>
                  <a:srgbClr val="FF0000"/>
                </a:solidFill>
                <a:latin typeface="Times New Roman" panose="02020603050405020304" pitchFamily="18" charset="0"/>
                <a:ea typeface="Times New Roman" panose="02020603050405020304" pitchFamily="18" charset="0"/>
              </a:rPr>
              <a:t>– Let’s review example</a:t>
            </a:r>
          </a:p>
          <a:p>
            <a:pPr marL="342900" marR="274320" lvl="0" indent="-342900">
              <a:spcBef>
                <a:spcPts val="0"/>
              </a:spcBef>
              <a:spcAft>
                <a:spcPts val="600"/>
              </a:spcAft>
              <a:buFont typeface="Symbol" panose="05050102010706020507" pitchFamily="18" charset="2"/>
              <a:buChar char=""/>
              <a:tabLst>
                <a:tab pos="347345" algn="l"/>
              </a:tabLst>
            </a:pPr>
            <a:r>
              <a:rPr lang="en-US" spc="-10" dirty="0">
                <a:latin typeface="Times New Roman" panose="02020603050405020304" pitchFamily="18" charset="0"/>
                <a:ea typeface="Times New Roman" panose="02020603050405020304" pitchFamily="18" charset="0"/>
              </a:rPr>
              <a:t>If a table is updated infrequently</a:t>
            </a:r>
          </a:p>
          <a:p>
            <a:pPr marL="342900" marR="274320" lvl="0" indent="-342900">
              <a:spcBef>
                <a:spcPts val="0"/>
              </a:spcBef>
              <a:spcAft>
                <a:spcPts val="600"/>
              </a:spcAft>
              <a:buFont typeface="Symbol" panose="05050102010706020507" pitchFamily="18" charset="2"/>
              <a:buChar char=""/>
              <a:tabLst>
                <a:tab pos="347345" algn="l"/>
              </a:tabLst>
            </a:pPr>
            <a:r>
              <a:rPr lang="en-US" spc="-10" dirty="0">
                <a:latin typeface="Times New Roman" panose="02020603050405020304" pitchFamily="18" charset="0"/>
                <a:ea typeface="Times New Roman" panose="02020603050405020304" pitchFamily="18" charset="0"/>
              </a:rPr>
              <a:t>Include columns with derived values when those values are used frequently in search conditions. (e.g. invoice balance)</a:t>
            </a:r>
          </a:p>
          <a:p>
            <a:pPr marL="342900" marR="274320" lvl="0" indent="-342900">
              <a:spcBef>
                <a:spcPts val="0"/>
              </a:spcBef>
              <a:spcAft>
                <a:spcPts val="600"/>
              </a:spcAft>
              <a:buFont typeface="Symbol" panose="05050102010706020507" pitchFamily="18" charset="2"/>
              <a:buChar char=""/>
              <a:tabLst>
                <a:tab pos="347345" algn="l"/>
              </a:tabLst>
            </a:pPr>
            <a:endParaRPr lang="en-US" sz="2000" spc="-10" dirty="0">
              <a:latin typeface="Times New Roman" panose="02020603050405020304" pitchFamily="18" charset="0"/>
              <a:ea typeface="Times New Roman" panose="02020603050405020304" pitchFamily="18" charset="0"/>
            </a:endParaRPr>
          </a:p>
          <a:p>
            <a:pPr marR="274320" lvl="0">
              <a:spcBef>
                <a:spcPts val="0"/>
              </a:spcBef>
              <a:spcAft>
                <a:spcPts val="600"/>
              </a:spcAft>
              <a:tabLst>
                <a:tab pos="347345" algn="l"/>
              </a:tabLst>
            </a:pPr>
            <a:r>
              <a:rPr lang="en-US" sz="2300" spc="-10" dirty="0">
                <a:solidFill>
                  <a:srgbClr val="FF0000"/>
                </a:solidFill>
                <a:latin typeface="Times New Roman" panose="02020603050405020304" pitchFamily="18" charset="0"/>
                <a:ea typeface="Times New Roman" panose="02020603050405020304" pitchFamily="18" charset="0"/>
              </a:rPr>
              <a:t>NOTE: You don’t have to “over-normalize” and then “de-normalize”  </a:t>
            </a:r>
          </a:p>
        </p:txBody>
      </p:sp>
    </p:spTree>
    <p:extLst>
      <p:ext uri="{BB962C8B-B14F-4D97-AF65-F5344CB8AC3E}">
        <p14:creationId xmlns:p14="http://schemas.microsoft.com/office/powerpoint/2010/main" val="698288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animEffect transition="in" filter="fade">
                                      <p:cBhvr>
                                        <p:cTn id="7"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514350"/>
            <a:ext cx="8763000" cy="523220"/>
          </a:xfrm>
          <a:prstGeom prst="rect">
            <a:avLst/>
          </a:prstGeom>
        </p:spPr>
        <p:txBody>
          <a:bodyPr wrap="square">
            <a:spAutoFit/>
          </a:bodyPr>
          <a:lstStyle/>
          <a:p>
            <a:pPr marL="0" marR="0">
              <a:spcBef>
                <a:spcPts val="0"/>
              </a:spcBef>
              <a:spcAft>
                <a:spcPts val="600"/>
              </a:spcAft>
            </a:pPr>
            <a:r>
              <a:rPr lang="en-US" sz="2800" b="1" dirty="0">
                <a:solidFill>
                  <a:srgbClr val="0000FF"/>
                </a:solidFill>
                <a:latin typeface="Arial" panose="020B0604020202020204" pitchFamily="34" charset="0"/>
                <a:ea typeface="Times New Roman" panose="02020603050405020304" pitchFamily="18" charset="0"/>
                <a:cs typeface="Times New Roman" panose="02020603050405020304" pitchFamily="18" charset="0"/>
              </a:rPr>
              <a:t>Practice</a:t>
            </a:r>
          </a:p>
        </p:txBody>
      </p:sp>
      <p:sp>
        <p:nvSpPr>
          <p:cNvPr id="3" name="Rectangle 2"/>
          <p:cNvSpPr/>
          <p:nvPr/>
        </p:nvSpPr>
        <p:spPr>
          <a:xfrm>
            <a:off x="381000" y="1504950"/>
            <a:ext cx="8334375" cy="2616101"/>
          </a:xfrm>
          <a:prstGeom prst="rect">
            <a:avLst/>
          </a:prstGeom>
        </p:spPr>
        <p:txBody>
          <a:bodyPr wrap="square">
            <a:spAutoFit/>
          </a:bodyPr>
          <a:lstStyle/>
          <a:p>
            <a:pPr marL="0" marR="182880">
              <a:spcBef>
                <a:spcPts val="0"/>
              </a:spcBef>
              <a:spcAft>
                <a:spcPts val="600"/>
              </a:spcAft>
              <a:tabLst>
                <a:tab pos="800100" algn="l"/>
              </a:tabLst>
            </a:pPr>
            <a:r>
              <a:rPr lang="en-US" dirty="0">
                <a:latin typeface="Times New Roman" panose="02020603050405020304" pitchFamily="18" charset="0"/>
                <a:ea typeface="Times New Roman" panose="02020603050405020304" pitchFamily="18" charset="0"/>
              </a:rPr>
              <a:t>Step 1:	Identify </a:t>
            </a:r>
            <a:r>
              <a:rPr lang="en-US" u="sng" dirty="0">
                <a:latin typeface="Times New Roman" panose="02020603050405020304" pitchFamily="18" charset="0"/>
                <a:ea typeface="Times New Roman" panose="02020603050405020304" pitchFamily="18" charset="0"/>
              </a:rPr>
              <a:t>and list all</a:t>
            </a:r>
            <a:r>
              <a:rPr lang="en-US" dirty="0">
                <a:latin typeface="Times New Roman" panose="02020603050405020304" pitchFamily="18" charset="0"/>
                <a:ea typeface="Times New Roman" panose="02020603050405020304" pitchFamily="18" charset="0"/>
              </a:rPr>
              <a:t> </a:t>
            </a:r>
            <a:r>
              <a:rPr lang="en-US">
                <a:latin typeface="Times New Roman" panose="02020603050405020304" pitchFamily="18" charset="0"/>
                <a:ea typeface="Times New Roman" panose="02020603050405020304" pitchFamily="18" charset="0"/>
              </a:rPr>
              <a:t>data elements</a:t>
            </a:r>
            <a:endParaRPr lang="en-US" b="1" dirty="0">
              <a:latin typeface="Times New Roman" panose="02020603050405020304" pitchFamily="18" charset="0"/>
              <a:ea typeface="Times New Roman" panose="02020603050405020304" pitchFamily="18" charset="0"/>
            </a:endParaRPr>
          </a:p>
          <a:p>
            <a:pPr marL="0" marR="182880">
              <a:spcBef>
                <a:spcPts val="0"/>
              </a:spcBef>
              <a:spcAft>
                <a:spcPts val="600"/>
              </a:spcAft>
              <a:tabLst>
                <a:tab pos="800100" algn="l"/>
              </a:tabLst>
            </a:pPr>
            <a:r>
              <a:rPr lang="en-US" dirty="0">
                <a:latin typeface="Times New Roman" panose="02020603050405020304" pitchFamily="18" charset="0"/>
                <a:ea typeface="Times New Roman" panose="02020603050405020304" pitchFamily="18" charset="0"/>
              </a:rPr>
              <a:t>Step 2:	Subdivide each element into its smallest useful  components</a:t>
            </a:r>
          </a:p>
          <a:p>
            <a:pPr marL="0" marR="182880">
              <a:spcBef>
                <a:spcPts val="0"/>
              </a:spcBef>
              <a:spcAft>
                <a:spcPts val="600"/>
              </a:spcAft>
              <a:tabLst>
                <a:tab pos="800100" algn="l"/>
              </a:tabLst>
            </a:pPr>
            <a:r>
              <a:rPr lang="en-US" dirty="0">
                <a:latin typeface="Times New Roman" panose="02020603050405020304" pitchFamily="18" charset="0"/>
                <a:ea typeface="Times New Roman" panose="02020603050405020304" pitchFamily="18" charset="0"/>
              </a:rPr>
              <a:t>Step 3:	Identify the tables and assign columns *</a:t>
            </a:r>
          </a:p>
          <a:p>
            <a:pPr marL="0" marR="182880">
              <a:spcBef>
                <a:spcPts val="0"/>
              </a:spcBef>
              <a:spcAft>
                <a:spcPts val="600"/>
              </a:spcAft>
              <a:tabLst>
                <a:tab pos="800100" algn="l"/>
              </a:tabLst>
            </a:pPr>
            <a:r>
              <a:rPr lang="en-US" dirty="0">
                <a:latin typeface="Times New Roman" panose="02020603050405020304" pitchFamily="18" charset="0"/>
                <a:ea typeface="Times New Roman" panose="02020603050405020304" pitchFamily="18" charset="0"/>
              </a:rPr>
              <a:t>Step 4:	Identify the primary and foreign keys *</a:t>
            </a:r>
          </a:p>
          <a:p>
            <a:pPr marL="0" marR="182880">
              <a:spcBef>
                <a:spcPts val="0"/>
              </a:spcBef>
              <a:spcAft>
                <a:spcPts val="600"/>
              </a:spcAft>
              <a:tabLst>
                <a:tab pos="800100" algn="l"/>
              </a:tabLst>
            </a:pPr>
            <a:r>
              <a:rPr lang="en-US" dirty="0">
                <a:solidFill>
                  <a:srgbClr val="FF0000"/>
                </a:solidFill>
                <a:latin typeface="Times New Roman" panose="02020603050405020304" pitchFamily="18" charset="0"/>
                <a:ea typeface="Times New Roman" panose="02020603050405020304" pitchFamily="18" charset="0"/>
              </a:rPr>
              <a:t>Step 5:	Review whether the data structure is normalized</a:t>
            </a:r>
          </a:p>
        </p:txBody>
      </p:sp>
      <p:pic>
        <p:nvPicPr>
          <p:cNvPr id="6" name="Picture 5">
            <a:extLst>
              <a:ext uri="{FF2B5EF4-FFF2-40B4-BE49-F238E27FC236}">
                <a16:creationId xmlns:a16="http://schemas.microsoft.com/office/drawing/2014/main" id="{DD9E48F5-D5C5-46C6-8722-96D044E62D47}"/>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259080" y="1049119"/>
            <a:ext cx="8732520" cy="227231"/>
          </a:xfrm>
          <a:prstGeom prst="rect">
            <a:avLst/>
          </a:prstGeom>
        </p:spPr>
      </p:pic>
    </p:spTree>
    <p:extLst>
      <p:ext uri="{BB962C8B-B14F-4D97-AF65-F5344CB8AC3E}">
        <p14:creationId xmlns:p14="http://schemas.microsoft.com/office/powerpoint/2010/main" val="71152939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514350"/>
            <a:ext cx="8763000" cy="523220"/>
          </a:xfrm>
          <a:prstGeom prst="rect">
            <a:avLst/>
          </a:prstGeom>
        </p:spPr>
        <p:txBody>
          <a:bodyPr wrap="square">
            <a:spAutoFit/>
          </a:bodyPr>
          <a:lstStyle/>
          <a:p>
            <a:pPr marL="0" marR="0">
              <a:spcBef>
                <a:spcPts val="0"/>
              </a:spcBef>
              <a:spcAft>
                <a:spcPts val="600"/>
              </a:spcAft>
            </a:pPr>
            <a:r>
              <a:rPr lang="en-US" sz="2800" b="1" dirty="0">
                <a:solidFill>
                  <a:srgbClr val="0000FF"/>
                </a:solidFill>
                <a:latin typeface="Arial" panose="020B0604020202020204" pitchFamily="34" charset="0"/>
                <a:ea typeface="Times New Roman" panose="02020603050405020304" pitchFamily="18" charset="0"/>
                <a:cs typeface="Times New Roman" panose="02020603050405020304" pitchFamily="18" charset="0"/>
              </a:rPr>
              <a:t>Practice</a:t>
            </a:r>
          </a:p>
        </p:txBody>
      </p:sp>
      <p:pic>
        <p:nvPicPr>
          <p:cNvPr id="5" name="Picture 4">
            <a:extLst>
              <a:ext uri="{FF2B5EF4-FFF2-40B4-BE49-F238E27FC236}">
                <a16:creationId xmlns:a16="http://schemas.microsoft.com/office/drawing/2014/main" id="{61857CD3-4B44-4DB0-9A18-A3A7F80105E9}"/>
              </a:ext>
            </a:extLst>
          </p:cNvPr>
          <p:cNvPicPr>
            <a:picLocks noChangeAspect="1"/>
          </p:cNvPicPr>
          <p:nvPr/>
        </p:nvPicPr>
        <p:blipFill>
          <a:blip r:embed="rId2"/>
          <a:stretch>
            <a:fillRect/>
          </a:stretch>
        </p:blipFill>
        <p:spPr>
          <a:xfrm>
            <a:off x="259080" y="1049119"/>
            <a:ext cx="8732520" cy="3105896"/>
          </a:xfrm>
          <a:prstGeom prst="rect">
            <a:avLst/>
          </a:prstGeom>
        </p:spPr>
      </p:pic>
    </p:spTree>
    <p:extLst>
      <p:ext uri="{BB962C8B-B14F-4D97-AF65-F5344CB8AC3E}">
        <p14:creationId xmlns:p14="http://schemas.microsoft.com/office/powerpoint/2010/main" val="268719736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361950"/>
            <a:ext cx="8763000" cy="523220"/>
          </a:xfrm>
          <a:prstGeom prst="rect">
            <a:avLst/>
          </a:prstGeom>
        </p:spPr>
        <p:txBody>
          <a:bodyPr wrap="square">
            <a:spAutoFit/>
          </a:bodyPr>
          <a:lstStyle/>
          <a:p>
            <a:pPr marL="0" marR="0">
              <a:spcBef>
                <a:spcPts val="0"/>
              </a:spcBef>
              <a:spcAft>
                <a:spcPts val="600"/>
              </a:spcAft>
            </a:pPr>
            <a:r>
              <a:rPr lang="en-US" sz="2800" b="1" i="1" dirty="0">
                <a:solidFill>
                  <a:srgbClr val="0000FF"/>
                </a:solidFill>
                <a:latin typeface="Arial" panose="020B0604020202020204" pitchFamily="34" charset="0"/>
                <a:ea typeface="Times New Roman" panose="02020603050405020304" pitchFamily="18" charset="0"/>
                <a:cs typeface="Times New Roman" panose="02020603050405020304" pitchFamily="18" charset="0"/>
              </a:rPr>
              <a:t>Possible</a:t>
            </a:r>
            <a:r>
              <a:rPr lang="en-US" sz="2800" b="1" dirty="0">
                <a:solidFill>
                  <a:srgbClr val="0000FF"/>
                </a:solidFill>
                <a:latin typeface="Arial" panose="020B0604020202020204" pitchFamily="34" charset="0"/>
                <a:ea typeface="Times New Roman" panose="02020603050405020304" pitchFamily="18" charset="0"/>
                <a:cs typeface="Times New Roman" panose="02020603050405020304" pitchFamily="18" charset="0"/>
              </a:rPr>
              <a:t> solution</a:t>
            </a:r>
          </a:p>
        </p:txBody>
      </p:sp>
      <p:pic>
        <p:nvPicPr>
          <p:cNvPr id="10" name="Picture 9">
            <a:extLst>
              <a:ext uri="{FF2B5EF4-FFF2-40B4-BE49-F238E27FC236}">
                <a16:creationId xmlns:a16="http://schemas.microsoft.com/office/drawing/2014/main" id="{27073C63-0543-433A-A49F-881557817736}"/>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259080" y="1049119"/>
            <a:ext cx="8732520" cy="227231"/>
          </a:xfrm>
          <a:prstGeom prst="rect">
            <a:avLst/>
          </a:prstGeom>
        </p:spPr>
      </p:pic>
      <p:pic>
        <p:nvPicPr>
          <p:cNvPr id="4" name="Picture 3">
            <a:extLst>
              <a:ext uri="{FF2B5EF4-FFF2-40B4-BE49-F238E27FC236}">
                <a16:creationId xmlns:a16="http://schemas.microsoft.com/office/drawing/2014/main" id="{A999E81B-A45C-49C9-BFDD-E31909DDF101}"/>
              </a:ext>
            </a:extLst>
          </p:cNvPr>
          <p:cNvPicPr>
            <a:picLocks noChangeAspect="1"/>
          </p:cNvPicPr>
          <p:nvPr/>
        </p:nvPicPr>
        <p:blipFill>
          <a:blip r:embed="rId3"/>
          <a:stretch>
            <a:fillRect/>
          </a:stretch>
        </p:blipFill>
        <p:spPr>
          <a:xfrm>
            <a:off x="484117" y="1532989"/>
            <a:ext cx="8278883" cy="3409950"/>
          </a:xfrm>
          <a:prstGeom prst="rect">
            <a:avLst/>
          </a:prstGeom>
        </p:spPr>
      </p:pic>
      <p:pic>
        <p:nvPicPr>
          <p:cNvPr id="9" name="Picture 8">
            <a:extLst>
              <a:ext uri="{FF2B5EF4-FFF2-40B4-BE49-F238E27FC236}">
                <a16:creationId xmlns:a16="http://schemas.microsoft.com/office/drawing/2014/main" id="{CD917426-60FA-405D-A727-DD6CE6E4A079}"/>
              </a:ext>
            </a:extLst>
          </p:cNvPr>
          <p:cNvPicPr>
            <a:picLocks noChangeAspect="1"/>
          </p:cNvPicPr>
          <p:nvPr/>
        </p:nvPicPr>
        <p:blipFill>
          <a:blip r:embed="rId4"/>
          <a:stretch>
            <a:fillRect/>
          </a:stretch>
        </p:blipFill>
        <p:spPr>
          <a:xfrm>
            <a:off x="383275" y="1532989"/>
            <a:ext cx="2055125" cy="1243224"/>
          </a:xfrm>
          <a:prstGeom prst="rect">
            <a:avLst/>
          </a:prstGeom>
        </p:spPr>
      </p:pic>
      <p:pic>
        <p:nvPicPr>
          <p:cNvPr id="14" name="Picture 13">
            <a:extLst>
              <a:ext uri="{FF2B5EF4-FFF2-40B4-BE49-F238E27FC236}">
                <a16:creationId xmlns:a16="http://schemas.microsoft.com/office/drawing/2014/main" id="{DB4BA350-B637-44AC-ADC5-4F183B47717B}"/>
              </a:ext>
            </a:extLst>
          </p:cNvPr>
          <p:cNvPicPr>
            <a:picLocks noChangeAspect="1"/>
          </p:cNvPicPr>
          <p:nvPr/>
        </p:nvPicPr>
        <p:blipFill>
          <a:blip r:embed="rId4"/>
          <a:stretch>
            <a:fillRect/>
          </a:stretch>
        </p:blipFill>
        <p:spPr>
          <a:xfrm>
            <a:off x="368035" y="2847347"/>
            <a:ext cx="2603765" cy="1243224"/>
          </a:xfrm>
          <a:prstGeom prst="rect">
            <a:avLst/>
          </a:prstGeom>
        </p:spPr>
      </p:pic>
      <p:pic>
        <p:nvPicPr>
          <p:cNvPr id="15" name="Picture 14">
            <a:extLst>
              <a:ext uri="{FF2B5EF4-FFF2-40B4-BE49-F238E27FC236}">
                <a16:creationId xmlns:a16="http://schemas.microsoft.com/office/drawing/2014/main" id="{90D72377-A903-4BED-8596-AD8437940B7E}"/>
              </a:ext>
            </a:extLst>
          </p:cNvPr>
          <p:cNvPicPr>
            <a:picLocks noChangeAspect="1"/>
          </p:cNvPicPr>
          <p:nvPr/>
        </p:nvPicPr>
        <p:blipFill>
          <a:blip r:embed="rId4"/>
          <a:stretch>
            <a:fillRect/>
          </a:stretch>
        </p:blipFill>
        <p:spPr>
          <a:xfrm>
            <a:off x="5889767" y="1422463"/>
            <a:ext cx="2870958" cy="1243224"/>
          </a:xfrm>
          <a:prstGeom prst="rect">
            <a:avLst/>
          </a:prstGeom>
        </p:spPr>
      </p:pic>
      <p:pic>
        <p:nvPicPr>
          <p:cNvPr id="16" name="Picture 15">
            <a:extLst>
              <a:ext uri="{FF2B5EF4-FFF2-40B4-BE49-F238E27FC236}">
                <a16:creationId xmlns:a16="http://schemas.microsoft.com/office/drawing/2014/main" id="{C7783C22-D39A-4E6D-87F4-7DEC6A946738}"/>
              </a:ext>
            </a:extLst>
          </p:cNvPr>
          <p:cNvPicPr>
            <a:picLocks noChangeAspect="1"/>
          </p:cNvPicPr>
          <p:nvPr/>
        </p:nvPicPr>
        <p:blipFill>
          <a:blip r:embed="rId4"/>
          <a:stretch>
            <a:fillRect/>
          </a:stretch>
        </p:blipFill>
        <p:spPr>
          <a:xfrm>
            <a:off x="5902732" y="2665687"/>
            <a:ext cx="2961110" cy="1243224"/>
          </a:xfrm>
          <a:prstGeom prst="rect">
            <a:avLst/>
          </a:prstGeom>
        </p:spPr>
      </p:pic>
      <p:pic>
        <p:nvPicPr>
          <p:cNvPr id="17" name="Picture 16">
            <a:extLst>
              <a:ext uri="{FF2B5EF4-FFF2-40B4-BE49-F238E27FC236}">
                <a16:creationId xmlns:a16="http://schemas.microsoft.com/office/drawing/2014/main" id="{A0293353-B3DC-46BE-99B9-E674453224C1}"/>
              </a:ext>
            </a:extLst>
          </p:cNvPr>
          <p:cNvPicPr>
            <a:picLocks noChangeAspect="1"/>
          </p:cNvPicPr>
          <p:nvPr/>
        </p:nvPicPr>
        <p:blipFill>
          <a:blip r:embed="rId4"/>
          <a:stretch>
            <a:fillRect/>
          </a:stretch>
        </p:blipFill>
        <p:spPr>
          <a:xfrm>
            <a:off x="2971951" y="2452357"/>
            <a:ext cx="2961110" cy="2601108"/>
          </a:xfrm>
          <a:prstGeom prst="rect">
            <a:avLst/>
          </a:prstGeom>
        </p:spPr>
      </p:pic>
    </p:spTree>
    <p:extLst>
      <p:ext uri="{BB962C8B-B14F-4D97-AF65-F5344CB8AC3E}">
        <p14:creationId xmlns:p14="http://schemas.microsoft.com/office/powerpoint/2010/main" val="3148918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15"/>
                                        </p:tgtEl>
                                      </p:cBhvr>
                                    </p:animEffect>
                                    <p:set>
                                      <p:cBhvr>
                                        <p:cTn id="17" dur="1" fill="hold">
                                          <p:stCondLst>
                                            <p:cond delay="499"/>
                                          </p:stCondLst>
                                        </p:cTn>
                                        <p:tgtEl>
                                          <p:spTgt spid="1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16"/>
                                        </p:tgtEl>
                                      </p:cBhvr>
                                    </p:animEffect>
                                    <p:set>
                                      <p:cBhvr>
                                        <p:cTn id="22" dur="1" fill="hold">
                                          <p:stCondLst>
                                            <p:cond delay="499"/>
                                          </p:stCondLst>
                                        </p:cTn>
                                        <p:tgtEl>
                                          <p:spTgt spid="1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17"/>
                                        </p:tgtEl>
                                      </p:cBhvr>
                                    </p:animEffect>
                                    <p:set>
                                      <p:cBhvr>
                                        <p:cTn id="27"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398" y="438150"/>
            <a:ext cx="8859983" cy="715581"/>
          </a:xfrm>
          <a:prstGeom prst="rect">
            <a:avLst/>
          </a:prstGeom>
          <a:noFill/>
        </p:spPr>
        <p:txBody>
          <a:bodyPr wrap="square" rtlCol="0">
            <a:spAutoFit/>
          </a:bodyPr>
          <a:lstStyle/>
          <a:p>
            <a:r>
              <a:rPr lang="en-US" sz="4050" dirty="0">
                <a:latin typeface="Arial" panose="020B0604020202020204" pitchFamily="34" charset="0"/>
                <a:cs typeface="Arial" panose="020B0604020202020204" pitchFamily="34" charset="0"/>
              </a:rPr>
              <a:t>Up Next</a:t>
            </a:r>
          </a:p>
        </p:txBody>
      </p:sp>
      <p:sp>
        <p:nvSpPr>
          <p:cNvPr id="6" name="Rectangle 5">
            <a:extLst>
              <a:ext uri="{FF2B5EF4-FFF2-40B4-BE49-F238E27FC236}">
                <a16:creationId xmlns:a16="http://schemas.microsoft.com/office/drawing/2014/main" id="{D74BA572-65B5-8C4E-9949-56E4B9A05039}"/>
              </a:ext>
            </a:extLst>
          </p:cNvPr>
          <p:cNvSpPr/>
          <p:nvPr/>
        </p:nvSpPr>
        <p:spPr>
          <a:xfrm>
            <a:off x="685800" y="1153731"/>
            <a:ext cx="7681575" cy="4108817"/>
          </a:xfrm>
          <a:prstGeom prst="rect">
            <a:avLst/>
          </a:prstGeom>
          <a:noFill/>
          <a:ln>
            <a:noFill/>
          </a:ln>
        </p:spPr>
        <p:txBody>
          <a:bodyPr wrap="square">
            <a:spAutoFit/>
          </a:bodyPr>
          <a:lstStyle/>
          <a:p>
            <a:pPr marL="342900" indent="-342900">
              <a:spcAft>
                <a:spcPts val="600"/>
              </a:spcAft>
              <a:buClr>
                <a:srgbClr val="C00000"/>
              </a:buClr>
              <a:buSzPct val="110000"/>
              <a:buFont typeface="Arial" panose="020B0604020202020204" pitchFamily="34" charset="0"/>
              <a:buChar char="•"/>
            </a:pPr>
            <a:r>
              <a:rPr lang="en-US" sz="2000" dirty="0">
                <a:latin typeface="Arial" panose="020B0604020202020204" pitchFamily="34" charset="0"/>
                <a:cs typeface="Arial" panose="020B0604020202020204" pitchFamily="34" charset="0"/>
              </a:rPr>
              <a:t>Homework 2 - ERD</a:t>
            </a:r>
          </a:p>
          <a:p>
            <a:pPr marL="800100" lvl="1" indent="-342900">
              <a:spcAft>
                <a:spcPts val="600"/>
              </a:spcAft>
              <a:buClr>
                <a:srgbClr val="C00000"/>
              </a:buClr>
              <a:buSzPct val="110000"/>
              <a:buFont typeface="Arial" panose="020B0604020202020204" pitchFamily="34" charset="0"/>
              <a:buChar char="•"/>
            </a:pPr>
            <a:r>
              <a:rPr lang="en-US" sz="2000" dirty="0">
                <a:latin typeface="Arial" panose="020B0604020202020204" pitchFamily="34" charset="0"/>
                <a:cs typeface="Arial" panose="020B0604020202020204" pitchFamily="34" charset="0"/>
              </a:rPr>
              <a:t>Create an MVP of a rideshare system</a:t>
            </a:r>
          </a:p>
          <a:p>
            <a:pPr marL="800100" lvl="1" indent="-342900">
              <a:spcAft>
                <a:spcPts val="600"/>
              </a:spcAft>
              <a:buClr>
                <a:srgbClr val="C00000"/>
              </a:buClr>
              <a:buSzPct val="110000"/>
              <a:buFont typeface="Arial" panose="020B0604020202020204" pitchFamily="34" charset="0"/>
              <a:buChar char="•"/>
            </a:pPr>
            <a:r>
              <a:rPr lang="en-US" sz="2000" dirty="0">
                <a:latin typeface="Arial" panose="020B0604020202020204" pitchFamily="34" charset="0"/>
                <a:cs typeface="Arial" panose="020B0604020202020204" pitchFamily="34" charset="0"/>
              </a:rPr>
              <a:t>Normalize the model to be around </a:t>
            </a:r>
            <a:r>
              <a:rPr lang="en-US" sz="2000" b="1" dirty="0">
                <a:latin typeface="Arial" panose="020B0604020202020204" pitchFamily="34" charset="0"/>
                <a:cs typeface="Arial" panose="020B0604020202020204" pitchFamily="34" charset="0"/>
              </a:rPr>
              <a:t>7-9 tables. </a:t>
            </a:r>
          </a:p>
          <a:p>
            <a:pPr marL="1257300" lvl="2" indent="-342900">
              <a:spcAft>
                <a:spcPts val="600"/>
              </a:spcAft>
              <a:buClr>
                <a:srgbClr val="C00000"/>
              </a:buClr>
              <a:buSzPct val="110000"/>
              <a:buFont typeface="Arial" panose="020B0604020202020204" pitchFamily="34" charset="0"/>
              <a:buChar char="•"/>
            </a:pPr>
            <a:r>
              <a:rPr lang="en-US" sz="1600" dirty="0">
                <a:latin typeface="Arial" panose="020B0604020202020204" pitchFamily="34" charset="0"/>
                <a:cs typeface="Arial" panose="020B0604020202020204" pitchFamily="34" charset="0"/>
              </a:rPr>
              <a:t>Avoid overly normalizing it</a:t>
            </a:r>
          </a:p>
          <a:p>
            <a:pPr marL="800100" lvl="1" indent="-342900">
              <a:spcAft>
                <a:spcPts val="600"/>
              </a:spcAft>
              <a:buClr>
                <a:srgbClr val="C00000"/>
              </a:buClr>
              <a:buSzPct val="110000"/>
              <a:buFont typeface="Arial" panose="020B0604020202020204" pitchFamily="34" charset="0"/>
              <a:buChar char="•"/>
            </a:pPr>
            <a:r>
              <a:rPr lang="en-US" sz="2000" dirty="0">
                <a:latin typeface="Arial" panose="020B0604020202020204" pitchFamily="34" charset="0"/>
                <a:cs typeface="Arial" panose="020B0604020202020204" pitchFamily="34" charset="0"/>
              </a:rPr>
              <a:t>This will feed into the next assignment on DDL and DML</a:t>
            </a:r>
          </a:p>
          <a:p>
            <a:pPr marL="342900" indent="-342900">
              <a:spcAft>
                <a:spcPts val="600"/>
              </a:spcAft>
              <a:buClr>
                <a:srgbClr val="C00000"/>
              </a:buClr>
              <a:buSzPct val="110000"/>
              <a:buFont typeface="Arial" panose="020B0604020202020204" pitchFamily="34" charset="0"/>
              <a:buChar char="•"/>
            </a:pPr>
            <a:r>
              <a:rPr lang="en-US" sz="2000" dirty="0">
                <a:latin typeface="Arial" panose="020B0604020202020204" pitchFamily="34" charset="0"/>
                <a:cs typeface="Arial" panose="020B0604020202020204" pitchFamily="34" charset="0"/>
              </a:rPr>
              <a:t>Prepare for next class</a:t>
            </a:r>
          </a:p>
          <a:p>
            <a:pPr marL="800100" lvl="1" indent="-342900">
              <a:spcAft>
                <a:spcPts val="600"/>
              </a:spcAft>
              <a:buClr>
                <a:srgbClr val="C00000"/>
              </a:buClr>
              <a:buSzPct val="110000"/>
              <a:buFont typeface="Arial" panose="020B0604020202020204" pitchFamily="34" charset="0"/>
              <a:buChar char="•"/>
            </a:pPr>
            <a:r>
              <a:rPr lang="en-US" sz="1800" dirty="0">
                <a:latin typeface="Arial" panose="020B0604020202020204" pitchFamily="34" charset="0"/>
                <a:cs typeface="Arial" panose="020B0604020202020204" pitchFamily="34" charset="0"/>
              </a:rPr>
              <a:t>Log into database and start playing around</a:t>
            </a:r>
          </a:p>
          <a:p>
            <a:pPr marL="800100" lvl="1" indent="-342900">
              <a:spcAft>
                <a:spcPts val="600"/>
              </a:spcAft>
              <a:buClr>
                <a:srgbClr val="C00000"/>
              </a:buClr>
              <a:buSzPct val="110000"/>
              <a:buFont typeface="Arial" panose="020B0604020202020204" pitchFamily="34" charset="0"/>
              <a:buChar char="•"/>
            </a:pPr>
            <a:r>
              <a:rPr lang="en-US" sz="1800" dirty="0">
                <a:latin typeface="Arial" panose="020B0604020202020204" pitchFamily="34" charset="0"/>
                <a:cs typeface="Arial" panose="020B0604020202020204" pitchFamily="34" charset="0"/>
              </a:rPr>
              <a:t>Look at reference materials  </a:t>
            </a:r>
          </a:p>
          <a:p>
            <a:pPr marL="800100" lvl="1" indent="-342900">
              <a:spcAft>
                <a:spcPts val="600"/>
              </a:spcAft>
              <a:buClr>
                <a:srgbClr val="C00000"/>
              </a:buClr>
              <a:buSzPct val="110000"/>
              <a:buFont typeface="Arial" panose="020B0604020202020204" pitchFamily="34" charset="0"/>
              <a:buChar char="•"/>
            </a:pPr>
            <a:r>
              <a:rPr lang="en-US" sz="1800" dirty="0">
                <a:latin typeface="Arial" panose="020B0604020202020204" pitchFamily="34" charset="0"/>
                <a:cs typeface="Arial" panose="020B0604020202020204" pitchFamily="34" charset="0"/>
              </a:rPr>
              <a:t>Look at videos</a:t>
            </a:r>
          </a:p>
          <a:p>
            <a:pPr marL="800100" lvl="1" indent="-342900">
              <a:spcAft>
                <a:spcPts val="600"/>
              </a:spcAft>
              <a:buClr>
                <a:srgbClr val="C00000"/>
              </a:buClr>
              <a:buSzPct val="110000"/>
              <a:buFont typeface="Arial" panose="020B0604020202020204" pitchFamily="34" charset="0"/>
              <a:buChar char="•"/>
            </a:pPr>
            <a:r>
              <a:rPr lang="en-US" sz="1800" dirty="0">
                <a:latin typeface="Arial" panose="020B0604020202020204" pitchFamily="34" charset="0"/>
                <a:cs typeface="Arial" panose="020B0604020202020204" pitchFamily="34" charset="0"/>
              </a:rPr>
              <a:t>Be ready to have to write/run DDL and basic DML in class next week</a:t>
            </a:r>
          </a:p>
        </p:txBody>
      </p:sp>
    </p:spTree>
    <p:extLst>
      <p:ext uri="{BB962C8B-B14F-4D97-AF65-F5344CB8AC3E}">
        <p14:creationId xmlns:p14="http://schemas.microsoft.com/office/powerpoint/2010/main" val="2751242427"/>
      </p:ext>
    </p:extLst>
  </p:cSld>
  <p:clrMapOvr>
    <a:masterClrMapping/>
  </p:clrMapOvr>
  <mc:AlternateContent xmlns:mc="http://schemas.openxmlformats.org/markup-compatibility/2006" xmlns:p14="http://schemas.microsoft.com/office/powerpoint/2010/main">
    <mc:Choice Requires="p14">
      <p:transition spd="slow" p14:dur="2000" advTm="20699"/>
    </mc:Choice>
    <mc:Fallback xmlns="">
      <p:transition spd="slow" advTm="20699"/>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Common Relational DBMS Brands</a:t>
            </a:r>
            <a:endParaRPr lang="en-US" u="sng" dirty="0">
              <a:solidFill>
                <a:srgbClr val="FF0000"/>
              </a:solidFill>
            </a:endParaRPr>
          </a:p>
        </p:txBody>
      </p:sp>
      <p:sp>
        <p:nvSpPr>
          <p:cNvPr id="3" name="Content Placeholder 2"/>
          <p:cNvSpPr>
            <a:spLocks noGrp="1"/>
          </p:cNvSpPr>
          <p:nvPr>
            <p:ph sz="half" idx="1"/>
          </p:nvPr>
        </p:nvSpPr>
        <p:spPr>
          <a:xfrm>
            <a:off x="609600" y="1200150"/>
            <a:ext cx="8382000" cy="3886200"/>
          </a:xfrm>
        </p:spPr>
        <p:txBody>
          <a:bodyPr>
            <a:normAutofit/>
          </a:bodyPr>
          <a:lstStyle/>
          <a:p>
            <a:pPr marL="0" marR="182880">
              <a:spcBef>
                <a:spcPts val="0"/>
              </a:spcBef>
              <a:spcAft>
                <a:spcPts val="1800"/>
              </a:spcAft>
              <a:tabLst>
                <a:tab pos="1828800" algn="l"/>
              </a:tabLst>
            </a:pPr>
            <a:r>
              <a:rPr lang="en-US" sz="3600" dirty="0">
                <a:latin typeface="Times New Roman" panose="02020603050405020304" pitchFamily="18" charset="0"/>
                <a:ea typeface="Times New Roman" panose="02020603050405020304" pitchFamily="18" charset="0"/>
              </a:rPr>
              <a:t>Oracle			1979</a:t>
            </a:r>
            <a:endParaRPr lang="en-US" sz="2000" dirty="0">
              <a:latin typeface="Times New Roman" panose="02020603050405020304" pitchFamily="18" charset="0"/>
              <a:ea typeface="Times New Roman" panose="02020603050405020304" pitchFamily="18" charset="0"/>
            </a:endParaRPr>
          </a:p>
          <a:p>
            <a:pPr marL="0" marR="182880">
              <a:spcBef>
                <a:spcPts val="0"/>
              </a:spcBef>
              <a:spcAft>
                <a:spcPts val="1800"/>
              </a:spcAft>
              <a:tabLst>
                <a:tab pos="1828800" algn="l"/>
              </a:tabLst>
            </a:pPr>
            <a:r>
              <a:rPr lang="en-US" sz="3600" dirty="0">
                <a:latin typeface="Times New Roman" panose="02020603050405020304" pitchFamily="18" charset="0"/>
                <a:ea typeface="Times New Roman" panose="02020603050405020304" pitchFamily="18" charset="0"/>
              </a:rPr>
              <a:t>DB2			1985</a:t>
            </a:r>
          </a:p>
          <a:p>
            <a:pPr marL="0" marR="182880">
              <a:spcBef>
                <a:spcPts val="0"/>
              </a:spcBef>
              <a:spcAft>
                <a:spcPts val="1800"/>
              </a:spcAft>
              <a:tabLst>
                <a:tab pos="1828800" algn="l"/>
              </a:tabLst>
            </a:pPr>
            <a:r>
              <a:rPr lang="en-US" sz="3600" dirty="0">
                <a:latin typeface="Times New Roman" panose="02020603050405020304" pitchFamily="18" charset="0"/>
                <a:ea typeface="Times New Roman" panose="02020603050405020304" pitchFamily="18" charset="0"/>
              </a:rPr>
              <a:t>SQL Server	1987 </a:t>
            </a:r>
          </a:p>
          <a:p>
            <a:pPr marL="0" marR="182880">
              <a:spcBef>
                <a:spcPts val="0"/>
              </a:spcBef>
              <a:spcAft>
                <a:spcPts val="1800"/>
              </a:spcAft>
              <a:tabLst>
                <a:tab pos="1828800" algn="l"/>
              </a:tabLst>
            </a:pPr>
            <a:r>
              <a:rPr lang="en-US" sz="3600" dirty="0">
                <a:latin typeface="Times New Roman" panose="02020603050405020304" pitchFamily="18" charset="0"/>
                <a:ea typeface="Times New Roman" panose="02020603050405020304" pitchFamily="18" charset="0"/>
              </a:rPr>
              <a:t>PostgreSQL	1986 </a:t>
            </a:r>
          </a:p>
          <a:p>
            <a:pPr marL="0" marR="182880">
              <a:spcBef>
                <a:spcPts val="0"/>
              </a:spcBef>
              <a:spcAft>
                <a:spcPts val="1800"/>
              </a:spcAft>
              <a:tabLst>
                <a:tab pos="1828800" algn="l"/>
              </a:tabLst>
            </a:pPr>
            <a:r>
              <a:rPr lang="en-US" sz="3600" dirty="0">
                <a:latin typeface="Times New Roman" panose="02020603050405020304" pitchFamily="18" charset="0"/>
                <a:ea typeface="Times New Roman" panose="02020603050405020304" pitchFamily="18" charset="0"/>
              </a:rPr>
              <a:t>MySQL		2000 </a:t>
            </a:r>
          </a:p>
        </p:txBody>
      </p:sp>
      <p:pic>
        <p:nvPicPr>
          <p:cNvPr id="22530" name="Picture 2" descr="Image result for logos of relational databases"/>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4528521" y="1351662"/>
            <a:ext cx="16256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mage result for logos of relational databases"/>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4435288" y="2707520"/>
            <a:ext cx="838200" cy="595379"/>
          </a:xfrm>
          <a:prstGeom prst="rect">
            <a:avLst/>
          </a:prstGeom>
          <a:noFill/>
          <a:extLst>
            <a:ext uri="{909E8E84-426E-40DD-AFC4-6F175D3DCCD1}">
              <a14:hiddenFill xmlns:a14="http://schemas.microsoft.com/office/drawing/2010/main">
                <a:solidFill>
                  <a:srgbClr val="FFFFFF"/>
                </a:solidFill>
              </a14:hiddenFill>
            </a:ext>
          </a:extLst>
        </p:spPr>
      </p:pic>
      <p:pic>
        <p:nvPicPr>
          <p:cNvPr id="22532" name="Picture 4" descr="Image result for db2"/>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4323478" y="1764162"/>
            <a:ext cx="993775" cy="9937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355963" y="2882384"/>
            <a:ext cx="4006122" cy="369332"/>
          </a:xfrm>
          <a:prstGeom prst="rect">
            <a:avLst/>
          </a:prstGeom>
        </p:spPr>
        <p:txBody>
          <a:bodyPr wrap="square">
            <a:spAutoFit/>
          </a:bodyPr>
          <a:lstStyle/>
          <a:p>
            <a:pPr marL="0" marR="182880">
              <a:spcBef>
                <a:spcPts val="0"/>
              </a:spcBef>
              <a:spcAft>
                <a:spcPts val="600"/>
              </a:spcAft>
              <a:tabLst>
                <a:tab pos="1828800" algn="l"/>
              </a:tabLst>
            </a:pPr>
            <a:r>
              <a:rPr lang="en-US" sz="1800" i="1" dirty="0">
                <a:latin typeface="Times New Roman" panose="02020603050405020304" pitchFamily="18" charset="0"/>
                <a:ea typeface="Times New Roman" panose="02020603050405020304" pitchFamily="18" charset="0"/>
              </a:rPr>
              <a:t>Windows compatible only until recently</a:t>
            </a:r>
          </a:p>
        </p:txBody>
      </p:sp>
      <p:sp>
        <p:nvSpPr>
          <p:cNvPr id="9" name="Rectangle 8"/>
          <p:cNvSpPr/>
          <p:nvPr/>
        </p:nvSpPr>
        <p:spPr>
          <a:xfrm>
            <a:off x="5360446" y="3647852"/>
            <a:ext cx="3828135" cy="369332"/>
          </a:xfrm>
          <a:prstGeom prst="rect">
            <a:avLst/>
          </a:prstGeom>
        </p:spPr>
        <p:txBody>
          <a:bodyPr wrap="square">
            <a:spAutoFit/>
          </a:bodyPr>
          <a:lstStyle/>
          <a:p>
            <a:pPr marL="0" marR="182880">
              <a:spcBef>
                <a:spcPts val="0"/>
              </a:spcBef>
              <a:spcAft>
                <a:spcPts val="600"/>
              </a:spcAft>
              <a:tabLst>
                <a:tab pos="1828800" algn="l"/>
              </a:tabLst>
            </a:pPr>
            <a:r>
              <a:rPr lang="en-US" sz="1800" i="1" dirty="0">
                <a:latin typeface="Times New Roman" panose="02020603050405020304" pitchFamily="18" charset="0"/>
                <a:ea typeface="Times New Roman" panose="02020603050405020304" pitchFamily="18" charset="0"/>
              </a:rPr>
              <a:t>Became Open Source in 1994</a:t>
            </a:r>
          </a:p>
        </p:txBody>
      </p:sp>
      <p:pic>
        <p:nvPicPr>
          <p:cNvPr id="10" name="Picture 2" descr="Image result for logos of relational databases"/>
          <p:cNvPicPr>
            <a:picLocks noChangeAspect="1" noChangeArrowheads="1"/>
          </p:cNvPicPr>
          <p:nvPr/>
        </p:nvPicPr>
        <p:blipFill rotWithShape="1">
          <a:blip r:embed="rId5" cstate="screen">
            <a:extLst>
              <a:ext uri="{28A0092B-C50C-407E-A947-70E740481C1C}">
                <a14:useLocalDpi xmlns:a14="http://schemas.microsoft.com/office/drawing/2010/main"/>
              </a:ext>
            </a:extLst>
          </a:blip>
          <a:srcRect/>
          <a:stretch/>
        </p:blipFill>
        <p:spPr bwMode="auto">
          <a:xfrm>
            <a:off x="4494823" y="4405245"/>
            <a:ext cx="854865" cy="478814"/>
          </a:xfrm>
          <a:prstGeom prst="rect">
            <a:avLst/>
          </a:prstGeom>
          <a:noFill/>
          <a:extLst>
            <a:ext uri="{909E8E84-426E-40DD-AFC4-6F175D3DCCD1}">
              <a14:hiddenFill xmlns:a14="http://schemas.microsoft.com/office/drawing/2010/main">
                <a:solidFill>
                  <a:srgbClr val="FFFFFF"/>
                </a:solidFill>
              </a14:hiddenFill>
            </a:ext>
          </a:extLst>
        </p:spPr>
      </p:pic>
      <p:pic>
        <p:nvPicPr>
          <p:cNvPr id="22538" name="Picture 10" descr="Related image"/>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4540950" y="3577263"/>
            <a:ext cx="626876" cy="626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1359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14550"/>
            <a:ext cx="8229600" cy="857250"/>
          </a:xfrm>
        </p:spPr>
        <p:txBody>
          <a:bodyPr>
            <a:normAutofit/>
          </a:bodyPr>
          <a:lstStyle/>
          <a:p>
            <a:pPr algn="ctr"/>
            <a:r>
              <a:rPr lang="en-US" dirty="0"/>
              <a:t>Questions?</a:t>
            </a:r>
          </a:p>
        </p:txBody>
      </p:sp>
    </p:spTree>
    <p:extLst>
      <p:ext uri="{BB962C8B-B14F-4D97-AF65-F5344CB8AC3E}">
        <p14:creationId xmlns:p14="http://schemas.microsoft.com/office/powerpoint/2010/main" val="3411649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6200" y="361950"/>
            <a:ext cx="9164783" cy="738664"/>
          </a:xfrm>
          <a:prstGeom prst="rect">
            <a:avLst/>
          </a:prstGeom>
          <a:noFill/>
        </p:spPr>
        <p:txBody>
          <a:bodyPr wrap="square" rtlCol="0">
            <a:spAutoFit/>
          </a:bodyPr>
          <a:lstStyle/>
          <a:p>
            <a:r>
              <a:rPr lang="en-US" sz="4200" dirty="0">
                <a:latin typeface="Arial" panose="020B0604020202020204" pitchFamily="34" charset="0"/>
                <a:cs typeface="Arial" panose="020B0604020202020204" pitchFamily="34" charset="0"/>
              </a:rPr>
              <a:t>Database management systems</a:t>
            </a:r>
          </a:p>
        </p:txBody>
      </p:sp>
      <p:sp>
        <p:nvSpPr>
          <p:cNvPr id="3" name="Rectangle 2">
            <a:extLst>
              <a:ext uri="{FF2B5EF4-FFF2-40B4-BE49-F238E27FC236}">
                <a16:creationId xmlns:a16="http://schemas.microsoft.com/office/drawing/2014/main" id="{59BC486E-25FC-46F9-820A-3AD3A186BAB8}"/>
              </a:ext>
            </a:extLst>
          </p:cNvPr>
          <p:cNvSpPr/>
          <p:nvPr/>
        </p:nvSpPr>
        <p:spPr>
          <a:xfrm>
            <a:off x="266700" y="1232339"/>
            <a:ext cx="8610600" cy="3749744"/>
          </a:xfrm>
          <a:prstGeom prst="rect">
            <a:avLst/>
          </a:prstGeom>
        </p:spPr>
        <p:txBody>
          <a:bodyPr wrap="square">
            <a:spAutoFit/>
          </a:bodyPr>
          <a:lstStyle/>
          <a:p>
            <a:pPr marL="342900" indent="-342900">
              <a:spcAft>
                <a:spcPts val="1350"/>
              </a:spcAft>
              <a:buClr>
                <a:srgbClr val="C00000"/>
              </a:buClr>
              <a:buSzPct val="125000"/>
              <a:buFont typeface="Arial" panose="020B0604020202020204" pitchFamily="34" charset="0"/>
              <a:buChar char="•"/>
            </a:pPr>
            <a:r>
              <a:rPr lang="en-US" sz="1800" dirty="0">
                <a:latin typeface="Arial" panose="020B0604020202020204" pitchFamily="34" charset="0"/>
                <a:cs typeface="Arial" panose="020B0604020202020204" pitchFamily="34" charset="0"/>
              </a:rPr>
              <a:t>A relational database management system (DBMS) is software to manage the data layer in enterprise applications</a:t>
            </a:r>
          </a:p>
          <a:p>
            <a:pPr marL="342900" indent="-342900">
              <a:spcAft>
                <a:spcPts val="1350"/>
              </a:spcAft>
              <a:buClr>
                <a:srgbClr val="C00000"/>
              </a:buClr>
              <a:buSzPct val="125000"/>
              <a:buFont typeface="Arial" panose="020B0604020202020204" pitchFamily="34" charset="0"/>
              <a:buChar char="•"/>
            </a:pPr>
            <a:r>
              <a:rPr lang="en-US" sz="1800" dirty="0">
                <a:latin typeface="Arial" panose="020B0604020202020204" pitchFamily="34" charset="0"/>
                <a:cs typeface="Arial" panose="020B0604020202020204" pitchFamily="34" charset="0"/>
              </a:rPr>
              <a:t>Main purpose is </a:t>
            </a:r>
            <a:r>
              <a:rPr lang="en-US" sz="1800" b="1" dirty="0">
                <a:latin typeface="Arial" panose="020B0604020202020204" pitchFamily="34" charset="0"/>
                <a:cs typeface="Arial" panose="020B0604020202020204" pitchFamily="34" charset="0"/>
              </a:rPr>
              <a:t>storage</a:t>
            </a:r>
            <a:r>
              <a:rPr lang="en-US" sz="1800" dirty="0">
                <a:latin typeface="Arial" panose="020B0604020202020204" pitchFamily="34" charset="0"/>
                <a:cs typeface="Arial" panose="020B0604020202020204" pitchFamily="34" charset="0"/>
              </a:rPr>
              <a:t> and </a:t>
            </a:r>
            <a:r>
              <a:rPr lang="en-US" sz="1800" b="1" dirty="0">
                <a:latin typeface="Arial" panose="020B0604020202020204" pitchFamily="34" charset="0"/>
                <a:cs typeface="Arial" panose="020B0604020202020204" pitchFamily="34" charset="0"/>
              </a:rPr>
              <a:t>retrieval</a:t>
            </a:r>
            <a:r>
              <a:rPr lang="en-US" sz="1800" dirty="0">
                <a:latin typeface="Arial" panose="020B0604020202020204" pitchFamily="34" charset="0"/>
                <a:cs typeface="Arial" panose="020B0604020202020204" pitchFamily="34" charset="0"/>
              </a:rPr>
              <a:t> of data without knowledge of the physical organization of data</a:t>
            </a:r>
          </a:p>
          <a:p>
            <a:pPr marL="342900" indent="-342900">
              <a:spcAft>
                <a:spcPts val="1350"/>
              </a:spcAft>
              <a:buClr>
                <a:srgbClr val="C00000"/>
              </a:buClr>
              <a:buSzPct val="125000"/>
              <a:buFont typeface="Arial" panose="020B0604020202020204" pitchFamily="34" charset="0"/>
              <a:buChar char="•"/>
            </a:pPr>
            <a:r>
              <a:rPr lang="en-US" sz="1800" dirty="0">
                <a:latin typeface="Arial" panose="020B0604020202020204" pitchFamily="34" charset="0"/>
                <a:cs typeface="Arial" panose="020B0604020202020204" pitchFamily="34" charset="0"/>
              </a:rPr>
              <a:t>Other features include efficiency, data integrity, security, ability to scale to large data volumes and large number of concurrent users</a:t>
            </a:r>
          </a:p>
          <a:p>
            <a:pPr marL="342900" indent="-342900">
              <a:spcAft>
                <a:spcPts val="450"/>
              </a:spcAft>
              <a:buClr>
                <a:srgbClr val="C00000"/>
              </a:buClr>
              <a:buSzPct val="125000"/>
              <a:buFont typeface="Arial" panose="020B0604020202020204" pitchFamily="34" charset="0"/>
              <a:buChar char="•"/>
            </a:pPr>
            <a:r>
              <a:rPr lang="en-US" sz="1800" dirty="0">
                <a:latin typeface="Arial" panose="020B0604020202020204" pitchFamily="34" charset="0"/>
                <a:cs typeface="Arial" panose="020B0604020202020204" pitchFamily="34" charset="0"/>
              </a:rPr>
              <a:t>A Relational DBMS must to be ACID</a:t>
            </a:r>
          </a:p>
          <a:p>
            <a:pPr marL="685800" lvl="1" indent="-342900">
              <a:spcAft>
                <a:spcPts val="450"/>
              </a:spcAft>
              <a:buClr>
                <a:srgbClr val="C00000"/>
              </a:buClr>
              <a:buSzPct val="110000"/>
              <a:buFont typeface="Courier New" panose="02070309020205020404" pitchFamily="49" charset="0"/>
              <a:buChar char="o"/>
            </a:pPr>
            <a:r>
              <a:rPr lang="en-US" sz="1500" b="1" dirty="0">
                <a:latin typeface="Arial" panose="020B0604020202020204" pitchFamily="34" charset="0"/>
                <a:cs typeface="Arial" panose="020B0604020202020204" pitchFamily="34" charset="0"/>
              </a:rPr>
              <a:t>A</a:t>
            </a:r>
            <a:r>
              <a:rPr lang="en-US" sz="1050" b="1"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tomic</a:t>
            </a:r>
            <a:r>
              <a:rPr lang="en-US" sz="1500" dirty="0">
                <a:latin typeface="Arial" panose="020B0604020202020204" pitchFamily="34" charset="0"/>
                <a:cs typeface="Arial" panose="020B0604020202020204" pitchFamily="34" charset="0"/>
              </a:rPr>
              <a:t> – Transactions are either committed or rolled back but never saved partially</a:t>
            </a:r>
          </a:p>
          <a:p>
            <a:pPr marL="685800" lvl="1" indent="-342900">
              <a:spcAft>
                <a:spcPts val="450"/>
              </a:spcAft>
              <a:buClr>
                <a:srgbClr val="C00000"/>
              </a:buClr>
              <a:buSzPct val="110000"/>
              <a:buFont typeface="Courier New" panose="02070309020205020404" pitchFamily="49" charset="0"/>
              <a:buChar char="o"/>
            </a:pPr>
            <a:r>
              <a:rPr lang="en-US" sz="1500" b="1" dirty="0">
                <a:latin typeface="Arial" panose="020B0604020202020204" pitchFamily="34" charset="0"/>
                <a:cs typeface="Arial" panose="020B0604020202020204" pitchFamily="34" charset="0"/>
              </a:rPr>
              <a:t>C</a:t>
            </a:r>
            <a:r>
              <a:rPr lang="en-US" sz="1050" b="1"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onsistent</a:t>
            </a:r>
            <a:r>
              <a:rPr lang="en-US" sz="1500" dirty="0">
                <a:latin typeface="Arial" panose="020B0604020202020204" pitchFamily="34" charset="0"/>
                <a:cs typeface="Arial" panose="020B0604020202020204" pitchFamily="34" charset="0"/>
              </a:rPr>
              <a:t> – Provides data integrity. We can trust data is reliable</a:t>
            </a:r>
          </a:p>
          <a:p>
            <a:pPr marL="685800" lvl="1" indent="-342900">
              <a:spcAft>
                <a:spcPts val="450"/>
              </a:spcAft>
              <a:buClr>
                <a:srgbClr val="C00000"/>
              </a:buClr>
              <a:buSzPct val="110000"/>
              <a:buFont typeface="Courier New" panose="02070309020205020404" pitchFamily="49" charset="0"/>
              <a:buChar char="o"/>
            </a:pPr>
            <a:r>
              <a:rPr lang="en-US" sz="1500" dirty="0">
                <a:latin typeface="Arial" panose="020B0604020202020204" pitchFamily="34" charset="0"/>
                <a:cs typeface="Arial" panose="020B0604020202020204" pitchFamily="34" charset="0"/>
              </a:rPr>
              <a:t> </a:t>
            </a:r>
            <a:r>
              <a:rPr lang="en-US" sz="1500" b="1" dirty="0">
                <a:latin typeface="Arial" panose="020B0604020202020204" pitchFamily="34" charset="0"/>
                <a:cs typeface="Arial" panose="020B0604020202020204" pitchFamily="34" charset="0"/>
              </a:rPr>
              <a:t>I</a:t>
            </a:r>
            <a:r>
              <a:rPr lang="en-US" sz="1050" b="1" dirty="0">
                <a:latin typeface="Arial" panose="020B0604020202020204" pitchFamily="34" charset="0"/>
                <a:cs typeface="Arial" panose="020B0604020202020204" pitchFamily="34" charset="0"/>
              </a:rPr>
              <a:t> </a:t>
            </a:r>
            <a:r>
              <a:rPr lang="en-US" sz="1500" dirty="0">
                <a:latin typeface="Arial" panose="020B0604020202020204" pitchFamily="34" charset="0"/>
                <a:cs typeface="Arial" panose="020B0604020202020204" pitchFamily="34" charset="0"/>
              </a:rPr>
              <a:t>solation – Any reads and writes are not impacted by reads/writes of other transactions</a:t>
            </a:r>
          </a:p>
          <a:p>
            <a:pPr marL="685800" lvl="1" indent="-342900">
              <a:spcAft>
                <a:spcPts val="450"/>
              </a:spcAft>
              <a:buClr>
                <a:srgbClr val="C00000"/>
              </a:buClr>
              <a:buSzPct val="110000"/>
              <a:buFont typeface="Courier New" panose="02070309020205020404" pitchFamily="49" charset="0"/>
              <a:buChar char="o"/>
            </a:pPr>
            <a:r>
              <a:rPr lang="en-US" sz="1500" b="1" dirty="0">
                <a:latin typeface="Arial" panose="020B0604020202020204" pitchFamily="34" charset="0"/>
                <a:cs typeface="Arial" panose="020B0604020202020204" pitchFamily="34" charset="0"/>
              </a:rPr>
              <a:t>D</a:t>
            </a:r>
            <a:r>
              <a:rPr lang="en-US" sz="1050" b="1"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urability</a:t>
            </a:r>
            <a:r>
              <a:rPr lang="en-US" sz="1500" dirty="0">
                <a:latin typeface="Arial" panose="020B0604020202020204" pitchFamily="34" charset="0"/>
                <a:cs typeface="Arial" panose="020B0604020202020204" pitchFamily="34" charset="0"/>
              </a:rPr>
              <a:t> – Changes (insert, updated, delete) are permanent</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40426706"/>
      </p:ext>
    </p:extLst>
  </p:cSld>
  <p:clrMapOvr>
    <a:masterClrMapping/>
  </p:clrMapOvr>
  <mc:AlternateContent xmlns:mc="http://schemas.openxmlformats.org/markup-compatibility/2006" xmlns:p14="http://schemas.microsoft.com/office/powerpoint/2010/main">
    <mc:Choice Requires="p14">
      <p:transition spd="slow" p14:dur="2000" advTm="20699"/>
    </mc:Choice>
    <mc:Fallback xmlns="">
      <p:transition spd="slow" advTm="2069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838200" y="1123950"/>
            <a:ext cx="7315200" cy="3910435"/>
            <a:chOff x="816223" y="2256753"/>
            <a:chExt cx="7772400" cy="4823181"/>
          </a:xfrm>
        </p:grpSpPr>
        <p:sp>
          <p:nvSpPr>
            <p:cNvPr id="4" name="Rectangle 131"/>
            <p:cNvSpPr>
              <a:spLocks noChangeArrowheads="1"/>
            </p:cNvSpPr>
            <p:nvPr>
              <p:custDataLst>
                <p:tags r:id="rId1"/>
              </p:custDataLst>
            </p:nvPr>
          </p:nvSpPr>
          <p:spPr bwMode="auto">
            <a:xfrm>
              <a:off x="816223" y="2256753"/>
              <a:ext cx="1676400" cy="914400"/>
            </a:xfrm>
            <a:prstGeom prst="rect">
              <a:avLst/>
            </a:prstGeom>
            <a:noFill/>
            <a:ln w="25400">
              <a:solidFill>
                <a:srgbClr val="990000"/>
              </a:solidFill>
              <a:miter lim="800000"/>
              <a:headEnd/>
              <a:tailEnd/>
            </a:ln>
          </p:spPr>
          <p:txBody>
            <a:bodyPr wrap="square" anchor="ctr"/>
            <a:lstStyle/>
            <a:p>
              <a:pPr algn="ctr"/>
              <a:r>
                <a:rPr lang="en-US" sz="1400" dirty="0">
                  <a:latin typeface="Tahoma" pitchFamily="34" charset="0"/>
                </a:rPr>
                <a:t>CRM maintains Customer data</a:t>
              </a:r>
            </a:p>
          </p:txBody>
        </p:sp>
        <p:sp>
          <p:nvSpPr>
            <p:cNvPr id="5" name="Rectangle 133"/>
            <p:cNvSpPr>
              <a:spLocks noChangeArrowheads="1"/>
            </p:cNvSpPr>
            <p:nvPr>
              <p:custDataLst>
                <p:tags r:id="rId2"/>
              </p:custDataLst>
            </p:nvPr>
          </p:nvSpPr>
          <p:spPr bwMode="auto">
            <a:xfrm>
              <a:off x="816223" y="3471153"/>
              <a:ext cx="1676400" cy="914400"/>
            </a:xfrm>
            <a:prstGeom prst="rect">
              <a:avLst/>
            </a:prstGeom>
            <a:noFill/>
            <a:ln w="25400">
              <a:solidFill>
                <a:srgbClr val="990000"/>
              </a:solidFill>
              <a:miter lim="800000"/>
              <a:headEnd/>
              <a:tailEnd/>
            </a:ln>
          </p:spPr>
          <p:txBody>
            <a:bodyPr wrap="square" anchor="ctr"/>
            <a:lstStyle/>
            <a:p>
              <a:pPr algn="ctr"/>
              <a:r>
                <a:rPr lang="en-US" sz="1400" dirty="0">
                  <a:latin typeface="Tahoma" pitchFamily="34" charset="0"/>
                </a:rPr>
                <a:t>Product Master maintains product details</a:t>
              </a:r>
            </a:p>
          </p:txBody>
        </p:sp>
        <p:sp>
          <p:nvSpPr>
            <p:cNvPr id="6" name="Rectangle 134"/>
            <p:cNvSpPr>
              <a:spLocks noChangeArrowheads="1"/>
            </p:cNvSpPr>
            <p:nvPr>
              <p:custDataLst>
                <p:tags r:id="rId3"/>
              </p:custDataLst>
            </p:nvPr>
          </p:nvSpPr>
          <p:spPr bwMode="auto">
            <a:xfrm>
              <a:off x="816223" y="4614153"/>
              <a:ext cx="1676400" cy="914400"/>
            </a:xfrm>
            <a:prstGeom prst="rect">
              <a:avLst/>
            </a:prstGeom>
            <a:noFill/>
            <a:ln w="25400">
              <a:solidFill>
                <a:srgbClr val="990000"/>
              </a:solidFill>
              <a:miter lim="800000"/>
              <a:headEnd/>
              <a:tailEnd/>
            </a:ln>
          </p:spPr>
          <p:txBody>
            <a:bodyPr wrap="square" anchor="ctr"/>
            <a:lstStyle/>
            <a:p>
              <a:pPr algn="ctr"/>
              <a:r>
                <a:rPr lang="en-US" sz="1400" i="0" dirty="0">
                  <a:latin typeface="Tahoma" pitchFamily="34" charset="0"/>
                  <a:cs typeface="Arial" charset="0"/>
                </a:rPr>
                <a:t>Inventory Management </a:t>
              </a:r>
            </a:p>
          </p:txBody>
        </p:sp>
        <p:sp>
          <p:nvSpPr>
            <p:cNvPr id="7" name="Rectangle 135"/>
            <p:cNvSpPr>
              <a:spLocks noChangeArrowheads="1"/>
            </p:cNvSpPr>
            <p:nvPr>
              <p:custDataLst>
                <p:tags r:id="rId4"/>
              </p:custDataLst>
            </p:nvPr>
          </p:nvSpPr>
          <p:spPr bwMode="auto">
            <a:xfrm>
              <a:off x="3864223" y="3471153"/>
              <a:ext cx="1676400" cy="914400"/>
            </a:xfrm>
            <a:prstGeom prst="rect">
              <a:avLst/>
            </a:prstGeom>
            <a:noFill/>
            <a:ln w="25400">
              <a:solidFill>
                <a:srgbClr val="990000"/>
              </a:solidFill>
              <a:miter lim="800000"/>
              <a:headEnd/>
              <a:tailEnd/>
            </a:ln>
          </p:spPr>
          <p:txBody>
            <a:bodyPr wrap="none" anchor="ctr"/>
            <a:lstStyle/>
            <a:p>
              <a:pPr algn="ctr"/>
              <a:r>
                <a:rPr lang="en-US" sz="1600" i="0" dirty="0">
                  <a:latin typeface="Tahoma" pitchFamily="34" charset="0"/>
                  <a:cs typeface="Arial" charset="0"/>
                </a:rPr>
                <a:t>DBMS</a:t>
              </a:r>
            </a:p>
          </p:txBody>
        </p:sp>
        <p:sp>
          <p:nvSpPr>
            <p:cNvPr id="8" name="Line 136"/>
            <p:cNvSpPr>
              <a:spLocks noChangeShapeType="1"/>
            </p:cNvSpPr>
            <p:nvPr>
              <p:custDataLst>
                <p:tags r:id="rId5"/>
              </p:custDataLst>
            </p:nvPr>
          </p:nvSpPr>
          <p:spPr bwMode="auto">
            <a:xfrm>
              <a:off x="2492623" y="2709153"/>
              <a:ext cx="1371600" cy="838200"/>
            </a:xfrm>
            <a:prstGeom prst="line">
              <a:avLst/>
            </a:prstGeom>
            <a:noFill/>
            <a:ln w="25400">
              <a:solidFill>
                <a:srgbClr val="990000"/>
              </a:solidFill>
              <a:round/>
              <a:headEnd/>
              <a:tailEnd/>
            </a:ln>
          </p:spPr>
          <p:txBody>
            <a:bodyPr wrap="none"/>
            <a:lstStyle/>
            <a:p>
              <a:endParaRPr lang="en-US" sz="1800" i="0"/>
            </a:p>
          </p:txBody>
        </p:sp>
        <p:sp>
          <p:nvSpPr>
            <p:cNvPr id="9" name="Line 137"/>
            <p:cNvSpPr>
              <a:spLocks noChangeShapeType="1"/>
            </p:cNvSpPr>
            <p:nvPr>
              <p:custDataLst>
                <p:tags r:id="rId6"/>
              </p:custDataLst>
            </p:nvPr>
          </p:nvSpPr>
          <p:spPr bwMode="auto">
            <a:xfrm>
              <a:off x="2492623" y="3928353"/>
              <a:ext cx="1371600" cy="0"/>
            </a:xfrm>
            <a:prstGeom prst="line">
              <a:avLst/>
            </a:prstGeom>
            <a:noFill/>
            <a:ln w="25400">
              <a:solidFill>
                <a:srgbClr val="990000"/>
              </a:solidFill>
              <a:round/>
              <a:headEnd/>
              <a:tailEnd/>
            </a:ln>
          </p:spPr>
          <p:txBody>
            <a:bodyPr wrap="none"/>
            <a:lstStyle/>
            <a:p>
              <a:endParaRPr lang="en-US" sz="1800" i="0"/>
            </a:p>
          </p:txBody>
        </p:sp>
        <p:sp>
          <p:nvSpPr>
            <p:cNvPr id="10" name="Line 138"/>
            <p:cNvSpPr>
              <a:spLocks noChangeShapeType="1"/>
            </p:cNvSpPr>
            <p:nvPr>
              <p:custDataLst>
                <p:tags r:id="rId7"/>
              </p:custDataLst>
            </p:nvPr>
          </p:nvSpPr>
          <p:spPr bwMode="auto">
            <a:xfrm flipV="1">
              <a:off x="2492623" y="4233153"/>
              <a:ext cx="1371600" cy="838200"/>
            </a:xfrm>
            <a:prstGeom prst="line">
              <a:avLst/>
            </a:prstGeom>
            <a:noFill/>
            <a:ln w="25400">
              <a:solidFill>
                <a:srgbClr val="990000"/>
              </a:solidFill>
              <a:round/>
              <a:headEnd/>
              <a:tailEnd/>
            </a:ln>
          </p:spPr>
          <p:txBody>
            <a:bodyPr wrap="none"/>
            <a:lstStyle/>
            <a:p>
              <a:endParaRPr lang="en-US" sz="1800" i="0"/>
            </a:p>
          </p:txBody>
        </p:sp>
        <p:sp>
          <p:nvSpPr>
            <p:cNvPr id="11" name="AutoShape 139"/>
            <p:cNvSpPr>
              <a:spLocks noChangeArrowheads="1"/>
            </p:cNvSpPr>
            <p:nvPr>
              <p:custDataLst>
                <p:tags r:id="rId8"/>
              </p:custDataLst>
            </p:nvPr>
          </p:nvSpPr>
          <p:spPr bwMode="auto">
            <a:xfrm>
              <a:off x="6378823" y="2404353"/>
              <a:ext cx="2209800" cy="3200400"/>
            </a:xfrm>
            <a:prstGeom prst="flowChartMagneticDisk">
              <a:avLst/>
            </a:prstGeom>
            <a:noFill/>
            <a:ln w="25400">
              <a:solidFill>
                <a:srgbClr val="990000"/>
              </a:solidFill>
              <a:round/>
              <a:headEnd/>
              <a:tailEnd/>
            </a:ln>
          </p:spPr>
          <p:txBody>
            <a:bodyPr wrap="none" anchor="ctr"/>
            <a:lstStyle/>
            <a:p>
              <a:pPr algn="ctr"/>
              <a:endParaRPr lang="en-US" sz="1800" i="0" dirty="0">
                <a:latin typeface="Tahoma" pitchFamily="34" charset="0"/>
                <a:cs typeface="Arial" charset="0"/>
              </a:endParaRPr>
            </a:p>
            <a:p>
              <a:pPr algn="ctr"/>
              <a:r>
                <a:rPr lang="en-US" sz="1600" i="0" dirty="0">
                  <a:latin typeface="Tahoma" pitchFamily="34" charset="0"/>
                  <a:cs typeface="Arial" charset="0"/>
                </a:rPr>
                <a:t>Central database</a:t>
              </a:r>
            </a:p>
            <a:p>
              <a:pPr algn="ctr"/>
              <a:endParaRPr lang="en-US" sz="1600" i="0" dirty="0">
                <a:latin typeface="Tahoma" pitchFamily="34" charset="0"/>
                <a:cs typeface="Arial" charset="0"/>
              </a:endParaRPr>
            </a:p>
            <a:p>
              <a:pPr algn="ctr"/>
              <a:r>
                <a:rPr lang="en-US" sz="1600" i="0" dirty="0">
                  <a:latin typeface="Tahoma" pitchFamily="34" charset="0"/>
                  <a:cs typeface="Arial" charset="0"/>
                </a:rPr>
                <a:t>Contains </a:t>
              </a:r>
              <a:r>
                <a:rPr lang="en-US" sz="1600" i="1" dirty="0">
                  <a:latin typeface="Tahoma" pitchFamily="34" charset="0"/>
                  <a:cs typeface="Arial" charset="0"/>
                </a:rPr>
                <a:t>employee</a:t>
              </a:r>
              <a:r>
                <a:rPr lang="en-US" sz="1600" i="0" dirty="0">
                  <a:latin typeface="Tahoma" pitchFamily="34" charset="0"/>
                  <a:cs typeface="Arial" charset="0"/>
                </a:rPr>
                <a:t>, </a:t>
              </a:r>
            </a:p>
            <a:p>
              <a:pPr algn="ctr"/>
              <a:r>
                <a:rPr lang="en-US" sz="1600" i="1" dirty="0">
                  <a:latin typeface="Tahoma" pitchFamily="34" charset="0"/>
                </a:rPr>
                <a:t>customer</a:t>
              </a:r>
              <a:r>
                <a:rPr lang="en-US" sz="1600" i="0" dirty="0">
                  <a:latin typeface="Tahoma" pitchFamily="34" charset="0"/>
                  <a:cs typeface="Arial" charset="0"/>
                </a:rPr>
                <a:t>, </a:t>
              </a:r>
              <a:r>
                <a:rPr lang="en-US" sz="1600" i="1" dirty="0">
                  <a:latin typeface="Tahoma" pitchFamily="34" charset="0"/>
                  <a:cs typeface="Arial" charset="0"/>
                </a:rPr>
                <a:t>product</a:t>
              </a:r>
              <a:r>
                <a:rPr lang="en-US" sz="1600" i="0" dirty="0">
                  <a:latin typeface="Tahoma" pitchFamily="34" charset="0"/>
                  <a:cs typeface="Arial" charset="0"/>
                </a:rPr>
                <a:t>, </a:t>
              </a:r>
            </a:p>
            <a:p>
              <a:pPr algn="ctr"/>
              <a:r>
                <a:rPr lang="en-US" sz="1600" i="1" dirty="0">
                  <a:latin typeface="Tahoma" pitchFamily="34" charset="0"/>
                  <a:cs typeface="Arial" charset="0"/>
                </a:rPr>
                <a:t>inventory</a:t>
              </a:r>
              <a:r>
                <a:rPr lang="en-US" sz="1600" i="0" dirty="0">
                  <a:latin typeface="Tahoma" pitchFamily="34" charset="0"/>
                  <a:cs typeface="Arial" charset="0"/>
                </a:rPr>
                <a:t>, </a:t>
              </a:r>
              <a:r>
                <a:rPr lang="en-US" sz="1600" i="1" dirty="0">
                  <a:latin typeface="Tahoma" pitchFamily="34" charset="0"/>
                  <a:cs typeface="Arial" charset="0"/>
                </a:rPr>
                <a:t>order</a:t>
              </a:r>
              <a:r>
                <a:rPr lang="en-US" sz="1600" dirty="0">
                  <a:latin typeface="Tahoma" pitchFamily="34" charset="0"/>
                </a:rPr>
                <a:t> </a:t>
              </a:r>
            </a:p>
            <a:p>
              <a:pPr algn="ctr"/>
              <a:r>
                <a:rPr lang="en-US" sz="1600" i="0" dirty="0">
                  <a:latin typeface="Tahoma" pitchFamily="34" charset="0"/>
                  <a:cs typeface="Arial" charset="0"/>
                </a:rPr>
                <a:t>data</a:t>
              </a:r>
            </a:p>
          </p:txBody>
        </p:sp>
        <p:sp>
          <p:nvSpPr>
            <p:cNvPr id="12" name="Line 140"/>
            <p:cNvSpPr>
              <a:spLocks noChangeShapeType="1"/>
            </p:cNvSpPr>
            <p:nvPr>
              <p:custDataLst>
                <p:tags r:id="rId9"/>
              </p:custDataLst>
            </p:nvPr>
          </p:nvSpPr>
          <p:spPr bwMode="auto">
            <a:xfrm>
              <a:off x="5540623" y="3928353"/>
              <a:ext cx="838200" cy="0"/>
            </a:xfrm>
            <a:prstGeom prst="line">
              <a:avLst/>
            </a:prstGeom>
            <a:noFill/>
            <a:ln w="25400">
              <a:solidFill>
                <a:srgbClr val="990000"/>
              </a:solidFill>
              <a:round/>
              <a:headEnd/>
              <a:tailEnd/>
            </a:ln>
          </p:spPr>
          <p:txBody>
            <a:bodyPr wrap="none"/>
            <a:lstStyle/>
            <a:p>
              <a:endParaRPr lang="en-US" sz="1800" i="0"/>
            </a:p>
          </p:txBody>
        </p:sp>
        <p:sp>
          <p:nvSpPr>
            <p:cNvPr id="13" name="TextBox 12"/>
            <p:cNvSpPr txBox="1"/>
            <p:nvPr/>
          </p:nvSpPr>
          <p:spPr>
            <a:xfrm>
              <a:off x="821283" y="5751279"/>
              <a:ext cx="7618714" cy="1328655"/>
            </a:xfrm>
            <a:prstGeom prst="rect">
              <a:avLst/>
            </a:prstGeom>
            <a:noFill/>
          </p:spPr>
          <p:txBody>
            <a:bodyPr wrap="none" rtlCol="0">
              <a:spAutoFit/>
            </a:bodyPr>
            <a:lstStyle/>
            <a:p>
              <a:pPr marL="285750" indent="-285750" eaLnBrk="1" hangingPunct="1">
                <a:buFont typeface="Arial" panose="020B0604020202020204" pitchFamily="34" charset="0"/>
                <a:buChar char="•"/>
              </a:pPr>
              <a:r>
                <a:rPr lang="en-US" sz="1600" dirty="0"/>
                <a:t>Data is managed in a central place accessible to many</a:t>
              </a:r>
            </a:p>
            <a:p>
              <a:pPr marL="285750" indent="-285750">
                <a:buFont typeface="Arial" panose="020B0604020202020204" pitchFamily="34" charset="0"/>
                <a:buChar char="•"/>
              </a:pPr>
              <a:r>
                <a:rPr lang="en-US" sz="1600" dirty="0"/>
                <a:t>Central repository of shared data so all agents can access data they need</a:t>
              </a:r>
            </a:p>
            <a:p>
              <a:pPr marL="285750" indent="-285750" eaLnBrk="1" hangingPunct="1">
                <a:buFont typeface="Arial" panose="020B0604020202020204" pitchFamily="34" charset="0"/>
                <a:buChar char="•"/>
              </a:pPr>
              <a:r>
                <a:rPr lang="en-US" sz="1600" dirty="0"/>
                <a:t>Data stored in a standardized, convenient form</a:t>
              </a:r>
            </a:p>
            <a:p>
              <a:pPr marL="285750" indent="-285750">
                <a:buFont typeface="Arial" panose="020B0604020202020204" pitchFamily="34" charset="0"/>
                <a:buChar char="•"/>
              </a:pPr>
              <a:r>
                <a:rPr lang="en-US" sz="1600" dirty="0"/>
                <a:t>Requires a Database Management System (DBMS)</a:t>
              </a:r>
            </a:p>
          </p:txBody>
        </p:sp>
      </p:grpSp>
      <p:sp>
        <p:nvSpPr>
          <p:cNvPr id="15" name="Title 1"/>
          <p:cNvSpPr>
            <a:spLocks noGrp="1"/>
          </p:cNvSpPr>
          <p:nvPr>
            <p:ph type="title"/>
          </p:nvPr>
        </p:nvSpPr>
        <p:spPr>
          <a:xfrm>
            <a:off x="304800" y="409693"/>
            <a:ext cx="8839200" cy="533400"/>
          </a:xfrm>
        </p:spPr>
        <p:txBody>
          <a:bodyPr>
            <a:noAutofit/>
          </a:bodyPr>
          <a:lstStyle/>
          <a:p>
            <a:r>
              <a:rPr lang="en-US" altLang="zh-CN" sz="3600" dirty="0">
                <a:latin typeface="Arial" panose="020B0604020202020204" pitchFamily="34" charset="0"/>
              </a:rPr>
              <a:t>RDBMS provided unified data access</a:t>
            </a:r>
            <a:endParaRPr lang="en-US" altLang="en-US" sz="3600" dirty="0">
              <a:latin typeface="Arial" panose="020B0604020202020204" pitchFamily="34" charset="0"/>
            </a:endParaRPr>
          </a:p>
        </p:txBody>
      </p:sp>
      <p:sp>
        <p:nvSpPr>
          <p:cNvPr id="2" name="Rectangle 1">
            <a:extLst>
              <a:ext uri="{FF2B5EF4-FFF2-40B4-BE49-F238E27FC236}">
                <a16:creationId xmlns:a16="http://schemas.microsoft.com/office/drawing/2014/main" id="{13833EE9-6F7A-550E-597B-478764645A7C}"/>
              </a:ext>
            </a:extLst>
          </p:cNvPr>
          <p:cNvSpPr/>
          <p:nvPr/>
        </p:nvSpPr>
        <p:spPr>
          <a:xfrm>
            <a:off x="3581400" y="992399"/>
            <a:ext cx="4800600" cy="3027140"/>
          </a:xfrm>
          <a:prstGeom prst="rect">
            <a:avLst/>
          </a:prstGeom>
          <a:noFill/>
          <a:ln w="28575"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Tree>
    <p:extLst>
      <p:ext uri="{BB962C8B-B14F-4D97-AF65-F5344CB8AC3E}">
        <p14:creationId xmlns:p14="http://schemas.microsoft.com/office/powerpoint/2010/main" val="352672942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16-9 Light Backgroun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12-5-Texas-McCombs_PowerPoint_16-9_TEMPLATE" id="{0FF1D5ED-592F-C84B-A033-417FE0F64B3A}" vid="{DD3FE9A3-FB3A-8141-8AE8-76F77B07EA05}"/>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8105</TotalTime>
  <Words>2816</Words>
  <Application>Microsoft Office PowerPoint</Application>
  <PresentationFormat>On-screen Show (16:9)</PresentationFormat>
  <Paragraphs>517</Paragraphs>
  <Slides>70</Slides>
  <Notes>21</Notes>
  <HiddenSlides>2</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4</vt:i4>
      </vt:variant>
      <vt:variant>
        <vt:lpstr>Slide Titles</vt:lpstr>
      </vt:variant>
      <vt:variant>
        <vt:i4>70</vt:i4>
      </vt:variant>
    </vt:vector>
  </HeadingPairs>
  <TitlesOfParts>
    <vt:vector size="84" baseType="lpstr">
      <vt:lpstr>Arial</vt:lpstr>
      <vt:lpstr>Arial Black</vt:lpstr>
      <vt:lpstr>Calibri</vt:lpstr>
      <vt:lpstr>Courier New</vt:lpstr>
      <vt:lpstr>Symbol</vt:lpstr>
      <vt:lpstr>System Font Regular</vt:lpstr>
      <vt:lpstr>Tahoma</vt:lpstr>
      <vt:lpstr>Times New Roman</vt:lpstr>
      <vt:lpstr>Wingdings</vt:lpstr>
      <vt:lpstr>16-9 Light Background</vt:lpstr>
      <vt:lpstr>Visio</vt:lpstr>
      <vt:lpstr>Document</vt:lpstr>
      <vt:lpstr>Visio.Drawing.11</vt:lpstr>
      <vt:lpstr>Microsoft Word 97 - 2003 Document</vt:lpstr>
      <vt:lpstr>PowerPoint Presentation</vt:lpstr>
      <vt:lpstr>Goals for tonight</vt:lpstr>
      <vt:lpstr>Before we begin…</vt:lpstr>
      <vt:lpstr>PowerPoint Presentation</vt:lpstr>
      <vt:lpstr>PowerPoint Presentation</vt:lpstr>
      <vt:lpstr>PowerPoint Presentation</vt:lpstr>
      <vt:lpstr>Common Relational DBMS Brands</vt:lpstr>
      <vt:lpstr>PowerPoint Presentation</vt:lpstr>
      <vt:lpstr>RDBMS provided unified data access</vt:lpstr>
      <vt:lpstr>PowerPoint Presentation</vt:lpstr>
      <vt:lpstr>What makes it “relational”?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Normalization Example</vt:lpstr>
      <vt:lpstr>Normalization 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dc:title>
  <dc:subject/>
  <dc:creator>University Marketing and Creative Services</dc:creator>
  <cp:keywords/>
  <dc:description/>
  <cp:lastModifiedBy>Clint Tuttle</cp:lastModifiedBy>
  <cp:revision>510</cp:revision>
  <cp:lastPrinted>2011-01-24T02:49:42Z</cp:lastPrinted>
  <dcterms:created xsi:type="dcterms:W3CDTF">2011-06-30T15:04:08Z</dcterms:created>
  <dcterms:modified xsi:type="dcterms:W3CDTF">2022-09-07T13:48:21Z</dcterms:modified>
  <cp:category/>
</cp:coreProperties>
</file>