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46"/>
  </p:notesMasterIdLst>
  <p:sldIdLst>
    <p:sldId id="713" r:id="rId2"/>
    <p:sldId id="1441" r:id="rId3"/>
    <p:sldId id="1449" r:id="rId4"/>
    <p:sldId id="737" r:id="rId5"/>
    <p:sldId id="826" r:id="rId6"/>
    <p:sldId id="835" r:id="rId7"/>
    <p:sldId id="865" r:id="rId8"/>
    <p:sldId id="864" r:id="rId9"/>
    <p:sldId id="866" r:id="rId10"/>
    <p:sldId id="867" r:id="rId11"/>
    <p:sldId id="868" r:id="rId12"/>
    <p:sldId id="869" r:id="rId13"/>
    <p:sldId id="870" r:id="rId14"/>
    <p:sldId id="876" r:id="rId15"/>
    <p:sldId id="872" r:id="rId16"/>
    <p:sldId id="873" r:id="rId17"/>
    <p:sldId id="1443" r:id="rId18"/>
    <p:sldId id="1445" r:id="rId19"/>
    <p:sldId id="1061" r:id="rId20"/>
    <p:sldId id="1081" r:id="rId21"/>
    <p:sldId id="1064" r:id="rId22"/>
    <p:sldId id="1084" r:id="rId23"/>
    <p:sldId id="1073" r:id="rId24"/>
    <p:sldId id="1446" r:id="rId25"/>
    <p:sldId id="1074" r:id="rId26"/>
    <p:sldId id="1075" r:id="rId27"/>
    <p:sldId id="1066" r:id="rId28"/>
    <p:sldId id="1072" r:id="rId29"/>
    <p:sldId id="1447" r:id="rId30"/>
    <p:sldId id="834" r:id="rId31"/>
    <p:sldId id="1448" r:id="rId32"/>
    <p:sldId id="831" r:id="rId33"/>
    <p:sldId id="832" r:id="rId34"/>
    <p:sldId id="836" r:id="rId35"/>
    <p:sldId id="840" r:id="rId36"/>
    <p:sldId id="842" r:id="rId37"/>
    <p:sldId id="843" r:id="rId38"/>
    <p:sldId id="844" r:id="rId39"/>
    <p:sldId id="845" r:id="rId40"/>
    <p:sldId id="846" r:id="rId41"/>
    <p:sldId id="847" r:id="rId42"/>
    <p:sldId id="848" r:id="rId43"/>
    <p:sldId id="849" r:id="rId44"/>
    <p:sldId id="1442" r:id="rId45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1441"/>
            <p14:sldId id="1449"/>
            <p14:sldId id="737"/>
            <p14:sldId id="826"/>
            <p14:sldId id="835"/>
            <p14:sldId id="865"/>
            <p14:sldId id="864"/>
            <p14:sldId id="866"/>
            <p14:sldId id="867"/>
            <p14:sldId id="868"/>
            <p14:sldId id="869"/>
            <p14:sldId id="870"/>
            <p14:sldId id="876"/>
            <p14:sldId id="872"/>
            <p14:sldId id="873"/>
            <p14:sldId id="1443"/>
            <p14:sldId id="1445"/>
            <p14:sldId id="1061"/>
            <p14:sldId id="1081"/>
            <p14:sldId id="1064"/>
            <p14:sldId id="1084"/>
            <p14:sldId id="1073"/>
            <p14:sldId id="1446"/>
            <p14:sldId id="1074"/>
            <p14:sldId id="1075"/>
            <p14:sldId id="1066"/>
            <p14:sldId id="1072"/>
            <p14:sldId id="1447"/>
            <p14:sldId id="834"/>
            <p14:sldId id="1448"/>
            <p14:sldId id="831"/>
            <p14:sldId id="832"/>
            <p14:sldId id="836"/>
            <p14:sldId id="840"/>
            <p14:sldId id="842"/>
            <p14:sldId id="843"/>
            <p14:sldId id="844"/>
            <p14:sldId id="845"/>
            <p14:sldId id="846"/>
            <p14:sldId id="847"/>
            <p14:sldId id="848"/>
            <p14:sldId id="849"/>
            <p14:sldId id="1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82A"/>
    <a:srgbClr val="BF5700"/>
    <a:srgbClr val="C6531F"/>
    <a:srgbClr val="C01338"/>
    <a:srgbClr val="C00000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9" autoAdjust="0"/>
    <p:restoredTop sz="90951" autoAdjust="0"/>
  </p:normalViewPr>
  <p:slideViewPr>
    <p:cSldViewPr>
      <p:cViewPr varScale="1">
        <p:scale>
          <a:sx n="122" d="100"/>
          <a:sy n="122" d="100"/>
        </p:scale>
        <p:origin x="54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5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87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9/14/2022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6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4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2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5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4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38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9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2550"/>
            <a:ext cx="40386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8375" y="4629151"/>
            <a:ext cx="30956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1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Murach’s Oracle SQL and PL/SQL, C9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2014, Mike Murach &amp; Associates, Inc.</a:t>
            </a:r>
            <a:endParaRPr lang="en-US" altLang="en-US" sz="105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050"/>
            </a:lvl1pPr>
          </a:lstStyle>
          <a:p>
            <a:endParaRPr lang="en-US" altLang="en-US"/>
          </a:p>
          <a:p>
            <a:pPr algn="r"/>
            <a:r>
              <a:rPr lang="en-US" altLang="en-US" sz="750"/>
              <a:t>Slide </a:t>
            </a:r>
            <a:fld id="{B786E799-4E62-4EEA-99EA-2A76C7504DC2}" type="slidenum">
              <a:rPr lang="en-US" altLang="en-US" sz="750"/>
              <a:pPr algn="r"/>
              <a:t>‹#›</a:t>
            </a:fld>
            <a:endParaRPr lang="en-US" altLang="en-US" sz="750"/>
          </a:p>
        </p:txBody>
      </p:sp>
    </p:spTree>
    <p:extLst>
      <p:ext uri="{BB962C8B-B14F-4D97-AF65-F5344CB8AC3E}">
        <p14:creationId xmlns:p14="http://schemas.microsoft.com/office/powerpoint/2010/main" val="79388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186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0.emf"/><Relationship Id="rId7" Type="http://schemas.openxmlformats.org/officeDocument/2006/relationships/oleObject" Target="../embeddings/oleObject15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MIS 281N</a:t>
            </a:r>
          </a:p>
          <a:p>
            <a:pPr fontAlgn="auto">
              <a:spcAft>
                <a:spcPts val="0"/>
              </a:spcAft>
            </a:pPr>
            <a:r>
              <a:rPr lang="en-US" sz="4000" dirty="0"/>
              <a:t>Data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</a:rPr>
              <a:t>Class 3 – Designing a Database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0" y="0"/>
            <a:ext cx="3345786" cy="1162050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290C270-949B-4FE5-AFAA-28FBA0F3B264}"/>
              </a:ext>
            </a:extLst>
          </p:cNvPr>
          <p:cNvSpPr txBox="1">
            <a:spLocks/>
          </p:cNvSpPr>
          <p:nvPr/>
        </p:nvSpPr>
        <p:spPr>
          <a:xfrm>
            <a:off x="548640" y="4095750"/>
            <a:ext cx="7886700" cy="457201"/>
          </a:xfrm>
          <a:prstGeom prst="rect">
            <a:avLst/>
          </a:prstGeom>
        </p:spPr>
        <p:txBody>
          <a:bodyPr vert="horz" lIns="91440" tIns="45720" rIns="91440" bIns="45720" numCol="2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Brad Poynter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Clint Tuttle</a:t>
            </a:r>
          </a:p>
          <a:p>
            <a:pPr fontAlgn="auto">
              <a:lnSpc>
                <a:spcPct val="50000"/>
              </a:lnSpc>
              <a:spcAft>
                <a:spcPts val="0"/>
              </a:spcAft>
            </a:pPr>
            <a:endParaRPr lang="en-US" sz="1100" b="1" cap="all" dirty="0">
              <a:solidFill>
                <a:schemeClr val="accent6">
                  <a:lumMod val="60000"/>
                  <a:lumOff val="40000"/>
                </a:schemeClr>
              </a:solidFill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38150"/>
            <a:ext cx="890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tables with </a:t>
            </a:r>
            <a:r>
              <a:rPr lang="en-US" sz="28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table-level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2623" y="1047750"/>
            <a:ext cx="6400800" cy="1905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54" y="980420"/>
            <a:ext cx="2503065" cy="272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Create the </a:t>
            </a:r>
            <a:r>
              <a:rPr lang="en-US" sz="1600" b="1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members_committees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with composite PKs and two FKs.  This requires table-level constraints.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Test constraints work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3038" indent="-17303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11" descr="https://documents.lucidchart.com/documents/599bc98f-1fd8-4578-a9c4-65e43350ae24/pages/dh7O-Wq_zy11?a=5458&amp;x=-45&amp;y=705&amp;w=1263&amp;h=334&amp;store=1&amp;accept=image%2F*&amp;auth=LCA%2083aed007702d63047202f053ad9d95e05a851338-ts%3D15497343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6877" r="5385" b="7067"/>
          <a:stretch/>
        </p:blipFill>
        <p:spPr bwMode="auto">
          <a:xfrm>
            <a:off x="2735764" y="1207770"/>
            <a:ext cx="6223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documents.lucidchart.com/documents/599bc98f-1fd8-4578-a9c4-65e43350ae24/pages/dh7O-Wq_zy11?a=5470&amp;x=369&amp;y=713&amp;w=383&amp;h=158&amp;store=1&amp;accept=image%2F*&amp;auth=LCA%20cd92d3fe70fcb846a2c7a8ed7ed8bc55f0d353b8-ts%3D154973610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8" t="41453" r="44307" b="14586"/>
          <a:stretch/>
        </p:blipFill>
        <p:spPr bwMode="auto">
          <a:xfrm>
            <a:off x="4832995" y="1493744"/>
            <a:ext cx="960298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4800" y="3303229"/>
            <a:ext cx="8534400" cy="198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Hint: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300" b="1" dirty="0">
              <a:solidFill>
                <a:srgbClr val="00B05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column_name_1     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column_constraints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column_name_2     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column_constraints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 [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PRIMARY KEY (column_name_1, column_name_2),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[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FOREIGN KEY (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fk_column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REFERENCES table (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pk_column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3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793" y="1276351"/>
            <a:ext cx="1712407" cy="601442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2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38150"/>
            <a:ext cx="890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</a:t>
            </a:r>
            <a:r>
              <a:rPr lang="en-US" sz="28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table-level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459" y="1073140"/>
            <a:ext cx="6400800" cy="1905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 descr="https://documents.lucidchart.com/documents/599bc98f-1fd8-4578-a9c4-65e43350ae24/pages/dh7O-Wq_zy11?a=5458&amp;x=-45&amp;y=705&amp;w=1263&amp;h=334&amp;store=1&amp;accept=image%2F*&amp;auth=LCA%2083aed007702d63047202f053ad9d95e05a851338-ts%3D15497343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6877" r="5385" b="7067"/>
          <a:stretch/>
        </p:blipFill>
        <p:spPr bwMode="auto">
          <a:xfrm>
            <a:off x="609600" y="1233160"/>
            <a:ext cx="6223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documents.lucidchart.com/documents/599bc98f-1fd8-4578-a9c4-65e43350ae24/pages/dh7O-Wq_zy11?a=5470&amp;x=369&amp;y=713&amp;w=383&amp;h=158&amp;store=1&amp;accept=image%2F*&amp;auth=LCA%20cd92d3fe70fcb846a2c7a8ed7ed8bc55f0d353b8-ts%3D154973610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8" t="41453" r="44307" b="14586"/>
          <a:stretch/>
        </p:blipFill>
        <p:spPr bwMode="auto">
          <a:xfrm>
            <a:off x="2706831" y="1519134"/>
            <a:ext cx="960298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20998" y="3409950"/>
            <a:ext cx="8534400" cy="11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Hint: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alt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alt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alt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ADD CONSTRAINT </a:t>
            </a:r>
            <a:r>
              <a:rPr lang="en-US" alt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r>
              <a:rPr lang="en-US" alt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CHECK (</a:t>
            </a:r>
            <a:r>
              <a:rPr lang="en-US" alt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alt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condition) [DISABLE];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300" b="1" dirty="0">
              <a:solidFill>
                <a:srgbClr val="00B05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300" b="1" dirty="0">
              <a:solidFill>
                <a:srgbClr val="00B05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4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38150"/>
            <a:ext cx="890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Editing table components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141333"/>
            <a:ext cx="6400800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for modifying the table </a:t>
            </a:r>
            <a:r>
              <a:rPr lang="en-US" sz="1400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     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COLUMN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   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647950"/>
            <a:ext cx="9067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for modifying the table </a:t>
            </a:r>
            <a:r>
              <a:rPr lang="en-US" sz="1400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    CONSTRAINT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constrnt_name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definition [DISABLE]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    CONSTRAINT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constrnt_name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 [NOVALIDATE]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constrnt_name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 	 	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constrnt_name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36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1047750"/>
            <a:ext cx="4114800" cy="1936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Drop a constraint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Drop a column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Truncate a table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Drop a table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38150"/>
            <a:ext cx="890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Deleting table components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1045029"/>
            <a:ext cx="6400800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for modifying the table </a:t>
            </a:r>
            <a:r>
              <a:rPr lang="en-US" sz="1400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     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COLUMN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   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2270390"/>
            <a:ext cx="9067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for modifying the table </a:t>
            </a:r>
            <a:r>
              <a:rPr lang="en-US" sz="1400" b="1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    CONSTRAINT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constrnt_name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definition [DISABLE]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    CONSTRAINT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constrnt_name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 [NOVALIDATE]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constrnt_name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DISABLE 	 	 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constrnt_name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4800" y="3486150"/>
            <a:ext cx="4572000" cy="15542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to rename a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table_orig_name</a:t>
            </a: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05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table_new_name</a:t>
            </a: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05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to purge all data in a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TRUNCATE TABLE vendor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05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to delete a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05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vendor</a:t>
            </a:r>
          </a:p>
        </p:txBody>
      </p:sp>
    </p:spTree>
    <p:extLst>
      <p:ext uri="{BB962C8B-B14F-4D97-AF65-F5344CB8AC3E}">
        <p14:creationId xmlns:p14="http://schemas.microsoft.com/office/powerpoint/2010/main" val="273221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522" y="925145"/>
            <a:ext cx="8900955" cy="329320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6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66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SQL statements</a:t>
            </a:r>
            <a:r>
              <a:rPr lang="en-US" sz="6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6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“</a:t>
            </a:r>
            <a:r>
              <a:rPr lang="en-US" sz="66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en-US" sz="6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14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38150"/>
            <a:ext cx="890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drop script accounts payable tables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95350"/>
            <a:ext cx="8001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-- Using a double dash will add a comment to your code</a:t>
            </a:r>
          </a:p>
          <a:p>
            <a:endParaRPr lang="en-US" sz="1400" dirty="0"/>
          </a:p>
          <a:p>
            <a:r>
              <a:rPr lang="en-US" sz="1400" dirty="0"/>
              <a:t>“</a:t>
            </a:r>
            <a:r>
              <a:rPr lang="en-US" sz="1400" dirty="0">
                <a:solidFill>
                  <a:srgbClr val="00B0F0"/>
                </a:solidFill>
              </a:rPr>
              <a:t>EXECUTE IMMEDIATE</a:t>
            </a:r>
            <a:r>
              <a:rPr lang="en-US" sz="1400" dirty="0"/>
              <a:t>” is used to run a string of text as a query.  Not needed</a:t>
            </a:r>
          </a:p>
          <a:p>
            <a:r>
              <a:rPr lang="en-US" sz="1400" dirty="0"/>
              <a:t>“</a:t>
            </a:r>
            <a:r>
              <a:rPr lang="en-US" sz="1400" dirty="0">
                <a:solidFill>
                  <a:srgbClr val="00B0F0"/>
                </a:solidFill>
              </a:rPr>
              <a:t>WHEN OTHER</a:t>
            </a:r>
            <a:r>
              <a:rPr lang="en-US" sz="1400" dirty="0"/>
              <a:t>” is used for trapping errors”</a:t>
            </a:r>
          </a:p>
          <a:p>
            <a:endParaRPr lang="en-US" sz="1400" dirty="0"/>
          </a:p>
          <a:p>
            <a:r>
              <a:rPr lang="en-US" sz="1400" b="1" u="sng" dirty="0"/>
              <a:t>Example 1</a:t>
            </a:r>
          </a:p>
          <a:p>
            <a:r>
              <a:rPr lang="en-US" sz="1400" dirty="0"/>
              <a:t>  EXECUTE IMMEDIATE </a:t>
            </a:r>
            <a:r>
              <a:rPr lang="en-US" sz="1400" i="1" dirty="0"/>
              <a:t>'DROP TABLE </a:t>
            </a:r>
            <a:r>
              <a:rPr lang="en-US" sz="1400" i="1" dirty="0" err="1"/>
              <a:t>invoice_archive</a:t>
            </a:r>
            <a:r>
              <a:rPr lang="en-US" sz="1400" dirty="0"/>
              <a:t>';</a:t>
            </a:r>
          </a:p>
          <a:p>
            <a:r>
              <a:rPr lang="en-US" sz="1400" dirty="0"/>
              <a:t>  EXECUTE IMMEDIATE </a:t>
            </a:r>
            <a:r>
              <a:rPr lang="en-US" sz="1400" i="1" dirty="0"/>
              <a:t>'DROP TABLE </a:t>
            </a:r>
            <a:r>
              <a:rPr lang="en-US" sz="1400" i="1" dirty="0" err="1"/>
              <a:t>invoice_line_items</a:t>
            </a:r>
            <a:r>
              <a:rPr lang="en-US" sz="1400" dirty="0"/>
              <a:t>';</a:t>
            </a:r>
          </a:p>
          <a:p>
            <a:r>
              <a:rPr lang="en-US" sz="1400" dirty="0"/>
              <a:t>  EXECUTE IMMEDIATE </a:t>
            </a:r>
            <a:r>
              <a:rPr lang="en-US" sz="1400" i="1" dirty="0"/>
              <a:t>'DROP TABLE invoices</a:t>
            </a:r>
            <a:r>
              <a:rPr lang="en-US" sz="1400" dirty="0"/>
              <a:t>';</a:t>
            </a:r>
          </a:p>
          <a:p>
            <a:r>
              <a:rPr lang="en-US" sz="1400" dirty="0"/>
              <a:t>EXCEPTION</a:t>
            </a:r>
          </a:p>
          <a:p>
            <a:r>
              <a:rPr lang="en-US" sz="1400" dirty="0"/>
              <a:t>  WHEN OTHERS THEN</a:t>
            </a:r>
          </a:p>
          <a:p>
            <a:r>
              <a:rPr lang="en-US" sz="1400" dirty="0"/>
              <a:t>    DBMS_OUTPUT.PUT_LINE('');					</a:t>
            </a:r>
          </a:p>
          <a:p>
            <a:r>
              <a:rPr lang="en-US" sz="1400" dirty="0"/>
              <a:t>END;</a:t>
            </a:r>
          </a:p>
          <a:p>
            <a:endParaRPr lang="en-US" sz="1400" dirty="0"/>
          </a:p>
          <a:p>
            <a:r>
              <a:rPr lang="en-US" sz="1400" b="1" u="sng" dirty="0"/>
              <a:t>Example 2</a:t>
            </a:r>
          </a:p>
          <a:p>
            <a:r>
              <a:rPr lang="en-US" sz="1400" dirty="0"/>
              <a:t>-- You can also run the following.  Has to run as a script not as single query </a:t>
            </a:r>
          </a:p>
          <a:p>
            <a:r>
              <a:rPr lang="en-US" sz="1400" i="1" dirty="0"/>
              <a:t>DROP TABLE </a:t>
            </a:r>
            <a:r>
              <a:rPr lang="en-US" sz="1400" i="1" dirty="0" err="1"/>
              <a:t>invoice_archive</a:t>
            </a:r>
            <a:r>
              <a:rPr lang="en-US" sz="1400" i="1" dirty="0"/>
              <a:t>;</a:t>
            </a:r>
          </a:p>
          <a:p>
            <a:r>
              <a:rPr lang="en-US" sz="1400" i="1" dirty="0"/>
              <a:t>DROP TABLE </a:t>
            </a:r>
            <a:r>
              <a:rPr lang="en-US" sz="1400" i="1" dirty="0" err="1"/>
              <a:t>invoice_line_items</a:t>
            </a:r>
            <a:r>
              <a:rPr lang="en-US" sz="1400" i="1" dirty="0"/>
              <a:t>;</a:t>
            </a:r>
          </a:p>
          <a:p>
            <a:r>
              <a:rPr lang="en-US" sz="1400" i="1" dirty="0"/>
              <a:t>DROP TABLE invoices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400550"/>
            <a:ext cx="1019175" cy="6477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810000" y="4552950"/>
            <a:ext cx="3810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10000" y="4557032"/>
            <a:ext cx="3810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209369" y="4474205"/>
            <a:ext cx="533400" cy="50039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38150"/>
            <a:ext cx="890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drop script for your UBC tables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123950"/>
            <a:ext cx="8001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What order should we drop the tables?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Can’t drop “parent” table without creating orphan records so drop child table first</a:t>
            </a:r>
          </a:p>
        </p:txBody>
      </p:sp>
      <p:pic>
        <p:nvPicPr>
          <p:cNvPr id="11" name="Picture 11" descr="https://documents.lucidchart.com/documents/599bc98f-1fd8-4578-a9c4-65e43350ae24/pages/dh7O-Wq_zy11?a=5458&amp;x=-45&amp;y=705&amp;w=1263&amp;h=334&amp;store=1&amp;accept=image%2F*&amp;auth=LCA%2083aed007702d63047202f053ad9d95e05a851338-ts%3D15497343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6877" r="5385" b="7067"/>
          <a:stretch/>
        </p:blipFill>
        <p:spPr bwMode="auto">
          <a:xfrm>
            <a:off x="1219200" y="1962150"/>
            <a:ext cx="6223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documents.lucidchart.com/documents/599bc98f-1fd8-4578-a9c4-65e43350ae24/pages/dh7O-Wq_zy11?a=5470&amp;x=369&amp;y=713&amp;w=383&amp;h=158&amp;store=1&amp;accept=image%2F*&amp;auth=LCA%20cd92d3fe70fcb846a2c7a8ed7ed8bc55f0d353b8-ts%3D154973610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8" t="41453" r="44307" b="14586"/>
          <a:stretch/>
        </p:blipFill>
        <p:spPr bwMode="auto">
          <a:xfrm>
            <a:off x="3316431" y="2248124"/>
            <a:ext cx="960298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3943350"/>
            <a:ext cx="8001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What order should we add the tables in a </a:t>
            </a:r>
            <a:r>
              <a:rPr lang="en-US" sz="1800" i="1" dirty="0"/>
              <a:t>create script</a:t>
            </a:r>
            <a:r>
              <a:rPr lang="en-US" sz="1800" dirty="0"/>
              <a:t>?</a:t>
            </a:r>
          </a:p>
          <a:p>
            <a:r>
              <a:rPr lang="en-US" sz="1600" dirty="0">
                <a:solidFill>
                  <a:srgbClr val="00B050"/>
                </a:solidFill>
              </a:rPr>
              <a:t>Can’t add “child” table without creating parent table so add PK table first</a:t>
            </a:r>
          </a:p>
        </p:txBody>
      </p:sp>
    </p:spTree>
    <p:extLst>
      <p:ext uri="{BB962C8B-B14F-4D97-AF65-F5344CB8AC3E}">
        <p14:creationId xmlns:p14="http://schemas.microsoft.com/office/powerpoint/2010/main" val="392274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047" y="464195"/>
            <a:ext cx="9164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tips &amp; best practices to keep in mind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8EA45-D537-AB46-A890-E49277A2545C}"/>
              </a:ext>
            </a:extLst>
          </p:cNvPr>
          <p:cNvSpPr/>
          <p:nvPr/>
        </p:nvSpPr>
        <p:spPr>
          <a:xfrm>
            <a:off x="152400" y="1065299"/>
            <a:ext cx="8915400" cy="372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225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Cannot Combine these attributes:</a:t>
            </a:r>
          </a:p>
          <a:p>
            <a:pPr marL="628650" lvl="1" indent="-285750">
              <a:spcAft>
                <a:spcPts val="225"/>
              </a:spcAft>
              <a:buClr>
                <a:srgbClr val="C00000"/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PRIMARY KEY with UNIQUE</a:t>
            </a:r>
          </a:p>
          <a:p>
            <a:pPr marL="628650" lvl="1" indent="-285750">
              <a:spcAft>
                <a:spcPts val="225"/>
              </a:spcAft>
              <a:buClr>
                <a:srgbClr val="C00000"/>
              </a:buClr>
              <a:buSzPct val="110000"/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NULL with DEFAULT</a:t>
            </a:r>
          </a:p>
          <a:p>
            <a:pPr marL="342900" indent="-342900">
              <a:spcBef>
                <a:spcPts val="900"/>
              </a:spcBef>
              <a:spcAft>
                <a:spcPts val="225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Make sure definitions (name, datatype) of PK and corresponding FK match</a:t>
            </a:r>
          </a:p>
          <a:p>
            <a:pPr marL="342900" indent="-342900">
              <a:spcBef>
                <a:spcPts val="900"/>
              </a:spcBef>
              <a:spcAft>
                <a:spcPts val="225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UPPERCASE for keywords and make sure they are spelled out correctly</a:t>
            </a:r>
          </a:p>
          <a:p>
            <a:pPr marL="342900" indent="-342900">
              <a:spcBef>
                <a:spcPts val="900"/>
              </a:spcBef>
              <a:spcAft>
                <a:spcPts val="225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spaces and indentation to make your code more readable</a:t>
            </a:r>
          </a:p>
          <a:p>
            <a:pPr marL="342900" indent="-342900">
              <a:spcBef>
                <a:spcPts val="900"/>
              </a:spcBef>
              <a:spcAft>
                <a:spcPts val="225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Match your parenthesis</a:t>
            </a:r>
          </a:p>
          <a:p>
            <a:pPr marL="342900" indent="-342900">
              <a:spcBef>
                <a:spcPts val="900"/>
              </a:spcBef>
              <a:spcAft>
                <a:spcPts val="225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Oracle won’t allow a change to a column if that change would cause data to be lost</a:t>
            </a:r>
          </a:p>
          <a:p>
            <a:pPr marL="342900" indent="-342900">
              <a:spcBef>
                <a:spcPts val="900"/>
              </a:spcBef>
              <a:spcAft>
                <a:spcPts val="225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Consider the order in which you create tables</a:t>
            </a:r>
          </a:p>
          <a:p>
            <a:pPr>
              <a:spcAft>
                <a:spcPts val="225"/>
              </a:spcAft>
              <a:buClr>
                <a:srgbClr val="C00000"/>
              </a:buClr>
              <a:buSzPct val="1100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522" y="2017752"/>
            <a:ext cx="8900955" cy="110799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6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</a:p>
        </p:txBody>
      </p:sp>
    </p:spTree>
    <p:extLst>
      <p:ext uri="{BB962C8B-B14F-4D97-AF65-F5344CB8AC3E}">
        <p14:creationId xmlns:p14="http://schemas.microsoft.com/office/powerpoint/2010/main" val="112655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231491" y="536956"/>
          <a:ext cx="5545137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05233" imgH="3187258" progId="Word.Document.8">
                  <p:embed/>
                </p:oleObj>
              </mc:Choice>
              <mc:Fallback>
                <p:oleObj name="Document" r:id="rId2" imgW="7505233" imgH="3187258" progId="Word.Document.8">
                  <p:embed/>
                  <p:pic>
                    <p:nvPicPr>
                      <p:cNvPr id="358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91" y="536956"/>
                        <a:ext cx="5545137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06388" y="2495550"/>
          <a:ext cx="5486400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435410" imgH="4221178" progId="Word.Document.8">
                  <p:embed/>
                </p:oleObj>
              </mc:Choice>
              <mc:Fallback>
                <p:oleObj name="Document" r:id="rId4" imgW="7435410" imgH="4221178" progId="Word.Document.8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2495550"/>
                        <a:ext cx="5486400" cy="31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486400" y="926273"/>
            <a:ext cx="3581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Clarify: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Cycle</a:t>
            </a:r>
            <a:r>
              <a:rPr 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 = return to beginning of </a:t>
            </a:r>
            <a:r>
              <a:rPr lang="en-US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seq</a:t>
            </a:r>
            <a:r>
              <a:rPr 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 after it hits the max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Cache</a:t>
            </a:r>
            <a:r>
              <a:rPr 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 = Saves the next set of numbers in the </a:t>
            </a:r>
            <a:r>
              <a:rPr lang="en-US" sz="1800" dirty="0" err="1">
                <a:latin typeface="Arial" panose="020B0604020202020204" pitchFamily="34" charset="0"/>
                <a:cs typeface="Times New Roman" panose="02020603050405020304" pitchFamily="18" charset="0"/>
              </a:rPr>
              <a:t>seq</a:t>
            </a:r>
            <a:r>
              <a:rPr 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 in memory to speed up performance.  Default cache is 20.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Arial" panose="020B0604020202020204" pitchFamily="34" charset="0"/>
                <a:cs typeface="Times New Roman" panose="02020603050405020304" pitchFamily="18" charset="0"/>
              </a:rPr>
              <a:t>Order</a:t>
            </a:r>
            <a:r>
              <a:rPr 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 = Guarantees the numbers generated in order of request.  </a:t>
            </a:r>
            <a:r>
              <a:rPr lang="en-US" sz="1800" i="1" dirty="0">
                <a:latin typeface="Arial" panose="020B0604020202020204" pitchFamily="34" charset="0"/>
                <a:cs typeface="Times New Roman" panose="02020603050405020304" pitchFamily="18" charset="0"/>
              </a:rPr>
              <a:t>Only used in unique application design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420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8610600" cy="3505200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1</a:t>
            </a:r>
            <a:r>
              <a:rPr lang="en-US" u="sng" baseline="30000" dirty="0"/>
              <a:t>st</a:t>
            </a:r>
            <a:r>
              <a:rPr lang="en-US" u="sng" dirty="0"/>
              <a:t> part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DDL with Insert, Update, Delete, Sequences (~45 minutes)</a:t>
            </a:r>
          </a:p>
          <a:p>
            <a:pPr lvl="1"/>
            <a:r>
              <a:rPr lang="en-US" dirty="0"/>
              <a:t>Debrief starting at 4:45pm</a:t>
            </a:r>
          </a:p>
          <a:p>
            <a:r>
              <a:rPr lang="en-US" dirty="0"/>
              <a:t>Short Break</a:t>
            </a:r>
            <a:endParaRPr lang="en-US" u="sng" dirty="0"/>
          </a:p>
          <a:p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part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DML basics (SELECT, FROM, WHERE, ORDER BY)</a:t>
            </a:r>
          </a:p>
          <a:p>
            <a:pPr lvl="1"/>
            <a:r>
              <a:rPr lang="en-US" dirty="0"/>
              <a:t>Debrief starting at 5:30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6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52400" y="590550"/>
          <a:ext cx="5486400" cy="310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5410" imgH="4221178" progId="Word.Document.8">
                  <p:embed/>
                </p:oleObj>
              </mc:Choice>
              <mc:Fallback>
                <p:oleObj name="Document" r:id="rId2" imgW="7435410" imgH="4221178" progId="Word.Document.8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90550"/>
                        <a:ext cx="5486400" cy="310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181600" y="464948"/>
            <a:ext cx="3886200" cy="3354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Practice you will….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sequence called </a:t>
            </a:r>
            <a:r>
              <a:rPr lang="en-US" sz="1600" b="1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member_id_seq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 starts at 10 and increments by 1. 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test INSERT statements and confirm sequence was created correctly and works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the DDL provided to default the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member_id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to the next value of the newly created sequence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2</a:t>
            </a:r>
            <a:r>
              <a:rPr lang="en-US" sz="16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INSERT statements and then confirm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member_id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defaults correctly</a:t>
            </a: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150607" y="3867150"/>
          <a:ext cx="7134225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9682188" imgH="4044270" progId="Word.Document.8">
                  <p:embed/>
                </p:oleObj>
              </mc:Choice>
              <mc:Fallback>
                <p:oleObj name="Document" r:id="rId4" imgW="9682188" imgH="4044270" progId="Word.Document.8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7" y="3867150"/>
                        <a:ext cx="7134225" cy="296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620000" y="4095750"/>
            <a:ext cx="1523999" cy="107721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600" b="1" dirty="0">
                <a:ln/>
                <a:solidFill>
                  <a:schemeClr val="accent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sz="1600" dirty="0">
                <a:ln/>
                <a:solidFill>
                  <a:schemeClr val="accent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PK constraint at end of column definition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634162" y="4324350"/>
            <a:ext cx="985838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2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304800" y="514350"/>
          <a:ext cx="548640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4028536" progId="Word.Document.8">
                  <p:embed/>
                </p:oleObj>
              </mc:Choice>
              <mc:Fallback>
                <p:oleObj name="Document" r:id="rId2" imgW="7443515" imgH="4028536" progId="Word.Document.8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4350"/>
                        <a:ext cx="5486400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26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301625" y="588963"/>
          <a:ext cx="5440363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6115" imgH="3565144" progId="Word.Document.8">
                  <p:embed/>
                </p:oleObj>
              </mc:Choice>
              <mc:Fallback>
                <p:oleObj name="Document" r:id="rId2" imgW="7436115" imgH="3565144" progId="Word.Document.8">
                  <p:embed/>
                  <p:pic>
                    <p:nvPicPr>
                      <p:cNvPr id="378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588963"/>
                        <a:ext cx="5440363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953000" y="666750"/>
            <a:ext cx="388620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this if you have time! 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statement that looks up the Current value and next value for the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member_id_seq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Dual table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152400" y="520700"/>
          <a:ext cx="717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759028" imgH="780310" progId="Word.Document.8">
                  <p:embed/>
                </p:oleObj>
              </mc:Choice>
              <mc:Fallback>
                <p:oleObj name="Document" r:id="rId2" imgW="9759028" imgH="780310" progId="Word.Document.8">
                  <p:embed/>
                  <p:pic>
                    <p:nvPicPr>
                      <p:cNvPr id="583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20700"/>
                        <a:ext cx="7175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71550"/>
            <a:ext cx="6522244" cy="396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7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522" y="2017752"/>
            <a:ext cx="8900955" cy="110799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6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3895462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38150"/>
            <a:ext cx="8839200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Indexes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Speeds up joins and searches.  How?  </a:t>
            </a:r>
            <a:r>
              <a:rPr lang="en-US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Let’s look at example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default, Oracle creates an index on each Primary Key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Best to add Indexes on columns: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Frequently used in joins </a:t>
            </a:r>
            <a:r>
              <a:rPr lang="en-US" spc="-1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(i.e. Foreign Keys especially)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Frequently used in searches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Has a UNIQUE integrity constraint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updated a lot - indexes slow down insert, update, deletes</a:t>
            </a: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7345" algn="l"/>
              </a:tabLst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FAQ: Is indexing everything bad?  Who typically makes indexes?</a:t>
            </a:r>
          </a:p>
        </p:txBody>
      </p:sp>
    </p:spTree>
    <p:extLst>
      <p:ext uri="{BB962C8B-B14F-4D97-AF65-F5344CB8AC3E}">
        <p14:creationId xmlns:p14="http://schemas.microsoft.com/office/powerpoint/2010/main" val="1560279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297818" y="366712"/>
          <a:ext cx="5486400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5410" imgH="4721904" progId="Word.Document.8">
                  <p:embed/>
                </p:oleObj>
              </mc:Choice>
              <mc:Fallback>
                <p:oleObj name="Document" r:id="rId2" imgW="7435410" imgH="4721904" progId="Word.Document.8">
                  <p:embed/>
                  <p:pic>
                    <p:nvPicPr>
                      <p:cNvPr id="317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8" y="366712"/>
                        <a:ext cx="5486400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10200" y="534017"/>
            <a:ext cx="3352800" cy="523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TIP: </a:t>
            </a:r>
            <a:r>
              <a:rPr lang="en-US" sz="1400" dirty="0"/>
              <a:t>Use a standard naming convention for readability.  e.g. </a:t>
            </a:r>
            <a:r>
              <a:rPr lang="en-US" sz="1400" dirty="0" err="1"/>
              <a:t>table_column_ix</a:t>
            </a:r>
            <a:r>
              <a:rPr lang="en-US" sz="1400" dirty="0"/>
              <a:t>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57600" y="1047750"/>
            <a:ext cx="1752600" cy="914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9906" y="3409950"/>
          <a:ext cx="5486400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443515" imgH="3241732" progId="Word.Document.8">
                  <p:embed/>
                </p:oleObj>
              </mc:Choice>
              <mc:Fallback>
                <p:oleObj name="Document" r:id="rId4" imgW="7443515" imgH="3241732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06" y="3409950"/>
                        <a:ext cx="5486400" cy="240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242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3" name="Object 4"/>
          <p:cNvGraphicFramePr>
            <a:graphicFrameLocks noChangeAspect="1"/>
          </p:cNvGraphicFramePr>
          <p:nvPr/>
        </p:nvGraphicFramePr>
        <p:xfrm>
          <a:off x="152400" y="514350"/>
          <a:ext cx="5486400" cy="332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6115" imgH="4529885" progId="Word.Document.8">
                  <p:embed/>
                </p:oleObj>
              </mc:Choice>
              <mc:Fallback>
                <p:oleObj name="Document" r:id="rId2" imgW="7436115" imgH="4529885" progId="Word.Document.8">
                  <p:embed/>
                  <p:pic>
                    <p:nvPicPr>
                      <p:cNvPr id="481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14350"/>
                        <a:ext cx="5486400" cy="332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181600" y="910500"/>
            <a:ext cx="38862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Practice: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What would be likely fields to create an index on for the invoice table? 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Create an index on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Why?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Create an index on </a:t>
            </a:r>
            <a:r>
              <a:rPr lang="en-US" sz="16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why?  Should we consider sorting?  Create index.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8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177800" y="495300"/>
          <a:ext cx="8648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1891834" imgH="710324" progId="Word.Document.8">
                  <p:embed/>
                </p:oleObj>
              </mc:Choice>
              <mc:Fallback>
                <p:oleObj name="Document" r:id="rId2" imgW="11891834" imgH="710324" progId="Word.Document.8">
                  <p:embed/>
                  <p:pic>
                    <p:nvPicPr>
                      <p:cNvPr id="5734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495300"/>
                        <a:ext cx="8648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95350"/>
            <a:ext cx="516731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4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522" y="666750"/>
            <a:ext cx="8900955" cy="430887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6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INSERT, UPDATE, DELETE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66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66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TRANSATIONS</a:t>
            </a:r>
            <a:endParaRPr lang="en-US" sz="6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5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 for 1</a:t>
            </a:r>
            <a:r>
              <a:rPr lang="en-US" baseline="30000" dirty="0"/>
              <a:t>st</a:t>
            </a:r>
            <a:r>
              <a:rPr lang="en-US" dirty="0"/>
              <a:t> part (DDL &amp; Implement)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2550"/>
            <a:ext cx="8610600" cy="3733800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i="1" dirty="0">
                <a:effectLst/>
                <a:latin typeface="Calibri" panose="020F0502020204030204" pitchFamily="34" charset="0"/>
              </a:rPr>
              <a:t>Column level </a:t>
            </a:r>
            <a:r>
              <a:rPr lang="en-US" sz="2000" dirty="0">
                <a:effectLst/>
                <a:latin typeface="Calibri" panose="020F0502020204030204" pitchFamily="34" charset="0"/>
              </a:rPr>
              <a:t>constraints only apply to that 1 column.  Constraints that involved two columns have to be defined at a </a:t>
            </a:r>
            <a:r>
              <a:rPr lang="en-US" sz="2000" i="1" dirty="0">
                <a:effectLst/>
                <a:latin typeface="Calibri" panose="020F0502020204030204" pitchFamily="34" charset="0"/>
              </a:rPr>
              <a:t>table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  <a:r>
              <a:rPr lang="en-US" sz="2000" i="1" dirty="0">
                <a:effectLst/>
                <a:latin typeface="Calibri" panose="020F0502020204030204" pitchFamily="34" charset="0"/>
              </a:rPr>
              <a:t>level</a:t>
            </a:r>
            <a:r>
              <a:rPr lang="en-US" sz="2000" dirty="0">
                <a:effectLst/>
                <a:latin typeface="Calibri" panose="020F0502020204030204" pitchFamily="34" charset="0"/>
              </a:rPr>
              <a:t>.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</a:rPr>
              <a:t>Uses single quotes for data, not double quotes. Don’t need double quotes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</a:rPr>
              <a:t>Order of CREATE (parent before child) and DROP (child before parent)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Calibri" panose="020F0502020204030204" pitchFamily="34" charset="0"/>
              </a:rPr>
              <a:t>DEFAULTs only get used when a value of NULL is entered.  Therefore you shouldn’t constrain these columns with NOT NULL. If you include that, you'll never allow NULL which means the default will never be used. 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u="sng" dirty="0">
                <a:latin typeface="Calibri" panose="020F0502020204030204" pitchFamily="34" charset="0"/>
              </a:rPr>
              <a:t>In Debrief</a:t>
            </a:r>
          </a:p>
          <a:p>
            <a:pPr fontAlgn="ctr">
              <a:spcBef>
                <a:spcPts val="0"/>
              </a:spcBef>
            </a:pPr>
            <a:r>
              <a:rPr lang="en-US" sz="1500" dirty="0">
                <a:effectLst/>
                <a:latin typeface="Calibri" panose="020F0502020204030204" pitchFamily="34" charset="0"/>
              </a:rPr>
              <a:t>When do we need ALTER versus DROP/CREATE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Calibri" panose="020F0502020204030204" pitchFamily="34" charset="0"/>
              </a:rPr>
              <a:t>Common areas of confusion from FA21</a:t>
            </a:r>
          </a:p>
          <a:p>
            <a:pPr fontAlgn="ctr">
              <a:spcBef>
                <a:spcPts val="0"/>
              </a:spcBef>
            </a:pPr>
            <a:r>
              <a:rPr lang="en-US" sz="1500" dirty="0">
                <a:effectLst/>
                <a:latin typeface="Calibri" panose="020F0502020204030204" pitchFamily="34" charset="0"/>
              </a:rPr>
              <a:t>HW3 - PK is not the same as FK. We need to know this when we put indexes on FK </a:t>
            </a:r>
          </a:p>
          <a:p>
            <a:pPr fontAlgn="ctr">
              <a:spcBef>
                <a:spcPts val="0"/>
              </a:spcBef>
            </a:pPr>
            <a:r>
              <a:rPr lang="en-US" sz="1500" dirty="0">
                <a:latin typeface="Calibri" panose="020F0502020204030204" pitchFamily="34" charset="0"/>
              </a:rPr>
              <a:t>Where should we place indexes (proactively) and </a:t>
            </a:r>
            <a:r>
              <a:rPr lang="en-US" sz="1500" i="1" dirty="0">
                <a:latin typeface="Calibri" panose="020F0502020204030204" pitchFamily="34" charset="0"/>
              </a:rPr>
              <a:t>where</a:t>
            </a:r>
            <a:r>
              <a:rPr lang="en-US" sz="1500" dirty="0">
                <a:latin typeface="Calibri" panose="020F0502020204030204" pitchFamily="34" charset="0"/>
              </a:rPr>
              <a:t> (reactively)</a:t>
            </a:r>
            <a:endParaRPr lang="en-US" sz="15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83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14350"/>
            <a:ext cx="8915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statements add data to tables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(115, 97, '456789', '01-AUG-14', 8344.50, 0, 0, 1, '31-AUG-14', NULL)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spc="-1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rows inserted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COMMIT statement that commits the changes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spc="-1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succeeded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rolls back the changes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600" b="1" spc="-10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succeeded</a:t>
            </a:r>
          </a:p>
        </p:txBody>
      </p:sp>
    </p:spTree>
    <p:extLst>
      <p:ext uri="{BB962C8B-B14F-4D97-AF65-F5344CB8AC3E}">
        <p14:creationId xmlns:p14="http://schemas.microsoft.com/office/powerpoint/2010/main" val="2049366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14350"/>
            <a:ext cx="8686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you should know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Transaction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Commit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 data isn’t officially saved to table for other users to see until you Commit.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 You’ll be able to see data you insert before a commit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Rollback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NOTE: If you rollback before you commit, data will not be saved to table</a:t>
            </a:r>
          </a:p>
          <a:p>
            <a:pPr marL="800100" marR="274320" lvl="1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90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14350"/>
            <a:ext cx="8305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TABLE AS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table_source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invoices_copy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94335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would this be useful?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Avoid touching production tables in a live DB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you practice on non-production tables.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It’s not likely you’ll be creating “test” tables in a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20667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5" name="Object 4"/>
          <p:cNvGraphicFramePr>
            <a:graphicFrameLocks noChangeAspect="1"/>
          </p:cNvGraphicFramePr>
          <p:nvPr/>
        </p:nvGraphicFramePr>
        <p:xfrm>
          <a:off x="381000" y="666750"/>
          <a:ext cx="5486400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5256180" progId="Word.Document.8">
                  <p:embed/>
                </p:oleObj>
              </mc:Choice>
              <mc:Fallback>
                <p:oleObj name="Document" r:id="rId2" imgW="7443515" imgH="5256180" progId="Word.Document.8">
                  <p:embed/>
                  <p:pic>
                    <p:nvPicPr>
                      <p:cNvPr id="51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66750"/>
                        <a:ext cx="5486400" cy="390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248400" y="2571750"/>
            <a:ext cx="3276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you use the SELECT statement to create a table, only the column definitions and data are copied.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Definitions of primary keys, foreign keys, indexes, default values, and so on </a:t>
            </a:r>
            <a:r>
              <a:rPr lang="en-US" sz="1600" u="sng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are not included</a:t>
            </a: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the new table.</a:t>
            </a:r>
          </a:p>
        </p:txBody>
      </p:sp>
    </p:spTree>
    <p:extLst>
      <p:ext uri="{BB962C8B-B14F-4D97-AF65-F5344CB8AC3E}">
        <p14:creationId xmlns:p14="http://schemas.microsoft.com/office/powerpoint/2010/main" val="172871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38150"/>
            <a:ext cx="8839200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syntax for inserting a single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[(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column_list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VALUES (value_1 [, expression_2]...)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INSERT statement that adds a new row without using a column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(115, 97, '456789', '01-AUG-14', 8344.50, 0, 0, 1, '31-AUG-14', NULL)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rows inserted)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571750"/>
            <a:ext cx="8839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INSERT statement that adds the new row using a column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(115, 97, '456789', 8344.50, 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0, 1,'01-AUG-14', '31-AUG-14')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1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rows inserted)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4476750"/>
            <a:ext cx="38639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It’s okay to continue on 2 lines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91200" y="3257550"/>
            <a:ext cx="99060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733800" y="3714750"/>
            <a:ext cx="13716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4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76200" y="2038350"/>
          <a:ext cx="5435600" cy="346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5410" imgH="4751125" progId="Word.Document.8">
                  <p:embed/>
                </p:oleObj>
              </mc:Choice>
              <mc:Fallback>
                <p:oleObj name="Document" r:id="rId2" imgW="7435410" imgH="4751125" progId="Word.Document.8">
                  <p:embed/>
                  <p:pic>
                    <p:nvPicPr>
                      <p:cNvPr id="133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38350"/>
                        <a:ext cx="5435600" cy="346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28950"/>
            <a:ext cx="3502819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640521" y="4781550"/>
          <a:ext cx="5486400" cy="64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443515" imgH="862562" progId="Word.Document.8">
                  <p:embed/>
                </p:oleObj>
              </mc:Choice>
              <mc:Fallback>
                <p:oleObj name="Document" r:id="rId5" imgW="7443515" imgH="862562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521" y="4781550"/>
                        <a:ext cx="5486400" cy="640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" y="438150"/>
          <a:ext cx="5598319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7602056" imgH="2438694" progId="Word.Document.8">
                  <p:embed/>
                </p:oleObj>
              </mc:Choice>
              <mc:Fallback>
                <p:oleObj name="Document" r:id="rId7" imgW="7602056" imgH="2438694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38150"/>
                        <a:ext cx="5598319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50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304800" y="590550"/>
          <a:ext cx="5486400" cy="3350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5410" imgH="4523490" progId="Word.Document.8">
                  <p:embed/>
                </p:oleObj>
              </mc:Choice>
              <mc:Fallback>
                <p:oleObj name="Document" r:id="rId2" imgW="7435410" imgH="4523490" progId="Word.Document.8">
                  <p:embed/>
                  <p:pic>
                    <p:nvPicPr>
                      <p:cNvPr id="153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90550"/>
                        <a:ext cx="5486400" cy="3350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386715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Commonly used when copying data from one table to another that have similar data structure.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22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381000" y="514350"/>
          <a:ext cx="5486400" cy="3013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4058839" progId="Word.Document.8">
                  <p:embed/>
                </p:oleObj>
              </mc:Choice>
              <mc:Fallback>
                <p:oleObj name="Document" r:id="rId2" imgW="7443515" imgH="4058839" progId="Word.Document.8">
                  <p:embed/>
                  <p:pic>
                    <p:nvPicPr>
                      <p:cNvPr id="163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4350"/>
                        <a:ext cx="5486400" cy="3013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28600" y="386715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Commonly used when copying data from one table to another that have similar data structure.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0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14350"/>
            <a:ext cx="87630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UPDATE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column_name_1 = expression_1 [, column_name_2 = expression_2]...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UPDATE statement that assigns new values to two columns of a single row in the Invoices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'21-SEP-14',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19351.18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'97/522'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rows updated)</a:t>
            </a:r>
          </a:p>
        </p:txBody>
      </p:sp>
    </p:spTree>
    <p:extLst>
      <p:ext uri="{BB962C8B-B14F-4D97-AF65-F5344CB8AC3E}">
        <p14:creationId xmlns:p14="http://schemas.microsoft.com/office/powerpoint/2010/main" val="2879122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228600" y="553640"/>
          <a:ext cx="5486400" cy="392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36115" imgH="5294179" progId="Word.Document.8">
                  <p:embed/>
                </p:oleObj>
              </mc:Choice>
              <mc:Fallback>
                <p:oleObj name="Document" r:id="rId2" imgW="7436115" imgH="5294179" progId="Word.Document.8">
                  <p:embed/>
                  <p:pic>
                    <p:nvPicPr>
                      <p:cNvPr id="18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3640"/>
                        <a:ext cx="5486400" cy="3923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19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8229600" cy="4419600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US" sz="9600" dirty="0"/>
              <a:t>DDL</a:t>
            </a:r>
            <a:br>
              <a:rPr lang="en-US" sz="6000" dirty="0"/>
            </a:br>
            <a:r>
              <a:rPr lang="en-US" sz="6000" dirty="0"/>
              <a:t>Data </a:t>
            </a:r>
            <a:r>
              <a:rPr lang="en-US" sz="6000" b="1" i="1" dirty="0"/>
              <a:t>Definition</a:t>
            </a:r>
            <a:r>
              <a:rPr lang="en-US" sz="6000" dirty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3411649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533400" y="514350"/>
          <a:ext cx="5486400" cy="417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5619820" progId="Word.Document.8">
                  <p:embed/>
                </p:oleObj>
              </mc:Choice>
              <mc:Fallback>
                <p:oleObj name="Document" r:id="rId2" imgW="7443515" imgH="5619820" progId="Word.Document.8">
                  <p:embed/>
                  <p:pic>
                    <p:nvPicPr>
                      <p:cNvPr id="194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4350"/>
                        <a:ext cx="5486400" cy="4170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838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381000" y="514350"/>
          <a:ext cx="5486400" cy="2406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241732" progId="Word.Document.8">
                  <p:embed/>
                </p:oleObj>
              </mc:Choice>
              <mc:Fallback>
                <p:oleObj name="Document" r:id="rId2" imgW="7443515" imgH="3241732" progId="Word.Document.8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4350"/>
                        <a:ext cx="5486400" cy="2406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652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381000" y="590550"/>
          <a:ext cx="5486400" cy="313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4225507" progId="Word.Document.8">
                  <p:embed/>
                </p:oleObj>
              </mc:Choice>
              <mc:Fallback>
                <p:oleObj name="Document" r:id="rId2" imgW="7443515" imgH="4225507" progId="Word.Document.8">
                  <p:embed/>
                  <p:pic>
                    <p:nvPicPr>
                      <p:cNvPr id="215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90550"/>
                        <a:ext cx="5486400" cy="3137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6036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381000" y="590550"/>
          <a:ext cx="5486400" cy="2811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43515" imgH="3787192" progId="Word.Document.8">
                  <p:embed/>
                </p:oleObj>
              </mc:Choice>
              <mc:Fallback>
                <p:oleObj name="Document" r:id="rId2" imgW="7443515" imgH="3787192" progId="Word.Document.8">
                  <p:embed/>
                  <p:pic>
                    <p:nvPicPr>
                      <p:cNvPr id="225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90550"/>
                        <a:ext cx="5486400" cy="2811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809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145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9327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1435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DDL = Data Definition Language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366712" y="971550"/>
            <a:ext cx="8334375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18288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can define a table’s columns to be specific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Types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marR="18288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Examples are…</a:t>
            </a:r>
          </a:p>
          <a:p>
            <a:pPr marL="342900" marR="18288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can define a table’s columns to have specific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Constraints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marR="182880" lvl="1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8001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What are examples?</a:t>
            </a:r>
          </a:p>
          <a:p>
            <a:pPr marR="182880" lvl="1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82880">
              <a:spcBef>
                <a:spcPts val="0"/>
              </a:spcBef>
              <a:spcAft>
                <a:spcPts val="600"/>
              </a:spcAft>
              <a:tabLst>
                <a:tab pos="8001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9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66750"/>
            <a:ext cx="86106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TABLE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column_name_1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column_contsraint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column_name_2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[...],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table_level_constraints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column constraints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endParaRPr lang="en-US" sz="20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endParaRPr lang="en-US" sz="20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endParaRPr lang="en-US" sz="1600" b="1" spc="-1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74320" lvl="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= OPTIONAL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7800" y="2821186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data types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US" sz="20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endParaRPr lang="en-US" sz="20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US" sz="20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5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14350"/>
            <a:ext cx="8763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TABLE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schema_name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column_name_1 	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,[column_name_2 	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,[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table_level_constraints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333375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column_name_1 	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column_constraints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007613"/>
            <a:ext cx="8915400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[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schema_name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column_name_1 	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column_constraints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,[column_name_2 	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column_constraints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,[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table_level_constraints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0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3815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 Practice: </a:t>
            </a: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UBC Committee Track (w/o Roles)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705059" y="1040130"/>
            <a:ext cx="6400800" cy="1905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1" descr="https://documents.lucidchart.com/documents/599bc98f-1fd8-4578-a9c4-65e43350ae24/pages/dh7O-Wq_zy11?a=5458&amp;x=-45&amp;y=705&amp;w=1263&amp;h=334&amp;store=1&amp;accept=image%2F*&amp;auth=LCA%2083aed007702d63047202f053ad9d95e05a851338-ts%3D15497343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6877" r="5385" b="7067"/>
          <a:stretch/>
        </p:blipFill>
        <p:spPr bwMode="auto">
          <a:xfrm>
            <a:off x="838200" y="1200150"/>
            <a:ext cx="6223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ocuments.lucidchart.com/documents/599bc98f-1fd8-4578-a9c4-65e43350ae24/pages/dh7O-Wq_zy11?a=5470&amp;x=369&amp;y=713&amp;w=383&amp;h=158&amp;store=1&amp;accept=image%2F*&amp;auth=LCA%20cd92d3fe70fcb846a2c7a8ed7ed8bc55f0d353b8-ts%3D154973610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8" t="41453" r="44307" b="14586"/>
          <a:stretch/>
        </p:blipFill>
        <p:spPr bwMode="auto">
          <a:xfrm>
            <a:off x="2935431" y="1486124"/>
            <a:ext cx="960298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8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02623" y="1047750"/>
            <a:ext cx="6400800" cy="1905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54" y="980420"/>
            <a:ext cx="2503065" cy="430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Task:</a:t>
            </a:r>
          </a:p>
          <a:p>
            <a:pPr marL="173038" indent="-17303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the </a:t>
            </a:r>
            <a:r>
              <a:rPr lang="en-US" sz="1600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with the key and data types noted in ERD and test with seeding data</a:t>
            </a:r>
          </a:p>
          <a:p>
            <a:pPr marL="173038" indent="-17303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the </a:t>
            </a:r>
            <a:r>
              <a:rPr lang="en-US" sz="1600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committees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with the key and data types noted in ERD and test</a:t>
            </a:r>
          </a:p>
          <a:p>
            <a:pPr marL="173038" indent="-173038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</a:p>
          <a:p>
            <a:pPr marL="114300" indent="-1143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 make sure your code is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clean/readable</a:t>
            </a:r>
          </a:p>
          <a:p>
            <a:pPr marL="114300" indent="-1143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38150"/>
            <a:ext cx="89009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Practice: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with </a:t>
            </a:r>
            <a:r>
              <a:rPr lang="en-US" sz="2800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column-level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</a:p>
        </p:txBody>
      </p:sp>
      <p:pic>
        <p:nvPicPr>
          <p:cNvPr id="13" name="Picture 11" descr="https://documents.lucidchart.com/documents/599bc98f-1fd8-4578-a9c4-65e43350ae24/pages/dh7O-Wq_zy11?a=5458&amp;x=-45&amp;y=705&amp;w=1263&amp;h=334&amp;store=1&amp;accept=image%2F*&amp;auth=LCA%2083aed007702d63047202f053ad9d95e05a851338-ts%3D15497343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6877" r="5385" b="7067"/>
          <a:stretch/>
        </p:blipFill>
        <p:spPr bwMode="auto">
          <a:xfrm>
            <a:off x="2735764" y="1207770"/>
            <a:ext cx="6223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49545" y="1276350"/>
            <a:ext cx="1577809" cy="1463040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02964" y="1276350"/>
            <a:ext cx="1905000" cy="788889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22" name="Picture 2" descr="https://documents.lucidchart.com/documents/599bc98f-1fd8-4578-a9c4-65e43350ae24/pages/dh7O-Wq_zy11?a=5470&amp;x=369&amp;y=713&amp;w=383&amp;h=158&amp;store=1&amp;accept=image%2F*&amp;auth=LCA%20cd92d3fe70fcb846a2c7a8ed7ed8bc55f0d353b8-ts%3D154973610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8" t="41453" r="44307" b="14586"/>
          <a:stretch/>
        </p:blipFill>
        <p:spPr bwMode="auto">
          <a:xfrm>
            <a:off x="4832995" y="1493744"/>
            <a:ext cx="960298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667000" y="3093944"/>
            <a:ext cx="6172200" cy="157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Hint: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300" b="1" dirty="0">
              <a:solidFill>
                <a:srgbClr val="00B05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column_name_1     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column_constraints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pPr marL="347345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column_name_2     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300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column_constraints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3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5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2-5-Texas-McCombs_PowerPoint_16-9_TEMPLATE" id="{0FF1D5ED-592F-C84B-A033-417FE0F64B3A}" vid="{DD3FE9A3-FB3A-8141-8AE8-76F77B07EA0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8079</TotalTime>
  <Words>2079</Words>
  <Application>Microsoft Office PowerPoint</Application>
  <PresentationFormat>On-screen Show (16:9)</PresentationFormat>
  <Paragraphs>290</Paragraphs>
  <Slides>44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Courier New</vt:lpstr>
      <vt:lpstr>Symbol</vt:lpstr>
      <vt:lpstr>Times New Roman</vt:lpstr>
      <vt:lpstr>Wingdings</vt:lpstr>
      <vt:lpstr>16-9 Light Background</vt:lpstr>
      <vt:lpstr>Document</vt:lpstr>
      <vt:lpstr>PowerPoint Presentation</vt:lpstr>
      <vt:lpstr>Goals for tonight</vt:lpstr>
      <vt:lpstr>Tips for 1st part (DDL &amp; Implement)</vt:lpstr>
      <vt:lpstr>DDL Data Definition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Clint Tuttle</cp:lastModifiedBy>
  <cp:revision>511</cp:revision>
  <cp:lastPrinted>2011-01-24T02:49:42Z</cp:lastPrinted>
  <dcterms:created xsi:type="dcterms:W3CDTF">2011-06-30T15:04:08Z</dcterms:created>
  <dcterms:modified xsi:type="dcterms:W3CDTF">2022-09-14T15:36:49Z</dcterms:modified>
  <cp:category/>
</cp:coreProperties>
</file>