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40"/>
  </p:notesMasterIdLst>
  <p:sldIdLst>
    <p:sldId id="713" r:id="rId2"/>
    <p:sldId id="1441" r:id="rId3"/>
    <p:sldId id="737" r:id="rId4"/>
    <p:sldId id="906" r:id="rId5"/>
    <p:sldId id="855" r:id="rId6"/>
    <p:sldId id="860" r:id="rId7"/>
    <p:sldId id="907" r:id="rId8"/>
    <p:sldId id="869" r:id="rId9"/>
    <p:sldId id="908" r:id="rId10"/>
    <p:sldId id="873" r:id="rId11"/>
    <p:sldId id="871" r:id="rId12"/>
    <p:sldId id="872" r:id="rId13"/>
    <p:sldId id="874" r:id="rId14"/>
    <p:sldId id="876" r:id="rId15"/>
    <p:sldId id="878" r:id="rId16"/>
    <p:sldId id="879" r:id="rId17"/>
    <p:sldId id="875" r:id="rId18"/>
    <p:sldId id="1443" r:id="rId19"/>
    <p:sldId id="1445" r:id="rId20"/>
    <p:sldId id="1447" r:id="rId21"/>
    <p:sldId id="882" r:id="rId22"/>
    <p:sldId id="1448" r:id="rId23"/>
    <p:sldId id="885" r:id="rId24"/>
    <p:sldId id="889" r:id="rId25"/>
    <p:sldId id="890" r:id="rId26"/>
    <p:sldId id="891" r:id="rId27"/>
    <p:sldId id="1444" r:id="rId28"/>
    <p:sldId id="1446" r:id="rId29"/>
    <p:sldId id="894" r:id="rId30"/>
    <p:sldId id="915" r:id="rId31"/>
    <p:sldId id="916" r:id="rId32"/>
    <p:sldId id="917" r:id="rId33"/>
    <p:sldId id="922" r:id="rId34"/>
    <p:sldId id="902" r:id="rId35"/>
    <p:sldId id="901" r:id="rId36"/>
    <p:sldId id="903" r:id="rId37"/>
    <p:sldId id="904" r:id="rId38"/>
    <p:sldId id="1442" r:id="rId39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1441"/>
            <p14:sldId id="737"/>
            <p14:sldId id="906"/>
            <p14:sldId id="855"/>
            <p14:sldId id="860"/>
            <p14:sldId id="907"/>
            <p14:sldId id="869"/>
            <p14:sldId id="908"/>
            <p14:sldId id="873"/>
            <p14:sldId id="871"/>
            <p14:sldId id="872"/>
            <p14:sldId id="874"/>
            <p14:sldId id="876"/>
            <p14:sldId id="878"/>
            <p14:sldId id="879"/>
            <p14:sldId id="875"/>
            <p14:sldId id="1443"/>
            <p14:sldId id="1445"/>
            <p14:sldId id="1447"/>
            <p14:sldId id="882"/>
            <p14:sldId id="1448"/>
            <p14:sldId id="885"/>
            <p14:sldId id="889"/>
            <p14:sldId id="890"/>
            <p14:sldId id="891"/>
            <p14:sldId id="1444"/>
            <p14:sldId id="1446"/>
            <p14:sldId id="894"/>
            <p14:sldId id="915"/>
            <p14:sldId id="916"/>
            <p14:sldId id="917"/>
            <p14:sldId id="922"/>
            <p14:sldId id="902"/>
            <p14:sldId id="901"/>
            <p14:sldId id="903"/>
            <p14:sldId id="904"/>
            <p14:sldId id="1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82A"/>
    <a:srgbClr val="BF5700"/>
    <a:srgbClr val="C6531F"/>
    <a:srgbClr val="C01338"/>
    <a:srgbClr val="C00000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0951" autoAdjust="0"/>
  </p:normalViewPr>
  <p:slideViewPr>
    <p:cSldViewPr>
      <p:cViewPr varScale="1">
        <p:scale>
          <a:sx n="93" d="100"/>
          <a:sy n="93" d="100"/>
        </p:scale>
        <p:origin x="102" y="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87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9/14/2022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8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38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9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255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8375" y="4629151"/>
            <a:ext cx="30956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1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Murach’s Oracle SQL and PL/SQL, C9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2014, Mike Murach &amp; Associates, Inc.</a:t>
            </a:r>
            <a:endParaRPr lang="en-US" altLang="en-US" sz="105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050"/>
            </a:lvl1pPr>
          </a:lstStyle>
          <a:p>
            <a:endParaRPr lang="en-US" altLang="en-US"/>
          </a:p>
          <a:p>
            <a:pPr algn="r"/>
            <a:r>
              <a:rPr lang="en-US" altLang="en-US" sz="750"/>
              <a:t>Slide </a:t>
            </a:r>
            <a:fld id="{B786E799-4E62-4EEA-99EA-2A76C7504DC2}" type="slidenum">
              <a:rPr lang="en-US" altLang="en-US" sz="750"/>
              <a:pPr algn="r"/>
              <a:t>‹#›</a:t>
            </a:fld>
            <a:endParaRPr lang="en-US" altLang="en-US" sz="750"/>
          </a:p>
        </p:txBody>
      </p:sp>
    </p:spTree>
    <p:extLst>
      <p:ext uri="{BB962C8B-B14F-4D97-AF65-F5344CB8AC3E}">
        <p14:creationId xmlns:p14="http://schemas.microsoft.com/office/powerpoint/2010/main" val="3316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18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6.emf"/><Relationship Id="rId7" Type="http://schemas.openxmlformats.org/officeDocument/2006/relationships/oleObject" Target="../embeddings/oleObject9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11" Type="http://schemas.openxmlformats.org/officeDocument/2006/relationships/image" Target="../media/image21.e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7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7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30.emf"/><Relationship Id="rId7" Type="http://schemas.openxmlformats.org/officeDocument/2006/relationships/oleObject" Target="../embeddings/oleObject19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emf"/><Relationship Id="rId11" Type="http://schemas.openxmlformats.org/officeDocument/2006/relationships/image" Target="../media/image35.emf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3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MIS 281N</a:t>
            </a:r>
          </a:p>
          <a:p>
            <a:pPr fontAlgn="auto">
              <a:spcAft>
                <a:spcPts val="0"/>
              </a:spcAft>
            </a:pPr>
            <a:r>
              <a:rPr lang="en-US" sz="4000" dirty="0"/>
              <a:t>Data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</a:rPr>
              <a:t>Class 3 – Designing a Database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0" y="0"/>
            <a:ext cx="3345786" cy="1162050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290C270-949B-4FE5-AFAA-28FBA0F3B264}"/>
              </a:ext>
            </a:extLst>
          </p:cNvPr>
          <p:cNvSpPr txBox="1">
            <a:spLocks/>
          </p:cNvSpPr>
          <p:nvPr/>
        </p:nvSpPr>
        <p:spPr>
          <a:xfrm>
            <a:off x="548640" y="4095750"/>
            <a:ext cx="7886700" cy="457201"/>
          </a:xfrm>
          <a:prstGeom prst="rect">
            <a:avLst/>
          </a:prstGeom>
        </p:spPr>
        <p:txBody>
          <a:bodyPr vert="horz" lIns="91440" tIns="45720" rIns="91440" bIns="45720" numCol="2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Brad Poynter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Clint Tuttle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endParaRPr lang="en-US" sz="1100" b="1" cap="all" dirty="0">
              <a:solidFill>
                <a:schemeClr val="accent6">
                  <a:lumMod val="60000"/>
                  <a:lumOff val="40000"/>
                </a:schemeClr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71450" y="514350"/>
          <a:ext cx="548640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559186" progId="Word.Document.8">
                  <p:embed/>
                </p:oleObj>
              </mc:Choice>
              <mc:Fallback>
                <p:oleObj name="Document" r:id="rId2" imgW="7443515" imgH="2559186" progId="Word.Document.8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514350"/>
                        <a:ext cx="5486400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5950"/>
            <a:ext cx="5314950" cy="65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2400" y="2876550"/>
          <a:ext cx="548640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435410" imgH="2564237" progId="Word.Document.8">
                  <p:embed/>
                </p:oleObj>
              </mc:Choice>
              <mc:Fallback>
                <p:oleObj name="Document" r:id="rId5" imgW="7435410" imgH="2564237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76550"/>
                        <a:ext cx="5486400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179" y="3911205"/>
            <a:ext cx="3450021" cy="4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28600" y="514350"/>
          <a:ext cx="54864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438694" progId="Word.Document.8">
                  <p:embed/>
                </p:oleObj>
              </mc:Choice>
              <mc:Fallback>
                <p:oleObj name="Document" r:id="rId2" imgW="7443515" imgH="2438694" progId="Word.Document.8">
                  <p:embed/>
                  <p:pic>
                    <p:nvPicPr>
                      <p:cNvPr id="225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4350"/>
                        <a:ext cx="54864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828800"/>
            <a:ext cx="5257800" cy="95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247650" y="490537"/>
          <a:ext cx="5486400" cy="21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847789" progId="Word.Document.8">
                  <p:embed/>
                </p:oleObj>
              </mc:Choice>
              <mc:Fallback>
                <p:oleObj name="Document" r:id="rId2" imgW="7443515" imgH="2847789" progId="Word.Document.8">
                  <p:embed/>
                  <p:pic>
                    <p:nvPicPr>
                      <p:cNvPr id="23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90537"/>
                        <a:ext cx="5486400" cy="2113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66950"/>
            <a:ext cx="562451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86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184546" y="571501"/>
          <a:ext cx="5486400" cy="151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044391" progId="Word.Document.8">
                  <p:embed/>
                </p:oleObj>
              </mc:Choice>
              <mc:Fallback>
                <p:oleObj name="Document" r:id="rId2" imgW="7443515" imgH="2044391" progId="Word.Document.8">
                  <p:embed/>
                  <p:pic>
                    <p:nvPicPr>
                      <p:cNvPr id="256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46" y="571501"/>
                        <a:ext cx="5486400" cy="1518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350"/>
            <a:ext cx="5274469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70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247649" y="514350"/>
          <a:ext cx="54864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1726928" progId="Word.Document.8">
                  <p:embed/>
                </p:oleObj>
              </mc:Choice>
              <mc:Fallback>
                <p:oleObj name="Document" r:id="rId2" imgW="7443515" imgH="1726928" progId="Word.Document.8">
                  <p:embed/>
                  <p:pic>
                    <p:nvPicPr>
                      <p:cNvPr id="276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49" y="514350"/>
                        <a:ext cx="548640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64912"/>
            <a:ext cx="4650581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261631" y="2318892"/>
          <a:ext cx="5486400" cy="53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443515" imgH="726558" progId="Word.Document.8">
                  <p:embed/>
                </p:oleObj>
              </mc:Choice>
              <mc:Fallback>
                <p:oleObj name="Document" r:id="rId5" imgW="7443515" imgH="726558" progId="Word.Document.8">
                  <p:embed/>
                  <p:pic>
                    <p:nvPicPr>
                      <p:cNvPr id="276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31" y="2318892"/>
                        <a:ext cx="5486400" cy="539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5765" y="2950776"/>
          <a:ext cx="543560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7435410" imgH="1852470" progId="Word.Document.8">
                  <p:embed/>
                </p:oleObj>
              </mc:Choice>
              <mc:Fallback>
                <p:oleObj name="Document" r:id="rId7" imgW="7435410" imgH="1852470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65" y="2950776"/>
                        <a:ext cx="5435600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5" y="3787388"/>
            <a:ext cx="4727972" cy="92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1965" y="4707742"/>
          <a:ext cx="5486400" cy="44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7443515" imgH="606066" progId="Word.Document.8">
                  <p:embed/>
                </p:oleObj>
              </mc:Choice>
              <mc:Fallback>
                <p:oleObj name="Document" r:id="rId10" imgW="7443515" imgH="606066" progId="Word.Document.8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65" y="4707742"/>
                        <a:ext cx="5486400" cy="448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43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247650" y="609599"/>
          <a:ext cx="548640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134579" progId="Word.Document.8">
                  <p:embed/>
                </p:oleObj>
              </mc:Choice>
              <mc:Fallback>
                <p:oleObj name="Document" r:id="rId2" imgW="7443515" imgH="2134579" progId="Word.Document.8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609599"/>
                        <a:ext cx="5486400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09750"/>
            <a:ext cx="5200650" cy="101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63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158750" y="438150"/>
          <a:ext cx="548640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4408" imgH="2432922" progId="Word.Document.8">
                  <p:embed/>
                </p:oleObj>
              </mc:Choice>
              <mc:Fallback>
                <p:oleObj name="Document" r:id="rId2" imgW="7444408" imgH="2432922" progId="Word.Document.8">
                  <p:embed/>
                  <p:pic>
                    <p:nvPicPr>
                      <p:cNvPr id="307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38150"/>
                        <a:ext cx="5486400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8428"/>
            <a:ext cx="5041106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808413" y="2801938"/>
          <a:ext cx="5435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435410" imgH="2458897" progId="Word.Document.8">
                  <p:embed/>
                </p:oleObj>
              </mc:Choice>
              <mc:Fallback>
                <p:oleObj name="Document" r:id="rId5" imgW="7435410" imgH="2458897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2801938"/>
                        <a:ext cx="5435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4085700"/>
            <a:ext cx="4991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83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9" name="Object 8"/>
          <p:cNvGraphicFramePr>
            <a:graphicFrameLocks noChangeAspect="1"/>
          </p:cNvGraphicFramePr>
          <p:nvPr/>
        </p:nvGraphicFramePr>
        <p:xfrm>
          <a:off x="152400" y="590550"/>
          <a:ext cx="5486400" cy="1596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6115" imgH="2153363" progId="Word.Document.8">
                  <p:embed/>
                </p:oleObj>
              </mc:Choice>
              <mc:Fallback>
                <p:oleObj name="Document" r:id="rId2" imgW="7436115" imgH="2153363" progId="Word.Document.8">
                  <p:embed/>
                  <p:pic>
                    <p:nvPicPr>
                      <p:cNvPr id="266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90550"/>
                        <a:ext cx="5486400" cy="1596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33550"/>
            <a:ext cx="560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86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highlight>
                  <a:srgbClr val="FFFF00"/>
                </a:highlight>
              </a:rPr>
              <a:t>WHERE</a:t>
            </a:r>
            <a:br>
              <a:rPr lang="en-US" sz="9600" dirty="0">
                <a:highlight>
                  <a:srgbClr val="FFFF00"/>
                </a:highlight>
              </a:rPr>
            </a:br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[i.e. filter rows]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0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03720"/>
            <a:ext cx="7924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syntax</a:t>
            </a:r>
          </a:p>
          <a:p>
            <a:pPr lvl="1" indent="-11430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lvl="1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table_source</a:t>
            </a:r>
            <a:b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[WHERE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filter_condition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[ORDER BY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order_by_list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42900" lvl="1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[FETCH]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--filters after sort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900" b="1" dirty="0">
              <a:solidFill>
                <a:srgbClr val="0000F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9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Select with WHERE clause using a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’02-MAY-2014’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FF"/>
                </a:solidFill>
              </a:rPr>
              <a:t>e.g. Arithmetic expression in WHERE clause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invoice_number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invoice_total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payment_total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“Money Due”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invoices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invoice_total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payment_total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FF"/>
                </a:solidFill>
              </a:rPr>
              <a:t>NOTE: You cannot filter rows using a column alias (do you know why?)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8610600" cy="3505200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part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DDL with Insert, Update, Delete, Sequences (~45 minutes)</a:t>
            </a:r>
          </a:p>
          <a:p>
            <a:pPr lvl="1"/>
            <a:r>
              <a:rPr lang="en-US" dirty="0"/>
              <a:t>Debrief starting at 4:45pm</a:t>
            </a:r>
          </a:p>
          <a:p>
            <a:r>
              <a:rPr lang="en-US" dirty="0"/>
              <a:t>Short Break</a:t>
            </a:r>
            <a:endParaRPr lang="en-US" u="sng" dirty="0"/>
          </a:p>
          <a:p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part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DML basics (SELECT, FROM, WHERE, ORDER BY)</a:t>
            </a:r>
          </a:p>
          <a:p>
            <a:pPr lvl="1"/>
            <a:r>
              <a:rPr lang="en-US" dirty="0"/>
              <a:t>Debrief starting at 5:30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6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158750" y="438150"/>
          <a:ext cx="548640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4408" imgH="2432922" progId="Word.Document.8">
                  <p:embed/>
                </p:oleObj>
              </mc:Choice>
              <mc:Fallback>
                <p:oleObj name="Document" r:id="rId2" imgW="7444408" imgH="2432922" progId="Word.Document.8">
                  <p:embed/>
                  <p:pic>
                    <p:nvPicPr>
                      <p:cNvPr id="307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38150"/>
                        <a:ext cx="5486400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708428"/>
            <a:ext cx="5041106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808413" y="2801938"/>
          <a:ext cx="5435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435410" imgH="2458897" progId="Word.Document.8">
                  <p:embed/>
                </p:oleObj>
              </mc:Choice>
              <mc:Fallback>
                <p:oleObj name="Document" r:id="rId5" imgW="7435410" imgH="2458897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2801938"/>
                        <a:ext cx="5435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7650" y="4085700"/>
            <a:ext cx="4991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59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2971800" y="514350"/>
            <a:ext cx="845820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Examples of WHERE clauses that retrieve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Vendors located in Iowa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vendor_state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'IA'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Invoices with a balance due (two variations)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invoice_total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payment_total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&gt; 0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invoice_total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payment_total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credit_total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Vendors with names from A to L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'M'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Invoices on or before a specified date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invoice_date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&lt;= '31-MAY-14'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Invoices on or after a specified date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invoice_date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'01-MAY-14'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Invoices with credits that don’t equal zero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credit_total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&lt;&gt; 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061" y="1657350"/>
            <a:ext cx="2819400" cy="2646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comparison operators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 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 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&lt;=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&gt;=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 &gt;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85A2E-AD8F-AF3F-63B5-513E3D67AF17}"/>
              </a:ext>
            </a:extLst>
          </p:cNvPr>
          <p:cNvSpPr txBox="1"/>
          <p:nvPr/>
        </p:nvSpPr>
        <p:spPr>
          <a:xfrm>
            <a:off x="113323" y="666750"/>
            <a:ext cx="30108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WHERE clause with comparison operators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expression_1 operator expression_2</a:t>
            </a:r>
          </a:p>
        </p:txBody>
      </p:sp>
    </p:spTree>
    <p:extLst>
      <p:ext uri="{BB962C8B-B14F-4D97-AF65-F5344CB8AC3E}">
        <p14:creationId xmlns:p14="http://schemas.microsoft.com/office/powerpoint/2010/main" val="239387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66750"/>
            <a:ext cx="5867400" cy="2262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useful keywords to use in a WHERE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AND, 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NULL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3343634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71450" y="476250"/>
          <a:ext cx="5486400" cy="153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4851" imgH="2076140" progId="Word.Document.8">
                  <p:embed/>
                </p:oleObj>
              </mc:Choice>
              <mc:Fallback>
                <p:oleObj name="Document" r:id="rId2" imgW="7434851" imgH="2076140" progId="Word.Document.8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476250"/>
                        <a:ext cx="5486400" cy="1539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49196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99413" y="2401611"/>
          <a:ext cx="5486400" cy="206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435410" imgH="2791872" progId="Word.Document.8">
                  <p:embed/>
                </p:oleObj>
              </mc:Choice>
              <mc:Fallback>
                <p:oleObj name="Document" r:id="rId5" imgW="7435410" imgH="2791872" progId="Word.Document.8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13" y="2401611"/>
                        <a:ext cx="5486400" cy="2068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05200" y="2740217"/>
          <a:ext cx="5486400" cy="148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7434851" imgH="1998366" progId="Word.Document.8">
                  <p:embed/>
                </p:oleObj>
              </mc:Choice>
              <mc:Fallback>
                <p:oleObj name="Document" r:id="rId7" imgW="7434851" imgH="1998366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40217"/>
                        <a:ext cx="5486400" cy="148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1425" y="3826067"/>
            <a:ext cx="4991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05200" y="4503653"/>
          <a:ext cx="5486400" cy="53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7443515" imgH="726558" progId="Word.Document.8">
                  <p:embed/>
                </p:oleObj>
              </mc:Choice>
              <mc:Fallback>
                <p:oleObj name="Document" r:id="rId10" imgW="7443515" imgH="726558" progId="Word.Document.8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03653"/>
                        <a:ext cx="5486400" cy="539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17427" y="2952750"/>
            <a:ext cx="2743200" cy="146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 of precedence for compound conditions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endParaRPr lang="en-US" sz="14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4754396"/>
            <a:ext cx="36947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Tip: Just use parenthesis to be sure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0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304800" y="590550"/>
          <a:ext cx="5486400" cy="213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878453" progId="Word.Document.8">
                  <p:embed/>
                </p:oleObj>
              </mc:Choice>
              <mc:Fallback>
                <p:oleObj name="Document" r:id="rId2" imgW="7443515" imgH="2878453" progId="Word.Document.8">
                  <p:embed/>
                  <p:pic>
                    <p:nvPicPr>
                      <p:cNvPr id="409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90550"/>
                        <a:ext cx="5486400" cy="2137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195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304800" y="590550"/>
          <a:ext cx="5598319" cy="330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04939" imgH="4452782" progId="Word.Document.8">
                  <p:embed/>
                </p:oleObj>
              </mc:Choice>
              <mc:Fallback>
                <p:oleObj name="Document" r:id="rId2" imgW="7604939" imgH="4452782" progId="Word.Document.8">
                  <p:embed/>
                  <p:pic>
                    <p:nvPicPr>
                      <p:cNvPr id="419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90550"/>
                        <a:ext cx="5598319" cy="3306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44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1828800" y="628650"/>
          <a:ext cx="5486400" cy="196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650818" progId="Word.Document.8">
                  <p:embed/>
                </p:oleObj>
              </mc:Choice>
              <mc:Fallback>
                <p:oleObj name="Document" r:id="rId2" imgW="7443515" imgH="2650818" progId="Word.Document.8">
                  <p:embed/>
                  <p:pic>
                    <p:nvPicPr>
                      <p:cNvPr id="430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28650"/>
                        <a:ext cx="5486400" cy="1968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2290763"/>
            <a:ext cx="52006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873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highlight>
                  <a:srgbClr val="FFFF00"/>
                </a:highlight>
              </a:rPr>
              <a:t>ORDER BY</a:t>
            </a:r>
            <a:br>
              <a:rPr lang="en-US" sz="9600" dirty="0">
                <a:highlight>
                  <a:srgbClr val="FFFF00"/>
                </a:highlight>
              </a:rPr>
            </a:br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[i.e. sort records]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58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03720"/>
            <a:ext cx="70866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syntax</a:t>
            </a:r>
          </a:p>
          <a:p>
            <a:pPr lvl="1" indent="-114300"/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lvl="1"/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table_source</a:t>
            </a:r>
            <a:b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[WHERE 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filter_condition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[ORDER BY 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order_by_list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42900" lvl="1"/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[FETCH]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--filters after sort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0000F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Sort with ORDER BY clause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[DESC]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75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381000" y="438150"/>
          <a:ext cx="62372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57607" imgH="3364388" progId="Word.Document.8">
                  <p:embed/>
                </p:oleObj>
              </mc:Choice>
              <mc:Fallback>
                <p:oleObj name="Document" r:id="rId2" imgW="8557607" imgH="3364388" progId="Word.Document.8">
                  <p:embed/>
                  <p:pic>
                    <p:nvPicPr>
                      <p:cNvPr id="460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8150"/>
                        <a:ext cx="6237287" cy="245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218133"/>
            <a:ext cx="528518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71450" y="3524250"/>
          <a:ext cx="5486400" cy="161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443515" imgH="2180395" progId="Word.Document.8">
                  <p:embed/>
                </p:oleObj>
              </mc:Choice>
              <mc:Fallback>
                <p:oleObj name="Document" r:id="rId5" imgW="7443515" imgH="2180395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3524250"/>
                        <a:ext cx="5486400" cy="1618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7850" y="348615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13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highlight>
                  <a:srgbClr val="FFFF00"/>
                </a:highlight>
              </a:rPr>
              <a:t>SELECT</a:t>
            </a:r>
            <a:br>
              <a:rPr lang="en-US" sz="9600" dirty="0">
                <a:highlight>
                  <a:srgbClr val="FFFF00"/>
                </a:highlight>
              </a:rPr>
            </a:br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[i.e. column filter]</a:t>
            </a:r>
            <a:endParaRPr lang="en-US" sz="6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64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304800" y="590550"/>
          <a:ext cx="548640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392879" progId="Word.Document.8">
                  <p:embed/>
                </p:oleObj>
              </mc:Choice>
              <mc:Fallback>
                <p:oleObj name="Document" r:id="rId2" imgW="7443515" imgH="2392879" progId="Word.Document.8">
                  <p:embed/>
                  <p:pic>
                    <p:nvPicPr>
                      <p:cNvPr id="501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90550"/>
                        <a:ext cx="5486400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550" y="1847850"/>
            <a:ext cx="5143500" cy="82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15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247650" y="476251"/>
          <a:ext cx="5486400" cy="20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725854" progId="Word.Document.8">
                  <p:embed/>
                </p:oleObj>
              </mc:Choice>
              <mc:Fallback>
                <p:oleObj name="Document" r:id="rId2" imgW="7443515" imgH="2725854" progId="Word.Document.8">
                  <p:embed/>
                  <p:pic>
                    <p:nvPicPr>
                      <p:cNvPr id="512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76251"/>
                        <a:ext cx="5486400" cy="202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5311379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627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381000" y="590550"/>
          <a:ext cx="5486400" cy="169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287539" progId="Word.Document.8">
                  <p:embed/>
                </p:oleObj>
              </mc:Choice>
              <mc:Fallback>
                <p:oleObj name="Document" r:id="rId2" imgW="7443515" imgH="2287539" progId="Word.Document.8">
                  <p:embed/>
                  <p:pic>
                    <p:nvPicPr>
                      <p:cNvPr id="522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90550"/>
                        <a:ext cx="5486400" cy="1697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896666"/>
            <a:ext cx="5086350" cy="8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567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71550"/>
            <a:ext cx="8229600" cy="3429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dirty="0">
                <a:highlight>
                  <a:srgbClr val="FFFF00"/>
                </a:highlight>
              </a:rPr>
              <a:t>FETCH/OFFSET</a:t>
            </a:r>
            <a:br>
              <a:rPr lang="en-US" sz="11500" dirty="0"/>
            </a:br>
            <a:r>
              <a:rPr lang="en-US" sz="5400" dirty="0"/>
              <a:t>filtering &lt;after&gt; Order by</a:t>
            </a:r>
            <a:endParaRPr lang="en-US" sz="115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66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7" name="Object 4"/>
          <p:cNvGraphicFramePr>
            <a:graphicFrameLocks noChangeAspect="1"/>
          </p:cNvGraphicFramePr>
          <p:nvPr/>
        </p:nvGraphicFramePr>
        <p:xfrm>
          <a:off x="228600" y="514350"/>
          <a:ext cx="5486400" cy="169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6115" imgH="2290719" progId="Word.Document.8">
                  <p:embed/>
                </p:oleObj>
              </mc:Choice>
              <mc:Fallback>
                <p:oleObj name="Document" r:id="rId2" imgW="7436115" imgH="2290719" progId="Word.Document.8">
                  <p:embed/>
                  <p:pic>
                    <p:nvPicPr>
                      <p:cNvPr id="542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4350"/>
                        <a:ext cx="5486400" cy="1697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969" y="1797843"/>
            <a:ext cx="543163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846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3" name="Object 4"/>
          <p:cNvGraphicFramePr>
            <a:graphicFrameLocks noChangeAspect="1"/>
          </p:cNvGraphicFramePr>
          <p:nvPr/>
        </p:nvGraphicFramePr>
        <p:xfrm>
          <a:off x="381000" y="514350"/>
          <a:ext cx="542806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5410" imgH="3300654" progId="Word.Document.8">
                  <p:embed/>
                </p:oleObj>
              </mc:Choice>
              <mc:Fallback>
                <p:oleObj name="Document" r:id="rId2" imgW="7435410" imgH="3300654" progId="Word.Document.8">
                  <p:embed/>
                  <p:pic>
                    <p:nvPicPr>
                      <p:cNvPr id="532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4350"/>
                        <a:ext cx="5428060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295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304799" y="596504"/>
          <a:ext cx="5486400" cy="169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6115" imgH="2290719" progId="Word.Document.8">
                  <p:embed/>
                </p:oleObj>
              </mc:Choice>
              <mc:Fallback>
                <p:oleObj name="Document" r:id="rId2" imgW="7436115" imgH="2290719" progId="Word.Document.8">
                  <p:embed/>
                  <p:pic>
                    <p:nvPicPr>
                      <p:cNvPr id="553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596504"/>
                        <a:ext cx="5486400" cy="1697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2114550"/>
            <a:ext cx="5431631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51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304800" y="514350"/>
          <a:ext cx="5428060" cy="179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4851" imgH="2469332" progId="Word.Document.8">
                  <p:embed/>
                </p:oleObj>
              </mc:Choice>
              <mc:Fallback>
                <p:oleObj name="Document" r:id="rId2" imgW="7434851" imgH="2469332" progId="Word.Document.8">
                  <p:embed/>
                  <p:pic>
                    <p:nvPicPr>
                      <p:cNvPr id="563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4350"/>
                        <a:ext cx="5428060" cy="1791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551" y="1759743"/>
            <a:ext cx="5431631" cy="7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462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145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932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514350"/>
            <a:ext cx="8610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are 4 main parts of a SELECT statement?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ORDER BY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endParaRPr lang="en-US" sz="1100" spc="-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Knowledge Check</a:t>
            </a:r>
          </a:p>
          <a:p>
            <a:pPr marL="285750" marR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determines the table(s) we are extracting?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do you filter records?</a:t>
            </a:r>
          </a:p>
          <a:p>
            <a:pPr marL="285750" marR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do you select specific columns from a table?</a:t>
            </a:r>
          </a:p>
          <a:p>
            <a:pPr marL="285750" marR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do you sort records?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938701"/>
            <a:ext cx="731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table_source</a:t>
            </a:r>
            <a:b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[WHERE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filter_condition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[ORDER BY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order_by_list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7983CA-EB30-2008-68E0-394547912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56038"/>
              </p:ext>
            </p:extLst>
          </p:nvPr>
        </p:nvGraphicFramePr>
        <p:xfrm>
          <a:off x="6096000" y="2686491"/>
          <a:ext cx="2819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92374407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11375416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508073886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5737417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30807232"/>
                    </a:ext>
                  </a:extLst>
                </a:gridCol>
              </a:tblGrid>
              <a:tr h="323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9895"/>
                  </a:ext>
                </a:extLst>
              </a:tr>
              <a:tr h="323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23515"/>
                  </a:ext>
                </a:extLst>
              </a:tr>
              <a:tr h="323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64006"/>
                  </a:ext>
                </a:extLst>
              </a:tr>
              <a:tr h="323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02552"/>
                  </a:ext>
                </a:extLst>
              </a:tr>
              <a:tr h="323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5761"/>
                  </a:ext>
                </a:extLst>
              </a:tr>
              <a:tr h="323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14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1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03720"/>
            <a:ext cx="3886200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syntax</a:t>
            </a:r>
          </a:p>
          <a:p>
            <a:pPr lvl="1" indent="-11430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lvl="1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table_source</a:t>
            </a:r>
            <a:b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[WHERE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filter_condition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[ORDER BY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order_by_list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900" b="1" dirty="0">
              <a:solidFill>
                <a:srgbClr val="0000F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SELECT all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9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SELECT particular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9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Sort with ORDER BY clause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[DESC]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9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Select with WHERE clause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’02-MAY-2014’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61950"/>
            <a:ext cx="8763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Ways to specify columns in a query’s SELECT clause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columns </a:t>
            </a: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base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Column name</a:t>
            </a: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base table</a:t>
            </a:r>
            <a:endParaRPr lang="en-US" sz="2000" b="1" spc="-1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 Expression</a:t>
            </a:r>
          </a:p>
          <a:p>
            <a:pPr marL="800100" marR="27432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7345" algn="l"/>
              </a:tabLst>
            </a:pPr>
            <a:r>
              <a:rPr lang="en-US" sz="18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the string operator || to concatenate column or literal strings together</a:t>
            </a:r>
          </a:p>
          <a:p>
            <a:pPr marL="800100" marR="27432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7345" algn="l"/>
              </a:tabLst>
            </a:pPr>
            <a:r>
              <a:rPr lang="en-US" sz="18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Literal strings are defined by you like the following: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</a:tabLst>
            </a:pPr>
            <a:r>
              <a:rPr lang="en-US" sz="1800" b="1" spc="-1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city || </a:t>
            </a:r>
            <a:r>
              <a:rPr lang="en-US" sz="1800" b="1" spc="-1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‘,’ </a:t>
            </a:r>
            <a:r>
              <a:rPr lang="en-US" sz="1800" b="1" spc="-1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|| state</a:t>
            </a:r>
            <a:r>
              <a:rPr lang="en-US" sz="1800" spc="-1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8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   </a:t>
            </a:r>
            <a:r>
              <a:rPr lang="en-US" sz="1800" b="1" spc="-1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</a:t>
            </a:r>
            <a:r>
              <a:rPr lang="en-US" sz="1800" b="1" spc="-1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‘Mr. or Mrs.’ </a:t>
            </a:r>
            <a:r>
              <a:rPr lang="en-US" sz="1800" b="1" spc="-1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|| </a:t>
            </a:r>
            <a:r>
              <a:rPr lang="en-US" sz="1800" b="1" spc="-1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last_name</a:t>
            </a:r>
            <a:r>
              <a:rPr lang="en-US" sz="1800" b="1" spc="-1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800" spc="-1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Arithmetic Expression</a:t>
            </a:r>
          </a:p>
          <a:p>
            <a:pPr marL="800100" marR="27432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7345" algn="l"/>
              </a:tabLst>
            </a:pPr>
            <a:r>
              <a:rPr lang="en-US" sz="18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+, -, /, * to do arithmetic </a:t>
            </a:r>
            <a:r>
              <a:rPr lang="en-US" sz="18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calcs</a:t>
            </a:r>
            <a:r>
              <a:rPr lang="en-US" sz="18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on numeric columns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</a:tabLst>
            </a:pPr>
            <a:r>
              <a:rPr lang="en-US" sz="18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e.g.  </a:t>
            </a:r>
            <a:r>
              <a:rPr lang="en-US" sz="1800" b="1" spc="-10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sz="18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spc="-1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invoice_total</a:t>
            </a:r>
            <a:r>
              <a:rPr lang="en-US" sz="18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</a:t>
            </a:r>
            <a:r>
              <a:rPr lang="en-US" sz="1800" b="1" spc="-1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payment_total</a:t>
            </a:r>
            <a:endParaRPr lang="en-US" sz="1800" b="1" spc="-1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Alias</a:t>
            </a: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give custom column names for calculated columns</a:t>
            </a:r>
          </a:p>
          <a:p>
            <a:pPr marL="800100" marR="27432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7345" algn="l"/>
              </a:tabLst>
            </a:pPr>
            <a:r>
              <a:rPr lang="en-US" sz="16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e.g.  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(</a:t>
            </a:r>
            <a:r>
              <a:rPr lang="en-US" sz="1600" b="1" spc="-1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invoice_total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</a:t>
            </a:r>
            <a:r>
              <a:rPr lang="en-US" sz="1600" b="1" spc="-1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payment_total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as “</a:t>
            </a:r>
            <a:r>
              <a:rPr lang="en-US" sz="1600" b="1" spc="-1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Amount_Owed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</a:tabLst>
            </a:pPr>
            <a:r>
              <a:rPr lang="en-US" sz="16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NOTE: Include Quotes (not ticks) around column alias if your column name has spaces are includes spaces.  Good rule of thumb is to always use </a:t>
            </a:r>
            <a:r>
              <a:rPr lang="en-US" sz="16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6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w/ </a:t>
            </a:r>
            <a:r>
              <a:rPr lang="en-US" sz="16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spaces</a:t>
            </a:r>
            <a:endParaRPr lang="en-US" sz="2000" b="1" spc="-1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896007"/>
            <a:ext cx="50292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String expression to derive full name </a:t>
            </a:r>
            <a:r>
              <a:rPr lang="en-US" sz="1600" b="1" u="sng" dirty="0">
                <a:solidFill>
                  <a:srgbClr val="0000FF"/>
                </a:solidFill>
              </a:rPr>
              <a:t>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' ' ||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>
                <a:solidFill>
                  <a:srgbClr val="0000FF"/>
                </a:solidFill>
              </a:rPr>
              <a:t>String expression to derive full name </a:t>
            </a:r>
            <a:r>
              <a:rPr lang="en-US" sz="1600" b="1" u="sng" dirty="0">
                <a:solidFill>
                  <a:srgbClr val="0000FF"/>
                </a:solidFill>
              </a:rPr>
              <a:t>w/ alias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' ' ||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“Full Name”</a:t>
            </a:r>
          </a:p>
          <a:p>
            <a:endParaRPr lang="en-US" sz="1600" dirty="0"/>
          </a:p>
          <a:p>
            <a:r>
              <a:rPr lang="en-US" sz="1800" b="1" dirty="0">
                <a:solidFill>
                  <a:srgbClr val="0000FF"/>
                </a:solidFill>
              </a:rPr>
              <a:t>Arithmetic expression to calculate a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invoice_number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invoice_total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payment_total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credit_total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invoices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895350"/>
            <a:ext cx="4038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all vendors from NY but concatenate Address into this format: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Address; City, State  Zip 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Don’t include alias this time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marR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 a column alias to this newly created column called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“Vendor Address”</a:t>
            </a:r>
          </a:p>
          <a:p>
            <a:pPr marL="228600" marR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lang="en-US" sz="18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total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total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of </a:t>
            </a:r>
            <a:r>
              <a:rPr lang="en-US" sz="1800" b="1" i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8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&amp; </a:t>
            </a:r>
            <a:r>
              <a:rPr lang="en-US" sz="1800" b="1" i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Rename calculate calculated to “Amount Owed”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36195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String/Numeric Expressions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Alias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0137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304800" y="952499"/>
          <a:ext cx="54864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438694" progId="Word.Document.8">
                  <p:embed/>
                </p:oleObj>
              </mc:Choice>
              <mc:Fallback>
                <p:oleObj name="Document" r:id="rId2" imgW="7443515" imgH="2438694" progId="Word.Document.8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52499"/>
                        <a:ext cx="54864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66950"/>
            <a:ext cx="5429250" cy="93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6195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of operations apples (PEMDAS)</a:t>
            </a:r>
          </a:p>
        </p:txBody>
      </p:sp>
    </p:spTree>
    <p:extLst>
      <p:ext uri="{BB962C8B-B14F-4D97-AF65-F5344CB8AC3E}">
        <p14:creationId xmlns:p14="http://schemas.microsoft.com/office/powerpoint/2010/main" val="51362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61950"/>
            <a:ext cx="8763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Scalar functions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Scalar</a:t>
            </a: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Operates on a single value and returns a single value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endParaRPr lang="en-US" sz="2000" b="1" spc="-1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SYSDATE </a:t>
            </a: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returns today’s date/time. Like NOW() function in Excel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ROUND</a:t>
            </a: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round decimals to whole numbers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SUBSTR</a:t>
            </a: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Returns certain part of a string.  Like MID() function in Excel</a:t>
            </a:r>
            <a:endParaRPr lang="en-US" sz="2000" b="1" spc="-1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TO_CHAR </a:t>
            </a: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convert number/date to string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TO_DATE </a:t>
            </a: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convert string to a date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z="2000" b="1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 </a:t>
            </a: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returns remainder of division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1223440472"/>
      </p:ext>
    </p:extLst>
  </p:cSld>
  <p:clrMapOvr>
    <a:masterClrMapping/>
  </p:clrMapOvr>
</p:sld>
</file>

<file path=ppt/theme/theme1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2-5-Texas-McCombs_PowerPoint_16-9_TEMPLATE" id="{0FF1D5ED-592F-C84B-A033-417FE0F64B3A}" vid="{DD3FE9A3-FB3A-8141-8AE8-76F77B07EA0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8099</TotalTime>
  <Words>1022</Words>
  <Application>Microsoft Office PowerPoint</Application>
  <PresentationFormat>On-screen Show (16:9)</PresentationFormat>
  <Paragraphs>160</Paragraphs>
  <Slides>38</Slides>
  <Notes>2</Notes>
  <HiddenSlides>21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Black</vt:lpstr>
      <vt:lpstr>Calibri</vt:lpstr>
      <vt:lpstr>Courier New</vt:lpstr>
      <vt:lpstr>Symbol</vt:lpstr>
      <vt:lpstr>Times New Roman</vt:lpstr>
      <vt:lpstr>Wingdings</vt:lpstr>
      <vt:lpstr>16-9 Light Background</vt:lpstr>
      <vt:lpstr>Document</vt:lpstr>
      <vt:lpstr>PowerPoint Presentation</vt:lpstr>
      <vt:lpstr>Goals for tonight</vt:lpstr>
      <vt:lpstr>SELECT [i.e. column filter]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[i.e. filter rows]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BY [i.e. sort records]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FETCH/OFFSET filtering &lt;after&gt; Order by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Clint Tuttle</cp:lastModifiedBy>
  <cp:revision>512</cp:revision>
  <cp:lastPrinted>2011-01-24T02:49:42Z</cp:lastPrinted>
  <dcterms:created xsi:type="dcterms:W3CDTF">2011-06-30T15:04:08Z</dcterms:created>
  <dcterms:modified xsi:type="dcterms:W3CDTF">2022-09-14T16:31:01Z</dcterms:modified>
  <cp:category/>
</cp:coreProperties>
</file>