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35"/>
  </p:notesMasterIdLst>
  <p:sldIdLst>
    <p:sldId id="713" r:id="rId2"/>
    <p:sldId id="1441" r:id="rId3"/>
    <p:sldId id="1468" r:id="rId4"/>
    <p:sldId id="1467" r:id="rId5"/>
    <p:sldId id="737" r:id="rId6"/>
    <p:sldId id="1463" r:id="rId7"/>
    <p:sldId id="663" r:id="rId8"/>
    <p:sldId id="1453" r:id="rId9"/>
    <p:sldId id="1079" r:id="rId10"/>
    <p:sldId id="1080" r:id="rId11"/>
    <p:sldId id="1454" r:id="rId12"/>
    <p:sldId id="1448" r:id="rId13"/>
    <p:sldId id="956" r:id="rId14"/>
    <p:sldId id="957" r:id="rId15"/>
    <p:sldId id="1451" r:id="rId16"/>
    <p:sldId id="961" r:id="rId17"/>
    <p:sldId id="1449" r:id="rId18"/>
    <p:sldId id="974" r:id="rId19"/>
    <p:sldId id="978" r:id="rId20"/>
    <p:sldId id="975" r:id="rId21"/>
    <p:sldId id="1450" r:id="rId22"/>
    <p:sldId id="1455" r:id="rId23"/>
    <p:sldId id="1456" r:id="rId24"/>
    <p:sldId id="949" r:id="rId25"/>
    <p:sldId id="1465" r:id="rId26"/>
    <p:sldId id="950" r:id="rId27"/>
    <p:sldId id="951" r:id="rId28"/>
    <p:sldId id="983" r:id="rId29"/>
    <p:sldId id="1458" r:id="rId30"/>
    <p:sldId id="1459" r:id="rId31"/>
    <p:sldId id="1462" r:id="rId32"/>
    <p:sldId id="1466" r:id="rId33"/>
    <p:sldId id="1442" r:id="rId34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1441"/>
            <p14:sldId id="1468"/>
            <p14:sldId id="1467"/>
            <p14:sldId id="737"/>
            <p14:sldId id="1463"/>
            <p14:sldId id="663"/>
            <p14:sldId id="1453"/>
            <p14:sldId id="1079"/>
            <p14:sldId id="1080"/>
            <p14:sldId id="1454"/>
            <p14:sldId id="1448"/>
            <p14:sldId id="956"/>
            <p14:sldId id="957"/>
            <p14:sldId id="1451"/>
            <p14:sldId id="961"/>
            <p14:sldId id="1449"/>
            <p14:sldId id="974"/>
            <p14:sldId id="978"/>
            <p14:sldId id="975"/>
            <p14:sldId id="1450"/>
            <p14:sldId id="1455"/>
            <p14:sldId id="1456"/>
            <p14:sldId id="949"/>
            <p14:sldId id="1465"/>
            <p14:sldId id="950"/>
            <p14:sldId id="951"/>
            <p14:sldId id="983"/>
            <p14:sldId id="1458"/>
            <p14:sldId id="1459"/>
            <p14:sldId id="1462"/>
            <p14:sldId id="1466"/>
            <p14:sldId id="1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82A"/>
    <a:srgbClr val="BF5700"/>
    <a:srgbClr val="C6531F"/>
    <a:srgbClr val="C01338"/>
    <a:srgbClr val="C00000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9" autoAdjust="0"/>
    <p:restoredTop sz="90951" autoAdjust="0"/>
  </p:normalViewPr>
  <p:slideViewPr>
    <p:cSldViewPr>
      <p:cViewPr varScale="1">
        <p:scale>
          <a:sx n="122" d="100"/>
          <a:sy n="122" d="100"/>
        </p:scale>
        <p:origin x="45" y="8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87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5:48:0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5:48:0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9/21/2022</a:t>
            </a:fld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38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9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255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8375" y="4629151"/>
            <a:ext cx="30956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1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Murach’s Oracle SQL and PL/SQL, C9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2014, Mike Murach &amp; Associates, Inc.</a:t>
            </a:r>
            <a:endParaRPr lang="en-US" altLang="en-US" sz="105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050"/>
            </a:lvl1pPr>
          </a:lstStyle>
          <a:p>
            <a:endParaRPr lang="en-US" altLang="en-US"/>
          </a:p>
          <a:p>
            <a:pPr algn="r"/>
            <a:r>
              <a:rPr lang="en-US" altLang="en-US" sz="750"/>
              <a:t>Slide </a:t>
            </a:r>
            <a:fld id="{B786E799-4E62-4EEA-99EA-2A76C7504DC2}" type="slidenum">
              <a:rPr lang="en-US" altLang="en-US" sz="750"/>
              <a:pPr algn="r"/>
              <a:t>‹#›</a:t>
            </a:fld>
            <a:endParaRPr lang="en-US" altLang="en-US" sz="750"/>
          </a:p>
        </p:txBody>
      </p:sp>
    </p:spTree>
    <p:extLst>
      <p:ext uri="{BB962C8B-B14F-4D97-AF65-F5344CB8AC3E}">
        <p14:creationId xmlns:p14="http://schemas.microsoft.com/office/powerpoint/2010/main" val="21997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18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5.emf"/><Relationship Id="rId7" Type="http://schemas.openxmlformats.org/officeDocument/2006/relationships/oleObject" Target="../embeddings/oleObject6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sql-vs-nosql" TargetMode="External"/><Relationship Id="rId2" Type="http://schemas.openxmlformats.org/officeDocument/2006/relationships/hyperlink" Target="https://phoenixnap.com/kb/what-is-a-relational-databas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MIS 281N</a:t>
            </a:r>
          </a:p>
          <a:p>
            <a:pPr fontAlgn="auto">
              <a:spcAft>
                <a:spcPts val="0"/>
              </a:spcAft>
            </a:pPr>
            <a:r>
              <a:rPr lang="en-US" sz="4000" dirty="0"/>
              <a:t>Data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</a:rPr>
              <a:t>Class 3 – Designing a Database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0" y="0"/>
            <a:ext cx="3345786" cy="1162050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290C270-949B-4FE5-AFAA-28FBA0F3B264}"/>
              </a:ext>
            </a:extLst>
          </p:cNvPr>
          <p:cNvSpPr txBox="1">
            <a:spLocks/>
          </p:cNvSpPr>
          <p:nvPr/>
        </p:nvSpPr>
        <p:spPr>
          <a:xfrm>
            <a:off x="548640" y="4095750"/>
            <a:ext cx="7886700" cy="457201"/>
          </a:xfrm>
          <a:prstGeom prst="rect">
            <a:avLst/>
          </a:prstGeom>
        </p:spPr>
        <p:txBody>
          <a:bodyPr vert="horz" lIns="91440" tIns="45720" rIns="91440" bIns="45720" numCol="2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Brad Poynter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Clint Tuttle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endParaRPr lang="en-US" sz="1100" b="1" cap="all" dirty="0">
              <a:solidFill>
                <a:schemeClr val="accent6">
                  <a:lumMod val="60000"/>
                  <a:lumOff val="40000"/>
                </a:schemeClr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38991"/>
            <a:ext cx="9143999" cy="561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91" y="187036"/>
            <a:ext cx="91647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Window Function Components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D376120A-B95D-4A40-A32E-49714F14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9321" y="4865232"/>
            <a:ext cx="2057400" cy="273844"/>
          </a:xfrm>
        </p:spPr>
        <p:txBody>
          <a:bodyPr/>
          <a:lstStyle/>
          <a:p>
            <a:fld id="{AEA95462-E936-4273-B590-4CBECB991188}" type="slidenum">
              <a:rPr lang="en-US" sz="788"/>
              <a:pPr/>
              <a:t>10</a:t>
            </a:fld>
            <a:endParaRPr lang="en-US" sz="788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A03372-8D76-B848-9318-150D372B908C}"/>
              </a:ext>
            </a:extLst>
          </p:cNvPr>
          <p:cNvGrpSpPr/>
          <p:nvPr/>
        </p:nvGrpSpPr>
        <p:grpSpPr>
          <a:xfrm>
            <a:off x="1343024" y="1371600"/>
            <a:ext cx="6457952" cy="3124632"/>
            <a:chOff x="266699" y="1828800"/>
            <a:chExt cx="8610602" cy="4166175"/>
          </a:xfrm>
        </p:grpSpPr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4A13A4DC-AD10-074D-8BBD-CC8E735B96A8}"/>
                </a:ext>
              </a:extLst>
            </p:cNvPr>
            <p:cNvSpPr txBox="1">
              <a:spLocks/>
            </p:cNvSpPr>
            <p:nvPr/>
          </p:nvSpPr>
          <p:spPr>
            <a:xfrm>
              <a:off x="1828800" y="2027460"/>
              <a:ext cx="5105373" cy="324558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SUM(revenue) </a:t>
              </a:r>
            </a:p>
            <a:p>
              <a:pPr marL="0" indent="0">
                <a:buNone/>
              </a:pPr>
              <a:r>
                <a:rPr lang="en-US" sz="1800" dirty="0"/>
                <a:t>OVER(</a:t>
              </a:r>
            </a:p>
            <a:p>
              <a:pPr marL="0" indent="0">
                <a:buNone/>
              </a:pPr>
              <a:r>
                <a:rPr lang="en-US" sz="1800" dirty="0"/>
                <a:t>	PARTITION BY ID </a:t>
              </a:r>
            </a:p>
            <a:p>
              <a:pPr marL="0" indent="0">
                <a:buNone/>
              </a:pPr>
              <a:r>
                <a:rPr lang="en-US" sz="1800" dirty="0"/>
                <a:t>	ORDER BY Month </a:t>
              </a:r>
            </a:p>
            <a:p>
              <a:pPr marL="0" indent="0">
                <a:buNone/>
              </a:pPr>
              <a:r>
                <a:rPr lang="en-US" sz="1800" dirty="0"/>
                <a:t>	ROWS BETWEEN </a:t>
              </a:r>
            </a:p>
            <a:p>
              <a:pPr marL="0" indent="0">
                <a:buNone/>
              </a:pPr>
              <a:r>
                <a:rPr lang="en-US" sz="1800" dirty="0"/>
                <a:t>		2 PRECEDING </a:t>
              </a:r>
            </a:p>
            <a:p>
              <a:pPr marL="0" indent="0">
                <a:buNone/>
              </a:pPr>
              <a:r>
                <a:rPr lang="en-US" sz="1800" dirty="0"/>
                <a:t>		AND CURRENT ROW</a:t>
              </a:r>
            </a:p>
            <a:p>
              <a:pPr marL="0" indent="0">
                <a:buNone/>
              </a:pPr>
              <a:r>
                <a:rPr lang="en-US" sz="1800" dirty="0"/>
                <a:t>) </a:t>
              </a:r>
            </a:p>
            <a:p>
              <a:pPr marL="0" indent="0">
                <a:buNone/>
              </a:pPr>
              <a:endParaRPr lang="en-US" sz="1800" dirty="0"/>
            </a:p>
            <a:p>
              <a:pPr marL="0" indent="0">
                <a:buNone/>
              </a:pPr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82C210-1754-E142-8605-23A6EE7543AC}"/>
                </a:ext>
              </a:extLst>
            </p:cNvPr>
            <p:cNvSpPr txBox="1"/>
            <p:nvPr/>
          </p:nvSpPr>
          <p:spPr>
            <a:xfrm>
              <a:off x="342899" y="1828800"/>
              <a:ext cx="1295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C00000"/>
                  </a:solidFill>
                </a:rPr>
                <a:t>Function </a:t>
              </a:r>
            </a:p>
            <a:p>
              <a:r>
                <a:rPr lang="en-US" sz="1500" dirty="0">
                  <a:solidFill>
                    <a:srgbClr val="C00000"/>
                  </a:solidFill>
                </a:rPr>
                <a:t>Name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4C778E9-D5D0-1B4D-A23D-A4BA21CB81FD}"/>
                </a:ext>
              </a:extLst>
            </p:cNvPr>
            <p:cNvSpPr/>
            <p:nvPr/>
          </p:nvSpPr>
          <p:spPr>
            <a:xfrm>
              <a:off x="1257299" y="2179821"/>
              <a:ext cx="533400" cy="20005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E8B557F6-045C-654F-B709-ED0923A73C29}"/>
                </a:ext>
              </a:extLst>
            </p:cNvPr>
            <p:cNvSpPr/>
            <p:nvPr/>
          </p:nvSpPr>
          <p:spPr>
            <a:xfrm>
              <a:off x="1447799" y="2475186"/>
              <a:ext cx="266700" cy="2667000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9CA856-674F-4B4B-890E-1B0F6B21F405}"/>
                </a:ext>
              </a:extLst>
            </p:cNvPr>
            <p:cNvSpPr txBox="1"/>
            <p:nvPr/>
          </p:nvSpPr>
          <p:spPr>
            <a:xfrm>
              <a:off x="266699" y="3451086"/>
              <a:ext cx="129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C00000"/>
                  </a:solidFill>
                </a:rPr>
                <a:t>Window</a:t>
              </a:r>
            </a:p>
            <a:p>
              <a:r>
                <a:rPr lang="en-US" sz="1500" dirty="0">
                  <a:solidFill>
                    <a:srgbClr val="C00000"/>
                  </a:solidFill>
                </a:rPr>
                <a:t>Definition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974AAD-D971-FE41-9FD2-C5010E8F26D4}"/>
                </a:ext>
              </a:extLst>
            </p:cNvPr>
            <p:cNvSpPr txBox="1"/>
            <p:nvPr/>
          </p:nvSpPr>
          <p:spPr>
            <a:xfrm>
              <a:off x="6629400" y="2912868"/>
              <a:ext cx="1981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C00000"/>
                  </a:solidFill>
                </a:rPr>
                <a:t>Partition Clause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B04DAE-556C-F94E-BF8F-63348E3A7CE9}"/>
                </a:ext>
              </a:extLst>
            </p:cNvPr>
            <p:cNvSpPr txBox="1"/>
            <p:nvPr/>
          </p:nvSpPr>
          <p:spPr>
            <a:xfrm>
              <a:off x="6606540" y="3336561"/>
              <a:ext cx="1905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C00000"/>
                  </a:solidFill>
                </a:rPr>
                <a:t>Order Clause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D2A85C-0485-9A42-9131-261449032E1D}"/>
                </a:ext>
              </a:extLst>
            </p:cNvPr>
            <p:cNvSpPr txBox="1"/>
            <p:nvPr/>
          </p:nvSpPr>
          <p:spPr>
            <a:xfrm>
              <a:off x="7048501" y="4060686"/>
              <a:ext cx="1828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C00000"/>
                  </a:solidFill>
                </a:rPr>
                <a:t>Frame Clause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B42B8734-BFF9-9C4C-8E00-F13E42E22195}"/>
                </a:ext>
              </a:extLst>
            </p:cNvPr>
            <p:cNvSpPr/>
            <p:nvPr/>
          </p:nvSpPr>
          <p:spPr>
            <a:xfrm rot="10800000">
              <a:off x="6111239" y="3012895"/>
              <a:ext cx="533400" cy="20005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CBBC56E5-EC94-3141-9627-5C741341605F}"/>
                </a:ext>
              </a:extLst>
            </p:cNvPr>
            <p:cNvSpPr/>
            <p:nvPr/>
          </p:nvSpPr>
          <p:spPr>
            <a:xfrm rot="10800000">
              <a:off x="6111239" y="3449586"/>
              <a:ext cx="533400" cy="20005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564EA17B-2859-6F4C-A64F-5F2AE944A300}"/>
                </a:ext>
              </a:extLst>
            </p:cNvPr>
            <p:cNvSpPr/>
            <p:nvPr/>
          </p:nvSpPr>
          <p:spPr>
            <a:xfrm rot="10800000">
              <a:off x="6819900" y="3653577"/>
              <a:ext cx="266700" cy="1160716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95FAD0-E463-FD4E-9692-0F6DCBD9D035}"/>
                </a:ext>
              </a:extLst>
            </p:cNvPr>
            <p:cNvSpPr txBox="1"/>
            <p:nvPr/>
          </p:nvSpPr>
          <p:spPr>
            <a:xfrm>
              <a:off x="2114550" y="5410199"/>
              <a:ext cx="48387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50" b="1" dirty="0">
                  <a:solidFill>
                    <a:srgbClr val="C00000"/>
                  </a:solidFill>
                </a:rPr>
                <a:t>Running 3 Month Sum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5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Practice followed by Q&amp;A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5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MULTI-TABLE</a:t>
            </a:r>
            <a:br>
              <a:rPr lang="en-US" sz="9600" dirty="0"/>
            </a:br>
            <a:r>
              <a:rPr lang="en-US" sz="5400" dirty="0"/>
              <a:t>(Joins, Union, Minus)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619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38150"/>
            <a:ext cx="8763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explicit syntax for an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 tables only)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 &lt;JOIN TYPE&gt; JOIN table_2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join_condition_1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i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NOTE: The “</a:t>
            </a:r>
            <a:r>
              <a:rPr lang="en-US" sz="1400" i="1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join_condition</a:t>
            </a:r>
            <a:r>
              <a:rPr lang="en-US" sz="1400" i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” defines what columns connect the tables (e.g. </a:t>
            </a:r>
            <a:r>
              <a:rPr lang="en-US" sz="1400" i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table1.pk = table1.fk)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joins two tables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INNER JOIN invoices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 indent="-34607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  <a:endParaRPr lang="en-US" sz="2000" b="1" dirty="0"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62350"/>
            <a:ext cx="483846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2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38150"/>
            <a:ext cx="87630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alias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INNER JOIN table_2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.column_name operator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.column_name</a:t>
            </a:r>
            <a:endParaRPr lang="en-US" sz="1400" i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joins two tables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INNER JOIN invoices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.vendor_id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28" y="1143556"/>
            <a:ext cx="1749972" cy="1371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14800" y="2763371"/>
            <a:ext cx="4953000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ORA-00918: column ambiguously defined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00918. 00000 -  "column ambiguously defined"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458" y="3657917"/>
            <a:ext cx="9036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INNER JOIN invoices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.vendor_id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8610600" cy="3505200"/>
          </a:xfrm>
        </p:spPr>
        <p:txBody>
          <a:bodyPr>
            <a:normAutofit/>
          </a:bodyPr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FULL OUTER</a:t>
            </a:r>
          </a:p>
          <a:p>
            <a:endParaRPr lang="en-US" dirty="0"/>
          </a:p>
          <a:p>
            <a:r>
              <a:rPr lang="en-US" dirty="0"/>
              <a:t>Don’t need RIGHT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B2D8D-4A94-44A2-9AB3-6045B5E9237D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1089660"/>
            <a:ext cx="4763770" cy="3691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67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03720"/>
            <a:ext cx="9067800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Joining more than 2 tables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INNER JOIN table_2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n2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.column_name operator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.column_name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INNER JOIN table_3 n3 ON n2.column_name = n3.column_name</a:t>
            </a: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1200"/>
              </a:spcBef>
              <a:spcAft>
                <a:spcPts val="600"/>
              </a:spcAft>
            </a:pP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Joining 2+ tables with aliases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i.invoice_number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v.vendor_name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i.invoice_total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i.payment_total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 INNER JOIN invoices i ON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INNER JOIN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i.invoice_id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ili.invoice_id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0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tips for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8610600" cy="3505200"/>
          </a:xfrm>
        </p:spPr>
        <p:txBody>
          <a:bodyPr>
            <a:normAutofit/>
          </a:bodyPr>
          <a:lstStyle/>
          <a:p>
            <a:r>
              <a:rPr lang="en-US" dirty="0"/>
              <a:t>Start with Inner and then switch to LEFT or FULL OUTER if you need non-matches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8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4315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231291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76200" y="514350"/>
          <a:ext cx="3735388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92027" imgH="4876307" progId="Word.Document.8">
                  <p:embed/>
                </p:oleObj>
              </mc:Choice>
              <mc:Fallback>
                <p:oleObj name="Document" r:id="rId2" imgW="5092027" imgH="4876307" progId="Word.Document.8">
                  <p:embed/>
                  <p:pic>
                    <p:nvPicPr>
                      <p:cNvPr id="419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14350"/>
                        <a:ext cx="3735388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191000" y="467122"/>
          <a:ext cx="5446712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436115" imgH="4158914" progId="Word.Document.8">
                  <p:embed/>
                </p:oleObj>
              </mc:Choice>
              <mc:Fallback>
                <p:oleObj name="Document" r:id="rId4" imgW="7436115" imgH="4158914" progId="Word.Document.8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67122"/>
                        <a:ext cx="5446712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82"/>
          <a:stretch/>
        </p:blipFill>
        <p:spPr bwMode="auto">
          <a:xfrm>
            <a:off x="5715000" y="2522934"/>
            <a:ext cx="2871787" cy="100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1) Log into server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2) Goals today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4500"/>
            <a:ext cx="8610600" cy="3429000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part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SQL vs NoSQL vs…NewSQL</a:t>
            </a:r>
          </a:p>
          <a:p>
            <a:pPr lvl="1"/>
            <a:r>
              <a:rPr lang="en-US" dirty="0"/>
              <a:t>Aggregating &amp; Multi-table selects</a:t>
            </a:r>
          </a:p>
          <a:p>
            <a:pPr lvl="1"/>
            <a:r>
              <a:rPr lang="en-US" dirty="0"/>
              <a:t>Debrief</a:t>
            </a:r>
          </a:p>
          <a:p>
            <a:r>
              <a:rPr lang="en-US" dirty="0"/>
              <a:t>Break</a:t>
            </a:r>
            <a:endParaRPr lang="en-US" u="sng" dirty="0"/>
          </a:p>
          <a:p>
            <a:r>
              <a:rPr lang="en-US" u="sng" dirty="0"/>
              <a:t>2</a:t>
            </a:r>
            <a:r>
              <a:rPr lang="en-US" u="sng" baseline="30000" dirty="0"/>
              <a:t>nd</a:t>
            </a:r>
            <a:r>
              <a:rPr lang="en-US" u="sng" dirty="0"/>
              <a:t> part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Subqueries &amp; Functions for different datatypes</a:t>
            </a:r>
          </a:p>
          <a:p>
            <a:pPr lvl="1"/>
            <a:r>
              <a:rPr lang="en-US" dirty="0"/>
              <a:t>Debrief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6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9" name="Object 4"/>
          <p:cNvGraphicFramePr>
            <a:graphicFrameLocks noChangeAspect="1"/>
          </p:cNvGraphicFramePr>
          <p:nvPr/>
        </p:nvGraphicFramePr>
        <p:xfrm>
          <a:off x="228600" y="514350"/>
          <a:ext cx="5486400" cy="175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2362215" progId="Word.Document.8">
                  <p:embed/>
                </p:oleObj>
              </mc:Choice>
              <mc:Fallback>
                <p:oleObj name="Document" r:id="rId2" imgW="7443515" imgH="2362215" progId="Word.Document.8">
                  <p:embed/>
                  <p:pic>
                    <p:nvPicPr>
                      <p:cNvPr id="471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4350"/>
                        <a:ext cx="5486400" cy="1753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51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Practice followed by Q&amp;A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3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SUBQUERIES</a:t>
            </a:r>
            <a:br>
              <a:rPr lang="en-US" sz="9600" dirty="0"/>
            </a:br>
            <a:r>
              <a:rPr lang="en-US" sz="4800" dirty="0"/>
              <a:t>(in WHERE and FROM only)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87543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subquery?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8610600" cy="35052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buSzPct val="12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Sometime the logic needed in a SELECT statement requires another SELECT statement – this second SELECT statement is called a subquery</a:t>
            </a:r>
          </a:p>
          <a:p>
            <a:pPr>
              <a:spcAft>
                <a:spcPts val="600"/>
              </a:spcAft>
              <a:buClr>
                <a:srgbClr val="C00000"/>
              </a:buClr>
              <a:buSzPct val="12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syntax for a subquery is the same as the syntax for the SELECT statement</a:t>
            </a:r>
          </a:p>
          <a:p>
            <a:pPr>
              <a:spcAft>
                <a:spcPts val="600"/>
              </a:spcAft>
              <a:buClr>
                <a:srgbClr val="C00000"/>
              </a:buClr>
              <a:buSzPct val="12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subquery can return a single value, a result set that contain a single column, or a result set that contains one or more columns</a:t>
            </a:r>
          </a:p>
          <a:p>
            <a:pPr>
              <a:spcAft>
                <a:spcPts val="600"/>
              </a:spcAft>
              <a:buClr>
                <a:srgbClr val="C00000"/>
              </a:buClr>
              <a:buSzPct val="12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SELECT statement is called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outer query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48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1435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ways to use a subquery in a SELECT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a WHERE clause as a search condition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a HAVING clause as a search condition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FROM clause as a table specification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SELECT clause as a column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987900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Subqueries can be part of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8610600" cy="379095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buSzPct val="12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 a WHERE clause as a search condition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SzPct val="12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value or list of values</a:t>
            </a:r>
          </a:p>
          <a:p>
            <a:pPr>
              <a:spcAft>
                <a:spcPts val="600"/>
              </a:spcAft>
              <a:buClr>
                <a:srgbClr val="C00000"/>
              </a:buClr>
              <a:buSzPct val="12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 the FROM clause as a table specification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a subquery returns a result set with two or more columns, it can be used in a FROM clause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subquery coded in a FROM clause is called an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inline view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inline view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have an alias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calculated values should have a name (alias)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Inline views are not as efficient as views</a:t>
            </a:r>
          </a:p>
        </p:txBody>
      </p:sp>
    </p:spTree>
    <p:extLst>
      <p:ext uri="{BB962C8B-B14F-4D97-AF65-F5344CB8AC3E}">
        <p14:creationId xmlns:p14="http://schemas.microsoft.com/office/powerpoint/2010/main" val="398932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23"/>
          <a:stretch/>
        </p:blipFill>
        <p:spPr bwMode="auto">
          <a:xfrm>
            <a:off x="3429000" y="3028950"/>
            <a:ext cx="2514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5381" y="1047750"/>
            <a:ext cx="306501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1: Write subquery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AVG(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returned by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1879.7413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1719" y="1043791"/>
            <a:ext cx="66294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2. Use query as a subquery in a WHERE clause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AVG(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  <a:endParaRPr lang="en-US" sz="1800" b="1" dirty="0"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438150"/>
            <a:ext cx="7920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use case: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Subquery in the WHERE clause </a:t>
            </a:r>
          </a:p>
        </p:txBody>
      </p:sp>
    </p:spTree>
    <p:extLst>
      <p:ext uri="{BB962C8B-B14F-4D97-AF65-F5344CB8AC3E}">
        <p14:creationId xmlns:p14="http://schemas.microsoft.com/office/powerpoint/2010/main" val="29156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76200" y="438150"/>
          <a:ext cx="5445125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5410" imgH="2550528" progId="Word.Document.8">
                  <p:embed/>
                </p:oleObj>
              </mc:Choice>
              <mc:Fallback>
                <p:oleObj name="Document" r:id="rId2" imgW="7435410" imgH="2550528" progId="Word.Document.8">
                  <p:embed/>
                  <p:pic>
                    <p:nvPicPr>
                      <p:cNvPr id="61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38150"/>
                        <a:ext cx="5445125" cy="186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7"/>
          <a:stretch/>
        </p:blipFill>
        <p:spPr bwMode="auto">
          <a:xfrm>
            <a:off x="76200" y="1932384"/>
            <a:ext cx="29908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51" name="Object 6"/>
          <p:cNvGraphicFramePr>
            <a:graphicFrameLocks noChangeAspect="1"/>
          </p:cNvGraphicFramePr>
          <p:nvPr/>
        </p:nvGraphicFramePr>
        <p:xfrm>
          <a:off x="55084" y="2819399"/>
          <a:ext cx="56054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465643" imgH="409455" progId="Word.Document.8">
                  <p:embed/>
                </p:oleObj>
              </mc:Choice>
              <mc:Fallback>
                <p:oleObj name="Document" r:id="rId5" imgW="7465643" imgH="409455" progId="Word.Document.8">
                  <p:embed/>
                  <p:pic>
                    <p:nvPicPr>
                      <p:cNvPr id="61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4" y="2819399"/>
                        <a:ext cx="56054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800600" y="429021"/>
          <a:ext cx="544671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7435410" imgH="3233074" progId="Word.Document.8">
                  <p:embed/>
                </p:oleObj>
              </mc:Choice>
              <mc:Fallback>
                <p:oleObj name="Document" r:id="rId7" imgW="7435410" imgH="3233074" progId="Word.Document.8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9021"/>
                        <a:ext cx="544671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0" y="2971799"/>
            <a:ext cx="6019800" cy="21236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joins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join can include columns from both tables.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join is more intuitive when it uses an existing relationship.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subqueries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subquery can pass an aggregate value to the outer query.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subquery is more intuitive when it uses an ad hoc relationship.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Long, complex queries can be easier to code with subqueries.</a:t>
            </a:r>
          </a:p>
        </p:txBody>
      </p:sp>
    </p:spTree>
    <p:extLst>
      <p:ext uri="{BB962C8B-B14F-4D97-AF65-F5344CB8AC3E}">
        <p14:creationId xmlns:p14="http://schemas.microsoft.com/office/powerpoint/2010/main" val="21863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43400" y="438150"/>
            <a:ext cx="85344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Query w/ Subquery</a:t>
            </a:r>
          </a:p>
          <a:p>
            <a:pPr marL="5873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5873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</a:p>
          <a:p>
            <a:pPr marL="5873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</a:t>
            </a:r>
          </a:p>
          <a:p>
            <a:pPr marL="5873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3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vendors</a:t>
            </a:r>
          </a:p>
          <a:p>
            <a:pPr marL="5873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‘B%’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42950"/>
            <a:ext cx="4566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vendor_id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vendors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'B%'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61950"/>
            <a:ext cx="2542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first 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43150"/>
            <a:ext cx="585011" cy="14716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885950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Subquery Results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2647950"/>
            <a:ext cx="44196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the following</a:t>
            </a:r>
          </a:p>
          <a:p>
            <a:pPr marL="5873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5873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</a:p>
          <a:p>
            <a:pPr marL="5873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8,11,17,37,47,51,67,84,99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989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Practice followed by Q&amp;A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1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41910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vs NoSQL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F440F-E0F6-DCE8-752D-0D332F2A6C6C}"/>
              </a:ext>
            </a:extLst>
          </p:cNvPr>
          <p:cNvSpPr txBox="1"/>
          <p:nvPr/>
        </p:nvSpPr>
        <p:spPr>
          <a:xfrm>
            <a:off x="533400" y="1428750"/>
            <a:ext cx="838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NewSQL is a modern </a:t>
            </a:r>
            <a:r>
              <a:rPr lang="en-US" sz="1800" b="0" i="0" u="none" strike="noStrike" dirty="0">
                <a:solidFill>
                  <a:srgbClr val="0074DB"/>
                </a:solidFill>
                <a:effectLst/>
                <a:latin typeface="roboto" panose="02000000000000000000" pitchFamily="2" charset="0"/>
                <a:hlinkClick r:id="rId2"/>
              </a:rPr>
              <a:t>relational database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system that bridges the gap between </a:t>
            </a:r>
            <a:r>
              <a:rPr lang="en-US" sz="1800" b="0" i="0" u="none" strike="noStrike" dirty="0">
                <a:solidFill>
                  <a:srgbClr val="0074DB"/>
                </a:solidFill>
                <a:effectLst/>
                <a:latin typeface="roboto" panose="02000000000000000000" pitchFamily="2" charset="0"/>
                <a:hlinkClick r:id="rId3"/>
              </a:rPr>
              <a:t>SQL and NoSQL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 NewSQL databases aim to scale and stay consistent.</a:t>
            </a:r>
          </a:p>
          <a:p>
            <a:br>
              <a:rPr lang="en-US" sz="1800" dirty="0"/>
            </a:b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27631-ACA1-0BF0-445E-BCCA5C8F5F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395"/>
          <a:stretch/>
        </p:blipFill>
        <p:spPr>
          <a:xfrm>
            <a:off x="76200" y="2343639"/>
            <a:ext cx="5410200" cy="22093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898405-D061-7323-DFBB-7B9566705647}"/>
                  </a:ext>
                </a:extLst>
              </p14:cNvPr>
              <p14:cNvContentPartPr/>
              <p14:nvPr/>
            </p14:nvContentPartPr>
            <p14:xfrm>
              <a:off x="3723702" y="325860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898405-D061-7323-DFBB-7B95667056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4702" y="324996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C1E1665-64C5-5BAB-D5D7-887FCFD531A0}"/>
              </a:ext>
            </a:extLst>
          </p:cNvPr>
          <p:cNvSpPr txBox="1"/>
          <p:nvPr/>
        </p:nvSpPr>
        <p:spPr>
          <a:xfrm>
            <a:off x="4419600" y="634454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vs…NewSQL</a:t>
            </a:r>
            <a:endParaRPr lang="en-US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4261F3-F4D2-B40E-0687-5C2DF05F3DB6}"/>
              </a:ext>
            </a:extLst>
          </p:cNvPr>
          <p:cNvSpPr txBox="1"/>
          <p:nvPr/>
        </p:nvSpPr>
        <p:spPr>
          <a:xfrm>
            <a:off x="5817117" y="2328497"/>
            <a:ext cx="381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Examples: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rgbClr val="404040"/>
                </a:solidFill>
                <a:latin typeface="roboto" panose="02000000000000000000" pitchFamily="2" charset="0"/>
              </a:rPr>
              <a:t>VoltDB</a:t>
            </a:r>
            <a:endParaRPr lang="en-US" dirty="0">
              <a:solidFill>
                <a:srgbClr val="404040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CockroachDB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342900" indent="-342900">
              <a:buFontTx/>
              <a:buChar char="-"/>
            </a:pPr>
            <a:r>
              <a:rPr 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NuoDB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>
              <a:solidFill>
                <a:srgbClr val="404040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ClustrixDB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Functions </a:t>
            </a:r>
            <a:br>
              <a:rPr lang="en-US" sz="9600" dirty="0"/>
            </a:br>
            <a:r>
              <a:rPr lang="en-US" sz="5400" dirty="0"/>
              <a:t>(for different data)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51776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Practice followed by Q&amp;A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40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960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66243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145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9327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723" y="438150"/>
            <a:ext cx="41910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Coming up…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898405-D061-7323-DFBB-7B9566705647}"/>
                  </a:ext>
                </a:extLst>
              </p14:cNvPr>
              <p14:cNvContentPartPr/>
              <p14:nvPr/>
            </p14:nvContentPartPr>
            <p14:xfrm>
              <a:off x="3723702" y="325860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898405-D061-7323-DFBB-7B9566705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4702" y="324996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70E49706-61EA-9C52-8926-0D6A23BD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352550"/>
            <a:ext cx="4114800" cy="36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1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AGGREGATING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1164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9A4B5C39-1DF8-4911-97B4-29B28403E4D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00150"/>
            <a:ext cx="7341476" cy="3733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		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Columns</a:t>
            </a:r>
            <a:br>
              <a:rPr lang="en-US" sz="1800" dirty="0">
                <a:latin typeface="+mj-lt"/>
                <a:cs typeface="Courier New" panose="02070309020205020404" pitchFamily="49" charset="0"/>
              </a:rPr>
            </a:br>
            <a:r>
              <a:rPr lang="en-US" sz="1800" dirty="0">
                <a:latin typeface="+mj-lt"/>
                <a:cs typeface="Courier New" panose="02070309020205020404" pitchFamily="49" charset="0"/>
              </a:rPr>
              <a:t>			- Column names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				- Arithmetic expressions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				- Literals (text or numeric)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				- Scalar functions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		</a:t>
            </a:r>
            <a:r>
              <a:rPr lang="en-US" sz="1800" dirty="0">
                <a:cs typeface="Courier New" panose="02070309020205020404" pitchFamily="49" charset="0"/>
              </a:rPr>
              <a:t>Table or View names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		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Conditions (qualifies rows)</a:t>
            </a:r>
            <a:r>
              <a:rPr lang="en-US" sz="1800" dirty="0">
                <a:cs typeface="Courier New" panose="02070309020205020404" pitchFamily="49" charset="0"/>
              </a:rPr>
              <a:t> – i.e. filters </a:t>
            </a:r>
            <a:r>
              <a:rPr lang="en-US" sz="1800" b="1" u="sng" dirty="0">
                <a:cs typeface="Courier New" panose="02070309020205020404" pitchFamily="49" charset="0"/>
              </a:rPr>
              <a:t>rows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	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Sorts result rows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A9A0DC-06A4-4923-82FC-AC709FB2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SELECT clauses</a:t>
            </a:r>
          </a:p>
        </p:txBody>
      </p:sp>
    </p:spTree>
    <p:extLst>
      <p:ext uri="{BB962C8B-B14F-4D97-AF65-F5344CB8AC3E}">
        <p14:creationId xmlns:p14="http://schemas.microsoft.com/office/powerpoint/2010/main" val="307820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9A4B5C39-1DF8-4911-97B4-29B28403E4D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00150"/>
            <a:ext cx="7341476" cy="3733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		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Columns</a:t>
            </a:r>
            <a:br>
              <a:rPr lang="en-US" sz="1800" dirty="0">
                <a:latin typeface="+mj-lt"/>
                <a:cs typeface="Courier New" panose="02070309020205020404" pitchFamily="49" charset="0"/>
              </a:rPr>
            </a:br>
            <a:r>
              <a:rPr lang="en-US" sz="1800" dirty="0">
                <a:latin typeface="+mj-lt"/>
                <a:cs typeface="Courier New" panose="02070309020205020404" pitchFamily="49" charset="0"/>
              </a:rPr>
              <a:t>			- Column names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				- Arithmetic expressions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				- Literals (text or numeric)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				- Scalar functions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				- “Aggregate” functions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		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Table or View names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		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Conditions (qualifies rows) – i.e. filters </a:t>
            </a:r>
            <a:r>
              <a:rPr lang="en-US" sz="1800" b="1" u="sng" dirty="0">
                <a:latin typeface="+mj-lt"/>
                <a:cs typeface="Courier New" panose="02070309020205020404" pitchFamily="49" charset="0"/>
              </a:rPr>
              <a:t>rows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	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Creates sub totals in conjunction with column functions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  	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Conditions for sub totals – i.e. filters </a:t>
            </a:r>
            <a:r>
              <a:rPr lang="en-US" sz="1800" b="1" u="sng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aggregates/groups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	</a:t>
            </a:r>
            <a:r>
              <a:rPr lang="en-US" sz="1800" dirty="0">
                <a:cs typeface="Courier New" panose="02070309020205020404" pitchFamily="49" charset="0"/>
              </a:rPr>
              <a:t>Sorts result rows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A9A0DC-06A4-4923-82FC-AC709FB2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New verbs </a:t>
            </a:r>
            <a:r>
              <a:rPr lang="en-US" dirty="0"/>
              <a:t>to allow aggregating</a:t>
            </a:r>
          </a:p>
        </p:txBody>
      </p:sp>
    </p:spTree>
    <p:extLst>
      <p:ext uri="{BB962C8B-B14F-4D97-AF65-F5344CB8AC3E}">
        <p14:creationId xmlns:p14="http://schemas.microsoft.com/office/powerpoint/2010/main" val="398523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tips for Grouping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154" y="1231412"/>
            <a:ext cx="8610600" cy="3790950"/>
          </a:xfrm>
        </p:spPr>
        <p:txBody>
          <a:bodyPr>
            <a:normAutofit/>
          </a:bodyPr>
          <a:lstStyle/>
          <a:p>
            <a:r>
              <a:rPr lang="en-US" dirty="0"/>
              <a:t>If you only have aggregate columns in SELECT you do </a:t>
            </a:r>
            <a:r>
              <a:rPr lang="en-US" u="sng" dirty="0"/>
              <a:t>not</a:t>
            </a:r>
            <a:r>
              <a:rPr lang="en-US" dirty="0"/>
              <a:t> need GROUP BY.  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e.g. select count(*) from table</a:t>
            </a:r>
          </a:p>
          <a:p>
            <a:pPr marL="0" indent="0">
              <a:buNone/>
            </a:pP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If you have both non-aggregate and aggregate columns in SELECT, you </a:t>
            </a:r>
            <a:r>
              <a:rPr lang="en-US" u="sng" dirty="0"/>
              <a:t>DO</a:t>
            </a:r>
            <a:r>
              <a:rPr lang="en-US" dirty="0"/>
              <a:t> need GROUP by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ORA-00979: not a GROUP BY expression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2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38991"/>
            <a:ext cx="9143999" cy="561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91" y="187036"/>
            <a:ext cx="91647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Window Function Types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D376120A-B95D-4A40-A32E-49714F14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9321" y="4865232"/>
            <a:ext cx="2057400" cy="273844"/>
          </a:xfrm>
        </p:spPr>
        <p:txBody>
          <a:bodyPr/>
          <a:lstStyle/>
          <a:p>
            <a:fld id="{AEA95462-E936-4273-B590-4CBECB991188}" type="slidenum">
              <a:rPr lang="en-US" sz="788"/>
              <a:pPr/>
              <a:t>9</a:t>
            </a:fld>
            <a:endParaRPr lang="en-US" sz="788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57E74-F123-4B4A-81D8-8691684AAE52}"/>
              </a:ext>
            </a:extLst>
          </p:cNvPr>
          <p:cNvSpPr txBox="1"/>
          <p:nvPr/>
        </p:nvSpPr>
        <p:spPr>
          <a:xfrm>
            <a:off x="153014" y="1232964"/>
            <a:ext cx="1917086" cy="2703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BC8FC-0215-AA4E-9B0E-D850B193EA42}"/>
              </a:ext>
            </a:extLst>
          </p:cNvPr>
          <p:cNvSpPr txBox="1"/>
          <p:nvPr/>
        </p:nvSpPr>
        <p:spPr>
          <a:xfrm>
            <a:off x="2343765" y="1235952"/>
            <a:ext cx="2945785" cy="1959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Ranking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ROW_NUMBER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DENSE_RANK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NTILE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9AE12-0852-484A-98BC-CEFD884D036D}"/>
              </a:ext>
            </a:extLst>
          </p:cNvPr>
          <p:cNvSpPr txBox="1"/>
          <p:nvPr/>
        </p:nvSpPr>
        <p:spPr>
          <a:xfrm>
            <a:off x="5563216" y="1244604"/>
            <a:ext cx="3453785" cy="3457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Distribution/Analytic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CUME_DIST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FIRST_VALUE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LAST_VALUE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LAG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PERCENTILE_CONT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PERCENTILE_DISC</a:t>
            </a:r>
          </a:p>
          <a:p>
            <a:pPr marL="685800" lvl="1" indent="-34290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25000"/>
              <a:buFont typeface="System Font Regular"/>
              <a:buChar char="−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PERCENT_RANK</a:t>
            </a:r>
          </a:p>
        </p:txBody>
      </p:sp>
    </p:spTree>
    <p:extLst>
      <p:ext uri="{BB962C8B-B14F-4D97-AF65-F5344CB8AC3E}">
        <p14:creationId xmlns:p14="http://schemas.microsoft.com/office/powerpoint/2010/main" val="301409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theme/theme1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2-5-Texas-McCombs_PowerPoint_16-9_TEMPLATE" id="{0FF1D5ED-592F-C84B-A033-417FE0F64B3A}" vid="{DD3FE9A3-FB3A-8141-8AE8-76F77B07EA0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8376</TotalTime>
  <Words>1279</Words>
  <Application>Microsoft Office PowerPoint</Application>
  <PresentationFormat>On-screen Show (16:9)</PresentationFormat>
  <Paragraphs>208</Paragraphs>
  <Slides>33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 Black</vt:lpstr>
      <vt:lpstr>Bradley Hand</vt:lpstr>
      <vt:lpstr>Bradley Hand ITC</vt:lpstr>
      <vt:lpstr>Calibri</vt:lpstr>
      <vt:lpstr>Courier New</vt:lpstr>
      <vt:lpstr>roboto</vt:lpstr>
      <vt:lpstr>Symbol</vt:lpstr>
      <vt:lpstr>System Font Regular</vt:lpstr>
      <vt:lpstr>Times New Roman</vt:lpstr>
      <vt:lpstr>16-9 Light Background</vt:lpstr>
      <vt:lpstr>Document</vt:lpstr>
      <vt:lpstr>PowerPoint Presentation</vt:lpstr>
      <vt:lpstr>1) Log into server  2) Goals today</vt:lpstr>
      <vt:lpstr>SQL vs NoSQL</vt:lpstr>
      <vt:lpstr>Coming up…</vt:lpstr>
      <vt:lpstr>AGGREGATING</vt:lpstr>
      <vt:lpstr>Basic SELECT clauses</vt:lpstr>
      <vt:lpstr>New verbs to allow aggregating</vt:lpstr>
      <vt:lpstr>Key tips for Grouping </vt:lpstr>
      <vt:lpstr>PowerPoint Presentation</vt:lpstr>
      <vt:lpstr>PowerPoint Presentation</vt:lpstr>
      <vt:lpstr>Practice followed by Q&amp;A</vt:lpstr>
      <vt:lpstr>MULTI-TABLE (Joins, Union, Minus)</vt:lpstr>
      <vt:lpstr>PowerPoint Presentation</vt:lpstr>
      <vt:lpstr>PowerPoint Presentation</vt:lpstr>
      <vt:lpstr>Join Types</vt:lpstr>
      <vt:lpstr>PowerPoint Presentation</vt:lpstr>
      <vt:lpstr>Key tips for Joins</vt:lpstr>
      <vt:lpstr>PowerPoint Presentation</vt:lpstr>
      <vt:lpstr>PowerPoint Presentation</vt:lpstr>
      <vt:lpstr>PowerPoint Presentation</vt:lpstr>
      <vt:lpstr>Practice followed by Q&amp;A</vt:lpstr>
      <vt:lpstr>SUBQUERIES (in WHERE and FROM only)</vt:lpstr>
      <vt:lpstr>What is a subquery?</vt:lpstr>
      <vt:lpstr>PowerPoint Presentation</vt:lpstr>
      <vt:lpstr>Subqueries can be part of …</vt:lpstr>
      <vt:lpstr>PowerPoint Presentation</vt:lpstr>
      <vt:lpstr>PowerPoint Presentation</vt:lpstr>
      <vt:lpstr>PowerPoint Presentation</vt:lpstr>
      <vt:lpstr>Practice followed by Q&amp;A</vt:lpstr>
      <vt:lpstr>Functions  (for different data)</vt:lpstr>
      <vt:lpstr>Practice followed by Q&amp;A</vt:lpstr>
      <vt:lpstr>Questions?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Clint Tuttle</cp:lastModifiedBy>
  <cp:revision>524</cp:revision>
  <cp:lastPrinted>2011-01-24T02:49:42Z</cp:lastPrinted>
  <dcterms:created xsi:type="dcterms:W3CDTF">2011-06-30T15:04:08Z</dcterms:created>
  <dcterms:modified xsi:type="dcterms:W3CDTF">2022-09-21T16:25:21Z</dcterms:modified>
  <cp:category/>
</cp:coreProperties>
</file>