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5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A269-8228-7C47-8071-B61634338E2E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3EF-023B-7040-98AB-F55BFADE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A269-8228-7C47-8071-B61634338E2E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3EF-023B-7040-98AB-F55BFADE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A269-8228-7C47-8071-B61634338E2E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3EF-023B-7040-98AB-F55BFADE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A269-8228-7C47-8071-B61634338E2E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3EF-023B-7040-98AB-F55BFADE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4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A269-8228-7C47-8071-B61634338E2E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3EF-023B-7040-98AB-F55BFADE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A269-8228-7C47-8071-B61634338E2E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3EF-023B-7040-98AB-F55BFADE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A269-8228-7C47-8071-B61634338E2E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3EF-023B-7040-98AB-F55BFADE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A269-8228-7C47-8071-B61634338E2E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3EF-023B-7040-98AB-F55BFADE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A269-8228-7C47-8071-B61634338E2E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3EF-023B-7040-98AB-F55BFADE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A269-8228-7C47-8071-B61634338E2E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3EF-023B-7040-98AB-F55BFADE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7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A269-8228-7C47-8071-B61634338E2E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3EF-023B-7040-98AB-F55BFADE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A269-8228-7C47-8071-B61634338E2E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D3EF-023B-7040-98AB-F55BFADE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56382" y="2965266"/>
            <a:ext cx="138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What did they find and where did they find it?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7343" y="2200530"/>
            <a:ext cx="138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What did they want/need to know at each stage?</a:t>
            </a:r>
            <a:endParaRPr lang="en-US" sz="900" i="1" dirty="0">
              <a:latin typeface="Arial Narrow"/>
              <a:cs typeface="Arial Narrow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45126" y="994833"/>
            <a:ext cx="7200372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19" y="47954"/>
            <a:ext cx="475086" cy="475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82" y="137682"/>
            <a:ext cx="376992" cy="3769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133" y="137682"/>
            <a:ext cx="350163" cy="350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97" y="1502470"/>
            <a:ext cx="330900" cy="33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074" y="2380907"/>
            <a:ext cx="249843" cy="2498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7620" y="3052694"/>
            <a:ext cx="317211" cy="317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5135" y="3844178"/>
            <a:ext cx="258052" cy="258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5135" y="4650879"/>
            <a:ext cx="239306" cy="2393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58301" y="431656"/>
            <a:ext cx="60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BF5700"/>
                </a:solidFill>
                <a:latin typeface="Arial Narrow"/>
                <a:cs typeface="Arial Narrow"/>
              </a:rPr>
              <a:t>IDEA </a:t>
            </a:r>
          </a:p>
          <a:p>
            <a:pPr algn="ctr"/>
            <a:r>
              <a:rPr lang="en-US" sz="1200" dirty="0" smtClean="0">
                <a:solidFill>
                  <a:srgbClr val="BF5700"/>
                </a:solidFill>
                <a:latin typeface="Arial Narrow"/>
                <a:cs typeface="Arial Narrow"/>
              </a:rPr>
              <a:t>SPARK</a:t>
            </a:r>
            <a:endParaRPr lang="en-US" sz="1200" dirty="0">
              <a:solidFill>
                <a:srgbClr val="BF5700"/>
              </a:solidFill>
              <a:latin typeface="Arial Narrow"/>
              <a:cs typeface="Arial Narro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1693" y="436655"/>
            <a:ext cx="1226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BF5700"/>
                </a:solidFill>
                <a:latin typeface="Arial Narrow"/>
                <a:cs typeface="Arial Narrow"/>
              </a:rPr>
              <a:t>SERIOUS </a:t>
            </a:r>
          </a:p>
          <a:p>
            <a:pPr algn="ctr"/>
            <a:r>
              <a:rPr lang="en-US" sz="1200" dirty="0" smtClean="0">
                <a:solidFill>
                  <a:srgbClr val="BF5700"/>
                </a:solidFill>
                <a:latin typeface="Arial Narrow"/>
                <a:cs typeface="Arial Narrow"/>
              </a:rPr>
              <a:t>CONSIDERATION</a:t>
            </a:r>
            <a:endParaRPr lang="en-US" sz="1200" dirty="0">
              <a:solidFill>
                <a:srgbClr val="BF5700"/>
              </a:solidFill>
              <a:latin typeface="Arial Narrow"/>
              <a:cs typeface="Arial Narro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6372" y="436655"/>
            <a:ext cx="82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BF5700"/>
                </a:solidFill>
                <a:latin typeface="Arial Narrow"/>
                <a:cs typeface="Arial Narrow"/>
              </a:rPr>
              <a:t>ACTUAL </a:t>
            </a:r>
          </a:p>
          <a:p>
            <a:pPr algn="ctr"/>
            <a:r>
              <a:rPr lang="en-US" sz="1200" dirty="0" smtClean="0">
                <a:solidFill>
                  <a:srgbClr val="BF5700"/>
                </a:solidFill>
                <a:latin typeface="Arial Narrow"/>
                <a:cs typeface="Arial Narrow"/>
              </a:rPr>
              <a:t>PLANNING</a:t>
            </a:r>
            <a:endParaRPr lang="en-US" sz="1200" dirty="0">
              <a:solidFill>
                <a:srgbClr val="BF5700"/>
              </a:solidFill>
              <a:latin typeface="Arial Narrow"/>
              <a:cs typeface="Arial Narro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64727" y="431656"/>
            <a:ext cx="645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BF5700"/>
                </a:solidFill>
                <a:latin typeface="Arial Narrow"/>
                <a:cs typeface="Arial Narrow"/>
              </a:rPr>
              <a:t>TRIP </a:t>
            </a:r>
          </a:p>
          <a:p>
            <a:pPr algn="ctr"/>
            <a:r>
              <a:rPr lang="en-US" sz="1200" dirty="0" smtClean="0">
                <a:solidFill>
                  <a:srgbClr val="BF5700"/>
                </a:solidFill>
                <a:latin typeface="Arial Narrow"/>
                <a:cs typeface="Arial Narrow"/>
              </a:rPr>
              <a:t>TAKING</a:t>
            </a:r>
            <a:endParaRPr lang="en-US" sz="1200" dirty="0">
              <a:solidFill>
                <a:srgbClr val="BF5700"/>
              </a:solidFill>
              <a:latin typeface="Arial Narrow"/>
              <a:cs typeface="Arial Narro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79627" y="431656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BF5700"/>
                </a:solidFill>
                <a:latin typeface="Arial Narrow"/>
                <a:cs typeface="Arial Narrow"/>
              </a:rPr>
              <a:t>POST </a:t>
            </a:r>
          </a:p>
          <a:p>
            <a:pPr algn="ctr"/>
            <a:r>
              <a:rPr lang="en-US" sz="1200" dirty="0" smtClean="0">
                <a:solidFill>
                  <a:srgbClr val="BF5700"/>
                </a:solidFill>
                <a:latin typeface="Arial Narrow"/>
                <a:cs typeface="Arial Narrow"/>
              </a:rPr>
              <a:t>TRIP</a:t>
            </a:r>
            <a:endParaRPr lang="en-US" sz="1200" dirty="0">
              <a:solidFill>
                <a:srgbClr val="BF5700"/>
              </a:solidFill>
              <a:latin typeface="Arial Narrow"/>
              <a:cs typeface="Arial Narro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674" y="1009224"/>
            <a:ext cx="1000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BF5700"/>
                </a:solidFill>
                <a:latin typeface="Arial Narrow"/>
                <a:cs typeface="Arial Narrow"/>
              </a:rPr>
              <a:t>INFLUENCERS</a:t>
            </a:r>
            <a:endParaRPr lang="en-US" sz="1100" dirty="0">
              <a:solidFill>
                <a:srgbClr val="BF5700"/>
              </a:solidFill>
              <a:latin typeface="Arial Narrow"/>
              <a:cs typeface="Arial Narro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674" y="1861441"/>
            <a:ext cx="9858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BF5700"/>
                </a:solidFill>
                <a:latin typeface="Arial Narrow"/>
                <a:cs typeface="Arial Narrow"/>
              </a:rPr>
              <a:t>INFORMATION</a:t>
            </a:r>
          </a:p>
          <a:p>
            <a:r>
              <a:rPr lang="en-US" sz="1100" dirty="0" smtClean="0">
                <a:solidFill>
                  <a:srgbClr val="BF5700"/>
                </a:solidFill>
                <a:latin typeface="Arial Narrow"/>
                <a:cs typeface="Arial Narrow"/>
              </a:rPr>
              <a:t>NEEDED</a:t>
            </a:r>
            <a:endParaRPr lang="en-US" sz="1100" dirty="0">
              <a:solidFill>
                <a:srgbClr val="BF5700"/>
              </a:solidFill>
              <a:latin typeface="Arial Narrow"/>
              <a:cs typeface="Arial Narro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674" y="2639693"/>
            <a:ext cx="10650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BF5700"/>
                </a:solidFill>
                <a:latin typeface="Arial Narrow"/>
                <a:cs typeface="Arial Narrow"/>
              </a:rPr>
              <a:t>RESEARCH &amp;</a:t>
            </a:r>
          </a:p>
          <a:p>
            <a:r>
              <a:rPr lang="en-US" sz="1100" dirty="0" smtClean="0">
                <a:solidFill>
                  <a:srgbClr val="BF5700"/>
                </a:solidFill>
                <a:latin typeface="Arial Narrow"/>
                <a:cs typeface="Arial Narrow"/>
              </a:rPr>
              <a:t>INFO SOURCES</a:t>
            </a:r>
            <a:endParaRPr lang="en-US" sz="1100" dirty="0">
              <a:solidFill>
                <a:srgbClr val="BF5700"/>
              </a:solidFill>
              <a:latin typeface="Arial Narrow"/>
              <a:cs typeface="Arial Narro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674" y="3361041"/>
            <a:ext cx="75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BF5700"/>
                </a:solidFill>
                <a:latin typeface="Arial Narrow"/>
                <a:cs typeface="Arial Narrow"/>
              </a:rPr>
              <a:t>FEELINGS</a:t>
            </a:r>
            <a:endParaRPr lang="en-US" sz="1100" dirty="0">
              <a:solidFill>
                <a:srgbClr val="BF5700"/>
              </a:solidFill>
              <a:latin typeface="Arial Narrow"/>
              <a:cs typeface="Arial Narro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674" y="4118596"/>
            <a:ext cx="8745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BF5700"/>
                </a:solidFill>
                <a:latin typeface="Arial Narrow"/>
                <a:cs typeface="Arial Narrow"/>
              </a:rPr>
              <a:t>ADDITIONAL</a:t>
            </a:r>
          </a:p>
          <a:p>
            <a:r>
              <a:rPr lang="en-US" sz="1100" dirty="0" smtClean="0">
                <a:solidFill>
                  <a:srgbClr val="BF5700"/>
                </a:solidFill>
                <a:latin typeface="Arial Narrow"/>
                <a:cs typeface="Arial Narrow"/>
              </a:rPr>
              <a:t>COMMENTS</a:t>
            </a:r>
            <a:endParaRPr lang="en-US" sz="1100" dirty="0">
              <a:solidFill>
                <a:srgbClr val="BF5700"/>
              </a:solidFill>
              <a:latin typeface="Arial Narrow"/>
              <a:cs typeface="Arial Narro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4941" y="1189942"/>
            <a:ext cx="13834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Who/what did they confer with &amp; did some have more sway than others?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941" y="3504129"/>
            <a:ext cx="138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How did they feel about the process at each stage?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5674" y="4474039"/>
            <a:ext cx="1383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What else is interesting?</a:t>
            </a:r>
            <a:endParaRPr lang="en-US" sz="900" i="1" dirty="0">
              <a:latin typeface="Arial Narrow"/>
              <a:cs typeface="Arial Narrow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38347" y="1162626"/>
            <a:ext cx="0" cy="3791947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6891" y="1833370"/>
            <a:ext cx="8628607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6891" y="2657945"/>
            <a:ext cx="8628607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6891" y="3378927"/>
            <a:ext cx="8628607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6891" y="4136482"/>
            <a:ext cx="8628607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7343" y="137682"/>
            <a:ext cx="206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BF5700"/>
                </a:solidFill>
                <a:latin typeface="Arial Narrow"/>
                <a:cs typeface="Arial Narrow"/>
              </a:rPr>
              <a:t>DT4BI</a:t>
            </a:r>
          </a:p>
          <a:p>
            <a:r>
              <a:rPr lang="en-US" sz="1400" b="1" dirty="0" smtClean="0">
                <a:latin typeface="Arial Narrow"/>
                <a:cs typeface="Arial Narrow"/>
              </a:rPr>
              <a:t>JOURNEY MAP TEMPLATE</a:t>
            </a:r>
            <a:endParaRPr lang="en-US" sz="1400" b="1" dirty="0">
              <a:latin typeface="Arial Narrow"/>
              <a:cs typeface="Arial Narrow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10"/>
          <a:srcRect t="31471" b="31873"/>
          <a:stretch/>
        </p:blipFill>
        <p:spPr>
          <a:xfrm>
            <a:off x="6636277" y="287954"/>
            <a:ext cx="510065" cy="18696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4816" y="129317"/>
            <a:ext cx="385357" cy="38535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0952" y="191341"/>
            <a:ext cx="293974" cy="293974"/>
          </a:xfrm>
          <a:prstGeom prst="rect">
            <a:avLst/>
          </a:prstGeom>
        </p:spPr>
      </p:pic>
      <p:cxnSp>
        <p:nvCxnSpPr>
          <p:cNvPr id="45" name="Straight Connector 44"/>
          <p:cNvCxnSpPr>
            <a:stCxn id="16" idx="2"/>
          </p:cNvCxnSpPr>
          <p:nvPr/>
        </p:nvCxnSpPr>
        <p:spPr>
          <a:xfrm>
            <a:off x="2459864" y="893321"/>
            <a:ext cx="0" cy="29662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887438" y="866005"/>
            <a:ext cx="0" cy="29662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38883" y="866005"/>
            <a:ext cx="0" cy="29662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18778" y="893321"/>
            <a:ext cx="0" cy="29662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174777" y="866005"/>
            <a:ext cx="0" cy="29662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2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79</Words>
  <Application>Microsoft Macintosh PowerPoint</Application>
  <PresentationFormat>On-screen Show (16:9)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Walls</dc:creator>
  <cp:lastModifiedBy>Stephen Walls</cp:lastModifiedBy>
  <cp:revision>5</cp:revision>
  <dcterms:created xsi:type="dcterms:W3CDTF">2017-02-09T19:59:43Z</dcterms:created>
  <dcterms:modified xsi:type="dcterms:W3CDTF">2017-02-09T20:43:40Z</dcterms:modified>
</cp:coreProperties>
</file>