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8" r:id="rId11"/>
    <p:sldId id="265" r:id="rId12"/>
    <p:sldId id="269" r:id="rId13"/>
    <p:sldId id="266" r:id="rId14"/>
    <p:sldId id="270" r:id="rId15"/>
    <p:sldId id="267" r:id="rId16"/>
  </p:sldIdLst>
  <p:sldSz cx="18288000" cy="10287000"/>
  <p:notesSz cx="6858000" cy="9144000"/>
  <p:embeddedFontLst>
    <p:embeddedFont>
      <p:font typeface="Calibri" panose="020F0502020204030204" pitchFamily="34" charset="0"/>
      <p:regular r:id="rId18"/>
      <p:bold r:id="rId19"/>
      <p:italic r:id="rId20"/>
      <p:boldItalic r:id="rId21"/>
    </p:embeddedFont>
    <p:embeddedFont>
      <p:font typeface="DM Sans" pitchFamily="2" charset="0"/>
      <p:regular r:id="rId22"/>
      <p:bold r:id="rId23"/>
      <p:italic r:id="rId24"/>
      <p:boldItalic r:id="rId25"/>
    </p:embeddedFont>
    <p:embeddedFont>
      <p:font typeface="Espa" panose="020B0604020202020204" charset="0"/>
      <p:regular r:id="rId26"/>
    </p:embeddedFont>
    <p:embeddedFont>
      <p:font typeface="Montserrat Bold" panose="020B0604020202020204" charset="0"/>
      <p:regular r:id="rId27"/>
    </p:embeddedFont>
    <p:embeddedFont>
      <p:font typeface="Montserrat Classic Bold" panose="020B0604020202020204" charset="0"/>
      <p:regular r:id="rId28"/>
    </p:embeddedFont>
    <p:embeddedFont>
      <p:font typeface="Montserrat Light" panose="00000400000000000000" pitchFamily="2" charset="0"/>
      <p:regular r:id="rId29"/>
      <p:italic r:id="rId30"/>
    </p:embeddedFont>
    <p:embeddedFont>
      <p:font typeface="Montserrat Semi-Bold Bold" panose="020B0604020202020204" charset="0"/>
      <p:regular r:id="rId31"/>
    </p:embeddedFont>
    <p:embeddedFont>
      <p:font typeface="Oswald" panose="00000500000000000000" pitchFamily="2" charset="0"/>
      <p:regular r:id="rId32"/>
      <p:bold r:id="rId33"/>
    </p:embeddedFont>
    <p:embeddedFont>
      <p:font typeface="Oswald Bold" panose="00000800000000000000"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477" autoAdjust="0"/>
  </p:normalViewPr>
  <p:slideViewPr>
    <p:cSldViewPr>
      <p:cViewPr varScale="1">
        <p:scale>
          <a:sx n="64" d="100"/>
          <a:sy n="64" d="100"/>
        </p:scale>
        <p:origin x="118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D247AC-60E0-46B8-8875-80C4EACB3B9D}" type="datetimeFigureOut">
              <a:rPr lang="en-IN" smtClean="0"/>
              <a:t>07-05-2023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A9D02-1BE1-464E-AD8A-F785E8418F6E}" type="slidenum">
              <a:rPr lang="en-IN" smtClean="0"/>
              <a:t>‹#›</a:t>
            </a:fld>
            <a:endParaRPr lang="en-IN"/>
          </a:p>
        </p:txBody>
      </p:sp>
    </p:spTree>
    <p:extLst>
      <p:ext uri="{BB962C8B-B14F-4D97-AF65-F5344CB8AC3E}">
        <p14:creationId xmlns:p14="http://schemas.microsoft.com/office/powerpoint/2010/main" val="301941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Creative Inspiration: </a:t>
            </a:r>
            <a:r>
              <a:rPr lang="en-US" sz="1200" dirty="0">
                <a:solidFill>
                  <a:srgbClr val="100F0D"/>
                </a:solidFill>
                <a:latin typeface="Montserrat Light"/>
              </a:rPr>
              <a:t>They can provide unique and unconventional perspectives, sparking new ideas and pushing the boundaries of traditional artistic expression</a:t>
            </a:r>
          </a:p>
          <a:p>
            <a:pPr algn="l">
              <a:buFont typeface="+mj-lt"/>
              <a:buNone/>
            </a:pPr>
            <a:r>
              <a:rPr lang="en-US" sz="1200" dirty="0">
                <a:solidFill>
                  <a:srgbClr val="100F0D"/>
                </a:solidFill>
                <a:latin typeface="Montserrat Light"/>
              </a:rPr>
              <a:t>6 Education Tool: </a:t>
            </a:r>
            <a:r>
              <a:rPr lang="en-US" b="0" i="0" dirty="0">
                <a:solidFill>
                  <a:srgbClr val="D1D5DB"/>
                </a:solidFill>
                <a:effectLst/>
                <a:latin typeface="Söhne"/>
              </a:rPr>
              <a:t>They can help students explore different poetic forms, styles, and themes, fostering a deeper understanding and appreciation of literature.</a:t>
            </a:r>
          </a:p>
          <a:p>
            <a:pPr algn="l">
              <a:buFont typeface="+mj-lt"/>
              <a:buNone/>
            </a:pPr>
            <a:r>
              <a:rPr lang="en-US" b="0" i="0" dirty="0">
                <a:solidFill>
                  <a:srgbClr val="D1D5DB"/>
                </a:solidFill>
                <a:effectLst/>
                <a:latin typeface="Söhne"/>
              </a:rPr>
              <a:t>7: </a:t>
            </a:r>
            <a:r>
              <a:rPr lang="en-IN" b="0" i="0" dirty="0">
                <a:solidFill>
                  <a:srgbClr val="D1D5DB"/>
                </a:solidFill>
                <a:effectLst/>
                <a:latin typeface="Söhne"/>
              </a:rPr>
              <a:t>Therapeutic and Expressive Arts: </a:t>
            </a:r>
            <a:r>
              <a:rPr lang="en-US" b="0" i="0" dirty="0">
                <a:solidFill>
                  <a:srgbClr val="D1D5DB"/>
                </a:solidFill>
                <a:effectLst/>
                <a:latin typeface="Söhne"/>
              </a:rPr>
              <a:t>to help individuals express emotions, promote self-reflection, and enhance well-being. They can serve as prompts for personal exploration and catharsis.</a:t>
            </a:r>
          </a:p>
          <a:p>
            <a:br>
              <a:rPr lang="en-US" dirty="0"/>
            </a:br>
            <a:br>
              <a:rPr lang="en-US" sz="1200" dirty="0">
                <a:solidFill>
                  <a:srgbClr val="100F0D"/>
                </a:solidFill>
                <a:latin typeface="Montserrat Light"/>
              </a:rPr>
            </a:br>
            <a:endParaRPr lang="en-US" sz="1200" dirty="0">
              <a:solidFill>
                <a:srgbClr val="100F0D"/>
              </a:solidFill>
              <a:latin typeface="Montserrat Light"/>
            </a:endParaRPr>
          </a:p>
          <a:p>
            <a:endParaRPr lang="en-IN" dirty="0"/>
          </a:p>
        </p:txBody>
      </p:sp>
      <p:sp>
        <p:nvSpPr>
          <p:cNvPr id="4" name="Slide Number Placeholder 3"/>
          <p:cNvSpPr>
            <a:spLocks noGrp="1"/>
          </p:cNvSpPr>
          <p:nvPr>
            <p:ph type="sldNum" sz="quarter" idx="5"/>
          </p:nvPr>
        </p:nvSpPr>
        <p:spPr/>
        <p:txBody>
          <a:bodyPr/>
          <a:lstStyle/>
          <a:p>
            <a:fld id="{098A9D02-1BE1-464E-AD8A-F785E8418F6E}" type="slidenum">
              <a:rPr lang="en-IN" smtClean="0"/>
              <a:t>10</a:t>
            </a:fld>
            <a:endParaRPr lang="en-IN"/>
          </a:p>
        </p:txBody>
      </p:sp>
    </p:spTree>
    <p:extLst>
      <p:ext uri="{BB962C8B-B14F-4D97-AF65-F5344CB8AC3E}">
        <p14:creationId xmlns:p14="http://schemas.microsoft.com/office/powerpoint/2010/main" val="158566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Conditional Generation - the AI model can generate sonnets that align with desired criteria or follow a given structure, enabling users to influence the output and tailor it to their needs.</a:t>
            </a:r>
          </a:p>
          <a:p>
            <a:endParaRPr lang="en-IN" dirty="0"/>
          </a:p>
        </p:txBody>
      </p:sp>
      <p:sp>
        <p:nvSpPr>
          <p:cNvPr id="4" name="Slide Number Placeholder 3"/>
          <p:cNvSpPr>
            <a:spLocks noGrp="1"/>
          </p:cNvSpPr>
          <p:nvPr>
            <p:ph type="sldNum" sz="quarter" idx="5"/>
          </p:nvPr>
        </p:nvSpPr>
        <p:spPr/>
        <p:txBody>
          <a:bodyPr/>
          <a:lstStyle/>
          <a:p>
            <a:fld id="{098A9D02-1BE1-464E-AD8A-F785E8418F6E}" type="slidenum">
              <a:rPr lang="en-IN" smtClean="0"/>
              <a:t>12</a:t>
            </a:fld>
            <a:endParaRPr lang="en-IN"/>
          </a:p>
        </p:txBody>
      </p:sp>
    </p:spTree>
    <p:extLst>
      <p:ext uri="{BB962C8B-B14F-4D97-AF65-F5344CB8AC3E}">
        <p14:creationId xmlns:p14="http://schemas.microsoft.com/office/powerpoint/2010/main" val="419044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8.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4.svg"/></Relationships>
</file>

<file path=ppt/slides/_rels/slide13.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21.png"/><Relationship Id="rId7"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39.png"/><Relationship Id="rId4" Type="http://schemas.openxmlformats.org/officeDocument/2006/relationships/image" Target="../media/image22.svg"/></Relationships>
</file>

<file path=ppt/slides/_rels/slide14.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21.png"/><Relationship Id="rId7"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2.png"/><Relationship Id="rId4" Type="http://schemas.openxmlformats.org/officeDocument/2006/relationships/image" Target="../media/image22.svg"/></Relationships>
</file>

<file path=ppt/slides/_rels/slide15.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2.png"/><Relationship Id="rId7"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9.png"/><Relationship Id="rId10" Type="http://schemas.openxmlformats.org/officeDocument/2006/relationships/image" Target="../media/image27.png"/><Relationship Id="rId4" Type="http://schemas.openxmlformats.org/officeDocument/2006/relationships/image" Target="../media/image22.svg"/><Relationship Id="rId9" Type="http://schemas.openxmlformats.org/officeDocument/2006/relationships/image" Target="../media/image26.sv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7659121">
            <a:off x="15091031" y="5585714"/>
            <a:ext cx="7629294" cy="7828566"/>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258071" y="-4629150"/>
            <a:ext cx="9022634" cy="9258300"/>
          </a:xfrm>
          <a:prstGeom prst="rect">
            <a:avLst/>
          </a:prstGeom>
        </p:spPr>
      </p:pic>
      <p:pic>
        <p:nvPicPr>
          <p:cNvPr id="5" name="Picture 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028014" y="793833"/>
            <a:ext cx="596933" cy="613568"/>
          </a:xfrm>
          <a:prstGeom prst="rect">
            <a:avLst/>
          </a:prstGeom>
        </p:spPr>
      </p:pic>
      <p:grpSp>
        <p:nvGrpSpPr>
          <p:cNvPr id="6" name="Group 6"/>
          <p:cNvGrpSpPr/>
          <p:nvPr/>
        </p:nvGrpSpPr>
        <p:grpSpPr>
          <a:xfrm>
            <a:off x="4236347" y="2726241"/>
            <a:ext cx="9815307" cy="5844291"/>
            <a:chOff x="0" y="0"/>
            <a:chExt cx="13087076" cy="7792389"/>
          </a:xfrm>
        </p:grpSpPr>
        <p:grpSp>
          <p:nvGrpSpPr>
            <p:cNvPr id="7" name="Group 7"/>
            <p:cNvGrpSpPr/>
            <p:nvPr/>
          </p:nvGrpSpPr>
          <p:grpSpPr>
            <a:xfrm>
              <a:off x="0" y="0"/>
              <a:ext cx="13087076" cy="7792389"/>
              <a:chOff x="0" y="0"/>
              <a:chExt cx="1895495" cy="1128628"/>
            </a:xfrm>
          </p:grpSpPr>
          <p:sp>
            <p:nvSpPr>
              <p:cNvPr id="8" name="Freeform 8"/>
              <p:cNvSpPr/>
              <p:nvPr/>
            </p:nvSpPr>
            <p:spPr>
              <a:xfrm>
                <a:off x="0" y="0"/>
                <a:ext cx="1895495" cy="1128628"/>
              </a:xfrm>
              <a:custGeom>
                <a:avLst/>
                <a:gdLst/>
                <a:ahLst/>
                <a:cxnLst/>
                <a:rect l="l" t="t" r="r" b="b"/>
                <a:pathLst>
                  <a:path w="1895495" h="1128628">
                    <a:moveTo>
                      <a:pt x="0" y="0"/>
                    </a:moveTo>
                    <a:lnTo>
                      <a:pt x="1895495" y="0"/>
                    </a:lnTo>
                    <a:lnTo>
                      <a:pt x="1895495" y="1128628"/>
                    </a:lnTo>
                    <a:lnTo>
                      <a:pt x="0" y="1128628"/>
                    </a:lnTo>
                    <a:close/>
                  </a:path>
                </a:pathLst>
              </a:custGeom>
              <a:solidFill>
                <a:srgbClr val="000000">
                  <a:alpha val="0"/>
                </a:srgbClr>
              </a:solidFill>
              <a:ln w="38100">
                <a:solidFill>
                  <a:srgbClr val="000000"/>
                </a:solidFill>
              </a:ln>
            </p:spPr>
          </p:sp>
          <p:sp>
            <p:nvSpPr>
              <p:cNvPr id="9" name="TextBox 9"/>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0" y="-124657"/>
              <a:ext cx="13087076" cy="7418301"/>
            </a:xfrm>
            <a:prstGeom prst="rect">
              <a:avLst/>
            </a:prstGeom>
          </p:spPr>
          <p:txBody>
            <a:bodyPr lIns="0" tIns="0" rIns="0" bIns="0" rtlCol="0" anchor="t">
              <a:spAutoFit/>
            </a:bodyPr>
            <a:lstStyle/>
            <a:p>
              <a:pPr algn="ctr">
                <a:lnSpc>
                  <a:spcPts val="22684"/>
                </a:lnSpc>
              </a:pPr>
              <a:r>
                <a:rPr lang="en-US" sz="16437" spc="1610">
                  <a:solidFill>
                    <a:srgbClr val="231F20"/>
                  </a:solidFill>
                  <a:latin typeface="Oswald Bold"/>
                </a:rPr>
                <a:t>AI SONNETS</a:t>
              </a:r>
            </a:p>
          </p:txBody>
        </p:sp>
      </p:grpSp>
      <p:sp>
        <p:nvSpPr>
          <p:cNvPr id="11" name="TextBox 11"/>
          <p:cNvSpPr txBox="1"/>
          <p:nvPr/>
        </p:nvSpPr>
        <p:spPr>
          <a:xfrm>
            <a:off x="15393660" y="1538248"/>
            <a:ext cx="1865640" cy="284181"/>
          </a:xfrm>
          <a:prstGeom prst="rect">
            <a:avLst/>
          </a:prstGeom>
        </p:spPr>
        <p:txBody>
          <a:bodyPr lIns="0" tIns="0" rIns="0" bIns="0" rtlCol="0" anchor="t">
            <a:spAutoFit/>
          </a:bodyPr>
          <a:lstStyle/>
          <a:p>
            <a:pPr marL="0" lvl="0" indent="0" algn="ctr">
              <a:lnSpc>
                <a:spcPts val="2394"/>
              </a:lnSpc>
              <a:spcBef>
                <a:spcPct val="0"/>
              </a:spcBef>
            </a:pPr>
            <a:r>
              <a:rPr lang="en-US" sz="1735" spc="170">
                <a:solidFill>
                  <a:srgbClr val="231F20"/>
                </a:solidFill>
                <a:latin typeface="Montserrat Classic Bold"/>
              </a:rPr>
              <a:t>AI SONNETS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21875" b="21875"/>
          <a:stretch>
            <a:fillRect/>
          </a:stretch>
        </p:blipFill>
        <p:spPr>
          <a:xfrm flipH="1" flipV="1">
            <a:off x="-25723" y="0"/>
            <a:ext cx="18288000" cy="10287000"/>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887923">
            <a:off x="12716096" y="6325148"/>
            <a:ext cx="13977230" cy="14342307"/>
          </a:xfrm>
          <a:prstGeom prst="rect">
            <a:avLst/>
          </a:prstGeom>
        </p:spPr>
      </p:pic>
      <p:grpSp>
        <p:nvGrpSpPr>
          <p:cNvPr id="4" name="Group 4"/>
          <p:cNvGrpSpPr/>
          <p:nvPr/>
        </p:nvGrpSpPr>
        <p:grpSpPr>
          <a:xfrm>
            <a:off x="2338418" y="4717233"/>
            <a:ext cx="2932415" cy="2351362"/>
            <a:chOff x="0" y="0"/>
            <a:chExt cx="1075555" cy="862436"/>
          </a:xfrm>
        </p:grpSpPr>
        <p:sp>
          <p:nvSpPr>
            <p:cNvPr id="5" name="Freeform 5"/>
            <p:cNvSpPr/>
            <p:nvPr/>
          </p:nvSpPr>
          <p:spPr>
            <a:xfrm>
              <a:off x="0" y="0"/>
              <a:ext cx="1075555" cy="862436"/>
            </a:xfrm>
            <a:custGeom>
              <a:avLst/>
              <a:gdLst/>
              <a:ahLst/>
              <a:cxnLst/>
              <a:rect l="l" t="t" r="r" b="b"/>
              <a:pathLst>
                <a:path w="1075555" h="862436">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6" name="TextBox 6"/>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7" name="Group 7"/>
          <p:cNvGrpSpPr/>
          <p:nvPr/>
        </p:nvGrpSpPr>
        <p:grpSpPr>
          <a:xfrm>
            <a:off x="2338418" y="7178029"/>
            <a:ext cx="2932415" cy="847111"/>
            <a:chOff x="0" y="0"/>
            <a:chExt cx="1075555" cy="310705"/>
          </a:xfrm>
        </p:grpSpPr>
        <p:sp>
          <p:nvSpPr>
            <p:cNvPr id="8" name="Freeform 8"/>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9" name="TextBox 9"/>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10" name="Group 10"/>
          <p:cNvGrpSpPr/>
          <p:nvPr/>
        </p:nvGrpSpPr>
        <p:grpSpPr>
          <a:xfrm>
            <a:off x="7149057" y="5564344"/>
            <a:ext cx="2932415" cy="2351362"/>
            <a:chOff x="0" y="0"/>
            <a:chExt cx="1075555" cy="862436"/>
          </a:xfrm>
        </p:grpSpPr>
        <p:sp>
          <p:nvSpPr>
            <p:cNvPr id="11" name="Freeform 11"/>
            <p:cNvSpPr/>
            <p:nvPr/>
          </p:nvSpPr>
          <p:spPr>
            <a:xfrm>
              <a:off x="0" y="0"/>
              <a:ext cx="1075555" cy="862436"/>
            </a:xfrm>
            <a:custGeom>
              <a:avLst/>
              <a:gdLst/>
              <a:ahLst/>
              <a:cxnLst/>
              <a:rect l="l" t="t" r="r" b="b"/>
              <a:pathLst>
                <a:path w="1075555" h="862436">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12" name="TextBox 12"/>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13" name="Group 13"/>
          <p:cNvGrpSpPr/>
          <p:nvPr/>
        </p:nvGrpSpPr>
        <p:grpSpPr>
          <a:xfrm>
            <a:off x="7149057" y="8025140"/>
            <a:ext cx="2932415" cy="847111"/>
            <a:chOff x="0" y="0"/>
            <a:chExt cx="1075555" cy="310705"/>
          </a:xfrm>
        </p:grpSpPr>
        <p:sp>
          <p:nvSpPr>
            <p:cNvPr id="14" name="Freeform 14"/>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15" name="TextBox 1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16" name="Group 16"/>
          <p:cNvGrpSpPr/>
          <p:nvPr/>
        </p:nvGrpSpPr>
        <p:grpSpPr>
          <a:xfrm>
            <a:off x="11124637" y="3978964"/>
            <a:ext cx="2932415" cy="2351362"/>
            <a:chOff x="0" y="0"/>
            <a:chExt cx="1075555" cy="862436"/>
          </a:xfrm>
        </p:grpSpPr>
        <p:sp>
          <p:nvSpPr>
            <p:cNvPr id="17" name="Freeform 17"/>
            <p:cNvSpPr/>
            <p:nvPr/>
          </p:nvSpPr>
          <p:spPr>
            <a:xfrm>
              <a:off x="0" y="0"/>
              <a:ext cx="1075555" cy="862436"/>
            </a:xfrm>
            <a:custGeom>
              <a:avLst/>
              <a:gdLst/>
              <a:ahLst/>
              <a:cxnLst/>
              <a:rect l="l" t="t" r="r" b="b"/>
              <a:pathLst>
                <a:path w="1075555" h="862436">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18" name="TextBox 18"/>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19" name="Group 19"/>
          <p:cNvGrpSpPr/>
          <p:nvPr/>
        </p:nvGrpSpPr>
        <p:grpSpPr>
          <a:xfrm>
            <a:off x="11124637" y="6439760"/>
            <a:ext cx="2932415" cy="847111"/>
            <a:chOff x="0" y="0"/>
            <a:chExt cx="1075555" cy="310705"/>
          </a:xfrm>
        </p:grpSpPr>
        <p:sp>
          <p:nvSpPr>
            <p:cNvPr id="20" name="Freeform 20"/>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21" name="TextBox 21"/>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pic>
        <p:nvPicPr>
          <p:cNvPr id="22" name="Picture 22"/>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885381">
            <a:off x="10236450" y="7915706"/>
            <a:ext cx="1776375" cy="501826"/>
          </a:xfrm>
          <a:prstGeom prst="rect">
            <a:avLst/>
          </a:prstGeom>
        </p:spPr>
      </p:pic>
      <p:sp>
        <p:nvSpPr>
          <p:cNvPr id="23" name="TextBox 23"/>
          <p:cNvSpPr txBox="1"/>
          <p:nvPr/>
        </p:nvSpPr>
        <p:spPr>
          <a:xfrm>
            <a:off x="7551100" y="1106995"/>
            <a:ext cx="8904094" cy="1594138"/>
          </a:xfrm>
          <a:prstGeom prst="rect">
            <a:avLst/>
          </a:prstGeom>
        </p:spPr>
        <p:txBody>
          <a:bodyPr lIns="0" tIns="0" rIns="0" bIns="0" rtlCol="0" anchor="t">
            <a:spAutoFit/>
          </a:bodyPr>
          <a:lstStyle/>
          <a:p>
            <a:pPr marL="0" lvl="0" indent="0" algn="ctr">
              <a:lnSpc>
                <a:spcPts val="13015"/>
              </a:lnSpc>
              <a:spcBef>
                <a:spcPct val="0"/>
              </a:spcBef>
            </a:pPr>
            <a:r>
              <a:rPr lang="en-US" sz="9431" spc="924" dirty="0">
                <a:solidFill>
                  <a:srgbClr val="231F20"/>
                </a:solidFill>
                <a:latin typeface="Oswald Bold"/>
              </a:rPr>
              <a:t>APPLICATIONS</a:t>
            </a:r>
          </a:p>
        </p:txBody>
      </p:sp>
      <p:sp>
        <p:nvSpPr>
          <p:cNvPr id="24" name="TextBox 24"/>
          <p:cNvSpPr txBox="1"/>
          <p:nvPr/>
        </p:nvSpPr>
        <p:spPr>
          <a:xfrm>
            <a:off x="2526334" y="7347771"/>
            <a:ext cx="2556583" cy="437107"/>
          </a:xfrm>
          <a:prstGeom prst="rect">
            <a:avLst/>
          </a:prstGeom>
        </p:spPr>
        <p:txBody>
          <a:bodyPr lIns="0" tIns="0" rIns="0" bIns="0" rtlCol="0" anchor="t">
            <a:spAutoFit/>
          </a:bodyPr>
          <a:lstStyle/>
          <a:p>
            <a:pPr marL="0" lvl="0" indent="0" algn="ctr">
              <a:lnSpc>
                <a:spcPts val="3737"/>
              </a:lnSpc>
              <a:spcBef>
                <a:spcPct val="0"/>
              </a:spcBef>
            </a:pPr>
            <a:r>
              <a:rPr lang="en-US" sz="2708" spc="265" dirty="0">
                <a:solidFill>
                  <a:srgbClr val="231F20"/>
                </a:solidFill>
                <a:latin typeface="Oswald"/>
              </a:rPr>
              <a:t>5</a:t>
            </a:r>
          </a:p>
        </p:txBody>
      </p:sp>
      <p:pic>
        <p:nvPicPr>
          <p:cNvPr id="25" name="Picture 2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7114635">
            <a:off x="-8002723" y="-7171154"/>
            <a:ext cx="13977230" cy="14342307"/>
          </a:xfrm>
          <a:prstGeom prst="rect">
            <a:avLst/>
          </a:prstGeom>
        </p:spPr>
      </p:pic>
      <p:sp>
        <p:nvSpPr>
          <p:cNvPr id="26" name="TextBox 26"/>
          <p:cNvSpPr txBox="1"/>
          <p:nvPr/>
        </p:nvSpPr>
        <p:spPr>
          <a:xfrm>
            <a:off x="2535809" y="5101841"/>
            <a:ext cx="2534389" cy="1158972"/>
          </a:xfrm>
          <a:prstGeom prst="rect">
            <a:avLst/>
          </a:prstGeom>
        </p:spPr>
        <p:txBody>
          <a:bodyPr lIns="0" tIns="0" rIns="0" bIns="0" rtlCol="0" anchor="t">
            <a:spAutoFit/>
          </a:bodyPr>
          <a:lstStyle/>
          <a:p>
            <a:pPr algn="ctr">
              <a:lnSpc>
                <a:spcPts val="2338"/>
              </a:lnSpc>
            </a:pPr>
            <a:r>
              <a:rPr lang="en-US" sz="1670" dirty="0">
                <a:solidFill>
                  <a:srgbClr val="100F0D"/>
                </a:solidFill>
                <a:latin typeface="Montserrat Light"/>
              </a:rPr>
              <a:t>AI-generated sonnets can serve as a source of inspiration for poets, writers, and artists. </a:t>
            </a:r>
          </a:p>
        </p:txBody>
      </p:sp>
      <p:sp>
        <p:nvSpPr>
          <p:cNvPr id="27" name="TextBox 27"/>
          <p:cNvSpPr txBox="1"/>
          <p:nvPr/>
        </p:nvSpPr>
        <p:spPr>
          <a:xfrm>
            <a:off x="7336973" y="8194883"/>
            <a:ext cx="2556583" cy="437107"/>
          </a:xfrm>
          <a:prstGeom prst="rect">
            <a:avLst/>
          </a:prstGeom>
        </p:spPr>
        <p:txBody>
          <a:bodyPr lIns="0" tIns="0" rIns="0" bIns="0" rtlCol="0" anchor="t">
            <a:spAutoFit/>
          </a:bodyPr>
          <a:lstStyle/>
          <a:p>
            <a:pPr marL="0" lvl="0" indent="0" algn="ctr">
              <a:lnSpc>
                <a:spcPts val="3737"/>
              </a:lnSpc>
              <a:spcBef>
                <a:spcPct val="0"/>
              </a:spcBef>
            </a:pPr>
            <a:r>
              <a:rPr lang="en-US" sz="2708" spc="265" dirty="0">
                <a:solidFill>
                  <a:srgbClr val="231F20"/>
                </a:solidFill>
                <a:latin typeface="Oswald"/>
              </a:rPr>
              <a:t>6</a:t>
            </a:r>
          </a:p>
        </p:txBody>
      </p:sp>
      <p:sp>
        <p:nvSpPr>
          <p:cNvPr id="28" name="TextBox 28"/>
          <p:cNvSpPr txBox="1"/>
          <p:nvPr/>
        </p:nvSpPr>
        <p:spPr>
          <a:xfrm>
            <a:off x="7359167" y="5911302"/>
            <a:ext cx="2534389" cy="1440706"/>
          </a:xfrm>
          <a:prstGeom prst="rect">
            <a:avLst/>
          </a:prstGeom>
        </p:spPr>
        <p:txBody>
          <a:bodyPr lIns="0" tIns="0" rIns="0" bIns="0" rtlCol="0" anchor="t">
            <a:spAutoFit/>
          </a:bodyPr>
          <a:lstStyle/>
          <a:p>
            <a:pPr algn="ctr">
              <a:lnSpc>
                <a:spcPts val="2338"/>
              </a:lnSpc>
            </a:pPr>
            <a:r>
              <a:rPr lang="en-US" sz="1670" dirty="0">
                <a:solidFill>
                  <a:srgbClr val="100F0D"/>
                </a:solidFill>
                <a:latin typeface="Montserrat Light"/>
              </a:rPr>
              <a:t>AI sonnets can be used in educational settings to teach poetry, literature, and creative writing. </a:t>
            </a:r>
          </a:p>
        </p:txBody>
      </p:sp>
      <p:sp>
        <p:nvSpPr>
          <p:cNvPr id="29" name="TextBox 29"/>
          <p:cNvSpPr txBox="1"/>
          <p:nvPr/>
        </p:nvSpPr>
        <p:spPr>
          <a:xfrm>
            <a:off x="11312553" y="6609502"/>
            <a:ext cx="2556583" cy="437107"/>
          </a:xfrm>
          <a:prstGeom prst="rect">
            <a:avLst/>
          </a:prstGeom>
        </p:spPr>
        <p:txBody>
          <a:bodyPr lIns="0" tIns="0" rIns="0" bIns="0" rtlCol="0" anchor="t">
            <a:spAutoFit/>
          </a:bodyPr>
          <a:lstStyle/>
          <a:p>
            <a:pPr marL="0" lvl="0" indent="0" algn="ctr">
              <a:lnSpc>
                <a:spcPts val="3737"/>
              </a:lnSpc>
              <a:spcBef>
                <a:spcPct val="0"/>
              </a:spcBef>
            </a:pPr>
            <a:r>
              <a:rPr lang="en-US" sz="2708" spc="265" dirty="0">
                <a:solidFill>
                  <a:srgbClr val="231F20"/>
                </a:solidFill>
                <a:latin typeface="Oswald"/>
              </a:rPr>
              <a:t>7</a:t>
            </a:r>
          </a:p>
        </p:txBody>
      </p:sp>
      <p:sp>
        <p:nvSpPr>
          <p:cNvPr id="30" name="TextBox 30"/>
          <p:cNvSpPr txBox="1"/>
          <p:nvPr/>
        </p:nvSpPr>
        <p:spPr>
          <a:xfrm>
            <a:off x="11334747" y="4157026"/>
            <a:ext cx="2534389" cy="2043829"/>
          </a:xfrm>
          <a:prstGeom prst="rect">
            <a:avLst/>
          </a:prstGeom>
        </p:spPr>
        <p:txBody>
          <a:bodyPr lIns="0" tIns="0" rIns="0" bIns="0" rtlCol="0" anchor="t">
            <a:spAutoFit/>
          </a:bodyPr>
          <a:lstStyle/>
          <a:p>
            <a:pPr algn="ctr">
              <a:lnSpc>
                <a:spcPts val="2338"/>
              </a:lnSpc>
            </a:pPr>
            <a:r>
              <a:rPr lang="en-US" sz="1670" dirty="0">
                <a:solidFill>
                  <a:srgbClr val="100F0D"/>
                </a:solidFill>
                <a:latin typeface="Montserrat Light"/>
              </a:rPr>
              <a:t>AI sonnets can be utilized in therapeutic contexts, such as art therapy or creative writing programs, to help individuals express emotions.</a:t>
            </a:r>
          </a:p>
        </p:txBody>
      </p:sp>
      <p:pic>
        <p:nvPicPr>
          <p:cNvPr id="31" name="Picture 3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8970905" flipH="1">
            <a:off x="5415716" y="7530968"/>
            <a:ext cx="1776375" cy="501826"/>
          </a:xfrm>
          <a:prstGeom prst="rect">
            <a:avLst/>
          </a:prstGeom>
        </p:spPr>
      </p:pic>
    </p:spTree>
    <p:extLst>
      <p:ext uri="{BB962C8B-B14F-4D97-AF65-F5344CB8AC3E}">
        <p14:creationId xmlns:p14="http://schemas.microsoft.com/office/powerpoint/2010/main" val="2109814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169367" y="-10264537"/>
            <a:ext cx="15841853" cy="16255633"/>
          </a:xfrm>
          <a:prstGeom prst="rect">
            <a:avLst/>
          </a:prstGeom>
        </p:spPr>
      </p:pic>
      <p:sp>
        <p:nvSpPr>
          <p:cNvPr id="3" name="TextBox 3"/>
          <p:cNvSpPr txBox="1"/>
          <p:nvPr/>
        </p:nvSpPr>
        <p:spPr>
          <a:xfrm>
            <a:off x="2720102" y="3030981"/>
            <a:ext cx="12057353" cy="1702517"/>
          </a:xfrm>
          <a:prstGeom prst="rect">
            <a:avLst/>
          </a:prstGeom>
        </p:spPr>
        <p:txBody>
          <a:bodyPr lIns="0" tIns="0" rIns="0" bIns="0" rtlCol="0" anchor="t">
            <a:spAutoFit/>
          </a:bodyPr>
          <a:lstStyle/>
          <a:p>
            <a:pPr>
              <a:lnSpc>
                <a:spcPts val="13948"/>
              </a:lnSpc>
            </a:pPr>
            <a:r>
              <a:rPr lang="en-US" sz="10107" spc="990" dirty="0">
                <a:solidFill>
                  <a:srgbClr val="FFFFFF"/>
                </a:solidFill>
                <a:latin typeface="Oswald Bold"/>
              </a:rPr>
              <a:t>WHAT'S NEW?</a:t>
            </a:r>
          </a:p>
        </p:txBody>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47294" y="-3843198"/>
            <a:ext cx="15841853" cy="16255633"/>
          </a:xfrm>
          <a:prstGeom prst="rect">
            <a:avLst/>
          </a:prstGeom>
        </p:spPr>
      </p:pic>
      <p:sp>
        <p:nvSpPr>
          <p:cNvPr id="5" name="TextBox 5"/>
          <p:cNvSpPr txBox="1"/>
          <p:nvPr/>
        </p:nvSpPr>
        <p:spPr>
          <a:xfrm>
            <a:off x="2720102" y="4905847"/>
            <a:ext cx="10951206" cy="3055708"/>
          </a:xfrm>
          <a:prstGeom prst="rect">
            <a:avLst/>
          </a:prstGeom>
        </p:spPr>
        <p:txBody>
          <a:bodyPr lIns="0" tIns="0" rIns="0" bIns="0" rtlCol="0" anchor="t">
            <a:spAutoFit/>
          </a:bodyPr>
          <a:lstStyle/>
          <a:p>
            <a:pPr algn="l">
              <a:lnSpc>
                <a:spcPts val="3999"/>
              </a:lnSpc>
            </a:pPr>
            <a:r>
              <a:rPr lang="en-US" sz="2898" b="1" spc="284" dirty="0">
                <a:solidFill>
                  <a:srgbClr val="F5FFF5"/>
                </a:solidFill>
                <a:latin typeface="DM Sans"/>
              </a:rPr>
              <a:t>Improvised Vocabulary</a:t>
            </a:r>
          </a:p>
          <a:p>
            <a:pPr algn="l">
              <a:lnSpc>
                <a:spcPts val="3999"/>
              </a:lnSpc>
            </a:pPr>
            <a:br>
              <a:rPr lang="en-US" sz="2898" b="1" spc="284" dirty="0">
                <a:solidFill>
                  <a:srgbClr val="F5FFF5"/>
                </a:solidFill>
                <a:latin typeface="DM Sans"/>
              </a:rPr>
            </a:br>
            <a:r>
              <a:rPr lang="en-US" sz="2898" spc="284" dirty="0">
                <a:solidFill>
                  <a:srgbClr val="F5FFF5"/>
                </a:solidFill>
                <a:latin typeface="DM Sans"/>
              </a:rPr>
              <a:t>- Data from plays of Shakespeare has been integrated into the model to make the prediction more precise.</a:t>
            </a:r>
            <a:br>
              <a:rPr lang="en-US" sz="2898" spc="284" dirty="0">
                <a:solidFill>
                  <a:srgbClr val="F5FFF5"/>
                </a:solidFill>
                <a:latin typeface="DM Sans"/>
              </a:rPr>
            </a:br>
            <a:endParaRPr lang="en-US" sz="2898" spc="284" dirty="0">
              <a:solidFill>
                <a:srgbClr val="F5FFF5"/>
              </a:solidFill>
              <a:latin typeface="DM San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1430000" y="-4533900"/>
            <a:ext cx="15841853" cy="16255633"/>
          </a:xfrm>
          <a:prstGeom prst="rect">
            <a:avLst/>
          </a:prstGeom>
        </p:spPr>
      </p:pic>
      <p:sp>
        <p:nvSpPr>
          <p:cNvPr id="3" name="TextBox 3"/>
          <p:cNvSpPr txBox="1"/>
          <p:nvPr/>
        </p:nvSpPr>
        <p:spPr>
          <a:xfrm>
            <a:off x="7543800" y="571500"/>
            <a:ext cx="12057353" cy="3402213"/>
          </a:xfrm>
          <a:prstGeom prst="rect">
            <a:avLst/>
          </a:prstGeom>
        </p:spPr>
        <p:txBody>
          <a:bodyPr lIns="0" tIns="0" rIns="0" bIns="0" rtlCol="0" anchor="t">
            <a:spAutoFit/>
          </a:bodyPr>
          <a:lstStyle/>
          <a:p>
            <a:pPr>
              <a:lnSpc>
                <a:spcPts val="13948"/>
              </a:lnSpc>
            </a:pPr>
            <a:r>
              <a:rPr lang="en-US" sz="9423" spc="990" dirty="0">
                <a:solidFill>
                  <a:srgbClr val="FFFFFF"/>
                </a:solidFill>
                <a:latin typeface="Oswald Bold"/>
              </a:rPr>
              <a:t>WHAT WE ARE WORKING ON?</a:t>
            </a:r>
          </a:p>
        </p:txBody>
      </p:sp>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573000" y="3086100"/>
            <a:ext cx="15841853" cy="16255633"/>
          </a:xfrm>
          <a:prstGeom prst="rect">
            <a:avLst/>
          </a:prstGeom>
        </p:spPr>
      </p:pic>
      <p:sp>
        <p:nvSpPr>
          <p:cNvPr id="5" name="TextBox 5"/>
          <p:cNvSpPr txBox="1"/>
          <p:nvPr/>
        </p:nvSpPr>
        <p:spPr>
          <a:xfrm>
            <a:off x="1828800" y="5676900"/>
            <a:ext cx="10951206" cy="3568669"/>
          </a:xfrm>
          <a:prstGeom prst="rect">
            <a:avLst/>
          </a:prstGeom>
        </p:spPr>
        <p:txBody>
          <a:bodyPr lIns="0" tIns="0" rIns="0" bIns="0" rtlCol="0" anchor="t">
            <a:spAutoFit/>
          </a:bodyPr>
          <a:lstStyle/>
          <a:p>
            <a:pPr marL="457200" indent="-457200" algn="l">
              <a:lnSpc>
                <a:spcPts val="3999"/>
              </a:lnSpc>
              <a:buFont typeface="Arial" panose="020B0604020202020204" pitchFamily="34" charset="0"/>
              <a:buChar char="•"/>
            </a:pPr>
            <a:r>
              <a:rPr lang="en-US" sz="2898" b="1" spc="284" dirty="0">
                <a:solidFill>
                  <a:srgbClr val="F5FFF5"/>
                </a:solidFill>
                <a:latin typeface="DM Sans"/>
              </a:rPr>
              <a:t>Fine tuning the model – Plans on integrating transfer learning and GPT models.</a:t>
            </a:r>
          </a:p>
          <a:p>
            <a:pPr marL="457200" indent="-457200" algn="l">
              <a:lnSpc>
                <a:spcPts val="3999"/>
              </a:lnSpc>
              <a:buFont typeface="Arial" panose="020B0604020202020204" pitchFamily="34" charset="0"/>
              <a:buChar char="•"/>
            </a:pPr>
            <a:endParaRPr lang="en-US" sz="2898" b="1" spc="284" dirty="0">
              <a:solidFill>
                <a:srgbClr val="F5FFF5"/>
              </a:solidFill>
              <a:latin typeface="DM Sans"/>
            </a:endParaRPr>
          </a:p>
          <a:p>
            <a:pPr marL="457200" indent="-457200" algn="l">
              <a:lnSpc>
                <a:spcPts val="3999"/>
              </a:lnSpc>
              <a:buFont typeface="Arial" panose="020B0604020202020204" pitchFamily="34" charset="0"/>
              <a:buChar char="•"/>
            </a:pPr>
            <a:r>
              <a:rPr lang="en-US" sz="2898" b="1" spc="284" dirty="0">
                <a:solidFill>
                  <a:srgbClr val="F5FFF5"/>
                </a:solidFill>
                <a:latin typeface="DM Sans"/>
              </a:rPr>
              <a:t>Conditional Generation- incorporating specific prompts, themes, or constraints on the generation from user.</a:t>
            </a:r>
          </a:p>
          <a:p>
            <a:pPr marL="457200" indent="-457200" algn="l">
              <a:lnSpc>
                <a:spcPts val="3999"/>
              </a:lnSpc>
              <a:buFont typeface="Arial" panose="020B0604020202020204" pitchFamily="34" charset="0"/>
              <a:buChar char="•"/>
            </a:pPr>
            <a:endParaRPr lang="en-US" sz="2898" spc="284" dirty="0">
              <a:solidFill>
                <a:srgbClr val="F5FFF5"/>
              </a:solidFill>
              <a:latin typeface="DM Sans"/>
            </a:endParaRPr>
          </a:p>
        </p:txBody>
      </p:sp>
    </p:spTree>
    <p:extLst>
      <p:ext uri="{BB962C8B-B14F-4D97-AF65-F5344CB8AC3E}">
        <p14:creationId xmlns:p14="http://schemas.microsoft.com/office/powerpoint/2010/main" val="3862350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407869">
            <a:off x="12052165" y="1118883"/>
            <a:ext cx="12471670" cy="535148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Lst>
          </a:blip>
          <a:srcRect t="10379" b="10379"/>
          <a:stretch/>
        </p:blipFill>
        <p:spPr>
          <a:xfrm>
            <a:off x="11489411" y="664311"/>
            <a:ext cx="6021895" cy="8876442"/>
          </a:xfrm>
          <a:prstGeom prst="rect">
            <a:avLst/>
          </a:prstGeom>
        </p:spPr>
      </p:pic>
      <p:pic>
        <p:nvPicPr>
          <p:cNvPr id="5" name="Picture 5"/>
          <p:cNvPicPr>
            <a:picLocks noChangeAspect="1"/>
          </p:cNvPicPr>
          <p:nvPr/>
        </p:nvPicPr>
        <p:blipFill>
          <a:blip r:embed="rId6"/>
          <a:srcRect t="46379"/>
          <a:stretch>
            <a:fillRect/>
          </a:stretch>
        </p:blipFill>
        <p:spPr>
          <a:xfrm>
            <a:off x="9088459" y="8004078"/>
            <a:ext cx="4876482" cy="516424"/>
          </a:xfrm>
          <a:prstGeom prst="rect">
            <a:avLst/>
          </a:prstGeom>
        </p:spPr>
      </p:pic>
      <p:pic>
        <p:nvPicPr>
          <p:cNvPr id="9" name="Picture 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407869">
            <a:off x="-5900160" y="9988976"/>
            <a:ext cx="12471670" cy="5351480"/>
          </a:xfrm>
          <a:prstGeom prst="rect">
            <a:avLst/>
          </a:prstGeom>
        </p:spPr>
      </p:pic>
      <p:grpSp>
        <p:nvGrpSpPr>
          <p:cNvPr id="14" name="Group 13">
            <a:extLst>
              <a:ext uri="{FF2B5EF4-FFF2-40B4-BE49-F238E27FC236}">
                <a16:creationId xmlns:a16="http://schemas.microsoft.com/office/drawing/2014/main" id="{A4092E18-6BC3-47E1-84B7-C2E40692FAE1}"/>
              </a:ext>
            </a:extLst>
          </p:cNvPr>
          <p:cNvGrpSpPr/>
          <p:nvPr/>
        </p:nvGrpSpPr>
        <p:grpSpPr>
          <a:xfrm>
            <a:off x="9154475" y="3252697"/>
            <a:ext cx="4392898" cy="4794814"/>
            <a:chOff x="8686800" y="3205532"/>
            <a:chExt cx="4392898" cy="4794814"/>
          </a:xfrm>
        </p:grpSpPr>
        <p:grpSp>
          <p:nvGrpSpPr>
            <p:cNvPr id="6" name="Group 6"/>
            <p:cNvGrpSpPr/>
            <p:nvPr/>
          </p:nvGrpSpPr>
          <p:grpSpPr>
            <a:xfrm>
              <a:off x="8686800" y="3205532"/>
              <a:ext cx="4392898" cy="4794814"/>
              <a:chOff x="0" y="0"/>
              <a:chExt cx="1279723" cy="1262832"/>
            </a:xfrm>
          </p:grpSpPr>
          <p:sp>
            <p:nvSpPr>
              <p:cNvPr id="7" name="Freeform 7"/>
              <p:cNvSpPr/>
              <p:nvPr/>
            </p:nvSpPr>
            <p:spPr>
              <a:xfrm>
                <a:off x="0" y="0"/>
                <a:ext cx="1279723" cy="1262832"/>
              </a:xfrm>
              <a:custGeom>
                <a:avLst/>
                <a:gdLst/>
                <a:ahLst/>
                <a:cxnLst/>
                <a:rect l="l" t="t" r="r" b="b"/>
                <a:pathLst>
                  <a:path w="1279723" h="1262832">
                    <a:moveTo>
                      <a:pt x="0" y="0"/>
                    </a:moveTo>
                    <a:lnTo>
                      <a:pt x="1279723" y="0"/>
                    </a:lnTo>
                    <a:lnTo>
                      <a:pt x="1279723" y="1262832"/>
                    </a:lnTo>
                    <a:lnTo>
                      <a:pt x="0" y="1262832"/>
                    </a:lnTo>
                    <a:close/>
                  </a:path>
                </a:pathLst>
              </a:custGeom>
              <a:solidFill>
                <a:srgbClr val="1A1A1A"/>
              </a:solidFill>
            </p:spPr>
          </p:sp>
          <p:sp>
            <p:nvSpPr>
              <p:cNvPr id="8" name="TextBox 8"/>
              <p:cNvSpPr txBox="1"/>
              <p:nvPr/>
            </p:nvSpPr>
            <p:spPr>
              <a:xfrm>
                <a:off x="0" y="-57150"/>
                <a:ext cx="812800" cy="869950"/>
              </a:xfrm>
              <a:prstGeom prst="rect">
                <a:avLst/>
              </a:prstGeom>
            </p:spPr>
            <p:txBody>
              <a:bodyPr lIns="50800" tIns="50800" rIns="50800" bIns="50800" rtlCol="0" anchor="ctr"/>
              <a:lstStyle/>
              <a:p>
                <a:pPr marL="0" lvl="0" indent="0" algn="ctr">
                  <a:lnSpc>
                    <a:spcPts val="4114"/>
                  </a:lnSpc>
                  <a:spcBef>
                    <a:spcPct val="0"/>
                  </a:spcBef>
                </a:pPr>
                <a:endParaRPr/>
              </a:p>
            </p:txBody>
          </p:sp>
        </p:grpSp>
        <p:pic>
          <p:nvPicPr>
            <p:cNvPr id="10" name="Picture 10"/>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9607561" y="4158435"/>
              <a:ext cx="2551375" cy="2622909"/>
            </a:xfrm>
            <a:prstGeom prst="rect">
              <a:avLst/>
            </a:prstGeom>
          </p:spPr>
        </p:pic>
      </p:grpSp>
      <p:sp>
        <p:nvSpPr>
          <p:cNvPr id="11" name="TextBox 11"/>
          <p:cNvSpPr txBox="1"/>
          <p:nvPr/>
        </p:nvSpPr>
        <p:spPr>
          <a:xfrm>
            <a:off x="2191002" y="1162050"/>
            <a:ext cx="7241638" cy="2560927"/>
          </a:xfrm>
          <a:prstGeom prst="rect">
            <a:avLst/>
          </a:prstGeom>
        </p:spPr>
        <p:txBody>
          <a:bodyPr lIns="0" tIns="0" rIns="0" bIns="0" rtlCol="0" anchor="t">
            <a:spAutoFit/>
          </a:bodyPr>
          <a:lstStyle/>
          <a:p>
            <a:pPr marL="0" lvl="0" indent="0">
              <a:lnSpc>
                <a:spcPts val="9903"/>
              </a:lnSpc>
            </a:pPr>
            <a:r>
              <a:rPr lang="en-US" sz="9431" spc="924">
                <a:solidFill>
                  <a:srgbClr val="231F20"/>
                </a:solidFill>
                <a:latin typeface="Oswald Bold"/>
              </a:rPr>
              <a:t>IMPACT ON NATION</a:t>
            </a:r>
          </a:p>
        </p:txBody>
      </p:sp>
      <p:sp>
        <p:nvSpPr>
          <p:cNvPr id="15" name="TextBox 12">
            <a:extLst>
              <a:ext uri="{FF2B5EF4-FFF2-40B4-BE49-F238E27FC236}">
                <a16:creationId xmlns:a16="http://schemas.microsoft.com/office/drawing/2014/main" id="{47FD3B54-B9BA-4F41-A231-078B35EADF6F}"/>
              </a:ext>
            </a:extLst>
          </p:cNvPr>
          <p:cNvSpPr txBox="1"/>
          <p:nvPr/>
        </p:nvSpPr>
        <p:spPr>
          <a:xfrm>
            <a:off x="1661662" y="3794623"/>
            <a:ext cx="7241638" cy="5872249"/>
          </a:xfrm>
          <a:prstGeom prst="rect">
            <a:avLst/>
          </a:prstGeom>
        </p:spPr>
        <p:txBody>
          <a:bodyPr wrap="square" lIns="0" tIns="0" rIns="0" bIns="0" rtlCol="0" anchor="t">
            <a:spAutoFit/>
          </a:bodyPr>
          <a:lstStyle/>
          <a:p>
            <a:pPr marL="427768" lvl="1" indent="-213884">
              <a:lnSpc>
                <a:spcPts val="2734"/>
              </a:lnSpc>
              <a:buFont typeface="Arial"/>
              <a:buChar char="•"/>
            </a:pPr>
            <a:r>
              <a:rPr lang="en-US" sz="1981" spc="194" dirty="0">
                <a:solidFill>
                  <a:srgbClr val="231F20"/>
                </a:solidFill>
                <a:latin typeface="DM Sans"/>
              </a:rPr>
              <a:t>Cultural Enrichment: AI sonnets can contribute to the cultural fabric of a society by expanding artistic expression and promoting creativity.</a:t>
            </a:r>
          </a:p>
          <a:p>
            <a:pPr marL="213884" lvl="1">
              <a:lnSpc>
                <a:spcPts val="2734"/>
              </a:lnSpc>
            </a:pPr>
            <a:endParaRPr lang="en-US" sz="1981" spc="194" dirty="0">
              <a:solidFill>
                <a:srgbClr val="231F20"/>
              </a:solidFill>
              <a:latin typeface="DM Sans"/>
            </a:endParaRPr>
          </a:p>
          <a:p>
            <a:pPr marL="427768" lvl="1" indent="-213884">
              <a:lnSpc>
                <a:spcPts val="2734"/>
              </a:lnSpc>
              <a:buFont typeface="Arial"/>
              <a:buChar char="•"/>
            </a:pPr>
            <a:r>
              <a:rPr lang="en-US" sz="1981" spc="194" dirty="0">
                <a:solidFill>
                  <a:srgbClr val="231F20"/>
                </a:solidFill>
                <a:latin typeface="DM Sans"/>
              </a:rPr>
              <a:t>Educational Opportunities: AI sonnets can be used as educational tools to engage students and promote interdisciplinary learning.</a:t>
            </a:r>
          </a:p>
          <a:p>
            <a:pPr marL="213884" lvl="1">
              <a:lnSpc>
                <a:spcPts val="2734"/>
              </a:lnSpc>
            </a:pPr>
            <a:endParaRPr lang="en-US" sz="1981" spc="194" dirty="0">
              <a:solidFill>
                <a:srgbClr val="231F20"/>
              </a:solidFill>
              <a:latin typeface="DM Sans"/>
            </a:endParaRPr>
          </a:p>
          <a:p>
            <a:pPr marL="427768" lvl="1" indent="-213884">
              <a:lnSpc>
                <a:spcPts val="2734"/>
              </a:lnSpc>
              <a:buFont typeface="Arial"/>
              <a:buChar char="•"/>
            </a:pPr>
            <a:r>
              <a:rPr lang="en-US" sz="1981" spc="194" dirty="0">
                <a:solidFill>
                  <a:srgbClr val="231F20"/>
                </a:solidFill>
                <a:latin typeface="DM Sans"/>
              </a:rPr>
              <a:t>Innovation and Entrepreneurship: AI sonnets demonstrate the possibilities and potential of AI technology in creative endeavors.</a:t>
            </a:r>
          </a:p>
          <a:p>
            <a:pPr marL="213884" lvl="1">
              <a:lnSpc>
                <a:spcPts val="2734"/>
              </a:lnSpc>
            </a:pPr>
            <a:endParaRPr lang="en-US" sz="1981" spc="194" dirty="0">
              <a:solidFill>
                <a:srgbClr val="231F20"/>
              </a:solidFill>
              <a:latin typeface="DM Sans"/>
            </a:endParaRPr>
          </a:p>
          <a:p>
            <a:pPr marL="427768" lvl="1" indent="-213884">
              <a:lnSpc>
                <a:spcPts val="2734"/>
              </a:lnSpc>
              <a:buFont typeface="Arial"/>
              <a:buChar char="•"/>
            </a:pPr>
            <a:r>
              <a:rPr lang="en-US" sz="1981" spc="194" dirty="0">
                <a:solidFill>
                  <a:srgbClr val="231F20"/>
                </a:solidFill>
                <a:latin typeface="DM Sans"/>
              </a:rPr>
              <a:t>Global Recognition and Soft Power: Projects that showcase the creative and technological capabilities of a country, such as AI sonnets, can enhance a nation's global recognition and influence.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3810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7803216">
            <a:off x="-6456429" y="-1198608"/>
            <a:ext cx="12471670" cy="535148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Lst>
          </a:blip>
          <a:srcRect t="8488" b="8488"/>
          <a:stretch/>
        </p:blipFill>
        <p:spPr>
          <a:xfrm>
            <a:off x="1022384" y="686616"/>
            <a:ext cx="6021895" cy="8876442"/>
          </a:xfrm>
          <a:prstGeom prst="rect">
            <a:avLst/>
          </a:prstGeom>
        </p:spPr>
      </p:pic>
      <p:pic>
        <p:nvPicPr>
          <p:cNvPr id="5" name="Picture 5"/>
          <p:cNvPicPr>
            <a:picLocks noChangeAspect="1"/>
          </p:cNvPicPr>
          <p:nvPr/>
        </p:nvPicPr>
        <p:blipFill>
          <a:blip r:embed="rId6"/>
          <a:srcRect t="46379"/>
          <a:stretch>
            <a:fillRect/>
          </a:stretch>
        </p:blipFill>
        <p:spPr>
          <a:xfrm>
            <a:off x="4744688" y="7432201"/>
            <a:ext cx="4876482" cy="516424"/>
          </a:xfrm>
          <a:prstGeom prst="rect">
            <a:avLst/>
          </a:prstGeom>
        </p:spPr>
      </p:pic>
      <p:pic>
        <p:nvPicPr>
          <p:cNvPr id="9" name="Picture 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407869">
            <a:off x="-5900160" y="9988976"/>
            <a:ext cx="12471670" cy="5351480"/>
          </a:xfrm>
          <a:prstGeom prst="rect">
            <a:avLst/>
          </a:prstGeom>
        </p:spPr>
      </p:pic>
      <p:grpSp>
        <p:nvGrpSpPr>
          <p:cNvPr id="14" name="Group 13">
            <a:extLst>
              <a:ext uri="{FF2B5EF4-FFF2-40B4-BE49-F238E27FC236}">
                <a16:creationId xmlns:a16="http://schemas.microsoft.com/office/drawing/2014/main" id="{A4092E18-6BC3-47E1-84B7-C2E40692FAE1}"/>
              </a:ext>
            </a:extLst>
          </p:cNvPr>
          <p:cNvGrpSpPr/>
          <p:nvPr/>
        </p:nvGrpSpPr>
        <p:grpSpPr>
          <a:xfrm>
            <a:off x="5038647" y="2765911"/>
            <a:ext cx="4392898" cy="4794814"/>
            <a:chOff x="8686800" y="3205532"/>
            <a:chExt cx="4392898" cy="4794814"/>
          </a:xfrm>
        </p:grpSpPr>
        <p:grpSp>
          <p:nvGrpSpPr>
            <p:cNvPr id="6" name="Group 6"/>
            <p:cNvGrpSpPr/>
            <p:nvPr/>
          </p:nvGrpSpPr>
          <p:grpSpPr>
            <a:xfrm>
              <a:off x="8686800" y="3205532"/>
              <a:ext cx="4392898" cy="4794814"/>
              <a:chOff x="0" y="0"/>
              <a:chExt cx="1279723" cy="1262832"/>
            </a:xfrm>
          </p:grpSpPr>
          <p:sp>
            <p:nvSpPr>
              <p:cNvPr id="7" name="Freeform 7"/>
              <p:cNvSpPr/>
              <p:nvPr/>
            </p:nvSpPr>
            <p:spPr>
              <a:xfrm>
                <a:off x="0" y="0"/>
                <a:ext cx="1279723" cy="1262832"/>
              </a:xfrm>
              <a:custGeom>
                <a:avLst/>
                <a:gdLst/>
                <a:ahLst/>
                <a:cxnLst/>
                <a:rect l="l" t="t" r="r" b="b"/>
                <a:pathLst>
                  <a:path w="1279723" h="1262832">
                    <a:moveTo>
                      <a:pt x="0" y="0"/>
                    </a:moveTo>
                    <a:lnTo>
                      <a:pt x="1279723" y="0"/>
                    </a:lnTo>
                    <a:lnTo>
                      <a:pt x="1279723" y="1262832"/>
                    </a:lnTo>
                    <a:lnTo>
                      <a:pt x="0" y="1262832"/>
                    </a:lnTo>
                    <a:close/>
                  </a:path>
                </a:pathLst>
              </a:custGeom>
              <a:solidFill>
                <a:srgbClr val="1A1A1A"/>
              </a:solidFill>
            </p:spPr>
          </p:sp>
          <p:sp>
            <p:nvSpPr>
              <p:cNvPr id="8" name="TextBox 8"/>
              <p:cNvSpPr txBox="1"/>
              <p:nvPr/>
            </p:nvSpPr>
            <p:spPr>
              <a:xfrm>
                <a:off x="0" y="-57150"/>
                <a:ext cx="812800" cy="869950"/>
              </a:xfrm>
              <a:prstGeom prst="rect">
                <a:avLst/>
              </a:prstGeom>
            </p:spPr>
            <p:txBody>
              <a:bodyPr lIns="50800" tIns="50800" rIns="50800" bIns="50800" rtlCol="0" anchor="ctr"/>
              <a:lstStyle/>
              <a:p>
                <a:pPr marL="0" lvl="0" indent="0" algn="ctr">
                  <a:lnSpc>
                    <a:spcPts val="4114"/>
                  </a:lnSpc>
                  <a:spcBef>
                    <a:spcPct val="0"/>
                  </a:spcBef>
                </a:pPr>
                <a:endParaRPr/>
              </a:p>
            </p:txBody>
          </p:sp>
        </p:grpSp>
        <p:pic>
          <p:nvPicPr>
            <p:cNvPr id="10" name="Picture 10"/>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9607561" y="4158435"/>
              <a:ext cx="2551375" cy="2622909"/>
            </a:xfrm>
            <a:prstGeom prst="rect">
              <a:avLst/>
            </a:prstGeom>
          </p:spPr>
        </p:pic>
      </p:grpSp>
      <p:sp>
        <p:nvSpPr>
          <p:cNvPr id="11" name="TextBox 11"/>
          <p:cNvSpPr txBox="1"/>
          <p:nvPr/>
        </p:nvSpPr>
        <p:spPr>
          <a:xfrm>
            <a:off x="10103925" y="1179657"/>
            <a:ext cx="8278887" cy="2539157"/>
          </a:xfrm>
          <a:prstGeom prst="rect">
            <a:avLst/>
          </a:prstGeom>
        </p:spPr>
        <p:txBody>
          <a:bodyPr wrap="square" lIns="0" tIns="0" rIns="0" bIns="0" rtlCol="0" anchor="t">
            <a:spAutoFit/>
          </a:bodyPr>
          <a:lstStyle/>
          <a:p>
            <a:pPr marL="0" lvl="0" indent="0">
              <a:lnSpc>
                <a:spcPts val="9903"/>
              </a:lnSpc>
            </a:pPr>
            <a:r>
              <a:rPr lang="en-US" sz="8000" spc="924" dirty="0">
                <a:solidFill>
                  <a:srgbClr val="231F20"/>
                </a:solidFill>
                <a:latin typeface="Oswald Bold"/>
              </a:rPr>
              <a:t>FUTURE OPPORTUNITY</a:t>
            </a:r>
          </a:p>
        </p:txBody>
      </p:sp>
      <p:sp>
        <p:nvSpPr>
          <p:cNvPr id="15" name="TextBox 12">
            <a:extLst>
              <a:ext uri="{FF2B5EF4-FFF2-40B4-BE49-F238E27FC236}">
                <a16:creationId xmlns:a16="http://schemas.microsoft.com/office/drawing/2014/main" id="{47FD3B54-B9BA-4F41-A231-078B35EADF6F}"/>
              </a:ext>
            </a:extLst>
          </p:cNvPr>
          <p:cNvSpPr txBox="1"/>
          <p:nvPr/>
        </p:nvSpPr>
        <p:spPr>
          <a:xfrm>
            <a:off x="9751944" y="3966073"/>
            <a:ext cx="7241638" cy="5179751"/>
          </a:xfrm>
          <a:prstGeom prst="rect">
            <a:avLst/>
          </a:prstGeom>
        </p:spPr>
        <p:txBody>
          <a:bodyPr wrap="square" lIns="0" tIns="0" rIns="0" bIns="0" rtlCol="0" anchor="t">
            <a:spAutoFit/>
          </a:bodyPr>
          <a:lstStyle/>
          <a:p>
            <a:pPr marL="427768" lvl="1" indent="-213884">
              <a:lnSpc>
                <a:spcPts val="2734"/>
              </a:lnSpc>
              <a:buFont typeface="Arial"/>
              <a:buChar char="•"/>
            </a:pPr>
            <a:r>
              <a:rPr lang="en-US" sz="1981" spc="194" dirty="0">
                <a:solidFill>
                  <a:srgbClr val="231F20"/>
                </a:solidFill>
                <a:latin typeface="DM Sans"/>
              </a:rPr>
              <a:t>Enhanced Creative Collaboration: AI sonnets can be used as collaborative tools, where human poets and AI algorithms work together to co-create poetry. </a:t>
            </a:r>
          </a:p>
          <a:p>
            <a:pPr marL="427768" lvl="1" indent="-213884">
              <a:lnSpc>
                <a:spcPts val="2734"/>
              </a:lnSpc>
              <a:buFont typeface="Arial"/>
              <a:buChar char="•"/>
            </a:pPr>
            <a:endParaRPr lang="en-US" sz="1981" spc="194" dirty="0">
              <a:solidFill>
                <a:srgbClr val="231F20"/>
              </a:solidFill>
              <a:latin typeface="DM Sans"/>
            </a:endParaRPr>
          </a:p>
          <a:p>
            <a:pPr marL="427768" lvl="1" indent="-213884">
              <a:lnSpc>
                <a:spcPts val="2734"/>
              </a:lnSpc>
              <a:buFont typeface="Arial"/>
              <a:buChar char="•"/>
            </a:pPr>
            <a:r>
              <a:rPr lang="en-US" sz="1981" spc="194" dirty="0">
                <a:solidFill>
                  <a:srgbClr val="231F20"/>
                </a:solidFill>
                <a:latin typeface="DM Sans"/>
              </a:rPr>
              <a:t>Style Transfer and Adaptation: AI sonnets can be trained to mimic the style of specific poets or periods, allowing for the generation of sonnets that closely resemble the works of renowned poets</a:t>
            </a:r>
          </a:p>
          <a:p>
            <a:pPr marL="427768" lvl="1" indent="-213884">
              <a:lnSpc>
                <a:spcPts val="2734"/>
              </a:lnSpc>
              <a:buFont typeface="Arial"/>
              <a:buChar char="•"/>
            </a:pPr>
            <a:endParaRPr lang="en-US" sz="1981" spc="194" dirty="0">
              <a:solidFill>
                <a:srgbClr val="231F20"/>
              </a:solidFill>
              <a:latin typeface="DM Sans"/>
            </a:endParaRPr>
          </a:p>
          <a:p>
            <a:pPr marL="427768" lvl="1" indent="-213884">
              <a:lnSpc>
                <a:spcPts val="2734"/>
              </a:lnSpc>
              <a:buFont typeface="Arial"/>
              <a:buChar char="•"/>
            </a:pPr>
            <a:r>
              <a:rPr lang="en-US" sz="1981" spc="194" dirty="0">
                <a:solidFill>
                  <a:srgbClr val="231F20"/>
                </a:solidFill>
                <a:latin typeface="DM Sans"/>
              </a:rPr>
              <a:t>Multimodal Expressions: AI sonnets can be combined with other forms of media, such as visual art or music, to create multimodal artistic experiences.</a:t>
            </a:r>
          </a:p>
        </p:txBody>
      </p:sp>
    </p:spTree>
    <p:extLst>
      <p:ext uri="{BB962C8B-B14F-4D97-AF65-F5344CB8AC3E}">
        <p14:creationId xmlns:p14="http://schemas.microsoft.com/office/powerpoint/2010/main" val="2942210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0580377">
            <a:off x="9407140" y="-9309963"/>
            <a:ext cx="24036383" cy="24664199"/>
          </a:xfrm>
          <a:prstGeom prst="rect">
            <a:avLst/>
          </a:prstGeom>
        </p:spPr>
      </p:pic>
      <p:sp>
        <p:nvSpPr>
          <p:cNvPr id="4" name="TextBox 4"/>
          <p:cNvSpPr txBox="1"/>
          <p:nvPr/>
        </p:nvSpPr>
        <p:spPr>
          <a:xfrm>
            <a:off x="1440886" y="7150401"/>
            <a:ext cx="8097687" cy="1594138"/>
          </a:xfrm>
          <a:prstGeom prst="rect">
            <a:avLst/>
          </a:prstGeom>
        </p:spPr>
        <p:txBody>
          <a:bodyPr lIns="0" tIns="0" rIns="0" bIns="0" rtlCol="0" anchor="t">
            <a:spAutoFit/>
          </a:bodyPr>
          <a:lstStyle/>
          <a:p>
            <a:pPr marL="0" lvl="0" indent="0">
              <a:lnSpc>
                <a:spcPts val="13015"/>
              </a:lnSpc>
              <a:spcBef>
                <a:spcPct val="0"/>
              </a:spcBef>
            </a:pPr>
            <a:r>
              <a:rPr lang="en-US" sz="9431" spc="924">
                <a:solidFill>
                  <a:srgbClr val="231F20"/>
                </a:solidFill>
                <a:latin typeface="Oswald Bold"/>
              </a:rPr>
              <a:t>THANK YOU</a:t>
            </a:r>
          </a:p>
        </p:txBody>
      </p:sp>
      <p:pic>
        <p:nvPicPr>
          <p:cNvPr id="5" name="Picture 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5409623" y="2266970"/>
            <a:ext cx="734693" cy="755166"/>
          </a:xfrm>
          <a:prstGeom prst="rect">
            <a:avLst/>
          </a:prstGeom>
        </p:spPr>
      </p:pic>
      <p:sp>
        <p:nvSpPr>
          <p:cNvPr id="6" name="TextBox 6"/>
          <p:cNvSpPr txBox="1"/>
          <p:nvPr/>
        </p:nvSpPr>
        <p:spPr>
          <a:xfrm>
            <a:off x="14628874" y="3180249"/>
            <a:ext cx="2296190" cy="352695"/>
          </a:xfrm>
          <a:prstGeom prst="rect">
            <a:avLst/>
          </a:prstGeom>
        </p:spPr>
        <p:txBody>
          <a:bodyPr lIns="0" tIns="0" rIns="0" bIns="0" rtlCol="0" anchor="t">
            <a:spAutoFit/>
          </a:bodyPr>
          <a:lstStyle/>
          <a:p>
            <a:pPr marL="0" lvl="0" indent="0" algn="ctr">
              <a:lnSpc>
                <a:spcPts val="2947"/>
              </a:lnSpc>
              <a:spcBef>
                <a:spcPct val="0"/>
              </a:spcBef>
            </a:pPr>
            <a:r>
              <a:rPr lang="en-US" sz="2135" spc="209">
                <a:solidFill>
                  <a:srgbClr val="231F20"/>
                </a:solidFill>
                <a:latin typeface="Montserrat Classic Bold"/>
              </a:rPr>
              <a:t>AI SONNETS</a:t>
            </a:r>
          </a:p>
        </p:txBody>
      </p:sp>
      <p:pic>
        <p:nvPicPr>
          <p:cNvPr id="7" name="Picture 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flipH="1">
            <a:off x="-4254153" y="7476061"/>
            <a:ext cx="11881594" cy="356447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659121">
            <a:off x="-4012602" y="5585714"/>
            <a:ext cx="7629294" cy="7828566"/>
          </a:xfrm>
          <a:prstGeom prst="rect">
            <a:avLst/>
          </a:prstGeom>
        </p:spPr>
      </p:pic>
      <p:grpSp>
        <p:nvGrpSpPr>
          <p:cNvPr id="3" name="Group 3"/>
          <p:cNvGrpSpPr/>
          <p:nvPr/>
        </p:nvGrpSpPr>
        <p:grpSpPr>
          <a:xfrm>
            <a:off x="3556104" y="3161350"/>
            <a:ext cx="1400485" cy="3969135"/>
            <a:chOff x="0" y="0"/>
            <a:chExt cx="368852" cy="1045369"/>
          </a:xfrm>
        </p:grpSpPr>
        <p:sp>
          <p:nvSpPr>
            <p:cNvPr id="4" name="Freeform 4"/>
            <p:cNvSpPr/>
            <p:nvPr/>
          </p:nvSpPr>
          <p:spPr>
            <a:xfrm>
              <a:off x="0" y="0"/>
              <a:ext cx="368852" cy="1045369"/>
            </a:xfrm>
            <a:custGeom>
              <a:avLst/>
              <a:gdLst/>
              <a:ahLst/>
              <a:cxnLst/>
              <a:rect l="l" t="t" r="r" b="b"/>
              <a:pathLst>
                <a:path w="368852" h="1045369">
                  <a:moveTo>
                    <a:pt x="0" y="0"/>
                  </a:moveTo>
                  <a:lnTo>
                    <a:pt x="368852" y="0"/>
                  </a:lnTo>
                  <a:lnTo>
                    <a:pt x="368852" y="1045369"/>
                  </a:lnTo>
                  <a:lnTo>
                    <a:pt x="0" y="1045369"/>
                  </a:lnTo>
                  <a:close/>
                </a:path>
              </a:pathLst>
            </a:custGeom>
            <a:solidFill>
              <a:srgbClr val="CCCCCC"/>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482813"/>
            <a:ext cx="7416941"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CONTENT</a:t>
            </a:r>
          </a:p>
        </p:txBody>
      </p:sp>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16048">
            <a:off x="12243487" y="-1005305"/>
            <a:ext cx="10749463" cy="2687366"/>
          </a:xfrm>
          <a:prstGeom prst="rect">
            <a:avLst/>
          </a:prstGeom>
        </p:spPr>
      </p:pic>
      <p:sp>
        <p:nvSpPr>
          <p:cNvPr id="8" name="TextBox 8"/>
          <p:cNvSpPr txBox="1"/>
          <p:nvPr/>
        </p:nvSpPr>
        <p:spPr>
          <a:xfrm>
            <a:off x="3768136" y="3484837"/>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3768136" y="4281957"/>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3768136" y="516311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3768136" y="5960233"/>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grpSp>
        <p:nvGrpSpPr>
          <p:cNvPr id="12" name="Group 12"/>
          <p:cNvGrpSpPr/>
          <p:nvPr/>
        </p:nvGrpSpPr>
        <p:grpSpPr>
          <a:xfrm>
            <a:off x="10410774" y="3156516"/>
            <a:ext cx="1400485" cy="3969135"/>
            <a:chOff x="0" y="0"/>
            <a:chExt cx="368852" cy="1045369"/>
          </a:xfrm>
        </p:grpSpPr>
        <p:sp>
          <p:nvSpPr>
            <p:cNvPr id="13" name="Freeform 13"/>
            <p:cNvSpPr/>
            <p:nvPr/>
          </p:nvSpPr>
          <p:spPr>
            <a:xfrm>
              <a:off x="0" y="0"/>
              <a:ext cx="368852" cy="1045369"/>
            </a:xfrm>
            <a:custGeom>
              <a:avLst/>
              <a:gdLst/>
              <a:ahLst/>
              <a:cxnLst/>
              <a:rect l="l" t="t" r="r" b="b"/>
              <a:pathLst>
                <a:path w="368852" h="1045369">
                  <a:moveTo>
                    <a:pt x="0" y="0"/>
                  </a:moveTo>
                  <a:lnTo>
                    <a:pt x="368852" y="0"/>
                  </a:lnTo>
                  <a:lnTo>
                    <a:pt x="368852" y="1045369"/>
                  </a:lnTo>
                  <a:lnTo>
                    <a:pt x="0" y="1045369"/>
                  </a:lnTo>
                  <a:close/>
                </a:path>
              </a:pathLst>
            </a:custGeom>
            <a:solidFill>
              <a:srgbClr val="CCCCCC"/>
            </a:solidFill>
          </p:spPr>
        </p:sp>
        <p:sp>
          <p:nvSpPr>
            <p:cNvPr id="14" name="TextBox 1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10642407" y="345030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05</a:t>
            </a:r>
          </a:p>
        </p:txBody>
      </p:sp>
      <p:sp>
        <p:nvSpPr>
          <p:cNvPr id="16" name="TextBox 16"/>
          <p:cNvSpPr txBox="1"/>
          <p:nvPr/>
        </p:nvSpPr>
        <p:spPr>
          <a:xfrm>
            <a:off x="10642407" y="428126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06</a:t>
            </a:r>
          </a:p>
        </p:txBody>
      </p:sp>
      <p:sp>
        <p:nvSpPr>
          <p:cNvPr id="17" name="TextBox 17"/>
          <p:cNvSpPr txBox="1"/>
          <p:nvPr/>
        </p:nvSpPr>
        <p:spPr>
          <a:xfrm>
            <a:off x="10642407" y="5131558"/>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07</a:t>
            </a:r>
          </a:p>
        </p:txBody>
      </p:sp>
      <p:sp>
        <p:nvSpPr>
          <p:cNvPr id="18" name="TextBox 18"/>
          <p:cNvSpPr txBox="1"/>
          <p:nvPr/>
        </p:nvSpPr>
        <p:spPr>
          <a:xfrm>
            <a:off x="5134689" y="3592790"/>
            <a:ext cx="4705201" cy="418548"/>
          </a:xfrm>
          <a:prstGeom prst="rect">
            <a:avLst/>
          </a:prstGeom>
        </p:spPr>
        <p:txBody>
          <a:bodyPr lIns="0" tIns="0" rIns="0" bIns="0" rtlCol="0" anchor="t">
            <a:spAutoFit/>
          </a:bodyPr>
          <a:lstStyle/>
          <a:p>
            <a:pPr>
              <a:lnSpc>
                <a:spcPts val="3483"/>
              </a:lnSpc>
            </a:pPr>
            <a:r>
              <a:rPr lang="en-US" sz="2524" spc="247">
                <a:solidFill>
                  <a:srgbClr val="231F20"/>
                </a:solidFill>
                <a:latin typeface="DM Sans"/>
              </a:rPr>
              <a:t>OUR TEAM</a:t>
            </a:r>
          </a:p>
        </p:txBody>
      </p:sp>
      <p:sp>
        <p:nvSpPr>
          <p:cNvPr id="19" name="TextBox 19"/>
          <p:cNvSpPr txBox="1"/>
          <p:nvPr/>
        </p:nvSpPr>
        <p:spPr>
          <a:xfrm>
            <a:off x="5144214" y="4387008"/>
            <a:ext cx="4705201" cy="418548"/>
          </a:xfrm>
          <a:prstGeom prst="rect">
            <a:avLst/>
          </a:prstGeom>
        </p:spPr>
        <p:txBody>
          <a:bodyPr lIns="0" tIns="0" rIns="0" bIns="0" rtlCol="0" anchor="t">
            <a:spAutoFit/>
          </a:bodyPr>
          <a:lstStyle/>
          <a:p>
            <a:pPr>
              <a:lnSpc>
                <a:spcPts val="3483"/>
              </a:lnSpc>
            </a:pPr>
            <a:r>
              <a:rPr lang="en-US" sz="2524" spc="247">
                <a:solidFill>
                  <a:srgbClr val="231F20"/>
                </a:solidFill>
                <a:latin typeface="DM Sans"/>
              </a:rPr>
              <a:t>ABOUT THE PROJECT</a:t>
            </a:r>
          </a:p>
        </p:txBody>
      </p:sp>
      <p:sp>
        <p:nvSpPr>
          <p:cNvPr id="20" name="TextBox 20"/>
          <p:cNvSpPr txBox="1"/>
          <p:nvPr/>
        </p:nvSpPr>
        <p:spPr>
          <a:xfrm>
            <a:off x="5144214" y="5307098"/>
            <a:ext cx="4705201"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IMPORTANCE OF POETRY</a:t>
            </a:r>
          </a:p>
        </p:txBody>
      </p:sp>
      <p:sp>
        <p:nvSpPr>
          <p:cNvPr id="21" name="TextBox 21"/>
          <p:cNvSpPr txBox="1"/>
          <p:nvPr/>
        </p:nvSpPr>
        <p:spPr>
          <a:xfrm>
            <a:off x="5144214" y="6101316"/>
            <a:ext cx="4705201"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SOLUTION</a:t>
            </a:r>
          </a:p>
        </p:txBody>
      </p:sp>
      <p:sp>
        <p:nvSpPr>
          <p:cNvPr id="22" name="TextBox 22"/>
          <p:cNvSpPr txBox="1"/>
          <p:nvPr/>
        </p:nvSpPr>
        <p:spPr>
          <a:xfrm>
            <a:off x="11998884" y="3599851"/>
            <a:ext cx="5260416"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UNIQUENESS</a:t>
            </a:r>
          </a:p>
        </p:txBody>
      </p:sp>
      <p:sp>
        <p:nvSpPr>
          <p:cNvPr id="23" name="TextBox 23"/>
          <p:cNvSpPr txBox="1"/>
          <p:nvPr/>
        </p:nvSpPr>
        <p:spPr>
          <a:xfrm>
            <a:off x="11998884" y="4392228"/>
            <a:ext cx="5260416"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APPLICATIONS</a:t>
            </a:r>
          </a:p>
        </p:txBody>
      </p:sp>
      <p:sp>
        <p:nvSpPr>
          <p:cNvPr id="24" name="TextBox 24"/>
          <p:cNvSpPr txBox="1"/>
          <p:nvPr/>
        </p:nvSpPr>
        <p:spPr>
          <a:xfrm>
            <a:off x="11998884" y="5236609"/>
            <a:ext cx="5260416"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WHAT'S NEW?</a:t>
            </a:r>
          </a:p>
        </p:txBody>
      </p:sp>
      <p:sp>
        <p:nvSpPr>
          <p:cNvPr id="25" name="TextBox 25"/>
          <p:cNvSpPr txBox="1"/>
          <p:nvPr/>
        </p:nvSpPr>
        <p:spPr>
          <a:xfrm>
            <a:off x="10642407" y="5960233"/>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08</a:t>
            </a:r>
          </a:p>
        </p:txBody>
      </p:sp>
      <p:sp>
        <p:nvSpPr>
          <p:cNvPr id="26" name="TextBox 26"/>
          <p:cNvSpPr txBox="1"/>
          <p:nvPr/>
        </p:nvSpPr>
        <p:spPr>
          <a:xfrm>
            <a:off x="11998884" y="6065284"/>
            <a:ext cx="5260416"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IMPACT TO NATION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grpSp>
        <p:nvGrpSpPr>
          <p:cNvPr id="3" name="Group 3"/>
          <p:cNvGrpSpPr/>
          <p:nvPr/>
        </p:nvGrpSpPr>
        <p:grpSpPr>
          <a:xfrm>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Lst>
          </a:blip>
          <a:srcRect t="16772" b="16772"/>
          <a:stretch/>
        </p:blipFill>
        <p:spPr>
          <a:xfrm>
            <a:off x="10758785" y="1049603"/>
            <a:ext cx="6176060" cy="8208697"/>
          </a:xfrm>
          <a:prstGeom prst="rect">
            <a:avLst/>
          </a:prstGeom>
        </p:spPr>
      </p:pic>
      <p:pic>
        <p:nvPicPr>
          <p:cNvPr id="7" name="Picture 7"/>
          <p:cNvPicPr>
            <a:picLocks noChangeAspect="1"/>
          </p:cNvPicPr>
          <p:nvPr/>
        </p:nvPicPr>
        <p:blipFill>
          <a:blip r:embed="rId4"/>
          <a:srcRect t="46379"/>
          <a:stretch>
            <a:fillRect/>
          </a:stretch>
        </p:blipFill>
        <p:spPr>
          <a:xfrm>
            <a:off x="2142191" y="7708515"/>
            <a:ext cx="9752965" cy="1032847"/>
          </a:xfrm>
          <a:prstGeom prst="rect">
            <a:avLst/>
          </a:prstGeom>
        </p:spPr>
      </p:pic>
      <p:sp>
        <p:nvSpPr>
          <p:cNvPr id="8" name="TextBox 8"/>
          <p:cNvSpPr txBox="1"/>
          <p:nvPr/>
        </p:nvSpPr>
        <p:spPr>
          <a:xfrm>
            <a:off x="2142191" y="888605"/>
            <a:ext cx="7416941" cy="1686342"/>
          </a:xfrm>
          <a:prstGeom prst="rect">
            <a:avLst/>
          </a:prstGeom>
        </p:spPr>
        <p:txBody>
          <a:bodyPr lIns="0" tIns="0" rIns="0" bIns="0" rtlCol="0" anchor="t">
            <a:spAutoFit/>
          </a:bodyPr>
          <a:lstStyle/>
          <a:p>
            <a:pPr>
              <a:lnSpc>
                <a:spcPts val="13774"/>
              </a:lnSpc>
            </a:pPr>
            <a:r>
              <a:rPr lang="en-US" sz="9981" spc="978">
                <a:solidFill>
                  <a:srgbClr val="231F20"/>
                </a:solidFill>
                <a:latin typeface="Oswald Bold"/>
              </a:rPr>
              <a:t>OUR TEAM</a:t>
            </a:r>
          </a:p>
        </p:txBody>
      </p:sp>
      <p:pic>
        <p:nvPicPr>
          <p:cNvPr id="9" name="Picture 9"/>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779578" y="7341318"/>
            <a:ext cx="7616557" cy="7815497"/>
          </a:xfrm>
          <a:prstGeom prst="rect">
            <a:avLst/>
          </a:prstGeom>
        </p:spPr>
      </p:pic>
      <p:grpSp>
        <p:nvGrpSpPr>
          <p:cNvPr id="10" name="Group 10"/>
          <p:cNvGrpSpPr>
            <a:grpSpLocks noChangeAspect="1"/>
          </p:cNvGrpSpPr>
          <p:nvPr/>
        </p:nvGrpSpPr>
        <p:grpSpPr>
          <a:xfrm>
            <a:off x="4836978" y="2976440"/>
            <a:ext cx="3678177" cy="3678177"/>
            <a:chOff x="0" y="0"/>
            <a:chExt cx="6350000" cy="6350000"/>
          </a:xfrm>
        </p:grpSpPr>
        <p:sp>
          <p:nvSpPr>
            <p:cNvPr id="11" name="Freeform 11"/>
            <p:cNvSpPr/>
            <p:nvPr/>
          </p:nvSpPr>
          <p:spPr>
            <a:xfrm>
              <a:off x="0" y="0"/>
              <a:ext cx="6350000" cy="6350000"/>
            </a:xfrm>
            <a:custGeom>
              <a:avLst/>
              <a:gdLst/>
              <a:ahLst/>
              <a:cxnLst/>
              <a:rect l="l" t="t" r="r" b="b"/>
              <a:pathLst>
                <a:path w="6350000" h="6350000">
                  <a:moveTo>
                    <a:pt x="5080000" y="6350000"/>
                  </a:moveTo>
                  <a:lnTo>
                    <a:pt x="1270000" y="6350000"/>
                  </a:lnTo>
                  <a:cubicBezTo>
                    <a:pt x="568960" y="6350000"/>
                    <a:pt x="0" y="5781040"/>
                    <a:pt x="0" y="5080000"/>
                  </a:cubicBezTo>
                  <a:lnTo>
                    <a:pt x="0" y="1270000"/>
                  </a:lnTo>
                  <a:cubicBezTo>
                    <a:pt x="0" y="568960"/>
                    <a:pt x="568960" y="0"/>
                    <a:pt x="1270000" y="0"/>
                  </a:cubicBezTo>
                  <a:lnTo>
                    <a:pt x="5080000" y="0"/>
                  </a:lnTo>
                  <a:cubicBezTo>
                    <a:pt x="5781040" y="0"/>
                    <a:pt x="6350000" y="568960"/>
                    <a:pt x="6350000" y="1270000"/>
                  </a:cubicBezTo>
                  <a:lnTo>
                    <a:pt x="6350000" y="5080000"/>
                  </a:lnTo>
                  <a:cubicBezTo>
                    <a:pt x="6350000" y="5781040"/>
                    <a:pt x="5781040" y="6350000"/>
                    <a:pt x="5080000" y="6350000"/>
                  </a:cubicBezTo>
                  <a:close/>
                </a:path>
              </a:pathLst>
            </a:custGeom>
            <a:blipFill>
              <a:blip r:embed="rId7"/>
              <a:stretch>
                <a:fillRect/>
              </a:stretch>
            </a:blipFill>
          </p:spPr>
        </p:sp>
        <p:sp>
          <p:nvSpPr>
            <p:cNvPr id="12" name="Freeform 12"/>
            <p:cNvSpPr/>
            <p:nvPr/>
          </p:nvSpPr>
          <p:spPr>
            <a:xfrm>
              <a:off x="0" y="0"/>
              <a:ext cx="6350000" cy="6350000"/>
            </a:xfrm>
            <a:custGeom>
              <a:avLst/>
              <a:gdLst/>
              <a:ahLst/>
              <a:cxnLst/>
              <a:rect l="l" t="t" r="r" b="b"/>
              <a:pathLst>
                <a:path w="6350000" h="6350000">
                  <a:moveTo>
                    <a:pt x="5080000" y="19050"/>
                  </a:moveTo>
                  <a:cubicBezTo>
                    <a:pt x="5769610" y="19050"/>
                    <a:pt x="6330950" y="580390"/>
                    <a:pt x="6330950" y="1270000"/>
                  </a:cubicBezTo>
                  <a:lnTo>
                    <a:pt x="6330950" y="5080000"/>
                  </a:lnTo>
                  <a:cubicBezTo>
                    <a:pt x="6330950" y="5769610"/>
                    <a:pt x="5769610" y="6330950"/>
                    <a:pt x="5080000" y="6330950"/>
                  </a:cubicBezTo>
                  <a:lnTo>
                    <a:pt x="1270000" y="6330950"/>
                  </a:lnTo>
                  <a:cubicBezTo>
                    <a:pt x="580390" y="6330950"/>
                    <a:pt x="19050" y="5769610"/>
                    <a:pt x="19050" y="5080000"/>
                  </a:cubicBezTo>
                  <a:lnTo>
                    <a:pt x="19050" y="1270000"/>
                  </a:lnTo>
                  <a:cubicBezTo>
                    <a:pt x="19050" y="580390"/>
                    <a:pt x="580390" y="19050"/>
                    <a:pt x="1270000" y="19050"/>
                  </a:cubicBezTo>
                  <a:lnTo>
                    <a:pt x="5080000" y="19050"/>
                  </a:lnTo>
                  <a:moveTo>
                    <a:pt x="5080000" y="0"/>
                  </a:moveTo>
                  <a:lnTo>
                    <a:pt x="1270000" y="0"/>
                  </a:lnTo>
                  <a:cubicBezTo>
                    <a:pt x="568960" y="0"/>
                    <a:pt x="0" y="568960"/>
                    <a:pt x="0" y="1270000"/>
                  </a:cubicBezTo>
                  <a:lnTo>
                    <a:pt x="0" y="5080000"/>
                  </a:lnTo>
                  <a:cubicBezTo>
                    <a:pt x="0" y="5781040"/>
                    <a:pt x="568960" y="6350000"/>
                    <a:pt x="1270000" y="6350000"/>
                  </a:cubicBezTo>
                  <a:lnTo>
                    <a:pt x="5080000" y="6350000"/>
                  </a:lnTo>
                  <a:cubicBezTo>
                    <a:pt x="5781040" y="6350000"/>
                    <a:pt x="6350000" y="5781040"/>
                    <a:pt x="6350000" y="5080000"/>
                  </a:cubicBezTo>
                  <a:lnTo>
                    <a:pt x="6350000" y="1270000"/>
                  </a:lnTo>
                  <a:cubicBezTo>
                    <a:pt x="6350000" y="568960"/>
                    <a:pt x="5781040" y="0"/>
                    <a:pt x="5080000" y="0"/>
                  </a:cubicBezTo>
                  <a:lnTo>
                    <a:pt x="5080000" y="0"/>
                  </a:lnTo>
                  <a:close/>
                </a:path>
              </a:pathLst>
            </a:custGeom>
            <a:solidFill>
              <a:srgbClr val="2CA0E2"/>
            </a:solidFill>
          </p:spPr>
        </p:sp>
      </p:grpSp>
      <p:sp>
        <p:nvSpPr>
          <p:cNvPr id="13" name="TextBox 13"/>
          <p:cNvSpPr txBox="1"/>
          <p:nvPr/>
        </p:nvSpPr>
        <p:spPr>
          <a:xfrm>
            <a:off x="4878758" y="6718797"/>
            <a:ext cx="3594618" cy="438152"/>
          </a:xfrm>
          <a:prstGeom prst="rect">
            <a:avLst/>
          </a:prstGeom>
        </p:spPr>
        <p:txBody>
          <a:bodyPr lIns="0" tIns="0" rIns="0" bIns="0" rtlCol="0" anchor="t">
            <a:spAutoFit/>
          </a:bodyPr>
          <a:lstStyle/>
          <a:p>
            <a:pPr algn="ctr">
              <a:lnSpc>
                <a:spcPts val="3674"/>
              </a:lnSpc>
            </a:pPr>
            <a:r>
              <a:rPr lang="en-US" sz="2624">
                <a:solidFill>
                  <a:srgbClr val="000000"/>
                </a:solidFill>
                <a:latin typeface="Montserrat Semi-Bold Bold"/>
              </a:rPr>
              <a:t>Rithuraj Nambiar</a:t>
            </a:r>
          </a:p>
        </p:txBody>
      </p:sp>
      <p:sp>
        <p:nvSpPr>
          <p:cNvPr id="14" name="TextBox 14"/>
          <p:cNvSpPr txBox="1"/>
          <p:nvPr/>
        </p:nvSpPr>
        <p:spPr>
          <a:xfrm>
            <a:off x="5449244" y="7168811"/>
            <a:ext cx="2453646" cy="306915"/>
          </a:xfrm>
          <a:prstGeom prst="rect">
            <a:avLst/>
          </a:prstGeom>
        </p:spPr>
        <p:txBody>
          <a:bodyPr lIns="0" tIns="0" rIns="0" bIns="0" rtlCol="0" anchor="t">
            <a:spAutoFit/>
          </a:bodyPr>
          <a:lstStyle/>
          <a:p>
            <a:pPr algn="ctr">
              <a:lnSpc>
                <a:spcPts val="2508"/>
              </a:lnSpc>
            </a:pPr>
            <a:r>
              <a:rPr lang="en-US" sz="1791">
                <a:solidFill>
                  <a:srgbClr val="000000"/>
                </a:solidFill>
                <a:latin typeface="Montserrat Bold"/>
              </a:rPr>
              <a:t>Developer</a:t>
            </a:r>
          </a:p>
        </p:txBody>
      </p:sp>
      <p:pic>
        <p:nvPicPr>
          <p:cNvPr id="15" name="Picture 15"/>
          <p:cNvPicPr>
            <a:picLocks noChangeAspect="1"/>
          </p:cNvPicPr>
          <p:nvPr/>
        </p:nvPicPr>
        <p:blipFill>
          <a:blip r:embed="rId4"/>
          <a:srcRect t="46379"/>
          <a:stretch>
            <a:fillRect/>
          </a:stretch>
        </p:blipFill>
        <p:spPr>
          <a:xfrm rot="5400000">
            <a:off x="-381336" y="5017366"/>
            <a:ext cx="4866890" cy="51540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3648735" y="1306972"/>
            <a:ext cx="7673056" cy="7673056"/>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a:off x="2957533" y="4024316"/>
            <a:ext cx="2238367" cy="2238367"/>
          </a:xfrm>
          <a:prstGeom prst="rect">
            <a:avLst/>
          </a:prstGeom>
        </p:spPr>
      </p:pic>
      <p:pic>
        <p:nvPicPr>
          <p:cNvPr id="5" name="Picture 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3618434" y="4617230"/>
            <a:ext cx="960682" cy="1052540"/>
          </a:xfrm>
          <a:prstGeom prst="rect">
            <a:avLst/>
          </a:prstGeom>
        </p:spPr>
      </p:pic>
      <p:pic>
        <p:nvPicPr>
          <p:cNvPr id="6" name="Picture 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a:off x="1081100" y="7539034"/>
            <a:ext cx="2238367" cy="2238367"/>
          </a:xfrm>
          <a:prstGeom prst="rect">
            <a:avLst/>
          </a:prstGeom>
        </p:spPr>
      </p:pic>
      <p:pic>
        <p:nvPicPr>
          <p:cNvPr id="7" name="Picture 7"/>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a:off x="1081100" y="509599"/>
            <a:ext cx="2238367" cy="2238367"/>
          </a:xfrm>
          <a:prstGeom prst="rect">
            <a:avLst/>
          </a:prstGeom>
        </p:spPr>
      </p:pic>
      <p:pic>
        <p:nvPicPr>
          <p:cNvPr id="8" name="Picture 8"/>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1565937" y="1023270"/>
            <a:ext cx="1268693" cy="1211025"/>
          </a:xfrm>
          <a:prstGeom prst="rect">
            <a:avLst/>
          </a:prstGeom>
        </p:spPr>
      </p:pic>
      <p:pic>
        <p:nvPicPr>
          <p:cNvPr id="9" name="Picture 9"/>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1647882" y="8097662"/>
            <a:ext cx="1104804" cy="1121111"/>
          </a:xfrm>
          <a:prstGeom prst="rect">
            <a:avLst/>
          </a:prstGeom>
        </p:spPr>
      </p:pic>
      <p:sp>
        <p:nvSpPr>
          <p:cNvPr id="10" name="TextBox 10"/>
          <p:cNvSpPr txBox="1"/>
          <p:nvPr/>
        </p:nvSpPr>
        <p:spPr>
          <a:xfrm>
            <a:off x="4594132" y="1307618"/>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ABOUT THE PROJECT</a:t>
            </a:r>
          </a:p>
        </p:txBody>
      </p:sp>
      <p:pic>
        <p:nvPicPr>
          <p:cNvPr id="11" name="Picture 11"/>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a:off x="14479722" y="-4833750"/>
            <a:ext cx="7616557" cy="7815497"/>
          </a:xfrm>
          <a:prstGeom prst="rect">
            <a:avLst/>
          </a:prstGeom>
        </p:spPr>
      </p:pic>
      <p:sp>
        <p:nvSpPr>
          <p:cNvPr id="12" name="TextBox 12"/>
          <p:cNvSpPr txBox="1"/>
          <p:nvPr/>
        </p:nvSpPr>
        <p:spPr>
          <a:xfrm>
            <a:off x="7224667" y="3767306"/>
            <a:ext cx="8900334" cy="4090963"/>
          </a:xfrm>
          <a:prstGeom prst="rect">
            <a:avLst/>
          </a:prstGeom>
        </p:spPr>
        <p:txBody>
          <a:bodyPr lIns="0" tIns="0" rIns="0" bIns="0" rtlCol="0" anchor="t">
            <a:spAutoFit/>
          </a:bodyPr>
          <a:lstStyle/>
          <a:p>
            <a:pPr marL="427768" lvl="1" indent="-213884">
              <a:lnSpc>
                <a:spcPts val="2734"/>
              </a:lnSpc>
              <a:buFont typeface="Arial"/>
              <a:buChar char="•"/>
            </a:pPr>
            <a:r>
              <a:rPr lang="en-US" sz="1981" spc="194" dirty="0">
                <a:solidFill>
                  <a:srgbClr val="231F20"/>
                </a:solidFill>
                <a:latin typeface="DM Sans"/>
              </a:rPr>
              <a:t>Poetry holds significance in multiple aspects, such as conveying emotions, representing cultural values, and providing historical insights.</a:t>
            </a:r>
          </a:p>
          <a:p>
            <a:pPr>
              <a:lnSpc>
                <a:spcPts val="2734"/>
              </a:lnSpc>
            </a:pPr>
            <a:endParaRPr lang="en-US" sz="1981" spc="194" dirty="0">
              <a:solidFill>
                <a:srgbClr val="231F20"/>
              </a:solidFill>
              <a:latin typeface="DM Sans"/>
            </a:endParaRPr>
          </a:p>
          <a:p>
            <a:pPr marL="427768" lvl="1" indent="-213884">
              <a:lnSpc>
                <a:spcPts val="2734"/>
              </a:lnSpc>
              <a:buFont typeface="Arial"/>
              <a:buChar char="•"/>
            </a:pPr>
            <a:r>
              <a:rPr lang="en-US" sz="1981" spc="194" dirty="0">
                <a:solidFill>
                  <a:srgbClr val="231F20"/>
                </a:solidFill>
                <a:latin typeface="DM Sans"/>
              </a:rPr>
              <a:t>Sonnets, a form of poetry, hold great importance in English literature. Among William Shakespeare's 184 sonnets, "Shall I Compare Thee to a Summer's Day?" is widely regarded as a profoundly romantic poem according to numerous critics.</a:t>
            </a:r>
          </a:p>
          <a:p>
            <a:pPr>
              <a:lnSpc>
                <a:spcPts val="2734"/>
              </a:lnSpc>
            </a:pPr>
            <a:endParaRPr lang="en-US" sz="1981" spc="194" dirty="0">
              <a:solidFill>
                <a:srgbClr val="231F20"/>
              </a:solidFill>
              <a:latin typeface="DM Sans"/>
            </a:endParaRPr>
          </a:p>
          <a:p>
            <a:pPr marL="427768" lvl="1" indent="-213884">
              <a:lnSpc>
                <a:spcPts val="2734"/>
              </a:lnSpc>
              <a:buFont typeface="Arial"/>
              <a:buChar char="•"/>
            </a:pPr>
            <a:r>
              <a:rPr lang="en-US" sz="1981" spc="194" dirty="0">
                <a:solidFill>
                  <a:srgbClr val="231F20"/>
                </a:solidFill>
                <a:latin typeface="DM Sans"/>
              </a:rPr>
              <a:t>The ideology of the project is to use Generative Adversarial Network to create a promising generator that would generate Shakespeare-like Sonnets.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13741" y="-242500"/>
            <a:ext cx="18288000" cy="10287000"/>
          </a:xfrm>
          <a:prstGeom prst="rect">
            <a:avLst/>
          </a:prstGeom>
        </p:spPr>
      </p:pic>
      <p:sp>
        <p:nvSpPr>
          <p:cNvPr id="3" name="TextBox 3"/>
          <p:cNvSpPr txBox="1"/>
          <p:nvPr/>
        </p:nvSpPr>
        <p:spPr>
          <a:xfrm>
            <a:off x="3254632" y="1201877"/>
            <a:ext cx="11552977" cy="1166783"/>
          </a:xfrm>
          <a:prstGeom prst="rect">
            <a:avLst/>
          </a:prstGeom>
        </p:spPr>
        <p:txBody>
          <a:bodyPr lIns="0" tIns="0" rIns="0" bIns="0" rtlCol="0" anchor="t">
            <a:spAutoFit/>
          </a:bodyPr>
          <a:lstStyle/>
          <a:p>
            <a:pPr algn="ctr">
              <a:lnSpc>
                <a:spcPts val="9587"/>
              </a:lnSpc>
            </a:pPr>
            <a:r>
              <a:rPr lang="en-US" sz="6947" spc="368" dirty="0">
                <a:solidFill>
                  <a:srgbClr val="231F20"/>
                </a:solidFill>
                <a:latin typeface="Oswald Bold"/>
              </a:rPr>
              <a:t>ABOUT THE PROJECT</a:t>
            </a:r>
          </a:p>
        </p:txBody>
      </p:sp>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4479722" y="-4833750"/>
            <a:ext cx="7616557" cy="7815497"/>
          </a:xfrm>
          <a:prstGeom prst="rect">
            <a:avLst/>
          </a:prstGeom>
        </p:spPr>
      </p:pic>
      <p:grpSp>
        <p:nvGrpSpPr>
          <p:cNvPr id="5" name="Group 5"/>
          <p:cNvGrpSpPr/>
          <p:nvPr/>
        </p:nvGrpSpPr>
        <p:grpSpPr>
          <a:xfrm>
            <a:off x="1741794" y="3842239"/>
            <a:ext cx="3086100" cy="1521044"/>
            <a:chOff x="0" y="0"/>
            <a:chExt cx="812800" cy="400604"/>
          </a:xfrm>
        </p:grpSpPr>
        <p:sp>
          <p:nvSpPr>
            <p:cNvPr id="6" name="Freeform 6"/>
            <p:cNvSpPr/>
            <p:nvPr/>
          </p:nvSpPr>
          <p:spPr>
            <a:xfrm>
              <a:off x="0" y="0"/>
              <a:ext cx="812800" cy="391079"/>
            </a:xfrm>
            <a:custGeom>
              <a:avLst/>
              <a:gdLst/>
              <a:ahLst/>
              <a:cxnLst/>
              <a:rect l="l" t="t" r="r" b="b"/>
              <a:pathLst>
                <a:path w="812800" h="391079">
                  <a:moveTo>
                    <a:pt x="0" y="0"/>
                  </a:moveTo>
                  <a:lnTo>
                    <a:pt x="812800" y="0"/>
                  </a:lnTo>
                  <a:lnTo>
                    <a:pt x="812800" y="391079"/>
                  </a:lnTo>
                  <a:lnTo>
                    <a:pt x="0" y="391079"/>
                  </a:lnTo>
                  <a:close/>
                </a:path>
              </a:pathLst>
            </a:custGeom>
            <a:solidFill>
              <a:srgbClr val="000000">
                <a:alpha val="0"/>
              </a:srgbClr>
            </a:solidFill>
            <a:ln w="38100">
              <a:solidFill>
                <a:srgbClr val="000000"/>
              </a:solidFill>
            </a:ln>
          </p:spPr>
        </p:sp>
        <p:sp>
          <p:nvSpPr>
            <p:cNvPr id="7" name="TextBox 7"/>
            <p:cNvSpPr txBox="1"/>
            <p:nvPr/>
          </p:nvSpPr>
          <p:spPr>
            <a:xfrm>
              <a:off x="0" y="9525"/>
              <a:ext cx="812800" cy="391079"/>
            </a:xfrm>
            <a:prstGeom prst="rect">
              <a:avLst/>
            </a:prstGeom>
          </p:spPr>
          <p:txBody>
            <a:bodyPr lIns="50800" tIns="50800" rIns="50800" bIns="50800" rtlCol="0" anchor="ctr"/>
            <a:lstStyle/>
            <a:p>
              <a:pPr algn="ctr">
                <a:lnSpc>
                  <a:spcPts val="2529"/>
                </a:lnSpc>
              </a:pPr>
              <a:r>
                <a:rPr lang="en-US" sz="2529" spc="25" dirty="0">
                  <a:solidFill>
                    <a:srgbClr val="000000"/>
                  </a:solidFill>
                  <a:latin typeface="Espa"/>
                </a:rPr>
                <a:t>DATASET CONSISTING OF 184 SONNETS BY WILLIAM SHAKESPEARE</a:t>
              </a:r>
            </a:p>
          </p:txBody>
        </p:sp>
      </p:grpSp>
      <p:grpSp>
        <p:nvGrpSpPr>
          <p:cNvPr id="8" name="Group 8"/>
          <p:cNvGrpSpPr/>
          <p:nvPr/>
        </p:nvGrpSpPr>
        <p:grpSpPr>
          <a:xfrm>
            <a:off x="7597610" y="3913437"/>
            <a:ext cx="3098611" cy="3926918"/>
            <a:chOff x="0" y="0"/>
            <a:chExt cx="816095" cy="1310465"/>
          </a:xfrm>
        </p:grpSpPr>
        <p:sp>
          <p:nvSpPr>
            <p:cNvPr id="9" name="Freeform 9"/>
            <p:cNvSpPr/>
            <p:nvPr/>
          </p:nvSpPr>
          <p:spPr>
            <a:xfrm>
              <a:off x="0" y="0"/>
              <a:ext cx="812800" cy="1310465"/>
            </a:xfrm>
            <a:custGeom>
              <a:avLst/>
              <a:gdLst/>
              <a:ahLst/>
              <a:cxnLst/>
              <a:rect l="l" t="t" r="r" b="b"/>
              <a:pathLst>
                <a:path w="812800" h="1310465">
                  <a:moveTo>
                    <a:pt x="0" y="0"/>
                  </a:moveTo>
                  <a:lnTo>
                    <a:pt x="812800" y="0"/>
                  </a:lnTo>
                  <a:lnTo>
                    <a:pt x="812800" y="1310465"/>
                  </a:lnTo>
                  <a:lnTo>
                    <a:pt x="0" y="1310465"/>
                  </a:lnTo>
                  <a:close/>
                </a:path>
              </a:pathLst>
            </a:custGeom>
            <a:solidFill>
              <a:srgbClr val="000000">
                <a:alpha val="0"/>
              </a:srgbClr>
            </a:solidFill>
            <a:ln w="38100">
              <a:solidFill>
                <a:srgbClr val="000000"/>
              </a:solidFill>
            </a:ln>
          </p:spPr>
          <p:txBody>
            <a:bodyPr/>
            <a:lstStyle/>
            <a:p>
              <a:endParaRPr lang="en-IN" dirty="0"/>
            </a:p>
          </p:txBody>
        </p:sp>
        <p:sp>
          <p:nvSpPr>
            <p:cNvPr id="10" name="TextBox 10"/>
            <p:cNvSpPr txBox="1"/>
            <p:nvPr/>
          </p:nvSpPr>
          <p:spPr>
            <a:xfrm>
              <a:off x="3295" y="329563"/>
              <a:ext cx="812800" cy="664658"/>
            </a:xfrm>
            <a:prstGeom prst="rect">
              <a:avLst/>
            </a:prstGeom>
          </p:spPr>
          <p:txBody>
            <a:bodyPr lIns="50800" tIns="50800" rIns="50800" bIns="50800" rtlCol="0" anchor="ctr"/>
            <a:lstStyle/>
            <a:p>
              <a:pPr algn="ctr">
                <a:lnSpc>
                  <a:spcPts val="2529"/>
                </a:lnSpc>
              </a:pPr>
              <a:r>
                <a:rPr lang="en-US" sz="2529" spc="25" dirty="0">
                  <a:solidFill>
                    <a:srgbClr val="000000"/>
                  </a:solidFill>
                  <a:latin typeface="Espa"/>
                </a:rPr>
                <a:t>AI MODEL FOR GENERATING POEMS</a:t>
              </a:r>
            </a:p>
          </p:txBody>
        </p:sp>
      </p:grpSp>
      <p:grpSp>
        <p:nvGrpSpPr>
          <p:cNvPr id="11" name="Group 11"/>
          <p:cNvGrpSpPr/>
          <p:nvPr/>
        </p:nvGrpSpPr>
        <p:grpSpPr>
          <a:xfrm>
            <a:off x="12402696" y="5178341"/>
            <a:ext cx="3086100" cy="1894079"/>
            <a:chOff x="0" y="0"/>
            <a:chExt cx="812800" cy="498852"/>
          </a:xfrm>
        </p:grpSpPr>
        <p:sp>
          <p:nvSpPr>
            <p:cNvPr id="12" name="Freeform 12"/>
            <p:cNvSpPr/>
            <p:nvPr/>
          </p:nvSpPr>
          <p:spPr>
            <a:xfrm>
              <a:off x="0" y="0"/>
              <a:ext cx="812800" cy="498852"/>
            </a:xfrm>
            <a:custGeom>
              <a:avLst/>
              <a:gdLst/>
              <a:ahLst/>
              <a:cxnLst/>
              <a:rect l="l" t="t" r="r" b="b"/>
              <a:pathLst>
                <a:path w="812800" h="498852">
                  <a:moveTo>
                    <a:pt x="0" y="0"/>
                  </a:moveTo>
                  <a:lnTo>
                    <a:pt x="812800" y="0"/>
                  </a:lnTo>
                  <a:lnTo>
                    <a:pt x="812800" y="498852"/>
                  </a:lnTo>
                  <a:lnTo>
                    <a:pt x="0" y="498852"/>
                  </a:lnTo>
                  <a:close/>
                </a:path>
              </a:pathLst>
            </a:custGeom>
            <a:solidFill>
              <a:srgbClr val="000000">
                <a:alpha val="0"/>
              </a:srgbClr>
            </a:solidFill>
            <a:ln w="38100">
              <a:solidFill>
                <a:srgbClr val="000000"/>
              </a:solidFill>
            </a:ln>
          </p:spPr>
        </p:sp>
        <p:sp>
          <p:nvSpPr>
            <p:cNvPr id="13" name="TextBox 13"/>
            <p:cNvSpPr txBox="1"/>
            <p:nvPr/>
          </p:nvSpPr>
          <p:spPr>
            <a:xfrm>
              <a:off x="0" y="9525"/>
              <a:ext cx="812800" cy="489327"/>
            </a:xfrm>
            <a:prstGeom prst="rect">
              <a:avLst/>
            </a:prstGeom>
          </p:spPr>
          <p:txBody>
            <a:bodyPr lIns="50800" tIns="50800" rIns="50800" bIns="50800" rtlCol="0" anchor="ctr"/>
            <a:lstStyle/>
            <a:p>
              <a:pPr algn="ctr">
                <a:lnSpc>
                  <a:spcPts val="2529"/>
                </a:lnSpc>
              </a:pPr>
              <a:r>
                <a:rPr lang="en-US" sz="2529" spc="25" dirty="0">
                  <a:solidFill>
                    <a:srgbClr val="000000"/>
                  </a:solidFill>
                  <a:latin typeface="Espa"/>
                </a:rPr>
                <a:t>EMITING POEMS ON THE PORTAL</a:t>
              </a:r>
            </a:p>
          </p:txBody>
        </p:sp>
      </p:grpSp>
      <p:sp>
        <p:nvSpPr>
          <p:cNvPr id="14" name="AutoShape 14"/>
          <p:cNvSpPr/>
          <p:nvPr/>
        </p:nvSpPr>
        <p:spPr>
          <a:xfrm>
            <a:off x="4827894" y="4584678"/>
            <a:ext cx="2803268" cy="1540702"/>
          </a:xfrm>
          <a:prstGeom prst="line">
            <a:avLst/>
          </a:prstGeom>
          <a:ln w="38100" cap="flat">
            <a:solidFill>
              <a:srgbClr val="000000"/>
            </a:solidFill>
            <a:prstDash val="solid"/>
            <a:headEnd type="none" w="sm" len="sm"/>
            <a:tailEnd type="arrow" w="med" len="sm"/>
          </a:ln>
        </p:spPr>
      </p:sp>
      <p:sp>
        <p:nvSpPr>
          <p:cNvPr id="15" name="AutoShape 15"/>
          <p:cNvSpPr/>
          <p:nvPr/>
        </p:nvSpPr>
        <p:spPr>
          <a:xfrm>
            <a:off x="10717262" y="6125381"/>
            <a:ext cx="1685435" cy="0"/>
          </a:xfrm>
          <a:prstGeom prst="line">
            <a:avLst/>
          </a:prstGeom>
          <a:ln w="38100" cap="flat">
            <a:solidFill>
              <a:srgbClr val="000000"/>
            </a:solidFill>
            <a:prstDash val="solid"/>
            <a:headEnd type="none" w="sm" len="sm"/>
            <a:tailEnd type="arrow" w="med" len="sm"/>
          </a:ln>
        </p:spPr>
      </p:sp>
      <p:sp>
        <p:nvSpPr>
          <p:cNvPr id="18" name="TextBox 18"/>
          <p:cNvSpPr txBox="1"/>
          <p:nvPr/>
        </p:nvSpPr>
        <p:spPr>
          <a:xfrm>
            <a:off x="1274049" y="6204604"/>
            <a:ext cx="3950384" cy="2342419"/>
          </a:xfrm>
          <a:prstGeom prst="rect">
            <a:avLst/>
          </a:prstGeom>
        </p:spPr>
        <p:txBody>
          <a:bodyPr lIns="50800" tIns="50800" rIns="50800" bIns="50800" rtlCol="0" anchor="ctr"/>
          <a:lstStyle/>
          <a:p>
            <a:pPr algn="ctr">
              <a:lnSpc>
                <a:spcPts val="3288"/>
              </a:lnSpc>
            </a:pPr>
            <a:r>
              <a:rPr lang="en-US" sz="2529" dirty="0">
                <a:solidFill>
                  <a:srgbClr val="000000"/>
                </a:solidFill>
                <a:latin typeface="Espa"/>
              </a:rPr>
              <a:t>ADDED ADDITIONAL VOCABULARY FROM OTHER WORKS OF WILLIAM SHAKESPEARE</a:t>
            </a:r>
          </a:p>
        </p:txBody>
      </p:sp>
      <p:sp>
        <p:nvSpPr>
          <p:cNvPr id="19" name="AutoShape 19"/>
          <p:cNvSpPr/>
          <p:nvPr/>
        </p:nvSpPr>
        <p:spPr>
          <a:xfrm flipV="1">
            <a:off x="5338471" y="6125381"/>
            <a:ext cx="2292691" cy="947039"/>
          </a:xfrm>
          <a:prstGeom prst="line">
            <a:avLst/>
          </a:prstGeom>
          <a:ln w="38100" cap="flat">
            <a:solidFill>
              <a:srgbClr val="000000"/>
            </a:solidFill>
            <a:prstDash val="solid"/>
            <a:headEnd type="none" w="sm" len="sm"/>
            <a:tailEnd type="arrow" w="med" len="sm"/>
          </a:ln>
        </p:spPr>
      </p:sp>
      <p:sp>
        <p:nvSpPr>
          <p:cNvPr id="20" name="Oval 19">
            <a:extLst>
              <a:ext uri="{FF2B5EF4-FFF2-40B4-BE49-F238E27FC236}">
                <a16:creationId xmlns:a16="http://schemas.microsoft.com/office/drawing/2014/main" id="{0BAA44B1-F96C-41AC-8877-0F192C55DAB0}"/>
              </a:ext>
            </a:extLst>
          </p:cNvPr>
          <p:cNvSpPr/>
          <p:nvPr/>
        </p:nvSpPr>
        <p:spPr>
          <a:xfrm>
            <a:off x="1231216" y="6210900"/>
            <a:ext cx="4107255" cy="19859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57863">
            <a:off x="-571305" y="6150994"/>
            <a:ext cx="21273218" cy="9128145"/>
          </a:xfrm>
          <a:prstGeom prst="rect">
            <a:avLst/>
          </a:prstGeom>
        </p:spPr>
      </p:pic>
      <p:pic>
        <p:nvPicPr>
          <p:cNvPr id="4" name="Picture 4"/>
          <p:cNvPicPr>
            <a:picLocks noChangeAspect="1"/>
          </p:cNvPicPr>
          <p:nvPr/>
        </p:nvPicPr>
        <p:blipFill>
          <a:blip r:embed="rId5"/>
          <a:srcRect t="46379"/>
          <a:stretch>
            <a:fillRect/>
          </a:stretch>
        </p:blipFill>
        <p:spPr>
          <a:xfrm>
            <a:off x="11885510" y="8765585"/>
            <a:ext cx="4128022" cy="437161"/>
          </a:xfrm>
          <a:prstGeom prst="rect">
            <a:avLst/>
          </a:prstGeom>
        </p:spPr>
      </p:pic>
      <p:grpSp>
        <p:nvGrpSpPr>
          <p:cNvPr id="5" name="Group 5"/>
          <p:cNvGrpSpPr/>
          <p:nvPr/>
        </p:nvGrpSpPr>
        <p:grpSpPr>
          <a:xfrm>
            <a:off x="11885510" y="3646044"/>
            <a:ext cx="4113179" cy="5612256"/>
            <a:chOff x="0" y="0"/>
            <a:chExt cx="1279723" cy="1746127"/>
          </a:xfrm>
        </p:grpSpPr>
        <p:sp>
          <p:nvSpPr>
            <p:cNvPr id="6" name="Freeform 6"/>
            <p:cNvSpPr/>
            <p:nvPr/>
          </p:nvSpPr>
          <p:spPr>
            <a:xfrm>
              <a:off x="0" y="0"/>
              <a:ext cx="1279723" cy="1746127"/>
            </a:xfrm>
            <a:custGeom>
              <a:avLst/>
              <a:gdLst/>
              <a:ahLst/>
              <a:cxnLst/>
              <a:rect l="l" t="t" r="r" b="b"/>
              <a:pathLst>
                <a:path w="1279723" h="1746127">
                  <a:moveTo>
                    <a:pt x="0" y="0"/>
                  </a:moveTo>
                  <a:lnTo>
                    <a:pt x="1279723" y="0"/>
                  </a:lnTo>
                  <a:lnTo>
                    <a:pt x="1279723" y="1746127"/>
                  </a:lnTo>
                  <a:lnTo>
                    <a:pt x="0" y="1746127"/>
                  </a:lnTo>
                  <a:close/>
                </a:path>
              </a:pathLst>
            </a:custGeom>
            <a:solidFill>
              <a:srgbClr val="1A1A1A"/>
            </a:solidFill>
          </p:spPr>
        </p:sp>
        <p:sp>
          <p:nvSpPr>
            <p:cNvPr id="7" name="TextBox 7"/>
            <p:cNvSpPr txBox="1"/>
            <p:nvPr/>
          </p:nvSpPr>
          <p:spPr>
            <a:xfrm>
              <a:off x="0" y="-57150"/>
              <a:ext cx="812800" cy="869950"/>
            </a:xfrm>
            <a:prstGeom prst="rect">
              <a:avLst/>
            </a:prstGeom>
          </p:spPr>
          <p:txBody>
            <a:bodyPr lIns="50800" tIns="50800" rIns="50800" bIns="50800" rtlCol="0" anchor="ctr"/>
            <a:lstStyle/>
            <a:p>
              <a:pPr marL="0" lvl="0" indent="0" algn="ctr">
                <a:lnSpc>
                  <a:spcPts val="4114"/>
                </a:lnSpc>
                <a:spcBef>
                  <a:spcPct val="0"/>
                </a:spcBef>
              </a:pPr>
              <a:endParaRPr/>
            </a:p>
          </p:txBody>
        </p:sp>
      </p:grpSp>
      <p:pic>
        <p:nvPicPr>
          <p:cNvPr id="8" name="Picture 8"/>
          <p:cNvPicPr>
            <a:picLocks noChangeAspect="1"/>
          </p:cNvPicPr>
          <p:nvPr/>
        </p:nvPicPr>
        <p:blipFill>
          <a:blip r:embed="rId5"/>
          <a:srcRect t="46379"/>
          <a:stretch>
            <a:fillRect/>
          </a:stretch>
        </p:blipFill>
        <p:spPr>
          <a:xfrm>
            <a:off x="7080191" y="8765585"/>
            <a:ext cx="4128022" cy="437161"/>
          </a:xfrm>
          <a:prstGeom prst="rect">
            <a:avLst/>
          </a:prstGeom>
        </p:spPr>
      </p:pic>
      <p:grpSp>
        <p:nvGrpSpPr>
          <p:cNvPr id="9" name="Group 9"/>
          <p:cNvGrpSpPr/>
          <p:nvPr/>
        </p:nvGrpSpPr>
        <p:grpSpPr>
          <a:xfrm>
            <a:off x="7080191" y="3646044"/>
            <a:ext cx="4113179" cy="5612256"/>
            <a:chOff x="0" y="0"/>
            <a:chExt cx="1279723" cy="1746127"/>
          </a:xfrm>
        </p:grpSpPr>
        <p:sp>
          <p:nvSpPr>
            <p:cNvPr id="10" name="Freeform 10"/>
            <p:cNvSpPr/>
            <p:nvPr/>
          </p:nvSpPr>
          <p:spPr>
            <a:xfrm>
              <a:off x="0" y="0"/>
              <a:ext cx="1279723" cy="1746127"/>
            </a:xfrm>
            <a:custGeom>
              <a:avLst/>
              <a:gdLst/>
              <a:ahLst/>
              <a:cxnLst/>
              <a:rect l="l" t="t" r="r" b="b"/>
              <a:pathLst>
                <a:path w="1279723" h="1746127">
                  <a:moveTo>
                    <a:pt x="0" y="0"/>
                  </a:moveTo>
                  <a:lnTo>
                    <a:pt x="1279723" y="0"/>
                  </a:lnTo>
                  <a:lnTo>
                    <a:pt x="1279723" y="1746127"/>
                  </a:lnTo>
                  <a:lnTo>
                    <a:pt x="0" y="1746127"/>
                  </a:lnTo>
                  <a:close/>
                </a:path>
              </a:pathLst>
            </a:custGeom>
            <a:solidFill>
              <a:srgbClr val="1A1A1A"/>
            </a:solidFill>
          </p:spPr>
        </p:sp>
        <p:sp>
          <p:nvSpPr>
            <p:cNvPr id="11" name="TextBox 11"/>
            <p:cNvSpPr txBox="1"/>
            <p:nvPr/>
          </p:nvSpPr>
          <p:spPr>
            <a:xfrm>
              <a:off x="0" y="-57150"/>
              <a:ext cx="812800" cy="869950"/>
            </a:xfrm>
            <a:prstGeom prst="rect">
              <a:avLst/>
            </a:prstGeom>
          </p:spPr>
          <p:txBody>
            <a:bodyPr lIns="50800" tIns="50800" rIns="50800" bIns="50800" rtlCol="0" anchor="ctr"/>
            <a:lstStyle/>
            <a:p>
              <a:pPr marL="0" lvl="0" indent="0" algn="ctr">
                <a:lnSpc>
                  <a:spcPts val="4114"/>
                </a:lnSpc>
                <a:spcBef>
                  <a:spcPct val="0"/>
                </a:spcBef>
              </a:pPr>
              <a:endParaRPr/>
            </a:p>
          </p:txBody>
        </p:sp>
      </p:grpSp>
      <p:pic>
        <p:nvPicPr>
          <p:cNvPr id="12" name="Picture 12"/>
          <p:cNvPicPr>
            <a:picLocks noChangeAspect="1"/>
          </p:cNvPicPr>
          <p:nvPr/>
        </p:nvPicPr>
        <p:blipFill>
          <a:blip r:embed="rId5"/>
          <a:srcRect t="46379"/>
          <a:stretch>
            <a:fillRect/>
          </a:stretch>
        </p:blipFill>
        <p:spPr>
          <a:xfrm>
            <a:off x="2274468" y="8765585"/>
            <a:ext cx="4128022" cy="437161"/>
          </a:xfrm>
          <a:prstGeom prst="rect">
            <a:avLst/>
          </a:prstGeom>
        </p:spPr>
      </p:pic>
      <p:grpSp>
        <p:nvGrpSpPr>
          <p:cNvPr id="13" name="Group 13"/>
          <p:cNvGrpSpPr/>
          <p:nvPr/>
        </p:nvGrpSpPr>
        <p:grpSpPr>
          <a:xfrm>
            <a:off x="2274468" y="3646044"/>
            <a:ext cx="4113179" cy="5612256"/>
            <a:chOff x="0" y="0"/>
            <a:chExt cx="1279723" cy="1746127"/>
          </a:xfrm>
        </p:grpSpPr>
        <p:sp>
          <p:nvSpPr>
            <p:cNvPr id="14" name="Freeform 14"/>
            <p:cNvSpPr/>
            <p:nvPr/>
          </p:nvSpPr>
          <p:spPr>
            <a:xfrm>
              <a:off x="0" y="0"/>
              <a:ext cx="1279723" cy="1746127"/>
            </a:xfrm>
            <a:custGeom>
              <a:avLst/>
              <a:gdLst/>
              <a:ahLst/>
              <a:cxnLst/>
              <a:rect l="l" t="t" r="r" b="b"/>
              <a:pathLst>
                <a:path w="1279723" h="1746127">
                  <a:moveTo>
                    <a:pt x="0" y="0"/>
                  </a:moveTo>
                  <a:lnTo>
                    <a:pt x="1279723" y="0"/>
                  </a:lnTo>
                  <a:lnTo>
                    <a:pt x="1279723" y="1746127"/>
                  </a:lnTo>
                  <a:lnTo>
                    <a:pt x="0" y="1746127"/>
                  </a:lnTo>
                  <a:close/>
                </a:path>
              </a:pathLst>
            </a:custGeom>
            <a:solidFill>
              <a:srgbClr val="1A1A1A"/>
            </a:solidFill>
          </p:spPr>
        </p:sp>
        <p:sp>
          <p:nvSpPr>
            <p:cNvPr id="15" name="TextBox 15"/>
            <p:cNvSpPr txBox="1"/>
            <p:nvPr/>
          </p:nvSpPr>
          <p:spPr>
            <a:xfrm>
              <a:off x="0" y="-57150"/>
              <a:ext cx="812800" cy="869950"/>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16" name="Group 16"/>
          <p:cNvGrpSpPr/>
          <p:nvPr/>
        </p:nvGrpSpPr>
        <p:grpSpPr>
          <a:xfrm>
            <a:off x="3412215" y="2413016"/>
            <a:ext cx="2049168" cy="2049168"/>
            <a:chOff x="0" y="0"/>
            <a:chExt cx="812800" cy="812800"/>
          </a:xfrm>
        </p:grpSpPr>
        <p:sp>
          <p:nvSpPr>
            <p:cNvPr id="17" name="Freeform 1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A1A1A"/>
            </a:solidFill>
          </p:spPr>
        </p:sp>
        <p:sp>
          <p:nvSpPr>
            <p:cNvPr id="18" name="TextBox 18"/>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19" name="Group 19"/>
          <p:cNvGrpSpPr/>
          <p:nvPr/>
        </p:nvGrpSpPr>
        <p:grpSpPr>
          <a:xfrm>
            <a:off x="8113340" y="2379487"/>
            <a:ext cx="2049168" cy="2049168"/>
            <a:chOff x="0" y="0"/>
            <a:chExt cx="812800" cy="812800"/>
          </a:xfrm>
        </p:grpSpPr>
        <p:sp>
          <p:nvSpPr>
            <p:cNvPr id="20" name="Freeform 2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A1A1A"/>
            </a:solidFill>
          </p:spPr>
        </p:sp>
        <p:sp>
          <p:nvSpPr>
            <p:cNvPr id="21" name="TextBox 21"/>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22" name="Group 22"/>
          <p:cNvGrpSpPr/>
          <p:nvPr/>
        </p:nvGrpSpPr>
        <p:grpSpPr>
          <a:xfrm>
            <a:off x="12923057" y="2415257"/>
            <a:ext cx="2049168" cy="2049168"/>
            <a:chOff x="0" y="0"/>
            <a:chExt cx="812800" cy="812800"/>
          </a:xfrm>
        </p:grpSpPr>
        <p:sp>
          <p:nvSpPr>
            <p:cNvPr id="23" name="Freeform 2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A1A1A"/>
            </a:solidFill>
          </p:spPr>
        </p:sp>
        <p:sp>
          <p:nvSpPr>
            <p:cNvPr id="24" name="TextBox 24"/>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pic>
        <p:nvPicPr>
          <p:cNvPr id="25" name="Picture 2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823526" y="2776453"/>
            <a:ext cx="1211702" cy="1322294"/>
          </a:xfrm>
          <a:prstGeom prst="rect">
            <a:avLst/>
          </a:prstGeom>
        </p:spPr>
      </p:pic>
      <p:pic>
        <p:nvPicPr>
          <p:cNvPr id="26" name="Picture 26"/>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8548815" y="2554870"/>
            <a:ext cx="1160684" cy="1393835"/>
          </a:xfrm>
          <a:prstGeom prst="rect">
            <a:avLst/>
          </a:prstGeom>
        </p:spPr>
      </p:pic>
      <p:pic>
        <p:nvPicPr>
          <p:cNvPr id="27" name="Picture 27"/>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3265564" y="2727535"/>
            <a:ext cx="1353071" cy="1353071"/>
          </a:xfrm>
          <a:prstGeom prst="rect">
            <a:avLst/>
          </a:prstGeom>
        </p:spPr>
      </p:pic>
      <p:sp>
        <p:nvSpPr>
          <p:cNvPr id="28" name="TextBox 28"/>
          <p:cNvSpPr txBox="1"/>
          <p:nvPr/>
        </p:nvSpPr>
        <p:spPr>
          <a:xfrm>
            <a:off x="2335030" y="555124"/>
            <a:ext cx="13617940" cy="1484025"/>
          </a:xfrm>
          <a:prstGeom prst="rect">
            <a:avLst/>
          </a:prstGeom>
        </p:spPr>
        <p:txBody>
          <a:bodyPr lIns="0" tIns="0" rIns="0" bIns="0" rtlCol="0" anchor="t">
            <a:spAutoFit/>
          </a:bodyPr>
          <a:lstStyle/>
          <a:p>
            <a:pPr marL="0" lvl="0" indent="0" algn="ctr">
              <a:lnSpc>
                <a:spcPts val="12188"/>
              </a:lnSpc>
              <a:spcBef>
                <a:spcPct val="0"/>
              </a:spcBef>
            </a:pPr>
            <a:r>
              <a:rPr lang="en-US" sz="8832" spc="865">
                <a:solidFill>
                  <a:srgbClr val="231F20"/>
                </a:solidFill>
                <a:latin typeface="Oswald Bold"/>
              </a:rPr>
              <a:t>IMPORTANCE OF POETRY</a:t>
            </a:r>
          </a:p>
        </p:txBody>
      </p:sp>
      <p:sp>
        <p:nvSpPr>
          <p:cNvPr id="29" name="TextBox 29"/>
          <p:cNvSpPr txBox="1"/>
          <p:nvPr/>
        </p:nvSpPr>
        <p:spPr>
          <a:xfrm>
            <a:off x="2566018" y="4445375"/>
            <a:ext cx="3542623" cy="2341867"/>
          </a:xfrm>
          <a:prstGeom prst="rect">
            <a:avLst/>
          </a:prstGeom>
        </p:spPr>
        <p:txBody>
          <a:bodyPr lIns="0" tIns="0" rIns="0" bIns="0" rtlCol="0" anchor="t">
            <a:spAutoFit/>
          </a:bodyPr>
          <a:lstStyle/>
          <a:p>
            <a:pPr marL="371950" lvl="1" indent="-185975" algn="ctr">
              <a:lnSpc>
                <a:spcPts val="2377"/>
              </a:lnSpc>
              <a:buFont typeface="Arial"/>
              <a:buChar char="•"/>
            </a:pPr>
            <a:r>
              <a:rPr lang="en-US" sz="1722" spc="168">
                <a:solidFill>
                  <a:srgbClr val="FFFBFB"/>
                </a:solidFill>
                <a:latin typeface="DM Sans"/>
              </a:rPr>
              <a:t>Poetry can express emotions in a way that prose cannot. </a:t>
            </a:r>
          </a:p>
          <a:p>
            <a:pPr marL="371950" lvl="1" indent="-185975" algn="ctr">
              <a:lnSpc>
                <a:spcPts val="2377"/>
              </a:lnSpc>
              <a:buFont typeface="Arial"/>
              <a:buChar char="•"/>
            </a:pPr>
            <a:r>
              <a:rPr lang="en-US" sz="1722" spc="168">
                <a:solidFill>
                  <a:srgbClr val="FFFBFB"/>
                </a:solidFill>
                <a:latin typeface="DM Sans"/>
              </a:rPr>
              <a:t>Poetry can convey complex feelings and experiences that are difficult to articulate in other forms of writing.</a:t>
            </a:r>
          </a:p>
        </p:txBody>
      </p:sp>
      <p:sp>
        <p:nvSpPr>
          <p:cNvPr id="30" name="TextBox 30"/>
          <p:cNvSpPr txBox="1"/>
          <p:nvPr/>
        </p:nvSpPr>
        <p:spPr>
          <a:xfrm>
            <a:off x="7366613" y="4445375"/>
            <a:ext cx="3542623" cy="2932417"/>
          </a:xfrm>
          <a:prstGeom prst="rect">
            <a:avLst/>
          </a:prstGeom>
        </p:spPr>
        <p:txBody>
          <a:bodyPr lIns="0" tIns="0" rIns="0" bIns="0" rtlCol="0" anchor="t">
            <a:spAutoFit/>
          </a:bodyPr>
          <a:lstStyle/>
          <a:p>
            <a:pPr marL="371950" lvl="1" indent="-185975" algn="ctr">
              <a:lnSpc>
                <a:spcPts val="2377"/>
              </a:lnSpc>
              <a:buFont typeface="Arial"/>
              <a:buChar char="•"/>
            </a:pPr>
            <a:r>
              <a:rPr lang="en-US" sz="1722" spc="168">
                <a:solidFill>
                  <a:srgbClr val="FFFBFB"/>
                </a:solidFill>
                <a:latin typeface="DM Sans"/>
              </a:rPr>
              <a:t>Poetry has played an important role in many cultures throughout history. </a:t>
            </a:r>
          </a:p>
          <a:p>
            <a:pPr marL="371950" lvl="1" indent="-185975" algn="ctr">
              <a:lnSpc>
                <a:spcPts val="2377"/>
              </a:lnSpc>
              <a:buFont typeface="Arial"/>
              <a:buChar char="•"/>
            </a:pPr>
            <a:r>
              <a:rPr lang="en-US" sz="1722" spc="168">
                <a:solidFill>
                  <a:srgbClr val="FFFBFB"/>
                </a:solidFill>
                <a:latin typeface="DM Sans"/>
              </a:rPr>
              <a:t>It has been used to preserve cultural traditions, to celebrate important events, and to express the values and beliefs of a community.</a:t>
            </a:r>
          </a:p>
        </p:txBody>
      </p:sp>
      <p:sp>
        <p:nvSpPr>
          <p:cNvPr id="31" name="TextBox 31"/>
          <p:cNvSpPr txBox="1"/>
          <p:nvPr/>
        </p:nvSpPr>
        <p:spPr>
          <a:xfrm>
            <a:off x="12163367" y="4443134"/>
            <a:ext cx="3542623" cy="3227692"/>
          </a:xfrm>
          <a:prstGeom prst="rect">
            <a:avLst/>
          </a:prstGeom>
        </p:spPr>
        <p:txBody>
          <a:bodyPr lIns="0" tIns="0" rIns="0" bIns="0" rtlCol="0" anchor="t">
            <a:spAutoFit/>
          </a:bodyPr>
          <a:lstStyle/>
          <a:p>
            <a:pPr marL="371950" lvl="1" indent="-185975" algn="ctr">
              <a:lnSpc>
                <a:spcPts val="2377"/>
              </a:lnSpc>
              <a:buFont typeface="Arial"/>
              <a:buChar char="•"/>
            </a:pPr>
            <a:r>
              <a:rPr lang="en-US" sz="1722" spc="168">
                <a:solidFill>
                  <a:srgbClr val="FFFBFB"/>
                </a:solidFill>
                <a:latin typeface="DM Sans"/>
              </a:rPr>
              <a:t>Poetry can provide insight into the past and help us understand the attitudes and values of people in other times and places. </a:t>
            </a:r>
          </a:p>
          <a:p>
            <a:pPr marL="371950" lvl="1" indent="-185975" algn="ctr">
              <a:lnSpc>
                <a:spcPts val="2377"/>
              </a:lnSpc>
              <a:buFont typeface="Arial"/>
              <a:buChar char="•"/>
            </a:pPr>
            <a:r>
              <a:rPr lang="en-US" sz="1722" spc="168">
                <a:solidFill>
                  <a:srgbClr val="FFFBFB"/>
                </a:solidFill>
                <a:latin typeface="DM Sans"/>
              </a:rPr>
              <a:t>Many poets have written about historical events and social issues, providing a window into the past.</a:t>
            </a:r>
          </a:p>
        </p:txBody>
      </p:sp>
      <p:sp>
        <p:nvSpPr>
          <p:cNvPr id="32" name="TextBox 32"/>
          <p:cNvSpPr txBox="1"/>
          <p:nvPr/>
        </p:nvSpPr>
        <p:spPr>
          <a:xfrm>
            <a:off x="2941931" y="7875557"/>
            <a:ext cx="2974893" cy="1054228"/>
          </a:xfrm>
          <a:prstGeom prst="rect">
            <a:avLst/>
          </a:prstGeom>
        </p:spPr>
        <p:txBody>
          <a:bodyPr lIns="0" tIns="0" rIns="0" bIns="0" rtlCol="0" anchor="t">
            <a:spAutoFit/>
          </a:bodyPr>
          <a:lstStyle/>
          <a:p>
            <a:pPr marL="0" lvl="0" indent="0" algn="ctr">
              <a:lnSpc>
                <a:spcPts val="4208"/>
              </a:lnSpc>
              <a:spcBef>
                <a:spcPct val="0"/>
              </a:spcBef>
            </a:pPr>
            <a:r>
              <a:rPr lang="en-US" sz="3049" spc="298">
                <a:solidFill>
                  <a:srgbClr val="FDFBFB"/>
                </a:solidFill>
                <a:latin typeface="Oswald"/>
              </a:rPr>
              <a:t>EMOTIONAL EXPRESSION</a:t>
            </a:r>
          </a:p>
        </p:txBody>
      </p:sp>
      <p:sp>
        <p:nvSpPr>
          <p:cNvPr id="33" name="TextBox 33"/>
          <p:cNvSpPr txBox="1"/>
          <p:nvPr/>
        </p:nvSpPr>
        <p:spPr>
          <a:xfrm>
            <a:off x="7641711" y="7875557"/>
            <a:ext cx="2974893" cy="1054228"/>
          </a:xfrm>
          <a:prstGeom prst="rect">
            <a:avLst/>
          </a:prstGeom>
        </p:spPr>
        <p:txBody>
          <a:bodyPr lIns="0" tIns="0" rIns="0" bIns="0" rtlCol="0" anchor="t">
            <a:spAutoFit/>
          </a:bodyPr>
          <a:lstStyle/>
          <a:p>
            <a:pPr marL="0" lvl="0" indent="0" algn="ctr">
              <a:lnSpc>
                <a:spcPts val="4208"/>
              </a:lnSpc>
              <a:spcBef>
                <a:spcPct val="0"/>
              </a:spcBef>
            </a:pPr>
            <a:r>
              <a:rPr lang="en-US" sz="3049" spc="298">
                <a:solidFill>
                  <a:srgbClr val="FDFBFB"/>
                </a:solidFill>
                <a:latin typeface="Oswald"/>
              </a:rPr>
              <a:t>CULTURAL SIGNIFICANCE</a:t>
            </a:r>
          </a:p>
        </p:txBody>
      </p:sp>
      <p:sp>
        <p:nvSpPr>
          <p:cNvPr id="34" name="TextBox 34"/>
          <p:cNvSpPr txBox="1"/>
          <p:nvPr/>
        </p:nvSpPr>
        <p:spPr>
          <a:xfrm>
            <a:off x="12460195" y="7875557"/>
            <a:ext cx="2974893" cy="1054228"/>
          </a:xfrm>
          <a:prstGeom prst="rect">
            <a:avLst/>
          </a:prstGeom>
        </p:spPr>
        <p:txBody>
          <a:bodyPr lIns="0" tIns="0" rIns="0" bIns="0" rtlCol="0" anchor="t">
            <a:spAutoFit/>
          </a:bodyPr>
          <a:lstStyle/>
          <a:p>
            <a:pPr marL="0" lvl="0" indent="0" algn="ctr">
              <a:lnSpc>
                <a:spcPts val="4208"/>
              </a:lnSpc>
              <a:spcBef>
                <a:spcPct val="0"/>
              </a:spcBef>
            </a:pPr>
            <a:r>
              <a:rPr lang="en-US" sz="3049" spc="298">
                <a:solidFill>
                  <a:srgbClr val="FDFBFB"/>
                </a:solidFill>
                <a:latin typeface="Oswald"/>
              </a:rPr>
              <a:t>HISTORICAL PERSPECTIVE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3810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0799999">
            <a:off x="-2729621" y="-7074240"/>
            <a:ext cx="7536373" cy="10521986"/>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779206" y="2252978"/>
            <a:ext cx="2027545" cy="3080525"/>
          </a:xfrm>
          <a:prstGeom prst="rect">
            <a:avLst/>
          </a:prstGeom>
        </p:spPr>
      </p:pic>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35253">
            <a:off x="15331117" y="4817487"/>
            <a:ext cx="7835077" cy="10939025"/>
          </a:xfrm>
          <a:prstGeom prst="rect">
            <a:avLst/>
          </a:prstGeom>
        </p:spPr>
      </p:pic>
      <p:sp>
        <p:nvSpPr>
          <p:cNvPr id="6" name="AutoShape 6"/>
          <p:cNvSpPr/>
          <p:nvPr/>
        </p:nvSpPr>
        <p:spPr>
          <a:xfrm>
            <a:off x="1589541" y="5822129"/>
            <a:ext cx="15108918" cy="0"/>
          </a:xfrm>
          <a:prstGeom prst="line">
            <a:avLst/>
          </a:prstGeom>
          <a:ln w="38100" cap="flat">
            <a:solidFill>
              <a:srgbClr val="000000"/>
            </a:solidFill>
            <a:prstDash val="solid"/>
            <a:headEnd type="none" w="sm" len="sm"/>
            <a:tailEnd type="none" w="sm" len="sm"/>
          </a:ln>
        </p:spPr>
      </p:sp>
      <p:grpSp>
        <p:nvGrpSpPr>
          <p:cNvPr id="7" name="Group 7"/>
          <p:cNvGrpSpPr/>
          <p:nvPr/>
        </p:nvGrpSpPr>
        <p:grpSpPr>
          <a:xfrm>
            <a:off x="3542437" y="5618223"/>
            <a:ext cx="501082" cy="501082"/>
            <a:chOff x="0" y="0"/>
            <a:chExt cx="812800" cy="812800"/>
          </a:xfrm>
        </p:grpSpPr>
        <p:sp>
          <p:nvSpPr>
            <p:cNvPr id="8" name="Freeform 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31211"/>
            </a:solidFill>
          </p:spPr>
        </p:sp>
        <p:sp>
          <p:nvSpPr>
            <p:cNvPr id="9" name="TextBox 9"/>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pic>
        <p:nvPicPr>
          <p:cNvPr id="10" name="Picture 1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267505" y="2252978"/>
            <a:ext cx="2027545" cy="3080525"/>
          </a:xfrm>
          <a:prstGeom prst="rect">
            <a:avLst/>
          </a:prstGeom>
        </p:spPr>
      </p:pic>
      <p:grpSp>
        <p:nvGrpSpPr>
          <p:cNvPr id="11" name="Group 11"/>
          <p:cNvGrpSpPr/>
          <p:nvPr/>
        </p:nvGrpSpPr>
        <p:grpSpPr>
          <a:xfrm>
            <a:off x="7030737" y="5572905"/>
            <a:ext cx="501082" cy="501082"/>
            <a:chOff x="0" y="0"/>
            <a:chExt cx="812800" cy="812800"/>
          </a:xfrm>
        </p:grpSpPr>
        <p:sp>
          <p:nvSpPr>
            <p:cNvPr id="12" name="Freeform 1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31211"/>
            </a:solidFill>
          </p:spPr>
        </p:sp>
        <p:sp>
          <p:nvSpPr>
            <p:cNvPr id="13" name="TextBox 13"/>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pic>
        <p:nvPicPr>
          <p:cNvPr id="14" name="Picture 1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9758062" y="2252978"/>
            <a:ext cx="2027545" cy="3080525"/>
          </a:xfrm>
          <a:prstGeom prst="rect">
            <a:avLst/>
          </a:prstGeom>
        </p:spPr>
      </p:pic>
      <p:grpSp>
        <p:nvGrpSpPr>
          <p:cNvPr id="15" name="Group 15"/>
          <p:cNvGrpSpPr/>
          <p:nvPr/>
        </p:nvGrpSpPr>
        <p:grpSpPr>
          <a:xfrm>
            <a:off x="10521294" y="5572905"/>
            <a:ext cx="501082" cy="501082"/>
            <a:chOff x="0" y="0"/>
            <a:chExt cx="812800" cy="812800"/>
          </a:xfrm>
        </p:grpSpPr>
        <p:sp>
          <p:nvSpPr>
            <p:cNvPr id="16" name="Freeform 1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31211"/>
            </a:solidFill>
          </p:spPr>
        </p:sp>
        <p:sp>
          <p:nvSpPr>
            <p:cNvPr id="17" name="TextBox 17"/>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pic>
        <p:nvPicPr>
          <p:cNvPr id="18" name="Picture 1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248619" y="2252978"/>
            <a:ext cx="2027545" cy="3080525"/>
          </a:xfrm>
          <a:prstGeom prst="rect">
            <a:avLst/>
          </a:prstGeom>
        </p:spPr>
      </p:pic>
      <p:grpSp>
        <p:nvGrpSpPr>
          <p:cNvPr id="19" name="Group 19"/>
          <p:cNvGrpSpPr/>
          <p:nvPr/>
        </p:nvGrpSpPr>
        <p:grpSpPr>
          <a:xfrm>
            <a:off x="14011851" y="5618223"/>
            <a:ext cx="501082" cy="501082"/>
            <a:chOff x="0" y="0"/>
            <a:chExt cx="812800" cy="812800"/>
          </a:xfrm>
        </p:grpSpPr>
        <p:sp>
          <p:nvSpPr>
            <p:cNvPr id="20" name="Freeform 2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31211"/>
            </a:solidFill>
          </p:spPr>
        </p:sp>
        <p:sp>
          <p:nvSpPr>
            <p:cNvPr id="21" name="TextBox 21"/>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22" name="Group 22"/>
          <p:cNvGrpSpPr/>
          <p:nvPr/>
        </p:nvGrpSpPr>
        <p:grpSpPr>
          <a:xfrm>
            <a:off x="3092434" y="2640167"/>
            <a:ext cx="1340665" cy="1327327"/>
            <a:chOff x="1813" y="11676"/>
            <a:chExt cx="809173" cy="801123"/>
          </a:xfrm>
        </p:grpSpPr>
        <p:sp>
          <p:nvSpPr>
            <p:cNvPr id="23" name="Freeform 23"/>
            <p:cNvSpPr/>
            <p:nvPr/>
          </p:nvSpPr>
          <p:spPr>
            <a:xfrm>
              <a:off x="1813" y="11676"/>
              <a:ext cx="809173" cy="801123"/>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txBody>
            <a:bodyPr/>
            <a:lstStyle/>
            <a:p>
              <a:endParaRPr lang="en-IN" dirty="0"/>
            </a:p>
          </p:txBody>
        </p:sp>
        <p:sp>
          <p:nvSpPr>
            <p:cNvPr id="24" name="TextBox 2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5" name="TextBox 25"/>
          <p:cNvSpPr txBox="1"/>
          <p:nvPr/>
        </p:nvSpPr>
        <p:spPr>
          <a:xfrm>
            <a:off x="2160504" y="6283537"/>
            <a:ext cx="3204526" cy="1901627"/>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Training machine learning models on vast amounts of written texts to generate poems that imitate human-like language and style. </a:t>
            </a:r>
          </a:p>
        </p:txBody>
      </p:sp>
      <p:sp>
        <p:nvSpPr>
          <p:cNvPr id="26" name="TextBox 26"/>
          <p:cNvSpPr txBox="1"/>
          <p:nvPr/>
        </p:nvSpPr>
        <p:spPr>
          <a:xfrm>
            <a:off x="5648804" y="6283537"/>
            <a:ext cx="3204526" cy="3497640"/>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These models use complex algorithms to analyze and understand the patterns and structures of language, allowing them to generate unique and creative pieces of poetry that are often indistinguishable from human-written ones. </a:t>
            </a:r>
          </a:p>
        </p:txBody>
      </p:sp>
      <p:sp>
        <p:nvSpPr>
          <p:cNvPr id="27" name="TextBox 27"/>
          <p:cNvSpPr txBox="1"/>
          <p:nvPr/>
        </p:nvSpPr>
        <p:spPr>
          <a:xfrm>
            <a:off x="9139361" y="6283537"/>
            <a:ext cx="3204526" cy="1901627"/>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AI-generated poetry has various potential applications, including creative writing, marketing, and entertainment. </a:t>
            </a:r>
          </a:p>
        </p:txBody>
      </p:sp>
      <p:sp>
        <p:nvSpPr>
          <p:cNvPr id="28" name="TextBox 28"/>
          <p:cNvSpPr txBox="1"/>
          <p:nvPr/>
        </p:nvSpPr>
        <p:spPr>
          <a:xfrm>
            <a:off x="12629918" y="6284949"/>
            <a:ext cx="3204526" cy="2220830"/>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Additionally, it offers a new and exciting way to explore the boundaries of artificial intelligence and its ability to replicate human creativity.</a:t>
            </a:r>
          </a:p>
        </p:txBody>
      </p:sp>
      <p:sp>
        <p:nvSpPr>
          <p:cNvPr id="29" name="TextBox 29"/>
          <p:cNvSpPr txBox="1"/>
          <p:nvPr/>
        </p:nvSpPr>
        <p:spPr>
          <a:xfrm>
            <a:off x="3603790" y="287142"/>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SOLUTION</a:t>
            </a:r>
          </a:p>
        </p:txBody>
      </p:sp>
      <p:grpSp>
        <p:nvGrpSpPr>
          <p:cNvPr id="30" name="Group 30"/>
          <p:cNvGrpSpPr/>
          <p:nvPr/>
        </p:nvGrpSpPr>
        <p:grpSpPr>
          <a:xfrm>
            <a:off x="6609070" y="2620822"/>
            <a:ext cx="1346674" cy="1346674"/>
            <a:chOff x="0" y="0"/>
            <a:chExt cx="812800" cy="812800"/>
          </a:xfrm>
        </p:grpSpPr>
        <p:sp>
          <p:nvSpPr>
            <p:cNvPr id="31" name="Freeform 3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id="32" name="TextBox 32"/>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33" name="Group 33"/>
          <p:cNvGrpSpPr/>
          <p:nvPr/>
        </p:nvGrpSpPr>
        <p:grpSpPr>
          <a:xfrm>
            <a:off x="10123851" y="2620822"/>
            <a:ext cx="1346674" cy="1346674"/>
            <a:chOff x="0" y="0"/>
            <a:chExt cx="812800" cy="812800"/>
          </a:xfrm>
        </p:grpSpPr>
        <p:sp>
          <p:nvSpPr>
            <p:cNvPr id="34" name="Freeform 3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id="35" name="TextBox 35"/>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36" name="Group 36"/>
          <p:cNvGrpSpPr/>
          <p:nvPr/>
        </p:nvGrpSpPr>
        <p:grpSpPr>
          <a:xfrm>
            <a:off x="13614408" y="2620822"/>
            <a:ext cx="1346674" cy="1346674"/>
            <a:chOff x="0" y="0"/>
            <a:chExt cx="812800" cy="812800"/>
          </a:xfrm>
        </p:grpSpPr>
        <p:sp>
          <p:nvSpPr>
            <p:cNvPr id="37" name="Freeform 3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id="38" name="TextBox 38"/>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38100"/>
            <a:ext cx="18288000" cy="10287000"/>
          </a:xfrm>
          <a:prstGeom prst="rect">
            <a:avLst/>
          </a:prstGeom>
        </p:spPr>
      </p:pic>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51022" y="-4729397"/>
            <a:ext cx="7616557" cy="7815497"/>
          </a:xfrm>
          <a:prstGeom prst="rect">
            <a:avLst/>
          </a:prstGeom>
        </p:spPr>
      </p:pic>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851369" y="-3442596"/>
            <a:ext cx="6709932" cy="6885191"/>
          </a:xfrm>
          <a:prstGeom prst="rect">
            <a:avLst/>
          </a:prstGeom>
        </p:spPr>
      </p:pic>
      <p:pic>
        <p:nvPicPr>
          <p:cNvPr id="8" name="Picture 8"/>
          <p:cNvPicPr>
            <a:picLocks noChangeAspect="1"/>
          </p:cNvPicPr>
          <p:nvPr/>
        </p:nvPicPr>
        <p:blipFill>
          <a:blip r:embed="rId5">
            <a:extLst>
              <a:ext uri="{28A0092B-C50C-407E-A947-70E740481C1C}">
                <a14:useLocalDpi xmlns:a14="http://schemas.microsoft.com/office/drawing/2010/main" val="0"/>
              </a:ext>
            </a:extLst>
          </a:blip>
          <a:srcRect t="34621" b="34621"/>
          <a:stretch/>
        </p:blipFill>
        <p:spPr>
          <a:xfrm>
            <a:off x="2163000" y="3875422"/>
            <a:ext cx="4473739" cy="2443073"/>
          </a:xfrm>
          <a:prstGeom prst="rect">
            <a:avLst/>
          </a:prstGeom>
        </p:spPr>
      </p:pic>
      <p:sp>
        <p:nvSpPr>
          <p:cNvPr id="10" name="Freeform 10"/>
          <p:cNvSpPr/>
          <p:nvPr/>
        </p:nvSpPr>
        <p:spPr>
          <a:xfrm>
            <a:off x="2163000" y="3442596"/>
            <a:ext cx="4473739" cy="636748"/>
          </a:xfrm>
          <a:custGeom>
            <a:avLst/>
            <a:gdLst/>
            <a:ahLst/>
            <a:cxnLst/>
            <a:rect l="l" t="t" r="r" b="b"/>
            <a:pathLst>
              <a:path w="1178269" h="167703">
                <a:moveTo>
                  <a:pt x="0" y="0"/>
                </a:moveTo>
                <a:lnTo>
                  <a:pt x="1178269" y="0"/>
                </a:lnTo>
                <a:lnTo>
                  <a:pt x="1178269" y="167703"/>
                </a:lnTo>
                <a:lnTo>
                  <a:pt x="0" y="167703"/>
                </a:lnTo>
                <a:close/>
              </a:path>
            </a:pathLst>
          </a:custGeom>
          <a:solidFill>
            <a:srgbClr val="1A1A1A"/>
          </a:solidFill>
        </p:spPr>
      </p:sp>
      <p:sp>
        <p:nvSpPr>
          <p:cNvPr id="12" name="TextBox 12"/>
          <p:cNvSpPr txBox="1"/>
          <p:nvPr/>
        </p:nvSpPr>
        <p:spPr>
          <a:xfrm>
            <a:off x="3690980" y="1232286"/>
            <a:ext cx="1090604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UNIQUENESS</a:t>
            </a:r>
          </a:p>
        </p:txBody>
      </p:sp>
      <p:grpSp>
        <p:nvGrpSpPr>
          <p:cNvPr id="13" name="Group 13"/>
          <p:cNvGrpSpPr/>
          <p:nvPr/>
        </p:nvGrpSpPr>
        <p:grpSpPr>
          <a:xfrm>
            <a:off x="6893475" y="3510391"/>
            <a:ext cx="9034431" cy="2808103"/>
            <a:chOff x="0" y="0"/>
            <a:chExt cx="1744696" cy="542290"/>
          </a:xfrm>
        </p:grpSpPr>
        <p:sp>
          <p:nvSpPr>
            <p:cNvPr id="14" name="Freeform 14"/>
            <p:cNvSpPr/>
            <p:nvPr/>
          </p:nvSpPr>
          <p:spPr>
            <a:xfrm>
              <a:off x="0" y="0"/>
              <a:ext cx="1744696" cy="542290"/>
            </a:xfrm>
            <a:custGeom>
              <a:avLst/>
              <a:gdLst/>
              <a:ahLst/>
              <a:cxnLst/>
              <a:rect l="l" t="t" r="r" b="b"/>
              <a:pathLst>
                <a:path w="1744696" h="542290">
                  <a:moveTo>
                    <a:pt x="0" y="0"/>
                  </a:moveTo>
                  <a:lnTo>
                    <a:pt x="1744696" y="0"/>
                  </a:lnTo>
                  <a:lnTo>
                    <a:pt x="1744696" y="542290"/>
                  </a:lnTo>
                  <a:lnTo>
                    <a:pt x="0" y="542290"/>
                  </a:lnTo>
                  <a:close/>
                </a:path>
              </a:pathLst>
            </a:custGeom>
            <a:solidFill>
              <a:srgbClr val="000000">
                <a:alpha val="0"/>
              </a:srgbClr>
            </a:solidFill>
            <a:ln w="38100">
              <a:solidFill>
                <a:srgbClr val="000000"/>
              </a:solidFill>
            </a:ln>
          </p:spPr>
        </p:sp>
        <p:sp>
          <p:nvSpPr>
            <p:cNvPr id="15" name="TextBox 1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6" name="TextBox 16"/>
          <p:cNvSpPr txBox="1"/>
          <p:nvPr/>
        </p:nvSpPr>
        <p:spPr>
          <a:xfrm>
            <a:off x="7181749" y="4109766"/>
            <a:ext cx="8900334" cy="1371016"/>
          </a:xfrm>
          <a:prstGeom prst="rect">
            <a:avLst/>
          </a:prstGeom>
        </p:spPr>
        <p:txBody>
          <a:bodyPr lIns="0" tIns="0" rIns="0" bIns="0" rtlCol="0" anchor="t">
            <a:spAutoFit/>
          </a:bodyPr>
          <a:lstStyle/>
          <a:p>
            <a:pPr marL="427768" lvl="1" indent="-213884">
              <a:lnSpc>
                <a:spcPts val="2734"/>
              </a:lnSpc>
              <a:buFont typeface="Arial"/>
              <a:buChar char="•"/>
            </a:pPr>
            <a:r>
              <a:rPr lang="en-US" sz="1981" spc="194" dirty="0">
                <a:solidFill>
                  <a:srgbClr val="231F20"/>
                </a:solidFill>
                <a:latin typeface="DM Sans"/>
              </a:rPr>
              <a:t>The existing models for this purpose only use vocabulary from either the plays or poems.</a:t>
            </a:r>
          </a:p>
          <a:p>
            <a:pPr marL="427768" lvl="1" indent="-213884">
              <a:lnSpc>
                <a:spcPts val="2734"/>
              </a:lnSpc>
              <a:buFont typeface="Arial"/>
              <a:buChar char="•"/>
            </a:pPr>
            <a:r>
              <a:rPr lang="en-US" sz="1981" spc="194" dirty="0">
                <a:solidFill>
                  <a:srgbClr val="231F20"/>
                </a:solidFill>
                <a:latin typeface="DM Sans"/>
              </a:rPr>
              <a:t>We have used the vocabulary from the plays as well to improve the quality of content.</a:t>
            </a:r>
          </a:p>
        </p:txBody>
      </p:sp>
      <p:pic>
        <p:nvPicPr>
          <p:cNvPr id="17" name="Picture 17"/>
          <p:cNvPicPr>
            <a:picLocks noChangeAspect="1"/>
          </p:cNvPicPr>
          <p:nvPr/>
        </p:nvPicPr>
        <p:blipFill rotWithShape="1">
          <a:blip r:embed="rId6">
            <a:extLst>
              <a:ext uri="{28A0092B-C50C-407E-A947-70E740481C1C}">
                <a14:useLocalDpi xmlns:a14="http://schemas.microsoft.com/office/drawing/2010/main" val="0"/>
              </a:ext>
            </a:extLst>
          </a:blip>
          <a:srcRect l="-372" t="63817" r="372" b="-223"/>
          <a:stretch/>
        </p:blipFill>
        <p:spPr>
          <a:xfrm>
            <a:off x="11410691" y="6937093"/>
            <a:ext cx="4473739" cy="2443073"/>
          </a:xfrm>
          <a:prstGeom prst="rect">
            <a:avLst/>
          </a:prstGeom>
        </p:spPr>
      </p:pic>
      <p:sp>
        <p:nvSpPr>
          <p:cNvPr id="19" name="Freeform 19"/>
          <p:cNvSpPr/>
          <p:nvPr/>
        </p:nvSpPr>
        <p:spPr>
          <a:xfrm>
            <a:off x="11410691" y="6504266"/>
            <a:ext cx="4473739" cy="636748"/>
          </a:xfrm>
          <a:custGeom>
            <a:avLst/>
            <a:gdLst/>
            <a:ahLst/>
            <a:cxnLst/>
            <a:rect l="l" t="t" r="r" b="b"/>
            <a:pathLst>
              <a:path w="1178269" h="167703">
                <a:moveTo>
                  <a:pt x="0" y="0"/>
                </a:moveTo>
                <a:lnTo>
                  <a:pt x="1178269" y="0"/>
                </a:lnTo>
                <a:lnTo>
                  <a:pt x="1178269" y="167703"/>
                </a:lnTo>
                <a:lnTo>
                  <a:pt x="0" y="167703"/>
                </a:lnTo>
                <a:close/>
              </a:path>
            </a:pathLst>
          </a:custGeom>
          <a:solidFill>
            <a:srgbClr val="1A1A1A"/>
          </a:solidFill>
        </p:spPr>
      </p:sp>
      <p:grpSp>
        <p:nvGrpSpPr>
          <p:cNvPr id="21" name="Group 21"/>
          <p:cNvGrpSpPr/>
          <p:nvPr/>
        </p:nvGrpSpPr>
        <p:grpSpPr>
          <a:xfrm>
            <a:off x="2179166" y="6572062"/>
            <a:ext cx="9034431" cy="2808103"/>
            <a:chOff x="0" y="0"/>
            <a:chExt cx="1744696" cy="542290"/>
          </a:xfrm>
        </p:grpSpPr>
        <p:sp>
          <p:nvSpPr>
            <p:cNvPr id="22" name="Freeform 22"/>
            <p:cNvSpPr/>
            <p:nvPr/>
          </p:nvSpPr>
          <p:spPr>
            <a:xfrm>
              <a:off x="0" y="0"/>
              <a:ext cx="1744696" cy="542290"/>
            </a:xfrm>
            <a:custGeom>
              <a:avLst/>
              <a:gdLst/>
              <a:ahLst/>
              <a:cxnLst/>
              <a:rect l="l" t="t" r="r" b="b"/>
              <a:pathLst>
                <a:path w="1744696" h="542290">
                  <a:moveTo>
                    <a:pt x="0" y="0"/>
                  </a:moveTo>
                  <a:lnTo>
                    <a:pt x="1744696" y="0"/>
                  </a:lnTo>
                  <a:lnTo>
                    <a:pt x="1744696" y="542290"/>
                  </a:lnTo>
                  <a:lnTo>
                    <a:pt x="0" y="542290"/>
                  </a:lnTo>
                  <a:close/>
                </a:path>
              </a:pathLst>
            </a:custGeom>
            <a:solidFill>
              <a:srgbClr val="000000">
                <a:alpha val="0"/>
              </a:srgbClr>
            </a:solidFill>
            <a:ln w="38100">
              <a:solidFill>
                <a:srgbClr val="000000"/>
              </a:solidFill>
            </a:ln>
          </p:spPr>
        </p:sp>
        <p:sp>
          <p:nvSpPr>
            <p:cNvPr id="23" name="TextBox 23"/>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24" name="TextBox 24"/>
          <p:cNvSpPr txBox="1"/>
          <p:nvPr/>
        </p:nvSpPr>
        <p:spPr>
          <a:xfrm>
            <a:off x="2508892" y="7051232"/>
            <a:ext cx="8512431" cy="1717265"/>
          </a:xfrm>
          <a:prstGeom prst="rect">
            <a:avLst/>
          </a:prstGeom>
        </p:spPr>
        <p:txBody>
          <a:bodyPr lIns="0" tIns="0" rIns="0" bIns="0" rtlCol="0" anchor="t">
            <a:spAutoFit/>
          </a:bodyPr>
          <a:lstStyle/>
          <a:p>
            <a:pPr marL="427768" lvl="1" indent="-213884">
              <a:lnSpc>
                <a:spcPts val="2734"/>
              </a:lnSpc>
              <a:buFont typeface="Arial"/>
              <a:buChar char="•"/>
            </a:pPr>
            <a:r>
              <a:rPr lang="en-US" sz="1981" spc="194" dirty="0">
                <a:solidFill>
                  <a:srgbClr val="231F20"/>
                </a:solidFill>
                <a:latin typeface="DM Sans"/>
              </a:rPr>
              <a:t>Most of the work done on similar grounds use standard deep learning techniques but instead we are using GAN, that would produce more human-like predictions.</a:t>
            </a:r>
          </a:p>
          <a:p>
            <a:pPr marL="427768" lvl="1" indent="-213884">
              <a:lnSpc>
                <a:spcPts val="2734"/>
              </a:lnSpc>
              <a:buFont typeface="Arial"/>
              <a:buChar char="•"/>
            </a:pPr>
            <a:r>
              <a:rPr lang="en-US" sz="1981" spc="194" dirty="0">
                <a:solidFill>
                  <a:srgbClr val="231F20"/>
                </a:solidFill>
                <a:latin typeface="DM Sans"/>
              </a:rPr>
              <a:t>GAN improvises with every epoch in order to make the prediction more human-like.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25723"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87923">
            <a:off x="13475833" y="-8787301"/>
            <a:ext cx="13977230" cy="14342307"/>
          </a:xfrm>
          <a:prstGeom prst="rect">
            <a:avLst/>
          </a:prstGeom>
        </p:spPr>
      </p:pic>
      <p:grpSp>
        <p:nvGrpSpPr>
          <p:cNvPr id="4" name="Group 4"/>
          <p:cNvGrpSpPr/>
          <p:nvPr/>
        </p:nvGrpSpPr>
        <p:grpSpPr>
          <a:xfrm>
            <a:off x="4260093" y="4434807"/>
            <a:ext cx="2932415" cy="2351362"/>
            <a:chOff x="0" y="0"/>
            <a:chExt cx="1075555" cy="862436"/>
          </a:xfrm>
        </p:grpSpPr>
        <p:sp>
          <p:nvSpPr>
            <p:cNvPr id="5" name="Freeform 5"/>
            <p:cNvSpPr/>
            <p:nvPr/>
          </p:nvSpPr>
          <p:spPr>
            <a:xfrm>
              <a:off x="0" y="0"/>
              <a:ext cx="1075555" cy="862436"/>
            </a:xfrm>
            <a:custGeom>
              <a:avLst/>
              <a:gdLst/>
              <a:ahLst/>
              <a:cxnLst/>
              <a:rect l="l" t="t" r="r" b="b"/>
              <a:pathLst>
                <a:path w="1075555" h="862436">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6" name="TextBox 6"/>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7" name="Group 7"/>
          <p:cNvGrpSpPr/>
          <p:nvPr/>
        </p:nvGrpSpPr>
        <p:grpSpPr>
          <a:xfrm>
            <a:off x="4260093" y="6895603"/>
            <a:ext cx="2932415" cy="847111"/>
            <a:chOff x="0" y="0"/>
            <a:chExt cx="1075555" cy="310705"/>
          </a:xfrm>
        </p:grpSpPr>
        <p:sp>
          <p:nvSpPr>
            <p:cNvPr id="8" name="Freeform 8"/>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9" name="TextBox 9"/>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10" name="Group 10"/>
          <p:cNvGrpSpPr/>
          <p:nvPr/>
        </p:nvGrpSpPr>
        <p:grpSpPr>
          <a:xfrm>
            <a:off x="9070732" y="5281918"/>
            <a:ext cx="2932415" cy="2351362"/>
            <a:chOff x="0" y="0"/>
            <a:chExt cx="1075555" cy="862436"/>
          </a:xfrm>
        </p:grpSpPr>
        <p:sp>
          <p:nvSpPr>
            <p:cNvPr id="11" name="Freeform 11"/>
            <p:cNvSpPr/>
            <p:nvPr/>
          </p:nvSpPr>
          <p:spPr>
            <a:xfrm>
              <a:off x="0" y="0"/>
              <a:ext cx="1075555" cy="862436"/>
            </a:xfrm>
            <a:custGeom>
              <a:avLst/>
              <a:gdLst/>
              <a:ahLst/>
              <a:cxnLst/>
              <a:rect l="l" t="t" r="r" b="b"/>
              <a:pathLst>
                <a:path w="1075555" h="862436">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12" name="TextBox 12"/>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13" name="Group 13"/>
          <p:cNvGrpSpPr/>
          <p:nvPr/>
        </p:nvGrpSpPr>
        <p:grpSpPr>
          <a:xfrm>
            <a:off x="9070732" y="7742714"/>
            <a:ext cx="2932415" cy="847111"/>
            <a:chOff x="0" y="0"/>
            <a:chExt cx="1075555" cy="310705"/>
          </a:xfrm>
        </p:grpSpPr>
        <p:sp>
          <p:nvSpPr>
            <p:cNvPr id="14" name="Freeform 14"/>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15" name="TextBox 1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16" name="Group 16"/>
          <p:cNvGrpSpPr/>
          <p:nvPr/>
        </p:nvGrpSpPr>
        <p:grpSpPr>
          <a:xfrm>
            <a:off x="13046312" y="3696538"/>
            <a:ext cx="2932415" cy="2351362"/>
            <a:chOff x="0" y="0"/>
            <a:chExt cx="1075555" cy="862436"/>
          </a:xfrm>
        </p:grpSpPr>
        <p:sp>
          <p:nvSpPr>
            <p:cNvPr id="17" name="Freeform 17"/>
            <p:cNvSpPr/>
            <p:nvPr/>
          </p:nvSpPr>
          <p:spPr>
            <a:xfrm>
              <a:off x="0" y="0"/>
              <a:ext cx="1075555" cy="862436"/>
            </a:xfrm>
            <a:custGeom>
              <a:avLst/>
              <a:gdLst/>
              <a:ahLst/>
              <a:cxnLst/>
              <a:rect l="l" t="t" r="r" b="b"/>
              <a:pathLst>
                <a:path w="1075555" h="862436">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18" name="TextBox 18"/>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19" name="Group 19"/>
          <p:cNvGrpSpPr/>
          <p:nvPr/>
        </p:nvGrpSpPr>
        <p:grpSpPr>
          <a:xfrm>
            <a:off x="13046312" y="6157334"/>
            <a:ext cx="2932415" cy="847111"/>
            <a:chOff x="0" y="0"/>
            <a:chExt cx="1075555" cy="310705"/>
          </a:xfrm>
        </p:grpSpPr>
        <p:sp>
          <p:nvSpPr>
            <p:cNvPr id="20" name="Freeform 20"/>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21" name="TextBox 21"/>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pic>
        <p:nvPicPr>
          <p:cNvPr id="22" name="Picture 2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885381">
            <a:off x="12158125" y="7633280"/>
            <a:ext cx="1776375" cy="501826"/>
          </a:xfrm>
          <a:prstGeom prst="rect">
            <a:avLst/>
          </a:prstGeom>
        </p:spPr>
      </p:pic>
      <p:sp>
        <p:nvSpPr>
          <p:cNvPr id="23" name="TextBox 23"/>
          <p:cNvSpPr txBox="1"/>
          <p:nvPr/>
        </p:nvSpPr>
        <p:spPr>
          <a:xfrm>
            <a:off x="1538888" y="1195362"/>
            <a:ext cx="8904094" cy="1594138"/>
          </a:xfrm>
          <a:prstGeom prst="rect">
            <a:avLst/>
          </a:prstGeom>
        </p:spPr>
        <p:txBody>
          <a:bodyPr lIns="0" tIns="0" rIns="0" bIns="0" rtlCol="0" anchor="t">
            <a:spAutoFit/>
          </a:bodyPr>
          <a:lstStyle/>
          <a:p>
            <a:pPr marL="0" lvl="0" indent="0" algn="ctr">
              <a:lnSpc>
                <a:spcPts val="13015"/>
              </a:lnSpc>
              <a:spcBef>
                <a:spcPct val="0"/>
              </a:spcBef>
            </a:pPr>
            <a:r>
              <a:rPr lang="en-US" sz="9431" spc="924" dirty="0">
                <a:solidFill>
                  <a:srgbClr val="231F20"/>
                </a:solidFill>
                <a:latin typeface="Oswald Bold"/>
              </a:rPr>
              <a:t>APPLICATIONS</a:t>
            </a:r>
          </a:p>
        </p:txBody>
      </p:sp>
      <p:sp>
        <p:nvSpPr>
          <p:cNvPr id="24" name="TextBox 24"/>
          <p:cNvSpPr txBox="1"/>
          <p:nvPr/>
        </p:nvSpPr>
        <p:spPr>
          <a:xfrm>
            <a:off x="4448009" y="7065345"/>
            <a:ext cx="2556583" cy="458848"/>
          </a:xfrm>
          <a:prstGeom prst="rect">
            <a:avLst/>
          </a:prstGeom>
        </p:spPr>
        <p:txBody>
          <a:bodyPr lIns="0" tIns="0" rIns="0" bIns="0" rtlCol="0" anchor="t">
            <a:spAutoFit/>
          </a:bodyPr>
          <a:lstStyle/>
          <a:p>
            <a:pPr marL="0" lvl="0" indent="0" algn="ctr">
              <a:lnSpc>
                <a:spcPts val="3737"/>
              </a:lnSpc>
              <a:spcBef>
                <a:spcPct val="0"/>
              </a:spcBef>
            </a:pPr>
            <a:r>
              <a:rPr lang="en-US" sz="2708" spc="265">
                <a:solidFill>
                  <a:srgbClr val="231F20"/>
                </a:solidFill>
                <a:latin typeface="Oswald"/>
              </a:rPr>
              <a:t>1</a:t>
            </a:r>
          </a:p>
        </p:txBody>
      </p:sp>
      <p:pic>
        <p:nvPicPr>
          <p:cNvPr id="25" name="Picture 2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87923">
            <a:off x="-7098712" y="4635186"/>
            <a:ext cx="13977230" cy="14342307"/>
          </a:xfrm>
          <a:prstGeom prst="rect">
            <a:avLst/>
          </a:prstGeom>
        </p:spPr>
      </p:pic>
      <p:sp>
        <p:nvSpPr>
          <p:cNvPr id="26" name="TextBox 26"/>
          <p:cNvSpPr txBox="1"/>
          <p:nvPr/>
        </p:nvSpPr>
        <p:spPr>
          <a:xfrm>
            <a:off x="4470203" y="4612870"/>
            <a:ext cx="2534389" cy="1440706"/>
          </a:xfrm>
          <a:prstGeom prst="rect">
            <a:avLst/>
          </a:prstGeom>
        </p:spPr>
        <p:txBody>
          <a:bodyPr lIns="0" tIns="0" rIns="0" bIns="0" rtlCol="0" anchor="t">
            <a:spAutoFit/>
          </a:bodyPr>
          <a:lstStyle/>
          <a:p>
            <a:pPr algn="ctr">
              <a:lnSpc>
                <a:spcPts val="2338"/>
              </a:lnSpc>
            </a:pPr>
            <a:r>
              <a:rPr lang="en-US" sz="1670">
                <a:solidFill>
                  <a:srgbClr val="100F0D"/>
                </a:solidFill>
                <a:latin typeface="Montserrat Light"/>
              </a:rPr>
              <a:t>Marketing agencies would benifit a lot from these as it would help them generate promotional poems.</a:t>
            </a:r>
          </a:p>
        </p:txBody>
      </p:sp>
      <p:sp>
        <p:nvSpPr>
          <p:cNvPr id="27" name="TextBox 27"/>
          <p:cNvSpPr txBox="1"/>
          <p:nvPr/>
        </p:nvSpPr>
        <p:spPr>
          <a:xfrm>
            <a:off x="9258648" y="7912457"/>
            <a:ext cx="2556583" cy="458848"/>
          </a:xfrm>
          <a:prstGeom prst="rect">
            <a:avLst/>
          </a:prstGeom>
        </p:spPr>
        <p:txBody>
          <a:bodyPr lIns="0" tIns="0" rIns="0" bIns="0" rtlCol="0" anchor="t">
            <a:spAutoFit/>
          </a:bodyPr>
          <a:lstStyle/>
          <a:p>
            <a:pPr marL="0" lvl="0" indent="0" algn="ctr">
              <a:lnSpc>
                <a:spcPts val="3737"/>
              </a:lnSpc>
              <a:spcBef>
                <a:spcPct val="0"/>
              </a:spcBef>
            </a:pPr>
            <a:r>
              <a:rPr lang="en-US" sz="2708" spc="265">
                <a:solidFill>
                  <a:srgbClr val="231F20"/>
                </a:solidFill>
                <a:latin typeface="Oswald"/>
              </a:rPr>
              <a:t>2</a:t>
            </a:r>
          </a:p>
        </p:txBody>
      </p:sp>
      <p:sp>
        <p:nvSpPr>
          <p:cNvPr id="28" name="TextBox 28"/>
          <p:cNvSpPr txBox="1"/>
          <p:nvPr/>
        </p:nvSpPr>
        <p:spPr>
          <a:xfrm>
            <a:off x="9280843" y="5459981"/>
            <a:ext cx="2534389" cy="1440706"/>
          </a:xfrm>
          <a:prstGeom prst="rect">
            <a:avLst/>
          </a:prstGeom>
        </p:spPr>
        <p:txBody>
          <a:bodyPr lIns="0" tIns="0" rIns="0" bIns="0" rtlCol="0" anchor="t">
            <a:spAutoFit/>
          </a:bodyPr>
          <a:lstStyle/>
          <a:p>
            <a:pPr algn="ctr">
              <a:lnSpc>
                <a:spcPts val="2338"/>
              </a:lnSpc>
            </a:pPr>
            <a:r>
              <a:rPr lang="en-US" sz="1670">
                <a:solidFill>
                  <a:srgbClr val="100F0D"/>
                </a:solidFill>
                <a:latin typeface="Montserrat Light"/>
              </a:rPr>
              <a:t>AI-generated poems can explore new ideas and concepts that humans may not have considered. </a:t>
            </a:r>
          </a:p>
        </p:txBody>
      </p:sp>
      <p:sp>
        <p:nvSpPr>
          <p:cNvPr id="29" name="TextBox 29"/>
          <p:cNvSpPr txBox="1"/>
          <p:nvPr/>
        </p:nvSpPr>
        <p:spPr>
          <a:xfrm>
            <a:off x="13234228" y="6327076"/>
            <a:ext cx="2556583" cy="458848"/>
          </a:xfrm>
          <a:prstGeom prst="rect">
            <a:avLst/>
          </a:prstGeom>
        </p:spPr>
        <p:txBody>
          <a:bodyPr lIns="0" tIns="0" rIns="0" bIns="0" rtlCol="0" anchor="t">
            <a:spAutoFit/>
          </a:bodyPr>
          <a:lstStyle/>
          <a:p>
            <a:pPr marL="0" lvl="0" indent="0" algn="ctr">
              <a:lnSpc>
                <a:spcPts val="3737"/>
              </a:lnSpc>
              <a:spcBef>
                <a:spcPct val="0"/>
              </a:spcBef>
            </a:pPr>
            <a:r>
              <a:rPr lang="en-US" sz="2708" spc="265">
                <a:solidFill>
                  <a:srgbClr val="231F20"/>
                </a:solidFill>
                <a:latin typeface="Oswald"/>
              </a:rPr>
              <a:t>3</a:t>
            </a:r>
          </a:p>
        </p:txBody>
      </p:sp>
      <p:sp>
        <p:nvSpPr>
          <p:cNvPr id="30" name="TextBox 30"/>
          <p:cNvSpPr txBox="1"/>
          <p:nvPr/>
        </p:nvSpPr>
        <p:spPr>
          <a:xfrm>
            <a:off x="13256422" y="3874600"/>
            <a:ext cx="2534389" cy="1731617"/>
          </a:xfrm>
          <a:prstGeom prst="rect">
            <a:avLst/>
          </a:prstGeom>
        </p:spPr>
        <p:txBody>
          <a:bodyPr lIns="0" tIns="0" rIns="0" bIns="0" rtlCol="0" anchor="t">
            <a:spAutoFit/>
          </a:bodyPr>
          <a:lstStyle/>
          <a:p>
            <a:pPr algn="ctr">
              <a:lnSpc>
                <a:spcPts val="2338"/>
              </a:lnSpc>
            </a:pPr>
            <a:r>
              <a:rPr lang="en-US" sz="1670">
                <a:solidFill>
                  <a:srgbClr val="100F0D"/>
                </a:solidFill>
                <a:latin typeface="Montserrat Light"/>
              </a:rPr>
              <a:t>AI-generated poems can be written in a wide range of styles and formats, allowing for greater diversity in the poetry community. </a:t>
            </a:r>
          </a:p>
        </p:txBody>
      </p:sp>
      <p:pic>
        <p:nvPicPr>
          <p:cNvPr id="31" name="Picture 31"/>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8970905" flipH="1">
            <a:off x="7337391" y="7248542"/>
            <a:ext cx="1776375" cy="501826"/>
          </a:xfrm>
          <a:prstGeom prst="rect">
            <a:avLst/>
          </a:prstGeom>
        </p:spPr>
      </p:pic>
      <p:sp>
        <p:nvSpPr>
          <p:cNvPr id="32" name="TextBox 32"/>
          <p:cNvSpPr txBox="1"/>
          <p:nvPr/>
        </p:nvSpPr>
        <p:spPr>
          <a:xfrm>
            <a:off x="1836286" y="2853600"/>
            <a:ext cx="9511215" cy="1162498"/>
          </a:xfrm>
          <a:prstGeom prst="rect">
            <a:avLst/>
          </a:prstGeom>
        </p:spPr>
        <p:txBody>
          <a:bodyPr wrap="square" lIns="0" tIns="0" rIns="0" bIns="0" rtlCol="0" anchor="t">
            <a:spAutoFit/>
          </a:bodyPr>
          <a:lstStyle/>
          <a:p>
            <a:pPr>
              <a:lnSpc>
                <a:spcPts val="3060"/>
              </a:lnSpc>
            </a:pPr>
            <a:r>
              <a:rPr lang="en-US" sz="2186" dirty="0">
                <a:solidFill>
                  <a:srgbClr val="100F0D"/>
                </a:solidFill>
                <a:latin typeface="Montserrat Light"/>
              </a:rPr>
              <a:t>“The application of a project determines its true value. It is through practical implementation that ideas come to life, creating tangible impact and transforming possibilities into reality.”</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959</Words>
  <Application>Microsoft Office PowerPoint</Application>
  <PresentationFormat>Custom</PresentationFormat>
  <Paragraphs>98</Paragraphs>
  <Slides>15</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Arial</vt:lpstr>
      <vt:lpstr>DM Sans</vt:lpstr>
      <vt:lpstr>Montserrat Bold</vt:lpstr>
      <vt:lpstr>Montserrat Classic Bold</vt:lpstr>
      <vt:lpstr>Oswald Bold Italics</vt:lpstr>
      <vt:lpstr>Montserrat Light</vt:lpstr>
      <vt:lpstr>Oswald Bold</vt:lpstr>
      <vt:lpstr>Montserrat Semi-Bold Bold</vt:lpstr>
      <vt:lpstr>Söhne</vt:lpstr>
      <vt:lpstr>Espa</vt:lpstr>
      <vt:lpstr>Oswald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dc:title>
  <dc:creator>Rithuraj Nambiar</dc:creator>
  <cp:lastModifiedBy>Rithuraj Nambiar</cp:lastModifiedBy>
  <cp:revision>2</cp:revision>
  <dcterms:created xsi:type="dcterms:W3CDTF">2006-08-16T00:00:00Z</dcterms:created>
  <dcterms:modified xsi:type="dcterms:W3CDTF">2023-05-07T04:36:32Z</dcterms:modified>
  <dc:identifier>DAFiJNYhb7Y</dc:identifier>
</cp:coreProperties>
</file>