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Espa" charset="1" panose="020005060000000200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11" Target="../media/image23.png" Type="http://schemas.openxmlformats.org/officeDocument/2006/relationships/image"/><Relationship Id="rId12" Target="../media/image24.svg" Type="http://schemas.openxmlformats.org/officeDocument/2006/relationships/image"/><Relationship Id="rId13" Target="../media/image25.png" Type="http://schemas.openxmlformats.org/officeDocument/2006/relationships/image"/><Relationship Id="rId2" Target="../media/image14.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png" Type="http://schemas.openxmlformats.org/officeDocument/2006/relationships/image"/><Relationship Id="rId12" Target="../media/image31.svg" Type="http://schemas.openxmlformats.org/officeDocument/2006/relationships/image"/><Relationship Id="rId2" Target="../media/image14.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9.svg" Type="http://schemas.openxmlformats.org/officeDocument/2006/relationships/image"/><Relationship Id="rId11" Target="../media/image40.png" Type="http://schemas.openxmlformats.org/officeDocument/2006/relationships/image"/><Relationship Id="rId12" Target="../media/image41.svg" Type="http://schemas.openxmlformats.org/officeDocument/2006/relationships/image"/><Relationship Id="rId13" Target="../media/image15.png" Type="http://schemas.openxmlformats.org/officeDocument/2006/relationships/image"/><Relationship Id="rId14" Target="../media/image16.svg" Type="http://schemas.openxmlformats.org/officeDocument/2006/relationships/image"/><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36.png" Type="http://schemas.openxmlformats.org/officeDocument/2006/relationships/image"/><Relationship Id="rId8" Target="../media/image37.svg" Type="http://schemas.openxmlformats.org/officeDocument/2006/relationships/image"/><Relationship Id="rId9" Target="../media/image3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8.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2" Target="../media/image42.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media/image47.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2" Target="../media/image1.png" Type="http://schemas.openxmlformats.org/officeDocument/2006/relationships/image"/><Relationship Id="rId3" Target="../media/image49.png" Type="http://schemas.openxmlformats.org/officeDocument/2006/relationships/image"/><Relationship Id="rId4" Target="../media/image50.svg" Type="http://schemas.openxmlformats.org/officeDocument/2006/relationships/image"/><Relationship Id="rId5" Target="../media/image51.png" Type="http://schemas.openxmlformats.org/officeDocument/2006/relationships/image"/><Relationship Id="rId6" Target="../media/image52.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59.png" Type="http://schemas.openxmlformats.org/officeDocument/2006/relationships/image"/><Relationship Id="rId12" Target="../media/image60.svg" Type="http://schemas.openxmlformats.org/officeDocument/2006/relationships/image"/><Relationship Id="rId13" Target="../media/image61.png" Type="http://schemas.openxmlformats.org/officeDocument/2006/relationships/image"/><Relationship Id="rId14" Target="../media/image62.svg" Type="http://schemas.openxmlformats.org/officeDocument/2006/relationships/image"/><Relationship Id="rId15" Target="../media/image47.png" Type="http://schemas.openxmlformats.org/officeDocument/2006/relationships/image"/><Relationship Id="rId16" Target="../media/image48.svg" Type="http://schemas.openxmlformats.org/officeDocument/2006/relationships/image"/><Relationship Id="rId17" Target="../media/image10.png" Type="http://schemas.openxmlformats.org/officeDocument/2006/relationships/image"/><Relationship Id="rId18" Target="../media/image11.svg" Type="http://schemas.openxmlformats.org/officeDocument/2006/relationships/image"/><Relationship Id="rId2" Target="../media/image1.png" Type="http://schemas.openxmlformats.org/officeDocument/2006/relationships/image"/><Relationship Id="rId3" Target="../media/image53.png" Type="http://schemas.openxmlformats.org/officeDocument/2006/relationships/image"/><Relationship Id="rId4" Target="../media/image54.svg" Type="http://schemas.openxmlformats.org/officeDocument/2006/relationships/image"/><Relationship Id="rId5" Target="../media/image55.png" Type="http://schemas.openxmlformats.org/officeDocument/2006/relationships/image"/><Relationship Id="rId6" Target="../media/image56.svg" Type="http://schemas.openxmlformats.org/officeDocument/2006/relationships/image"/><Relationship Id="rId7" Target="../media/image57.png" Type="http://schemas.openxmlformats.org/officeDocument/2006/relationships/image"/><Relationship Id="rId8" Target="../media/image58.svg" Type="http://schemas.openxmlformats.org/officeDocument/2006/relationships/image"/><Relationship Id="rId9" Target="../media/image4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3.png" Type="http://schemas.openxmlformats.org/officeDocument/2006/relationships/image"/><Relationship Id="rId4" Target="../media/image64.svg" Type="http://schemas.openxmlformats.org/officeDocument/2006/relationships/image"/><Relationship Id="rId5" Target="../media/image65.png" Type="http://schemas.openxmlformats.org/officeDocument/2006/relationships/image"/><Relationship Id="rId6" Target="../media/image66.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37" r="0" b="30237"/>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71224">
            <a:off x="3828975" y="1455257"/>
            <a:ext cx="11948890" cy="7538663"/>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71224">
            <a:off x="3443586" y="1178780"/>
            <a:ext cx="11948890" cy="7538663"/>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3142184">
            <a:off x="1289013" y="1772373"/>
            <a:ext cx="1447164" cy="918949"/>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6909328" y="6646883"/>
            <a:ext cx="1541998" cy="1073792"/>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true" flipV="false" rot="-328051">
            <a:off x="16632120" y="2947946"/>
            <a:ext cx="554416" cy="1553825"/>
          </a:xfrm>
          <a:prstGeom prst="rect">
            <a:avLst/>
          </a:prstGeom>
        </p:spPr>
      </p:pic>
      <p:pic>
        <p:nvPicPr>
          <p:cNvPr name="Picture 8" id="8"/>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356780" y="6749308"/>
            <a:ext cx="923682" cy="971367"/>
          </a:xfrm>
          <a:prstGeom prst="rect">
            <a:avLst/>
          </a:prstGeom>
        </p:spPr>
      </p:pic>
      <p:pic>
        <p:nvPicPr>
          <p:cNvPr name="Picture 9" id="9"/>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41534" t="0" r="0" b="67057"/>
          <a:stretch>
            <a:fillRect/>
          </a:stretch>
        </p:blipFill>
        <p:spPr>
          <a:xfrm flipH="false" flipV="false" rot="0">
            <a:off x="5164265" y="6646883"/>
            <a:ext cx="389547" cy="615149"/>
          </a:xfrm>
          <a:prstGeom prst="rect">
            <a:avLst/>
          </a:prstGeom>
        </p:spPr>
      </p:pic>
      <p:pic>
        <p:nvPicPr>
          <p:cNvPr name="Picture 10" id="10"/>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41534" t="0" r="0" b="67057"/>
          <a:stretch>
            <a:fillRect/>
          </a:stretch>
        </p:blipFill>
        <p:spPr>
          <a:xfrm flipH="true" flipV="false" rot="0">
            <a:off x="13358172" y="6717472"/>
            <a:ext cx="389547" cy="615149"/>
          </a:xfrm>
          <a:prstGeom prst="rect">
            <a:avLst/>
          </a:prstGeom>
        </p:spPr>
      </p:pic>
      <p:sp>
        <p:nvSpPr>
          <p:cNvPr name="TextBox 11" id="11"/>
          <p:cNvSpPr txBox="true"/>
          <p:nvPr/>
        </p:nvSpPr>
        <p:spPr>
          <a:xfrm rot="0">
            <a:off x="4463068" y="4287663"/>
            <a:ext cx="9909925" cy="1881401"/>
          </a:xfrm>
          <a:prstGeom prst="rect">
            <a:avLst/>
          </a:prstGeom>
        </p:spPr>
        <p:txBody>
          <a:bodyPr anchor="t" rtlCol="false" tIns="0" lIns="0" bIns="0" rIns="0">
            <a:spAutoFit/>
          </a:bodyPr>
          <a:lstStyle/>
          <a:p>
            <a:pPr algn="ctr">
              <a:lnSpc>
                <a:spcPts val="12078"/>
              </a:lnSpc>
            </a:pPr>
            <a:r>
              <a:rPr lang="en-US" sz="15097" spc="150">
                <a:solidFill>
                  <a:srgbClr val="000000"/>
                </a:solidFill>
                <a:latin typeface="Espa"/>
              </a:rPr>
              <a:t>AI SONNETS</a:t>
            </a:r>
          </a:p>
        </p:txBody>
      </p:sp>
      <p:sp>
        <p:nvSpPr>
          <p:cNvPr name="TextBox 12" id="12"/>
          <p:cNvSpPr txBox="true"/>
          <p:nvPr/>
        </p:nvSpPr>
        <p:spPr>
          <a:xfrm rot="0">
            <a:off x="7492131" y="6377345"/>
            <a:ext cx="4622576" cy="647701"/>
          </a:xfrm>
          <a:prstGeom prst="rect">
            <a:avLst/>
          </a:prstGeom>
        </p:spPr>
        <p:txBody>
          <a:bodyPr anchor="t" rtlCol="false" tIns="0" lIns="0" bIns="0" rIns="0">
            <a:spAutoFit/>
          </a:bodyPr>
          <a:lstStyle/>
          <a:p>
            <a:pPr>
              <a:lnSpc>
                <a:spcPts val="4500"/>
              </a:lnSpc>
            </a:pPr>
            <a:r>
              <a:rPr lang="en-US" sz="4500" spc="45">
                <a:solidFill>
                  <a:srgbClr val="000000"/>
                </a:solidFill>
                <a:latin typeface="Espa"/>
              </a:rPr>
              <a:t>AI GENERATED POETRY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37" r="0" b="30237"/>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7669500" y="2826776"/>
            <a:ext cx="2892340" cy="120952"/>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7333314" y="3748990"/>
            <a:ext cx="3908750" cy="3553409"/>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7142814" y="3507608"/>
            <a:ext cx="3908750" cy="3553409"/>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898632">
            <a:off x="14608866" y="677837"/>
            <a:ext cx="1050110" cy="1335076"/>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3068529" y="1363087"/>
            <a:ext cx="710166" cy="1018159"/>
          </a:xfrm>
          <a:prstGeom prst="rect">
            <a:avLst/>
          </a:prstGeom>
        </p:spPr>
      </p:pic>
      <p:pic>
        <p:nvPicPr>
          <p:cNvPr name="Picture 8" id="8"/>
          <p:cNvPicPr>
            <a:picLocks noChangeAspect="true"/>
          </p:cNvPicPr>
          <p:nvPr/>
        </p:nvPicPr>
        <p:blipFill>
          <a:blip r:embed="rId13"/>
          <a:srcRect l="0" t="0" r="0" b="0"/>
          <a:stretch>
            <a:fillRect/>
          </a:stretch>
        </p:blipFill>
        <p:spPr>
          <a:xfrm flipH="false" flipV="false" rot="0">
            <a:off x="7758646" y="3945769"/>
            <a:ext cx="2677087" cy="2677087"/>
          </a:xfrm>
          <a:prstGeom prst="rect">
            <a:avLst/>
          </a:prstGeom>
        </p:spPr>
      </p:pic>
      <p:sp>
        <p:nvSpPr>
          <p:cNvPr name="TextBox 9" id="9"/>
          <p:cNvSpPr txBox="true"/>
          <p:nvPr/>
        </p:nvSpPr>
        <p:spPr>
          <a:xfrm rot="0">
            <a:off x="6083745" y="1340911"/>
            <a:ext cx="6063850" cy="1142965"/>
          </a:xfrm>
          <a:prstGeom prst="rect">
            <a:avLst/>
          </a:prstGeom>
        </p:spPr>
        <p:txBody>
          <a:bodyPr anchor="t" rtlCol="false" tIns="0" lIns="0" bIns="0" rIns="0">
            <a:spAutoFit/>
          </a:bodyPr>
          <a:lstStyle/>
          <a:p>
            <a:pPr algn="ctr">
              <a:lnSpc>
                <a:spcPts val="7649"/>
              </a:lnSpc>
            </a:pPr>
            <a:r>
              <a:rPr lang="en-US" sz="8499" spc="84">
                <a:solidFill>
                  <a:srgbClr val="000000"/>
                </a:solidFill>
                <a:latin typeface="Espa"/>
              </a:rPr>
              <a:t>THE TEAM</a:t>
            </a:r>
          </a:p>
        </p:txBody>
      </p:sp>
      <p:sp>
        <p:nvSpPr>
          <p:cNvPr name="TextBox 10" id="10"/>
          <p:cNvSpPr txBox="true"/>
          <p:nvPr/>
        </p:nvSpPr>
        <p:spPr>
          <a:xfrm rot="0">
            <a:off x="7045936" y="8042338"/>
            <a:ext cx="4005628" cy="466726"/>
          </a:xfrm>
          <a:prstGeom prst="rect">
            <a:avLst/>
          </a:prstGeom>
        </p:spPr>
        <p:txBody>
          <a:bodyPr anchor="t" rtlCol="false" tIns="0" lIns="0" bIns="0" rIns="0">
            <a:spAutoFit/>
          </a:bodyPr>
          <a:lstStyle/>
          <a:p>
            <a:pPr algn="ctr">
              <a:lnSpc>
                <a:spcPts val="3000"/>
              </a:lnSpc>
            </a:pPr>
            <a:r>
              <a:rPr lang="en-US" sz="3000">
                <a:solidFill>
                  <a:srgbClr val="000000"/>
                </a:solidFill>
                <a:latin typeface="Kollektif Bold"/>
              </a:rPr>
              <a:t>Rithuraj Nambiar</a:t>
            </a:r>
          </a:p>
        </p:txBody>
      </p:sp>
      <p:sp>
        <p:nvSpPr>
          <p:cNvPr name="TextBox 11" id="11"/>
          <p:cNvSpPr txBox="true"/>
          <p:nvPr/>
        </p:nvSpPr>
        <p:spPr>
          <a:xfrm rot="0">
            <a:off x="7045936" y="8574152"/>
            <a:ext cx="4005628" cy="876300"/>
          </a:xfrm>
          <a:prstGeom prst="rect">
            <a:avLst/>
          </a:prstGeom>
        </p:spPr>
        <p:txBody>
          <a:bodyPr anchor="t" rtlCol="false" tIns="0" lIns="0" bIns="0" rIns="0">
            <a:spAutoFit/>
          </a:bodyPr>
          <a:lstStyle/>
          <a:p>
            <a:pPr algn="ctr">
              <a:lnSpc>
                <a:spcPts val="3240"/>
              </a:lnSpc>
            </a:pPr>
            <a:r>
              <a:rPr lang="en-US" sz="2700">
                <a:solidFill>
                  <a:srgbClr val="000000"/>
                </a:solidFill>
                <a:latin typeface="Kollektif"/>
              </a:rPr>
              <a:t>Participating from West Region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37" r="0" b="30237"/>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829632">
            <a:off x="1949751" y="8157784"/>
            <a:ext cx="1050110" cy="1335076"/>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6089073" y="901168"/>
            <a:ext cx="753705" cy="1080580"/>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2583365" y="5196894"/>
            <a:ext cx="4110473" cy="416325"/>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9740048" y="679539"/>
            <a:ext cx="7443052" cy="2787761"/>
          </a:xfrm>
          <a:prstGeom prst="rect">
            <a:avLst/>
          </a:prstGeom>
        </p:spPr>
      </p:pic>
      <p:pic>
        <p:nvPicPr>
          <p:cNvPr name="Picture 7" id="7"/>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9751138" y="3888107"/>
            <a:ext cx="7431962" cy="2783608"/>
          </a:xfrm>
          <a:prstGeom prst="rect">
            <a:avLst/>
          </a:prstGeom>
        </p:spPr>
      </p:pic>
      <p:pic>
        <p:nvPicPr>
          <p:cNvPr name="Picture 8" id="8"/>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9760921" y="7100340"/>
            <a:ext cx="7412396" cy="2776279"/>
          </a:xfrm>
          <a:prstGeom prst="rect">
            <a:avLst/>
          </a:prstGeom>
        </p:spPr>
      </p:pic>
      <p:pic>
        <p:nvPicPr>
          <p:cNvPr name="Picture 9" id="9"/>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9144000" y="292716"/>
            <a:ext cx="7818000" cy="2928196"/>
          </a:xfrm>
          <a:prstGeom prst="rect">
            <a:avLst/>
          </a:prstGeom>
        </p:spPr>
      </p:pic>
      <p:pic>
        <p:nvPicPr>
          <p:cNvPr name="Picture 10" id="10"/>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9256711" y="3543500"/>
            <a:ext cx="7715072" cy="2889645"/>
          </a:xfrm>
          <a:prstGeom prst="rect">
            <a:avLst/>
          </a:prstGeom>
        </p:spPr>
      </p:pic>
      <p:pic>
        <p:nvPicPr>
          <p:cNvPr name="Picture 11" id="11"/>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9256711" y="6752069"/>
            <a:ext cx="7705289" cy="2885981"/>
          </a:xfrm>
          <a:prstGeom prst="rect">
            <a:avLst/>
          </a:prstGeom>
        </p:spPr>
      </p:pic>
      <p:sp>
        <p:nvSpPr>
          <p:cNvPr name="TextBox 12" id="12"/>
          <p:cNvSpPr txBox="true"/>
          <p:nvPr/>
        </p:nvSpPr>
        <p:spPr>
          <a:xfrm rot="0">
            <a:off x="1843520" y="2821999"/>
            <a:ext cx="5590162" cy="1917695"/>
          </a:xfrm>
          <a:prstGeom prst="rect">
            <a:avLst/>
          </a:prstGeom>
        </p:spPr>
        <p:txBody>
          <a:bodyPr anchor="t" rtlCol="false" tIns="0" lIns="0" bIns="0" rIns="0">
            <a:spAutoFit/>
          </a:bodyPr>
          <a:lstStyle/>
          <a:p>
            <a:pPr algn="ctr">
              <a:lnSpc>
                <a:spcPts val="6799"/>
              </a:lnSpc>
            </a:pPr>
            <a:r>
              <a:rPr lang="en-US" sz="8499" spc="84">
                <a:solidFill>
                  <a:srgbClr val="000000"/>
                </a:solidFill>
                <a:latin typeface="Espa"/>
              </a:rPr>
              <a:t>IMPORTANCE OF POETRY</a:t>
            </a:r>
          </a:p>
        </p:txBody>
      </p:sp>
      <p:sp>
        <p:nvSpPr>
          <p:cNvPr name="TextBox 13" id="13"/>
          <p:cNvSpPr txBox="true"/>
          <p:nvPr/>
        </p:nvSpPr>
        <p:spPr>
          <a:xfrm rot="0">
            <a:off x="9760921" y="1171775"/>
            <a:ext cx="6898447" cy="1762125"/>
          </a:xfrm>
          <a:prstGeom prst="rect">
            <a:avLst/>
          </a:prstGeom>
        </p:spPr>
        <p:txBody>
          <a:bodyPr anchor="t" rtlCol="false" tIns="0" lIns="0" bIns="0" rIns="0">
            <a:spAutoFit/>
          </a:bodyPr>
          <a:lstStyle/>
          <a:p>
            <a:pPr algn="ctr">
              <a:lnSpc>
                <a:spcPts val="2760"/>
              </a:lnSpc>
            </a:pPr>
            <a:r>
              <a:rPr lang="en-US" sz="2300" spc="23">
                <a:solidFill>
                  <a:srgbClr val="000000"/>
                </a:solidFill>
                <a:latin typeface="Kollektif"/>
              </a:rPr>
              <a:t>Poetry can express emotions in a way that prose cannot. Through the use of figurative language, rhythm, and sound, poetry can convey complex feelings and experiences that are difficult to articulate in other forms of writing.</a:t>
            </a:r>
          </a:p>
        </p:txBody>
      </p:sp>
      <p:sp>
        <p:nvSpPr>
          <p:cNvPr name="TextBox 14" id="14"/>
          <p:cNvSpPr txBox="true"/>
          <p:nvPr/>
        </p:nvSpPr>
        <p:spPr>
          <a:xfrm rot="0">
            <a:off x="9751138" y="4376868"/>
            <a:ext cx="6930888" cy="1762125"/>
          </a:xfrm>
          <a:prstGeom prst="rect">
            <a:avLst/>
          </a:prstGeom>
        </p:spPr>
        <p:txBody>
          <a:bodyPr anchor="t" rtlCol="false" tIns="0" lIns="0" bIns="0" rIns="0">
            <a:spAutoFit/>
          </a:bodyPr>
          <a:lstStyle/>
          <a:p>
            <a:pPr algn="ctr">
              <a:lnSpc>
                <a:spcPts val="2760"/>
              </a:lnSpc>
            </a:pPr>
            <a:r>
              <a:rPr lang="en-US" sz="2300" spc="23">
                <a:solidFill>
                  <a:srgbClr val="000000"/>
                </a:solidFill>
                <a:latin typeface="Kollektif"/>
              </a:rPr>
              <a:t>Poetry has played an important role in many cultures throughout history. It has been used to preserve cultural traditions, to celebrate important events, and to express the values and beliefs of a community.</a:t>
            </a:r>
          </a:p>
        </p:txBody>
      </p:sp>
      <p:sp>
        <p:nvSpPr>
          <p:cNvPr name="TextBox 15" id="15"/>
          <p:cNvSpPr txBox="true"/>
          <p:nvPr/>
        </p:nvSpPr>
        <p:spPr>
          <a:xfrm rot="0">
            <a:off x="9760921" y="7590661"/>
            <a:ext cx="6921105" cy="1762125"/>
          </a:xfrm>
          <a:prstGeom prst="rect">
            <a:avLst/>
          </a:prstGeom>
        </p:spPr>
        <p:txBody>
          <a:bodyPr anchor="t" rtlCol="false" tIns="0" lIns="0" bIns="0" rIns="0">
            <a:spAutoFit/>
          </a:bodyPr>
          <a:lstStyle/>
          <a:p>
            <a:pPr algn="ctr">
              <a:lnSpc>
                <a:spcPts val="2760"/>
              </a:lnSpc>
            </a:pPr>
            <a:r>
              <a:rPr lang="en-US" sz="2300" spc="23">
                <a:solidFill>
                  <a:srgbClr val="000000"/>
                </a:solidFill>
                <a:latin typeface="Kollektif"/>
              </a:rPr>
              <a:t>Poetry can provide insight into the past and help us understand the attitudes and values of people in other times and places. Many poets have written about historical events and social issues, providing a window into the past.</a:t>
            </a:r>
          </a:p>
        </p:txBody>
      </p:sp>
      <p:sp>
        <p:nvSpPr>
          <p:cNvPr name="TextBox 16" id="16"/>
          <p:cNvSpPr txBox="true"/>
          <p:nvPr/>
        </p:nvSpPr>
        <p:spPr>
          <a:xfrm rot="0">
            <a:off x="11963873" y="652679"/>
            <a:ext cx="2751595" cy="376021"/>
          </a:xfrm>
          <a:prstGeom prst="rect">
            <a:avLst/>
          </a:prstGeom>
        </p:spPr>
        <p:txBody>
          <a:bodyPr anchor="t" rtlCol="false" tIns="0" lIns="0" bIns="0" rIns="0">
            <a:spAutoFit/>
          </a:bodyPr>
          <a:lstStyle/>
          <a:p>
            <a:pPr>
              <a:lnSpc>
                <a:spcPts val="2529"/>
              </a:lnSpc>
            </a:pPr>
            <a:r>
              <a:rPr lang="en-US" sz="2529" spc="25">
                <a:solidFill>
                  <a:srgbClr val="000000"/>
                </a:solidFill>
                <a:latin typeface="Espa"/>
              </a:rPr>
              <a:t>EMOTIONAL EXPRESSION</a:t>
            </a:r>
          </a:p>
        </p:txBody>
      </p:sp>
      <p:sp>
        <p:nvSpPr>
          <p:cNvPr name="TextBox 17" id="17"/>
          <p:cNvSpPr txBox="true"/>
          <p:nvPr/>
        </p:nvSpPr>
        <p:spPr>
          <a:xfrm rot="0">
            <a:off x="11963873" y="3897632"/>
            <a:ext cx="2751595" cy="376021"/>
          </a:xfrm>
          <a:prstGeom prst="rect">
            <a:avLst/>
          </a:prstGeom>
        </p:spPr>
        <p:txBody>
          <a:bodyPr anchor="t" rtlCol="false" tIns="0" lIns="0" bIns="0" rIns="0">
            <a:spAutoFit/>
          </a:bodyPr>
          <a:lstStyle/>
          <a:p>
            <a:pPr>
              <a:lnSpc>
                <a:spcPts val="2529"/>
              </a:lnSpc>
            </a:pPr>
            <a:r>
              <a:rPr lang="en-US" sz="2529" spc="25">
                <a:solidFill>
                  <a:srgbClr val="000000"/>
                </a:solidFill>
                <a:latin typeface="Espa"/>
              </a:rPr>
              <a:t>CULTURAL SIGNIFICANCE</a:t>
            </a:r>
          </a:p>
        </p:txBody>
      </p:sp>
      <p:sp>
        <p:nvSpPr>
          <p:cNvPr name="TextBox 18" id="18"/>
          <p:cNvSpPr txBox="true"/>
          <p:nvPr/>
        </p:nvSpPr>
        <p:spPr>
          <a:xfrm rot="0">
            <a:off x="11963873" y="7109865"/>
            <a:ext cx="2751595" cy="376021"/>
          </a:xfrm>
          <a:prstGeom prst="rect">
            <a:avLst/>
          </a:prstGeom>
        </p:spPr>
        <p:txBody>
          <a:bodyPr anchor="t" rtlCol="false" tIns="0" lIns="0" bIns="0" rIns="0">
            <a:spAutoFit/>
          </a:bodyPr>
          <a:lstStyle/>
          <a:p>
            <a:pPr>
              <a:lnSpc>
                <a:spcPts val="2529"/>
              </a:lnSpc>
            </a:pPr>
            <a:r>
              <a:rPr lang="en-US" sz="2529" spc="25">
                <a:solidFill>
                  <a:srgbClr val="000000"/>
                </a:solidFill>
                <a:latin typeface="Espa"/>
              </a:rPr>
              <a:t>HISTORICAL PERSPECTIVE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37" r="0" b="30237"/>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163778" y="1028700"/>
            <a:ext cx="7692341" cy="12591630"/>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690751" y="359293"/>
            <a:ext cx="7692341" cy="12591630"/>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2609850" y="2034612"/>
            <a:ext cx="382149" cy="655112"/>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3809661" y="1617207"/>
            <a:ext cx="612231" cy="777660"/>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true" flipV="true" rot="1838320">
            <a:off x="12170812" y="7316335"/>
            <a:ext cx="1988444" cy="1542990"/>
          </a:xfrm>
          <a:prstGeom prst="rect">
            <a:avLst/>
          </a:prstGeom>
        </p:spPr>
      </p:pic>
      <p:pic>
        <p:nvPicPr>
          <p:cNvPr name="Picture 8" id="8"/>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12669607" y="5325695"/>
            <a:ext cx="2892340" cy="120952"/>
          </a:xfrm>
          <a:prstGeom prst="rect">
            <a:avLst/>
          </a:prstGeom>
        </p:spPr>
      </p:pic>
      <p:sp>
        <p:nvSpPr>
          <p:cNvPr name="TextBox 9" id="9"/>
          <p:cNvSpPr txBox="true"/>
          <p:nvPr/>
        </p:nvSpPr>
        <p:spPr>
          <a:xfrm rot="0">
            <a:off x="10759335" y="3801308"/>
            <a:ext cx="6490440" cy="1060445"/>
          </a:xfrm>
          <a:prstGeom prst="rect">
            <a:avLst/>
          </a:prstGeom>
        </p:spPr>
        <p:txBody>
          <a:bodyPr anchor="t" rtlCol="false" tIns="0" lIns="0" bIns="0" rIns="0">
            <a:spAutoFit/>
          </a:bodyPr>
          <a:lstStyle/>
          <a:p>
            <a:pPr algn="ctr">
              <a:lnSpc>
                <a:spcPts val="6799"/>
              </a:lnSpc>
            </a:pPr>
            <a:r>
              <a:rPr lang="en-US" sz="8499" spc="84">
                <a:solidFill>
                  <a:srgbClr val="000000"/>
                </a:solidFill>
                <a:latin typeface="Espa"/>
              </a:rPr>
              <a:t>THE SOLUTION</a:t>
            </a:r>
          </a:p>
        </p:txBody>
      </p:sp>
      <p:sp>
        <p:nvSpPr>
          <p:cNvPr name="TextBox 10" id="10"/>
          <p:cNvSpPr txBox="true"/>
          <p:nvPr/>
        </p:nvSpPr>
        <p:spPr>
          <a:xfrm rot="0">
            <a:off x="3510750" y="2200027"/>
            <a:ext cx="4622576" cy="647701"/>
          </a:xfrm>
          <a:prstGeom prst="rect">
            <a:avLst/>
          </a:prstGeom>
        </p:spPr>
        <p:txBody>
          <a:bodyPr anchor="t" rtlCol="false" tIns="0" lIns="0" bIns="0" rIns="0">
            <a:spAutoFit/>
          </a:bodyPr>
          <a:lstStyle/>
          <a:p>
            <a:pPr>
              <a:lnSpc>
                <a:spcPts val="4500"/>
              </a:lnSpc>
            </a:pPr>
            <a:r>
              <a:rPr lang="en-US" sz="4500" spc="45">
                <a:solidFill>
                  <a:srgbClr val="000000"/>
                </a:solidFill>
                <a:latin typeface="Espa"/>
              </a:rPr>
              <a:t>AI GENERATED POETRY</a:t>
            </a:r>
          </a:p>
        </p:txBody>
      </p:sp>
      <p:sp>
        <p:nvSpPr>
          <p:cNvPr name="TextBox 11" id="11"/>
          <p:cNvSpPr txBox="true"/>
          <p:nvPr/>
        </p:nvSpPr>
        <p:spPr>
          <a:xfrm rot="0">
            <a:off x="2284206" y="3366807"/>
            <a:ext cx="6309056" cy="6988933"/>
          </a:xfrm>
          <a:prstGeom prst="rect">
            <a:avLst/>
          </a:prstGeom>
        </p:spPr>
        <p:txBody>
          <a:bodyPr anchor="t" rtlCol="false" tIns="0" lIns="0" bIns="0" rIns="0">
            <a:spAutoFit/>
          </a:bodyPr>
          <a:lstStyle/>
          <a:p>
            <a:pPr algn="just" marL="546194" indent="-273097" lvl="1">
              <a:lnSpc>
                <a:spcPts val="2529"/>
              </a:lnSpc>
              <a:spcBef>
                <a:spcPct val="0"/>
              </a:spcBef>
              <a:buFont typeface="Arial"/>
              <a:buChar char="•"/>
            </a:pPr>
            <a:r>
              <a:rPr lang="en-US" sz="2529" spc="25">
                <a:solidFill>
                  <a:srgbClr val="000000"/>
                </a:solidFill>
                <a:latin typeface="Kollektif"/>
              </a:rPr>
              <a:t>T</a:t>
            </a:r>
            <a:r>
              <a:rPr lang="en-US" sz="2529" spc="25">
                <a:solidFill>
                  <a:srgbClr val="000000"/>
                </a:solidFill>
                <a:latin typeface="Kollektif"/>
              </a:rPr>
              <a:t>raining machine learning models on vast amounts of written texts to generate poems that imitate human-like language and style. </a:t>
            </a:r>
          </a:p>
          <a:p>
            <a:pPr algn="just" marL="546194" indent="-273097" lvl="1">
              <a:lnSpc>
                <a:spcPts val="2529"/>
              </a:lnSpc>
              <a:spcBef>
                <a:spcPct val="0"/>
              </a:spcBef>
              <a:buFont typeface="Arial"/>
              <a:buChar char="•"/>
            </a:pPr>
            <a:r>
              <a:rPr lang="en-US" sz="2529" spc="25">
                <a:solidFill>
                  <a:srgbClr val="000000"/>
                </a:solidFill>
                <a:latin typeface="Kollektif"/>
              </a:rPr>
              <a:t>These models use complex algorithms to analyze and understand the patterns and structures of language, allowing them to generate unique and creative pieces of poetry that are often indistinguishable from human-written ones. </a:t>
            </a:r>
          </a:p>
          <a:p>
            <a:pPr algn="just" marL="546194" indent="-273097" lvl="1">
              <a:lnSpc>
                <a:spcPts val="2529"/>
              </a:lnSpc>
              <a:spcBef>
                <a:spcPct val="0"/>
              </a:spcBef>
              <a:buFont typeface="Arial"/>
              <a:buChar char="•"/>
            </a:pPr>
            <a:r>
              <a:rPr lang="en-US" sz="2529" spc="25">
                <a:solidFill>
                  <a:srgbClr val="000000"/>
                </a:solidFill>
                <a:latin typeface="Kollektif"/>
              </a:rPr>
              <a:t>AI-generated poetry has various potential applications, including creative writing, marketing, and entertainment. </a:t>
            </a:r>
          </a:p>
          <a:p>
            <a:pPr algn="just" marL="546194" indent="-273097" lvl="1">
              <a:lnSpc>
                <a:spcPts val="2529"/>
              </a:lnSpc>
              <a:spcBef>
                <a:spcPct val="0"/>
              </a:spcBef>
              <a:buFont typeface="Arial"/>
              <a:buChar char="•"/>
            </a:pPr>
            <a:r>
              <a:rPr lang="en-US" sz="2529" spc="25">
                <a:solidFill>
                  <a:srgbClr val="000000"/>
                </a:solidFill>
                <a:latin typeface="Kollektif"/>
              </a:rPr>
              <a:t>Additionally, it offers a new and exciting way to explore the boundaries of artificial intelligence and its ability to replicate human creativity.</a:t>
            </a:r>
          </a:p>
          <a:p>
            <a:pPr algn="ctr">
              <a:lnSpc>
                <a:spcPts val="2529"/>
              </a:lnSpc>
              <a:spcBef>
                <a:spcPct val="0"/>
              </a:spcBef>
            </a:pPr>
          </a:p>
          <a:p>
            <a:pPr algn="ctr">
              <a:lnSpc>
                <a:spcPts val="2529"/>
              </a:lnSpc>
              <a:spcBef>
                <a:spcPct val="0"/>
              </a:spcBef>
            </a:pPr>
          </a:p>
          <a:p>
            <a:pPr algn="ctr">
              <a:lnSpc>
                <a:spcPts val="252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37" r="0" b="30237"/>
          <a:stretch>
            <a:fillRect/>
          </a:stretch>
        </p:blipFill>
        <p:spPr>
          <a:xfrm flipH="false" flipV="false">
            <a:off x="0" y="0"/>
            <a:ext cx="18288000" cy="10287000"/>
          </a:xfrm>
          <a:prstGeom prst="rect">
            <a:avLst/>
          </a:prstGeom>
        </p:spPr>
      </p:pic>
      <p:grpSp>
        <p:nvGrpSpPr>
          <p:cNvPr name="Group 3" id="3"/>
          <p:cNvGrpSpPr/>
          <p:nvPr/>
        </p:nvGrpSpPr>
        <p:grpSpPr>
          <a:xfrm rot="0">
            <a:off x="2829415" y="3304114"/>
            <a:ext cx="3086100" cy="1484879"/>
            <a:chOff x="0" y="0"/>
            <a:chExt cx="812800" cy="391079"/>
          </a:xfrm>
        </p:grpSpPr>
        <p:sp>
          <p:nvSpPr>
            <p:cNvPr name="Freeform 4" id="4"/>
            <p:cNvSpPr/>
            <p:nvPr/>
          </p:nvSpPr>
          <p:spPr>
            <a:xfrm flipH="false" flipV="false">
              <a:off x="0" y="0"/>
              <a:ext cx="812800" cy="391079"/>
            </a:xfrm>
            <a:custGeom>
              <a:avLst/>
              <a:gdLst/>
              <a:ahLst/>
              <a:cxnLst/>
              <a:rect r="r" b="b" t="t" l="l"/>
              <a:pathLst>
                <a:path h="391079" w="812800">
                  <a:moveTo>
                    <a:pt x="0" y="0"/>
                  </a:moveTo>
                  <a:lnTo>
                    <a:pt x="812800" y="0"/>
                  </a:lnTo>
                  <a:lnTo>
                    <a:pt x="812800" y="391079"/>
                  </a:lnTo>
                  <a:lnTo>
                    <a:pt x="0" y="391079"/>
                  </a:lnTo>
                  <a:close/>
                </a:path>
              </a:pathLst>
            </a:custGeom>
            <a:solidFill>
              <a:srgbClr val="FFED00"/>
            </a:solidFill>
            <a:ln w="38100">
              <a:solidFill>
                <a:srgbClr val="FF3131"/>
              </a:solidFill>
            </a:ln>
          </p:spPr>
        </p:sp>
        <p:sp>
          <p:nvSpPr>
            <p:cNvPr name="TextBox 5" id="5"/>
            <p:cNvSpPr txBox="true"/>
            <p:nvPr/>
          </p:nvSpPr>
          <p:spPr>
            <a:xfrm>
              <a:off x="0" y="9525"/>
              <a:ext cx="812800" cy="803275"/>
            </a:xfrm>
            <a:prstGeom prst="rect">
              <a:avLst/>
            </a:prstGeom>
          </p:spPr>
          <p:txBody>
            <a:bodyPr anchor="ctr" rtlCol="false" tIns="50800" lIns="50800" bIns="50800" rIns="50800"/>
            <a:lstStyle/>
            <a:p>
              <a:pPr algn="ctr">
                <a:lnSpc>
                  <a:spcPts val="2529"/>
                </a:lnSpc>
              </a:pPr>
              <a:r>
                <a:rPr lang="en-US" sz="2529" spc="25">
                  <a:solidFill>
                    <a:srgbClr val="000000"/>
                  </a:solidFill>
                  <a:latin typeface="Espa Bold"/>
                </a:rPr>
                <a:t>TEXT INPUT FROM USER EXPLAINING THE TOPIC</a:t>
              </a:r>
            </a:p>
          </p:txBody>
        </p:sp>
      </p:grpSp>
      <p:grpSp>
        <p:nvGrpSpPr>
          <p:cNvPr name="Group 6" id="6"/>
          <p:cNvGrpSpPr/>
          <p:nvPr/>
        </p:nvGrpSpPr>
        <p:grpSpPr>
          <a:xfrm rot="0">
            <a:off x="2829415" y="6794908"/>
            <a:ext cx="3086100" cy="1484879"/>
            <a:chOff x="0" y="0"/>
            <a:chExt cx="812800" cy="391079"/>
          </a:xfrm>
        </p:grpSpPr>
        <p:sp>
          <p:nvSpPr>
            <p:cNvPr name="Freeform 7" id="7"/>
            <p:cNvSpPr/>
            <p:nvPr/>
          </p:nvSpPr>
          <p:spPr>
            <a:xfrm flipH="false" flipV="false">
              <a:off x="0" y="0"/>
              <a:ext cx="812800" cy="391079"/>
            </a:xfrm>
            <a:custGeom>
              <a:avLst/>
              <a:gdLst/>
              <a:ahLst/>
              <a:cxnLst/>
              <a:rect r="r" b="b" t="t" l="l"/>
              <a:pathLst>
                <a:path h="391079" w="812800">
                  <a:moveTo>
                    <a:pt x="0" y="0"/>
                  </a:moveTo>
                  <a:lnTo>
                    <a:pt x="812800" y="0"/>
                  </a:lnTo>
                  <a:lnTo>
                    <a:pt x="812800" y="391079"/>
                  </a:lnTo>
                  <a:lnTo>
                    <a:pt x="0" y="391079"/>
                  </a:lnTo>
                  <a:close/>
                </a:path>
              </a:pathLst>
            </a:custGeom>
            <a:solidFill>
              <a:srgbClr val="FFED00"/>
            </a:solidFill>
            <a:ln w="38100">
              <a:solidFill>
                <a:srgbClr val="FF3131"/>
              </a:solidFill>
            </a:ln>
          </p:spPr>
        </p:sp>
        <p:sp>
          <p:nvSpPr>
            <p:cNvPr name="TextBox 8" id="8"/>
            <p:cNvSpPr txBox="true"/>
            <p:nvPr/>
          </p:nvSpPr>
          <p:spPr>
            <a:xfrm>
              <a:off x="0" y="9525"/>
              <a:ext cx="812800" cy="803275"/>
            </a:xfrm>
            <a:prstGeom prst="rect">
              <a:avLst/>
            </a:prstGeom>
          </p:spPr>
          <p:txBody>
            <a:bodyPr anchor="ctr" rtlCol="false" tIns="50800" lIns="50800" bIns="50800" rIns="50800"/>
            <a:lstStyle/>
            <a:p>
              <a:pPr algn="ctr">
                <a:lnSpc>
                  <a:spcPts val="2529"/>
                </a:lnSpc>
              </a:pPr>
              <a:r>
                <a:rPr lang="en-US" sz="2529" spc="25">
                  <a:solidFill>
                    <a:srgbClr val="000000"/>
                  </a:solidFill>
                  <a:latin typeface="Espa"/>
                </a:rPr>
                <a:t>DATASET CONSISTING OF VARIOUS POEMS FROM VARIETY OF POETS</a:t>
              </a:r>
            </a:p>
          </p:txBody>
        </p:sp>
      </p:grpSp>
      <p:grpSp>
        <p:nvGrpSpPr>
          <p:cNvPr name="Group 9" id="9"/>
          <p:cNvGrpSpPr/>
          <p:nvPr/>
        </p:nvGrpSpPr>
        <p:grpSpPr>
          <a:xfrm rot="0">
            <a:off x="7828549" y="3290109"/>
            <a:ext cx="3086100" cy="4975674"/>
            <a:chOff x="0" y="0"/>
            <a:chExt cx="812800" cy="1310465"/>
          </a:xfrm>
        </p:grpSpPr>
        <p:sp>
          <p:nvSpPr>
            <p:cNvPr name="Freeform 10" id="10"/>
            <p:cNvSpPr/>
            <p:nvPr/>
          </p:nvSpPr>
          <p:spPr>
            <a:xfrm flipH="false" flipV="false">
              <a:off x="0" y="0"/>
              <a:ext cx="812800" cy="1310465"/>
            </a:xfrm>
            <a:custGeom>
              <a:avLst/>
              <a:gdLst/>
              <a:ahLst/>
              <a:cxnLst/>
              <a:rect r="r" b="b" t="t" l="l"/>
              <a:pathLst>
                <a:path h="1310465" w="812800">
                  <a:moveTo>
                    <a:pt x="0" y="0"/>
                  </a:moveTo>
                  <a:lnTo>
                    <a:pt x="812800" y="0"/>
                  </a:lnTo>
                  <a:lnTo>
                    <a:pt x="812800" y="1310465"/>
                  </a:lnTo>
                  <a:lnTo>
                    <a:pt x="0" y="1310465"/>
                  </a:lnTo>
                  <a:close/>
                </a:path>
              </a:pathLst>
            </a:custGeom>
            <a:solidFill>
              <a:srgbClr val="FFED00"/>
            </a:solidFill>
            <a:ln w="38100">
              <a:solidFill>
                <a:srgbClr val="FF3131"/>
              </a:solidFill>
            </a:ln>
          </p:spPr>
        </p:sp>
        <p:sp>
          <p:nvSpPr>
            <p:cNvPr name="TextBox 11" id="11"/>
            <p:cNvSpPr txBox="true"/>
            <p:nvPr/>
          </p:nvSpPr>
          <p:spPr>
            <a:xfrm>
              <a:off x="0" y="9525"/>
              <a:ext cx="812800" cy="803275"/>
            </a:xfrm>
            <a:prstGeom prst="rect">
              <a:avLst/>
            </a:prstGeom>
          </p:spPr>
          <p:txBody>
            <a:bodyPr anchor="ctr" rtlCol="false" tIns="50800" lIns="50800" bIns="50800" rIns="50800"/>
            <a:lstStyle/>
            <a:p>
              <a:pPr algn="ctr">
                <a:lnSpc>
                  <a:spcPts val="2529"/>
                </a:lnSpc>
              </a:pPr>
              <a:r>
                <a:rPr lang="en-US" sz="2529" spc="25">
                  <a:solidFill>
                    <a:srgbClr val="000000"/>
                  </a:solidFill>
                  <a:latin typeface="Espa"/>
                </a:rPr>
                <a:t>AI MODEL FOR GENERATING POEMS</a:t>
              </a:r>
            </a:p>
          </p:txBody>
        </p:sp>
      </p:grpSp>
      <p:grpSp>
        <p:nvGrpSpPr>
          <p:cNvPr name="Group 12" id="12"/>
          <p:cNvGrpSpPr/>
          <p:nvPr/>
        </p:nvGrpSpPr>
        <p:grpSpPr>
          <a:xfrm rot="0">
            <a:off x="12372485" y="4830907"/>
            <a:ext cx="3086100" cy="1894079"/>
            <a:chOff x="0" y="0"/>
            <a:chExt cx="812800" cy="498852"/>
          </a:xfrm>
        </p:grpSpPr>
        <p:sp>
          <p:nvSpPr>
            <p:cNvPr name="Freeform 13" id="13"/>
            <p:cNvSpPr/>
            <p:nvPr/>
          </p:nvSpPr>
          <p:spPr>
            <a:xfrm flipH="false" flipV="false">
              <a:off x="0" y="0"/>
              <a:ext cx="812800" cy="498852"/>
            </a:xfrm>
            <a:custGeom>
              <a:avLst/>
              <a:gdLst/>
              <a:ahLst/>
              <a:cxnLst/>
              <a:rect r="r" b="b" t="t" l="l"/>
              <a:pathLst>
                <a:path h="498852" w="812800">
                  <a:moveTo>
                    <a:pt x="0" y="0"/>
                  </a:moveTo>
                  <a:lnTo>
                    <a:pt x="812800" y="0"/>
                  </a:lnTo>
                  <a:lnTo>
                    <a:pt x="812800" y="498852"/>
                  </a:lnTo>
                  <a:lnTo>
                    <a:pt x="0" y="498852"/>
                  </a:lnTo>
                  <a:close/>
                </a:path>
              </a:pathLst>
            </a:custGeom>
            <a:solidFill>
              <a:srgbClr val="FFED00"/>
            </a:solidFill>
            <a:ln w="38100">
              <a:solidFill>
                <a:srgbClr val="FF3131"/>
              </a:solidFill>
            </a:ln>
          </p:spPr>
        </p:sp>
        <p:sp>
          <p:nvSpPr>
            <p:cNvPr name="TextBox 14" id="14"/>
            <p:cNvSpPr txBox="true"/>
            <p:nvPr/>
          </p:nvSpPr>
          <p:spPr>
            <a:xfrm>
              <a:off x="0" y="9525"/>
              <a:ext cx="812800" cy="803275"/>
            </a:xfrm>
            <a:prstGeom prst="rect">
              <a:avLst/>
            </a:prstGeom>
          </p:spPr>
          <p:txBody>
            <a:bodyPr anchor="ctr" rtlCol="false" tIns="50800" lIns="50800" bIns="50800" rIns="50800"/>
            <a:lstStyle/>
            <a:p>
              <a:pPr algn="ctr">
                <a:lnSpc>
                  <a:spcPts val="2529"/>
                </a:lnSpc>
              </a:pPr>
              <a:r>
                <a:rPr lang="en-US" sz="2529" spc="25">
                  <a:solidFill>
                    <a:srgbClr val="000000"/>
                  </a:solidFill>
                  <a:latin typeface="Espa"/>
                </a:rPr>
                <a:t>EMITING POEMS ON THE PORTAL</a:t>
              </a:r>
            </a:p>
          </p:txBody>
        </p:sp>
      </p:grpSp>
      <p:sp>
        <p:nvSpPr>
          <p:cNvPr name="AutoShape 15" id="15"/>
          <p:cNvSpPr/>
          <p:nvPr/>
        </p:nvSpPr>
        <p:spPr>
          <a:xfrm>
            <a:off x="5915515" y="4046554"/>
            <a:ext cx="1913034" cy="1731392"/>
          </a:xfrm>
          <a:prstGeom prst="line">
            <a:avLst/>
          </a:prstGeom>
          <a:ln cap="flat" w="38100">
            <a:solidFill>
              <a:srgbClr val="000000"/>
            </a:solidFill>
            <a:prstDash val="solid"/>
            <a:headEnd type="none" len="sm" w="sm"/>
            <a:tailEnd type="arrow" len="sm" w="med"/>
          </a:ln>
        </p:spPr>
      </p:sp>
      <p:sp>
        <p:nvSpPr>
          <p:cNvPr name="AutoShape 16" id="16"/>
          <p:cNvSpPr/>
          <p:nvPr/>
        </p:nvSpPr>
        <p:spPr>
          <a:xfrm flipV="true">
            <a:off x="5915515" y="5777946"/>
            <a:ext cx="1913034" cy="1759402"/>
          </a:xfrm>
          <a:prstGeom prst="line">
            <a:avLst/>
          </a:prstGeom>
          <a:ln cap="flat" w="38100">
            <a:solidFill>
              <a:srgbClr val="000000"/>
            </a:solidFill>
            <a:prstDash val="solid"/>
            <a:headEnd type="none" len="sm" w="sm"/>
            <a:tailEnd type="arrow" len="sm" w="med"/>
          </a:ln>
        </p:spPr>
      </p:sp>
      <p:sp>
        <p:nvSpPr>
          <p:cNvPr name="AutoShape 17" id="17"/>
          <p:cNvSpPr/>
          <p:nvPr/>
        </p:nvSpPr>
        <p:spPr>
          <a:xfrm flipV="true">
            <a:off x="10914649" y="5777946"/>
            <a:ext cx="1457835" cy="0"/>
          </a:xfrm>
          <a:prstGeom prst="line">
            <a:avLst/>
          </a:prstGeom>
          <a:ln cap="flat" w="38100">
            <a:solidFill>
              <a:srgbClr val="000000"/>
            </a:solidFill>
            <a:prstDash val="solid"/>
            <a:headEnd type="none" len="sm" w="sm"/>
            <a:tailEnd type="arrow" len="sm" w="med"/>
          </a:ln>
        </p:spPr>
      </p:sp>
      <p:sp>
        <p:nvSpPr>
          <p:cNvPr name="TextBox 18" id="18"/>
          <p:cNvSpPr txBox="true"/>
          <p:nvPr/>
        </p:nvSpPr>
        <p:spPr>
          <a:xfrm rot="0">
            <a:off x="4569465" y="931196"/>
            <a:ext cx="9149071" cy="1060445"/>
          </a:xfrm>
          <a:prstGeom prst="rect">
            <a:avLst/>
          </a:prstGeom>
        </p:spPr>
        <p:txBody>
          <a:bodyPr anchor="t" rtlCol="false" tIns="0" lIns="0" bIns="0" rIns="0">
            <a:spAutoFit/>
          </a:bodyPr>
          <a:lstStyle/>
          <a:p>
            <a:pPr algn="ctr">
              <a:lnSpc>
                <a:spcPts val="6799"/>
              </a:lnSpc>
            </a:pPr>
            <a:r>
              <a:rPr lang="en-US" sz="8499" spc="84">
                <a:solidFill>
                  <a:srgbClr val="000000"/>
                </a:solidFill>
                <a:latin typeface="Espa"/>
              </a:rPr>
              <a:t>SOLUTION ARCHITECTURE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37" r="0" b="30237"/>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297339" y="1404554"/>
            <a:ext cx="14796655" cy="8178515"/>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995055" y="1028700"/>
            <a:ext cx="14796655" cy="8178515"/>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7259300" y="1404554"/>
            <a:ext cx="753705" cy="1080580"/>
          </a:xfrm>
          <a:prstGeom prst="rect">
            <a:avLst/>
          </a:prstGeom>
        </p:spPr>
      </p:pic>
      <p:pic>
        <p:nvPicPr>
          <p:cNvPr name="Picture 6" id="6"/>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651848" y="6615106"/>
            <a:ext cx="753705" cy="1080580"/>
          </a:xfrm>
          <a:prstGeom prst="rect">
            <a:avLst/>
          </a:prstGeom>
        </p:spPr>
      </p:pic>
      <p:pic>
        <p:nvPicPr>
          <p:cNvPr name="Picture 7" id="7"/>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1243054">
            <a:off x="3945334" y="5438873"/>
            <a:ext cx="2941353" cy="908143"/>
          </a:xfrm>
          <a:prstGeom prst="rect">
            <a:avLst/>
          </a:prstGeom>
        </p:spPr>
      </p:pic>
      <p:pic>
        <p:nvPicPr>
          <p:cNvPr name="Picture 8" id="8"/>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7797627">
            <a:off x="-884208" y="1825703"/>
            <a:ext cx="1768415" cy="1231460"/>
          </a:xfrm>
          <a:prstGeom prst="rect">
            <a:avLst/>
          </a:prstGeom>
        </p:spPr>
      </p:pic>
      <p:sp>
        <p:nvSpPr>
          <p:cNvPr name="TextBox 9" id="9"/>
          <p:cNvSpPr txBox="true"/>
          <p:nvPr/>
        </p:nvSpPr>
        <p:spPr>
          <a:xfrm rot="0">
            <a:off x="9233094" y="3386483"/>
            <a:ext cx="4093871" cy="647701"/>
          </a:xfrm>
          <a:prstGeom prst="rect">
            <a:avLst/>
          </a:prstGeom>
        </p:spPr>
        <p:txBody>
          <a:bodyPr anchor="t" rtlCol="false" tIns="0" lIns="0" bIns="0" rIns="0">
            <a:spAutoFit/>
          </a:bodyPr>
          <a:lstStyle/>
          <a:p>
            <a:pPr>
              <a:lnSpc>
                <a:spcPts val="4500"/>
              </a:lnSpc>
            </a:pPr>
            <a:r>
              <a:rPr lang="en-US" sz="4500" spc="45">
                <a:solidFill>
                  <a:srgbClr val="000000"/>
                </a:solidFill>
                <a:latin typeface="Espa"/>
              </a:rPr>
              <a:t>CLARITY</a:t>
            </a:r>
          </a:p>
        </p:txBody>
      </p:sp>
      <p:sp>
        <p:nvSpPr>
          <p:cNvPr name="TextBox 10" id="10"/>
          <p:cNvSpPr txBox="true"/>
          <p:nvPr/>
        </p:nvSpPr>
        <p:spPr>
          <a:xfrm rot="0">
            <a:off x="9233094" y="6234933"/>
            <a:ext cx="4093871" cy="647701"/>
          </a:xfrm>
          <a:prstGeom prst="rect">
            <a:avLst/>
          </a:prstGeom>
        </p:spPr>
        <p:txBody>
          <a:bodyPr anchor="t" rtlCol="false" tIns="0" lIns="0" bIns="0" rIns="0">
            <a:spAutoFit/>
          </a:bodyPr>
          <a:lstStyle/>
          <a:p>
            <a:pPr>
              <a:lnSpc>
                <a:spcPts val="4500"/>
              </a:lnSpc>
            </a:pPr>
            <a:r>
              <a:rPr lang="en-US" sz="4500" spc="45">
                <a:solidFill>
                  <a:srgbClr val="000000"/>
                </a:solidFill>
                <a:latin typeface="Espa"/>
              </a:rPr>
              <a:t>INNOVATION</a:t>
            </a:r>
          </a:p>
        </p:txBody>
      </p:sp>
      <p:sp>
        <p:nvSpPr>
          <p:cNvPr name="TextBox 11" id="11"/>
          <p:cNvSpPr txBox="true"/>
          <p:nvPr/>
        </p:nvSpPr>
        <p:spPr>
          <a:xfrm rot="0">
            <a:off x="9023544" y="4167462"/>
            <a:ext cx="6812777" cy="1285875"/>
          </a:xfrm>
          <a:prstGeom prst="rect">
            <a:avLst/>
          </a:prstGeom>
        </p:spPr>
        <p:txBody>
          <a:bodyPr anchor="t" rtlCol="false" tIns="0" lIns="0" bIns="0" rIns="0">
            <a:spAutoFit/>
          </a:bodyPr>
          <a:lstStyle/>
          <a:p>
            <a:pPr>
              <a:lnSpc>
                <a:spcPts val="3240"/>
              </a:lnSpc>
            </a:pPr>
            <a:r>
              <a:rPr lang="en-US" sz="2700" spc="27">
                <a:solidFill>
                  <a:srgbClr val="000000"/>
                </a:solidFill>
                <a:latin typeface="Kollektif"/>
              </a:rPr>
              <a:t>The workflow would consist of GAN to generate poetry by training on data that contains poems from various poets.</a:t>
            </a:r>
          </a:p>
        </p:txBody>
      </p:sp>
      <p:sp>
        <p:nvSpPr>
          <p:cNvPr name="TextBox 12" id="12"/>
          <p:cNvSpPr txBox="true"/>
          <p:nvPr/>
        </p:nvSpPr>
        <p:spPr>
          <a:xfrm rot="0">
            <a:off x="9023544" y="6958762"/>
            <a:ext cx="6812777" cy="1695450"/>
          </a:xfrm>
          <a:prstGeom prst="rect">
            <a:avLst/>
          </a:prstGeom>
        </p:spPr>
        <p:txBody>
          <a:bodyPr anchor="t" rtlCol="false" tIns="0" lIns="0" bIns="0" rIns="0">
            <a:spAutoFit/>
          </a:bodyPr>
          <a:lstStyle/>
          <a:p>
            <a:pPr>
              <a:lnSpc>
                <a:spcPts val="3240"/>
              </a:lnSpc>
            </a:pPr>
            <a:r>
              <a:rPr lang="en-US" sz="2700" spc="27">
                <a:solidFill>
                  <a:srgbClr val="000000"/>
                </a:solidFill>
                <a:latin typeface="Kollektif"/>
              </a:rPr>
              <a:t>Most of the work done on similar grounds use standard deep learning techniques but instead we are using GAN, that would produce more human-like predictions.</a:t>
            </a:r>
          </a:p>
        </p:txBody>
      </p:sp>
      <p:sp>
        <p:nvSpPr>
          <p:cNvPr name="TextBox 13" id="13"/>
          <p:cNvSpPr txBox="true"/>
          <p:nvPr/>
        </p:nvSpPr>
        <p:spPr>
          <a:xfrm rot="0">
            <a:off x="2997275" y="4350816"/>
            <a:ext cx="4837470" cy="1142996"/>
          </a:xfrm>
          <a:prstGeom prst="rect">
            <a:avLst/>
          </a:prstGeom>
        </p:spPr>
        <p:txBody>
          <a:bodyPr anchor="t" rtlCol="false" tIns="0" lIns="0" bIns="0" rIns="0">
            <a:spAutoFit/>
          </a:bodyPr>
          <a:lstStyle/>
          <a:p>
            <a:pPr algn="ctr">
              <a:lnSpc>
                <a:spcPts val="7649"/>
              </a:lnSpc>
            </a:pPr>
            <a:r>
              <a:rPr lang="en-US" sz="8499" spc="84">
                <a:solidFill>
                  <a:srgbClr val="000000"/>
                </a:solidFill>
                <a:latin typeface="Espa"/>
              </a:rPr>
              <a:t>UNIQUENESS</a:t>
            </a:r>
          </a:p>
        </p:txBody>
      </p:sp>
      <p:sp>
        <p:nvSpPr>
          <p:cNvPr name="TextBox 14" id="14"/>
          <p:cNvSpPr txBox="true"/>
          <p:nvPr/>
        </p:nvSpPr>
        <p:spPr>
          <a:xfrm rot="0">
            <a:off x="2770688" y="6548431"/>
            <a:ext cx="5290646" cy="1895475"/>
          </a:xfrm>
          <a:prstGeom prst="rect">
            <a:avLst/>
          </a:prstGeom>
        </p:spPr>
        <p:txBody>
          <a:bodyPr anchor="t" rtlCol="false" tIns="0" lIns="0" bIns="0" rIns="0">
            <a:spAutoFit/>
          </a:bodyPr>
          <a:lstStyle/>
          <a:p>
            <a:pPr algn="ctr">
              <a:lnSpc>
                <a:spcPts val="3600"/>
              </a:lnSpc>
            </a:pPr>
            <a:r>
              <a:rPr lang="en-US" sz="3000" spc="30">
                <a:solidFill>
                  <a:srgbClr val="000000"/>
                </a:solidFill>
                <a:latin typeface="Kollektif"/>
              </a:rPr>
              <a:t>"Being unique is better than being perfect. Embrace your differences and quirks, they make you who you are"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37" r="0" b="30237"/>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8243781" y="1540971"/>
            <a:ext cx="9284780" cy="7816096"/>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7974520" y="1235452"/>
            <a:ext cx="9284780" cy="7816096"/>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189785" y="2823783"/>
            <a:ext cx="2887759" cy="2625236"/>
          </a:xfrm>
          <a:prstGeom prst="rect">
            <a:avLst/>
          </a:prstGeom>
        </p:spPr>
      </p:pic>
      <p:pic>
        <p:nvPicPr>
          <p:cNvPr name="Picture 6" id="6"/>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3479789" y="3589721"/>
            <a:ext cx="2887759" cy="2625236"/>
          </a:xfrm>
          <a:prstGeom prst="rect">
            <a:avLst/>
          </a:prstGeom>
        </p:spPr>
      </p:pic>
      <p:pic>
        <p:nvPicPr>
          <p:cNvPr name="Picture 7" id="7"/>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2035910" y="5143500"/>
            <a:ext cx="2887759" cy="2625236"/>
          </a:xfrm>
          <a:prstGeom prst="rect">
            <a:avLst/>
          </a:prstGeom>
        </p:spPr>
      </p:pic>
      <p:pic>
        <p:nvPicPr>
          <p:cNvPr name="Picture 8" id="8"/>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3824913">
            <a:off x="6482945" y="1393230"/>
            <a:ext cx="1343323" cy="853010"/>
          </a:xfrm>
          <a:prstGeom prst="rect">
            <a:avLst/>
          </a:prstGeom>
        </p:spPr>
      </p:pic>
      <p:pic>
        <p:nvPicPr>
          <p:cNvPr name="Picture 9" id="9"/>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1804861">
            <a:off x="6049690" y="8534036"/>
            <a:ext cx="923682" cy="971367"/>
          </a:xfrm>
          <a:prstGeom prst="rect">
            <a:avLst/>
          </a:prstGeom>
        </p:spPr>
      </p:pic>
      <p:sp>
        <p:nvSpPr>
          <p:cNvPr name="TextBox 10" id="10"/>
          <p:cNvSpPr txBox="true"/>
          <p:nvPr/>
        </p:nvSpPr>
        <p:spPr>
          <a:xfrm rot="0">
            <a:off x="8750833" y="3519522"/>
            <a:ext cx="7675004" cy="1142996"/>
          </a:xfrm>
          <a:prstGeom prst="rect">
            <a:avLst/>
          </a:prstGeom>
        </p:spPr>
        <p:txBody>
          <a:bodyPr anchor="t" rtlCol="false" tIns="0" lIns="0" bIns="0" rIns="0">
            <a:spAutoFit/>
          </a:bodyPr>
          <a:lstStyle/>
          <a:p>
            <a:pPr algn="ctr">
              <a:lnSpc>
                <a:spcPts val="7649"/>
              </a:lnSpc>
            </a:pPr>
            <a:r>
              <a:rPr lang="en-US" sz="8499" spc="84">
                <a:solidFill>
                  <a:srgbClr val="000000"/>
                </a:solidFill>
                <a:latin typeface="Espa"/>
              </a:rPr>
              <a:t>THE TECH-STACK</a:t>
            </a:r>
          </a:p>
        </p:txBody>
      </p:sp>
      <p:sp>
        <p:nvSpPr>
          <p:cNvPr name="TextBox 11" id="11"/>
          <p:cNvSpPr txBox="true"/>
          <p:nvPr/>
        </p:nvSpPr>
        <p:spPr>
          <a:xfrm rot="0">
            <a:off x="9645599" y="5162550"/>
            <a:ext cx="2132255" cy="484628"/>
          </a:xfrm>
          <a:prstGeom prst="rect">
            <a:avLst/>
          </a:prstGeom>
        </p:spPr>
        <p:txBody>
          <a:bodyPr anchor="t" rtlCol="false" tIns="0" lIns="0" bIns="0" rIns="0">
            <a:spAutoFit/>
          </a:bodyPr>
          <a:lstStyle/>
          <a:p>
            <a:pPr>
              <a:lnSpc>
                <a:spcPts val="3329"/>
              </a:lnSpc>
            </a:pPr>
            <a:r>
              <a:rPr lang="en-US" sz="3329" spc="33">
                <a:solidFill>
                  <a:srgbClr val="000000"/>
                </a:solidFill>
                <a:latin typeface="Espa"/>
              </a:rPr>
              <a:t>TENSORFLOW</a:t>
            </a:r>
          </a:p>
        </p:txBody>
      </p:sp>
      <p:sp>
        <p:nvSpPr>
          <p:cNvPr name="TextBox 12" id="12"/>
          <p:cNvSpPr txBox="true"/>
          <p:nvPr/>
        </p:nvSpPr>
        <p:spPr>
          <a:xfrm rot="0">
            <a:off x="12402024" y="5162550"/>
            <a:ext cx="1029527" cy="484628"/>
          </a:xfrm>
          <a:prstGeom prst="rect">
            <a:avLst/>
          </a:prstGeom>
        </p:spPr>
        <p:txBody>
          <a:bodyPr anchor="t" rtlCol="false" tIns="0" lIns="0" bIns="0" rIns="0">
            <a:spAutoFit/>
          </a:bodyPr>
          <a:lstStyle/>
          <a:p>
            <a:pPr>
              <a:lnSpc>
                <a:spcPts val="3329"/>
              </a:lnSpc>
            </a:pPr>
            <a:r>
              <a:rPr lang="en-US" sz="3329" spc="33">
                <a:solidFill>
                  <a:srgbClr val="000000"/>
                </a:solidFill>
                <a:latin typeface="Espa"/>
              </a:rPr>
              <a:t>KERAS</a:t>
            </a:r>
          </a:p>
        </p:txBody>
      </p:sp>
      <p:sp>
        <p:nvSpPr>
          <p:cNvPr name="TextBox 13" id="13"/>
          <p:cNvSpPr txBox="true"/>
          <p:nvPr/>
        </p:nvSpPr>
        <p:spPr>
          <a:xfrm rot="0">
            <a:off x="11225675" y="6431181"/>
            <a:ext cx="1365327" cy="484628"/>
          </a:xfrm>
          <a:prstGeom prst="rect">
            <a:avLst/>
          </a:prstGeom>
        </p:spPr>
        <p:txBody>
          <a:bodyPr anchor="t" rtlCol="false" tIns="0" lIns="0" bIns="0" rIns="0">
            <a:spAutoFit/>
          </a:bodyPr>
          <a:lstStyle/>
          <a:p>
            <a:pPr>
              <a:lnSpc>
                <a:spcPts val="3329"/>
              </a:lnSpc>
            </a:pPr>
            <a:r>
              <a:rPr lang="en-US" sz="3329" spc="33">
                <a:solidFill>
                  <a:srgbClr val="000000"/>
                </a:solidFill>
                <a:latin typeface="Espa"/>
              </a:rPr>
              <a:t>PYTHON</a:t>
            </a:r>
          </a:p>
        </p:txBody>
      </p:sp>
      <p:sp>
        <p:nvSpPr>
          <p:cNvPr name="TextBox 14" id="14"/>
          <p:cNvSpPr txBox="true"/>
          <p:nvPr/>
        </p:nvSpPr>
        <p:spPr>
          <a:xfrm rot="0">
            <a:off x="13313953" y="6429212"/>
            <a:ext cx="953998" cy="484628"/>
          </a:xfrm>
          <a:prstGeom prst="rect">
            <a:avLst/>
          </a:prstGeom>
        </p:spPr>
        <p:txBody>
          <a:bodyPr anchor="t" rtlCol="false" tIns="0" lIns="0" bIns="0" rIns="0">
            <a:spAutoFit/>
          </a:bodyPr>
          <a:lstStyle/>
          <a:p>
            <a:pPr>
              <a:lnSpc>
                <a:spcPts val="3329"/>
              </a:lnSpc>
            </a:pPr>
            <a:r>
              <a:rPr lang="en-US" sz="3329" spc="33">
                <a:solidFill>
                  <a:srgbClr val="000000"/>
                </a:solidFill>
                <a:latin typeface="Espa"/>
              </a:rPr>
              <a:t>FLASK</a:t>
            </a:r>
          </a:p>
        </p:txBody>
      </p:sp>
      <p:sp>
        <p:nvSpPr>
          <p:cNvPr name="TextBox 15" id="15"/>
          <p:cNvSpPr txBox="true"/>
          <p:nvPr/>
        </p:nvSpPr>
        <p:spPr>
          <a:xfrm rot="0">
            <a:off x="14060201" y="5162550"/>
            <a:ext cx="1528021" cy="484628"/>
          </a:xfrm>
          <a:prstGeom prst="rect">
            <a:avLst/>
          </a:prstGeom>
        </p:spPr>
        <p:txBody>
          <a:bodyPr anchor="t" rtlCol="false" tIns="0" lIns="0" bIns="0" rIns="0">
            <a:spAutoFit/>
          </a:bodyPr>
          <a:lstStyle/>
          <a:p>
            <a:pPr>
              <a:lnSpc>
                <a:spcPts val="3329"/>
              </a:lnSpc>
            </a:pPr>
            <a:r>
              <a:rPr lang="en-US" sz="3329" spc="33">
                <a:solidFill>
                  <a:srgbClr val="000000"/>
                </a:solidFill>
                <a:latin typeface="Espa"/>
              </a:rPr>
              <a:t>KERASNLP</a:t>
            </a:r>
          </a:p>
        </p:txBody>
      </p:sp>
      <p:sp>
        <p:nvSpPr>
          <p:cNvPr name="TextBox 16" id="16"/>
          <p:cNvSpPr txBox="true"/>
          <p:nvPr/>
        </p:nvSpPr>
        <p:spPr>
          <a:xfrm rot="0">
            <a:off x="12439788" y="7696859"/>
            <a:ext cx="953998" cy="484628"/>
          </a:xfrm>
          <a:prstGeom prst="rect">
            <a:avLst/>
          </a:prstGeom>
        </p:spPr>
        <p:txBody>
          <a:bodyPr anchor="t" rtlCol="false" tIns="0" lIns="0" bIns="0" rIns="0">
            <a:spAutoFit/>
          </a:bodyPr>
          <a:lstStyle/>
          <a:p>
            <a:pPr>
              <a:lnSpc>
                <a:spcPts val="3329"/>
              </a:lnSpc>
            </a:pPr>
            <a:r>
              <a:rPr lang="en-US" sz="3329" spc="33">
                <a:solidFill>
                  <a:srgbClr val="000000"/>
                </a:solidFill>
                <a:latin typeface="Espa"/>
              </a:rPr>
              <a:t>NLTK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37" r="0" b="30237"/>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9981527" y="1028700"/>
            <a:ext cx="5600924" cy="5600924"/>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true" flipV="false" rot="0">
            <a:off x="13100375" y="4668025"/>
            <a:ext cx="3923198" cy="3923198"/>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0366642" y="5938146"/>
            <a:ext cx="3320154" cy="3320154"/>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true" flipV="false" rot="8291601">
            <a:off x="7993210" y="6697588"/>
            <a:ext cx="1988444" cy="1542990"/>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2117807" y="1053072"/>
            <a:ext cx="5769549" cy="8646464"/>
          </a:xfrm>
          <a:prstGeom prst="rect">
            <a:avLst/>
          </a:prstGeom>
        </p:spPr>
      </p:pic>
      <p:pic>
        <p:nvPicPr>
          <p:cNvPr name="Picture 8" id="8"/>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1788498" y="777965"/>
            <a:ext cx="5769549" cy="8646464"/>
          </a:xfrm>
          <a:prstGeom prst="rect">
            <a:avLst/>
          </a:prstGeom>
        </p:spPr>
      </p:pic>
      <p:pic>
        <p:nvPicPr>
          <p:cNvPr name="Picture 9" id="9"/>
          <p:cNvPicPr>
            <a:picLocks noChangeAspect="true"/>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0" t="0" r="0" b="0"/>
          <a:stretch>
            <a:fillRect/>
          </a:stretch>
        </p:blipFill>
        <p:spPr>
          <a:xfrm flipH="false" flipV="false" rot="1243054">
            <a:off x="3202596" y="4922232"/>
            <a:ext cx="2941353" cy="908143"/>
          </a:xfrm>
          <a:prstGeom prst="rect">
            <a:avLst/>
          </a:prstGeom>
        </p:spPr>
      </p:pic>
      <p:pic>
        <p:nvPicPr>
          <p:cNvPr name="Picture 10" id="10"/>
          <p:cNvPicPr>
            <a:picLocks noChangeAspect="true"/>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0" t="0" r="0" b="0"/>
          <a:stretch>
            <a:fillRect/>
          </a:stretch>
        </p:blipFill>
        <p:spPr>
          <a:xfrm flipH="true" flipV="false" rot="0">
            <a:off x="16005541" y="1992176"/>
            <a:ext cx="609563" cy="1708382"/>
          </a:xfrm>
          <a:prstGeom prst="rect">
            <a:avLst/>
          </a:prstGeom>
        </p:spPr>
      </p:pic>
      <p:sp>
        <p:nvSpPr>
          <p:cNvPr name="TextBox 11" id="11"/>
          <p:cNvSpPr txBox="true"/>
          <p:nvPr/>
        </p:nvSpPr>
        <p:spPr>
          <a:xfrm rot="0">
            <a:off x="10933699" y="2237880"/>
            <a:ext cx="3696580" cy="2430145"/>
          </a:xfrm>
          <a:prstGeom prst="rect">
            <a:avLst/>
          </a:prstGeom>
        </p:spPr>
        <p:txBody>
          <a:bodyPr anchor="t" rtlCol="false" tIns="0" lIns="0" bIns="0" rIns="0">
            <a:spAutoFit/>
          </a:bodyPr>
          <a:lstStyle/>
          <a:p>
            <a:pPr algn="ctr">
              <a:lnSpc>
                <a:spcPts val="3770"/>
              </a:lnSpc>
            </a:pPr>
            <a:r>
              <a:rPr lang="en-US" sz="2900">
                <a:solidFill>
                  <a:srgbClr val="FFFFFF"/>
                </a:solidFill>
                <a:latin typeface="Kollektif"/>
              </a:rPr>
              <a:t>Marketing agencies would benifit a lot from these as it would help them generate promotional poems.</a:t>
            </a:r>
          </a:p>
        </p:txBody>
      </p:sp>
      <p:sp>
        <p:nvSpPr>
          <p:cNvPr name="TextBox 12" id="12"/>
          <p:cNvSpPr txBox="true"/>
          <p:nvPr/>
        </p:nvSpPr>
        <p:spPr>
          <a:xfrm rot="0">
            <a:off x="13596194" y="5648898"/>
            <a:ext cx="2931559" cy="1894776"/>
          </a:xfrm>
          <a:prstGeom prst="rect">
            <a:avLst/>
          </a:prstGeom>
        </p:spPr>
        <p:txBody>
          <a:bodyPr anchor="t" rtlCol="false" tIns="0" lIns="0" bIns="0" rIns="0">
            <a:spAutoFit/>
          </a:bodyPr>
          <a:lstStyle/>
          <a:p>
            <a:pPr algn="ctr">
              <a:lnSpc>
                <a:spcPts val="2996"/>
              </a:lnSpc>
            </a:pPr>
            <a:r>
              <a:rPr lang="en-US" sz="2305">
                <a:solidFill>
                  <a:srgbClr val="000000"/>
                </a:solidFill>
                <a:latin typeface="Kollektif"/>
              </a:rPr>
              <a:t>AI-generated poems can explore new ideas and concepts that humans may not have considered. </a:t>
            </a:r>
          </a:p>
        </p:txBody>
      </p:sp>
      <p:sp>
        <p:nvSpPr>
          <p:cNvPr name="TextBox 13" id="13"/>
          <p:cNvSpPr txBox="true"/>
          <p:nvPr/>
        </p:nvSpPr>
        <p:spPr>
          <a:xfrm rot="0">
            <a:off x="10817382" y="6638018"/>
            <a:ext cx="2418674" cy="2242455"/>
          </a:xfrm>
          <a:prstGeom prst="rect">
            <a:avLst/>
          </a:prstGeom>
        </p:spPr>
        <p:txBody>
          <a:bodyPr anchor="t" rtlCol="false" tIns="0" lIns="0" bIns="0" rIns="0">
            <a:spAutoFit/>
          </a:bodyPr>
          <a:lstStyle/>
          <a:p>
            <a:pPr algn="ctr">
              <a:lnSpc>
                <a:spcPts val="2507"/>
              </a:lnSpc>
            </a:pPr>
            <a:r>
              <a:rPr lang="en-US" sz="1928">
                <a:solidFill>
                  <a:srgbClr val="000000"/>
                </a:solidFill>
                <a:latin typeface="Kollektif"/>
              </a:rPr>
              <a:t>AI-generated poems can be written in a wide range of styles and formats, allowing for greater diversity in the poetry community. </a:t>
            </a:r>
          </a:p>
        </p:txBody>
      </p:sp>
      <p:sp>
        <p:nvSpPr>
          <p:cNvPr name="TextBox 14" id="14"/>
          <p:cNvSpPr txBox="true"/>
          <p:nvPr/>
        </p:nvSpPr>
        <p:spPr>
          <a:xfrm rot="0">
            <a:off x="2254538" y="2842101"/>
            <a:ext cx="4837470" cy="2105021"/>
          </a:xfrm>
          <a:prstGeom prst="rect">
            <a:avLst/>
          </a:prstGeom>
        </p:spPr>
        <p:txBody>
          <a:bodyPr anchor="t" rtlCol="false" tIns="0" lIns="0" bIns="0" rIns="0">
            <a:spAutoFit/>
          </a:bodyPr>
          <a:lstStyle/>
          <a:p>
            <a:pPr algn="ctr">
              <a:lnSpc>
                <a:spcPts val="7649"/>
              </a:lnSpc>
            </a:pPr>
            <a:r>
              <a:rPr lang="en-US" sz="8499" spc="84">
                <a:solidFill>
                  <a:srgbClr val="000000"/>
                </a:solidFill>
                <a:latin typeface="Espa"/>
              </a:rPr>
              <a:t>IMPACT ON WORLD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0237" r="0" b="30237"/>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5835112" y="3563757"/>
            <a:ext cx="7017214" cy="10103318"/>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5435674" y="3019589"/>
            <a:ext cx="7017214" cy="10103318"/>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898632">
            <a:off x="17413978" y="5365583"/>
            <a:ext cx="1050110" cy="1335076"/>
          </a:xfrm>
          <a:prstGeom prst="rect">
            <a:avLst/>
          </a:prstGeom>
        </p:spPr>
      </p:pic>
      <p:sp>
        <p:nvSpPr>
          <p:cNvPr name="TextBox 6" id="6"/>
          <p:cNvSpPr txBox="true"/>
          <p:nvPr/>
        </p:nvSpPr>
        <p:spPr>
          <a:xfrm rot="0">
            <a:off x="6314523" y="6077751"/>
            <a:ext cx="5259516" cy="915035"/>
          </a:xfrm>
          <a:prstGeom prst="rect">
            <a:avLst/>
          </a:prstGeom>
        </p:spPr>
        <p:txBody>
          <a:bodyPr anchor="t" rtlCol="false" tIns="0" lIns="0" bIns="0" rIns="0">
            <a:spAutoFit/>
          </a:bodyPr>
          <a:lstStyle/>
          <a:p>
            <a:pPr algn="ctr">
              <a:lnSpc>
                <a:spcPts val="6399"/>
              </a:lnSpc>
            </a:pPr>
            <a:r>
              <a:rPr lang="en-US" sz="6399" spc="63">
                <a:solidFill>
                  <a:srgbClr val="000000"/>
                </a:solidFill>
                <a:latin typeface="Espa"/>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DAFeqfwyrQA</dc:identifier>
  <dcterms:modified xsi:type="dcterms:W3CDTF">2011-08-01T06:04:30Z</dcterms:modified>
  <cp:revision>1</cp:revision>
  <dc:title>AI-GENERATED POETRY</dc:title>
</cp:coreProperties>
</file>