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C2FB7-9ABE-F305-03E1-37A09DD62C4A}" v="274" dt="2025-04-19T10:11:5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Animal Classifier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0EB9-1E9C-8387-EF41-4A3BC4857BDA}"/>
              </a:ext>
            </a:extLst>
          </p:cNvPr>
          <p:cNvSpPr txBox="1"/>
          <p:nvPr/>
        </p:nvSpPr>
        <p:spPr>
          <a:xfrm>
            <a:off x="198235" y="1710776"/>
            <a:ext cx="901107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213163"/>
                </a:solidFill>
              </a:rPr>
              <a:t>By the end of this project, you will be able to:</a:t>
            </a:r>
            <a:endParaRPr lang="en-US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Understand the concept of </a:t>
            </a:r>
            <a:r>
              <a:rPr lang="en-IN" sz="2000" b="1" dirty="0">
                <a:solidFill>
                  <a:srgbClr val="213163"/>
                </a:solidFill>
              </a:rPr>
              <a:t>multi-class classification</a:t>
            </a:r>
            <a:r>
              <a:rPr lang="en-IN" sz="2000" dirty="0">
                <a:solidFill>
                  <a:srgbClr val="213163"/>
                </a:solidFill>
              </a:rPr>
              <a:t> using </a:t>
            </a:r>
            <a:endParaRPr lang="en-IN" dirty="0"/>
          </a:p>
          <a:p>
            <a:r>
              <a:rPr lang="en-IN" sz="2000" dirty="0">
                <a:solidFill>
                  <a:srgbClr val="213163"/>
                </a:solidFill>
              </a:rPr>
              <a:t>deep learning</a:t>
            </a:r>
            <a:endParaRPr lang="en-IN" sz="1850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Apply </a:t>
            </a:r>
            <a:r>
              <a:rPr lang="en-IN" sz="2000" b="1" dirty="0">
                <a:solidFill>
                  <a:srgbClr val="213163"/>
                </a:solidFill>
              </a:rPr>
              <a:t>transfer learning</a:t>
            </a:r>
            <a:r>
              <a:rPr lang="en-IN" sz="2000" dirty="0">
                <a:solidFill>
                  <a:srgbClr val="213163"/>
                </a:solidFill>
              </a:rPr>
              <a:t> using pretrained MobileNetV2 for </a:t>
            </a:r>
            <a:endParaRPr lang="en-IN" dirty="0"/>
          </a:p>
          <a:p>
            <a:r>
              <a:rPr lang="en-IN" sz="2000" dirty="0">
                <a:solidFill>
                  <a:srgbClr val="213163"/>
                </a:solidFill>
              </a:rPr>
              <a:t>image recognition tasks</a:t>
            </a:r>
            <a:endParaRPr lang="en-IN" sz="185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Use </a:t>
            </a:r>
            <a:r>
              <a:rPr lang="en-IN" sz="2000" b="1" dirty="0">
                <a:solidFill>
                  <a:srgbClr val="213163"/>
                </a:solidFill>
              </a:rPr>
              <a:t>Image Data Generator</a:t>
            </a:r>
            <a:r>
              <a:rPr lang="en-IN" sz="2000" dirty="0">
                <a:solidFill>
                  <a:srgbClr val="213163"/>
                </a:solidFill>
              </a:rPr>
              <a:t> for efficient image </a:t>
            </a:r>
            <a:endParaRPr lang="en-IN" dirty="0"/>
          </a:p>
          <a:p>
            <a:r>
              <a:rPr lang="en-IN" sz="2000" dirty="0">
                <a:solidFill>
                  <a:srgbClr val="213163"/>
                </a:solidFill>
              </a:rPr>
              <a:t>preprocessing and data augmentation</a:t>
            </a:r>
            <a:endParaRPr lang="en-IN" sz="185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Train and evaluate a CNN model for classifying </a:t>
            </a:r>
            <a:endParaRPr lang="en-IN" dirty="0"/>
          </a:p>
          <a:p>
            <a:r>
              <a:rPr lang="en-IN" sz="2000" b="1" dirty="0">
                <a:solidFill>
                  <a:srgbClr val="213163"/>
                </a:solidFill>
              </a:rPr>
              <a:t>90 different animal species</a:t>
            </a:r>
            <a:endParaRPr lang="en-IN" sz="185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Build and deploy a responsive </a:t>
            </a:r>
            <a:r>
              <a:rPr lang="en-IN" sz="2000" b="1" err="1">
                <a:solidFill>
                  <a:srgbClr val="213163"/>
                </a:solidFill>
              </a:rPr>
              <a:t>Streamlit</a:t>
            </a:r>
            <a:r>
              <a:rPr lang="en-IN" sz="2000" b="1" dirty="0">
                <a:solidFill>
                  <a:srgbClr val="213163"/>
                </a:solidFill>
              </a:rPr>
              <a:t> web application</a:t>
            </a:r>
            <a:r>
              <a:rPr lang="en-IN" sz="2000" dirty="0">
                <a:solidFill>
                  <a:srgbClr val="213163"/>
                </a:solidFill>
              </a:rPr>
              <a:t> </a:t>
            </a:r>
            <a:endParaRPr lang="en-IN" dirty="0"/>
          </a:p>
          <a:p>
            <a:r>
              <a:rPr lang="en-IN" sz="2000" dirty="0">
                <a:solidFill>
                  <a:srgbClr val="213163"/>
                </a:solidFill>
              </a:rPr>
              <a:t>for real-time predictions</a:t>
            </a:r>
            <a:endParaRPr lang="en-IN" sz="185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Interpret model confidence scores and </a:t>
            </a:r>
            <a:r>
              <a:rPr lang="en-IN" sz="2000" b="1" dirty="0">
                <a:solidFill>
                  <a:srgbClr val="213163"/>
                </a:solidFill>
              </a:rPr>
              <a:t>visualize predictions</a:t>
            </a:r>
            <a:endParaRPr lang="en-IN" dirty="0"/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B0D3E-8D59-54DE-90B1-AE1F675C45DF}"/>
              </a:ext>
            </a:extLst>
          </p:cNvPr>
          <p:cNvSpPr txBox="1"/>
          <p:nvPr/>
        </p:nvSpPr>
        <p:spPr>
          <a:xfrm>
            <a:off x="593557" y="2192039"/>
            <a:ext cx="698289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400" b="1" dirty="0"/>
              <a:t>Python</a:t>
            </a:r>
            <a:r>
              <a:rPr lang="en-US" sz="1400" dirty="0"/>
              <a:t> – Core programming language for model development</a:t>
            </a:r>
          </a:p>
          <a:p>
            <a:endParaRPr lang="en-US" sz="1400" dirty="0"/>
          </a:p>
          <a:p>
            <a:pPr marL="285750" indent="-285750">
              <a:buChar char="•"/>
            </a:pPr>
            <a:r>
              <a:rPr lang="en-US" sz="1400" b="1" dirty="0"/>
              <a:t>TensorFlow &amp; </a:t>
            </a:r>
            <a:r>
              <a:rPr lang="en-US" sz="1400" b="1" err="1"/>
              <a:t>Keras</a:t>
            </a:r>
            <a:r>
              <a:rPr lang="en-US" sz="1400" dirty="0"/>
              <a:t> – For building, training, and saving the deep learning model</a:t>
            </a:r>
            <a:endParaRPr lang="en-IN" sz="1400" dirty="0"/>
          </a:p>
          <a:p>
            <a:pPr marL="285750" indent="-285750">
              <a:buChar char="•"/>
            </a:pPr>
            <a:endParaRPr lang="en-US" sz="1400" b="1" dirty="0"/>
          </a:p>
          <a:p>
            <a:pPr marL="285750" indent="-285750">
              <a:buChar char="•"/>
            </a:pPr>
            <a:r>
              <a:rPr lang="en-US" sz="1400" b="1"/>
              <a:t>MobileNetV2</a:t>
            </a:r>
            <a:r>
              <a:rPr lang="en-US" sz="1400" dirty="0"/>
              <a:t> – Pretrained CNN model used for transfer learning</a:t>
            </a:r>
            <a:endParaRPr lang="en-US"/>
          </a:p>
          <a:p>
            <a:pPr marL="285750" indent="-285750">
              <a:buChar char="•"/>
            </a:pPr>
            <a:endParaRPr lang="en-US" sz="1400" b="1" dirty="0"/>
          </a:p>
          <a:p>
            <a:pPr marL="285750" indent="-285750">
              <a:buChar char="•"/>
            </a:pPr>
            <a:r>
              <a:rPr lang="en-US" sz="1400" b="1" dirty="0"/>
              <a:t>Pandas &amp; NumPy</a:t>
            </a:r>
            <a:r>
              <a:rPr lang="en-US" sz="1400" dirty="0"/>
              <a:t> – Data handling and numerical operations</a:t>
            </a:r>
            <a:endParaRPr lang="en-US"/>
          </a:p>
          <a:p>
            <a:pPr marL="285750" indent="-285750">
              <a:buChar char="•"/>
            </a:pPr>
            <a:endParaRPr lang="en-US" sz="1400" b="1" dirty="0"/>
          </a:p>
          <a:p>
            <a:pPr marL="285750" indent="-285750">
              <a:buChar char="•"/>
            </a:pPr>
            <a:r>
              <a:rPr lang="en-US" sz="1400" b="1" dirty="0"/>
              <a:t>Matplotlib</a:t>
            </a:r>
            <a:r>
              <a:rPr lang="en-US" sz="1400" dirty="0"/>
              <a:t> – For visualizing training progress and predictions</a:t>
            </a:r>
            <a:endParaRPr lang="en-US"/>
          </a:p>
          <a:p>
            <a:pPr marL="285750" indent="-285750">
              <a:buChar char="•"/>
            </a:pPr>
            <a:endParaRPr lang="en-US" sz="1400" b="1" dirty="0"/>
          </a:p>
          <a:p>
            <a:pPr marL="285750" indent="-285750">
              <a:buChar char="•"/>
            </a:pPr>
            <a:r>
              <a:rPr lang="en-US" sz="1400" b="1" err="1"/>
              <a:t>Streamlit</a:t>
            </a:r>
            <a:r>
              <a:rPr lang="en-US" sz="1400" dirty="0"/>
              <a:t> – For deploying the model as an interactive web application</a:t>
            </a:r>
            <a:endParaRPr lang="en-US"/>
          </a:p>
          <a:p>
            <a:pPr marL="285750" indent="-285750">
              <a:buChar char="•"/>
            </a:pPr>
            <a:endParaRPr lang="en-US" sz="1400" b="1" dirty="0"/>
          </a:p>
          <a:p>
            <a:pPr marL="285750" indent="-285750">
              <a:buChar char="•"/>
            </a:pPr>
            <a:r>
              <a:rPr lang="en-US" sz="1400" b="1" dirty="0"/>
              <a:t>Kaggle Datasets</a:t>
            </a:r>
            <a:r>
              <a:rPr lang="en-US" sz="1400" dirty="0"/>
              <a:t> – Source of the 90-class animal image dataset</a:t>
            </a:r>
            <a:endParaRPr lang="en-US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8A28-B142-4B7C-41D4-1E128354D8CB}"/>
              </a:ext>
            </a:extLst>
          </p:cNvPr>
          <p:cNvSpPr txBox="1"/>
          <p:nvPr/>
        </p:nvSpPr>
        <p:spPr>
          <a:xfrm>
            <a:off x="948775" y="1584731"/>
            <a:ext cx="8105846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Data Collection : 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Sourced from Kaggle: 90 animal categories, folder-structured format</a:t>
            </a:r>
          </a:p>
          <a:p>
            <a:pPr lvl="1"/>
            <a:endParaRPr lang="en-US" sz="1400" dirty="0"/>
          </a:p>
          <a:p>
            <a:pPr marL="285750" indent="-285750">
              <a:buAutoNum type="arabicPeriod"/>
            </a:pPr>
            <a:r>
              <a:rPr lang="en-US" sz="1400" b="1" dirty="0"/>
              <a:t>Data Preprocessing : 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Resized images to 224×224</a:t>
            </a:r>
          </a:p>
          <a:p>
            <a:pPr marL="285750" lvl="1" indent="-285750">
              <a:buChar char="•"/>
            </a:pPr>
            <a:r>
              <a:rPr lang="en-US" sz="1400" dirty="0"/>
              <a:t>Normalized pixel values (0–1 scaling)</a:t>
            </a:r>
          </a:p>
          <a:p>
            <a:pPr marL="285750" lvl="1" indent="-285750">
              <a:buChar char="•"/>
            </a:pPr>
            <a:r>
              <a:rPr lang="en-US" sz="1400" dirty="0"/>
              <a:t>Used </a:t>
            </a:r>
            <a:r>
              <a:rPr lang="en-US" sz="1400" err="1">
                <a:latin typeface="Consolas"/>
              </a:rPr>
              <a:t>ImageDataGenerator</a:t>
            </a:r>
            <a:r>
              <a:rPr lang="en-US" sz="1400" dirty="0"/>
              <a:t> for augmentation and loading</a:t>
            </a:r>
          </a:p>
          <a:p>
            <a:pPr marL="285750" indent="-285750">
              <a:buAutoNum type="arabicPeriod"/>
            </a:pPr>
            <a:endParaRPr lang="en-US" sz="1400" b="1" dirty="0"/>
          </a:p>
          <a:p>
            <a:pPr marL="285750" indent="-285750">
              <a:buAutoNum type="arabicPeriod"/>
            </a:pPr>
            <a:r>
              <a:rPr lang="en-US" sz="1400" b="1" dirty="0"/>
              <a:t>Model Development : 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Used </a:t>
            </a:r>
            <a:r>
              <a:rPr lang="en-US" sz="1400" b="1" dirty="0"/>
              <a:t>MobileNetV2</a:t>
            </a:r>
            <a:r>
              <a:rPr lang="en-US" sz="1400" dirty="0"/>
              <a:t> (pretrained on ImageNet) as the base</a:t>
            </a:r>
          </a:p>
          <a:p>
            <a:pPr marL="285750" lvl="1" indent="-285750">
              <a:buChar char="•"/>
            </a:pPr>
            <a:r>
              <a:rPr lang="en-US" sz="1400" dirty="0"/>
              <a:t>Added custom layers: </a:t>
            </a:r>
            <a:r>
              <a:rPr lang="en-US" sz="1400" err="1"/>
              <a:t>GlobalAveragePooling</a:t>
            </a:r>
            <a:r>
              <a:rPr lang="en-US" sz="1400" dirty="0"/>
              <a:t>, Dropout, Dense(90)</a:t>
            </a:r>
          </a:p>
          <a:p>
            <a:pPr marL="285750" indent="-285750">
              <a:buAutoNum type="arabicPeriod"/>
            </a:pPr>
            <a:endParaRPr lang="en-US" sz="1400" b="1" dirty="0"/>
          </a:p>
          <a:p>
            <a:pPr marL="285750" indent="-285750">
              <a:buAutoNum type="arabicPeriod"/>
            </a:pPr>
            <a:r>
              <a:rPr lang="en-US" sz="1400" b="1" dirty="0"/>
              <a:t>Model Training : 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Trained on augmented dataset using categorical </a:t>
            </a:r>
            <a:r>
              <a:rPr lang="en-US" sz="1400" dirty="0" err="1"/>
              <a:t>crossentropy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Optimized using Adam optimizer</a:t>
            </a:r>
          </a:p>
          <a:p>
            <a:pPr marL="285750" indent="-285750">
              <a:buAutoNum type="arabicPeriod"/>
            </a:pPr>
            <a:endParaRPr lang="en-US" sz="1400" b="1" dirty="0"/>
          </a:p>
          <a:p>
            <a:pPr marL="285750" indent="-285750">
              <a:buAutoNum type="arabicPeriod"/>
            </a:pPr>
            <a:r>
              <a:rPr lang="en-US" sz="1400" b="1" dirty="0"/>
              <a:t>Model Evaluation &amp; Saving :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Evaluated accuracy and loss</a:t>
            </a:r>
          </a:p>
          <a:p>
            <a:pPr marL="285750" lvl="1" indent="-285750">
              <a:buChar char="•"/>
            </a:pPr>
            <a:r>
              <a:rPr lang="en-US" sz="1400" dirty="0"/>
              <a:t>Saved the model as </a:t>
            </a:r>
            <a:r>
              <a:rPr lang="en-US" sz="1400" err="1">
                <a:latin typeface="Consolas"/>
              </a:rPr>
              <a:t>MCAR.keras</a:t>
            </a:r>
            <a:endParaRPr lang="en-US" sz="1400"/>
          </a:p>
          <a:p>
            <a:pPr marL="285750" indent="-285750">
              <a:buAutoNum type="arabicPeriod"/>
            </a:pPr>
            <a:endParaRPr lang="en-US" sz="1400" b="1" dirty="0"/>
          </a:p>
          <a:p>
            <a:pPr marL="285750" indent="-285750">
              <a:buAutoNum type="arabicPeriod"/>
            </a:pPr>
            <a:r>
              <a:rPr lang="en-US" sz="1400" b="1" dirty="0"/>
              <a:t>Deployment : </a:t>
            </a:r>
            <a:endParaRPr lang="en-US" sz="1400" dirty="0"/>
          </a:p>
          <a:p>
            <a:pPr marL="285750" lvl="1" indent="-285750">
              <a:buChar char="•"/>
            </a:pPr>
            <a:r>
              <a:rPr lang="en-US" sz="1400" dirty="0"/>
              <a:t>Built a web interface using </a:t>
            </a:r>
            <a:r>
              <a:rPr lang="en-US" sz="1400" b="1" err="1"/>
              <a:t>Streamlit</a:t>
            </a:r>
            <a:r>
              <a:rPr lang="en-US" sz="1400" dirty="0"/>
              <a:t> for real-time image prediction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4E8E7-794D-99D0-7DCD-05A5AC5E3451}"/>
              </a:ext>
            </a:extLst>
          </p:cNvPr>
          <p:cNvSpPr txBox="1"/>
          <p:nvPr/>
        </p:nvSpPr>
        <p:spPr>
          <a:xfrm>
            <a:off x="255528" y="1985783"/>
            <a:ext cx="1161219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The ability to automatically classify animal species from images has a wide range of applications in fields such as wildlife monitoring, conservation, zoology, and education. However, it presents significant challenges:</a:t>
            </a:r>
          </a:p>
          <a:p>
            <a:endParaRPr lang="en-US" sz="1400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🧬 </a:t>
            </a:r>
            <a:r>
              <a:rPr lang="en-US" sz="1400" b="1" dirty="0"/>
              <a:t>Visual Similarity</a:t>
            </a:r>
            <a:r>
              <a:rPr lang="en-US" sz="1400" dirty="0"/>
              <a:t>: Many animals from different species may look visually similar (e.g., leopards vs. jaguars), making classification difficult even for humans.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🐾 </a:t>
            </a:r>
            <a:r>
              <a:rPr lang="en-US" sz="1400" b="1" dirty="0"/>
              <a:t>Diverse Appearances</a:t>
            </a:r>
            <a:r>
              <a:rPr lang="en-US" sz="1400" dirty="0"/>
              <a:t>: The same species can appear very different due to changes in age, color, or region (e.g., different types of parrots or tigers).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🖼️ </a:t>
            </a:r>
            <a:r>
              <a:rPr lang="en-US" sz="1400" b="1" dirty="0"/>
              <a:t>Unstructured Input Data</a:t>
            </a:r>
            <a:r>
              <a:rPr lang="en-US" sz="1400" dirty="0"/>
              <a:t>: Real-world animal images may have varying lighting conditions, background noise, camera angles, and occlusions.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📊 </a:t>
            </a:r>
            <a:r>
              <a:rPr lang="en-US" sz="1400" b="1" dirty="0"/>
              <a:t>High Dimensionality</a:t>
            </a:r>
            <a:r>
              <a:rPr lang="en-US" sz="1400" dirty="0"/>
              <a:t>: Handling a multi-class problem with 90 categories requires a deep, well-optimized model that generalizes well to unseen data.</a:t>
            </a:r>
          </a:p>
          <a:p>
            <a:pPr marL="228600" indent="-228600">
              <a:buFont typeface=""/>
              <a:buChar char="•"/>
            </a:pPr>
            <a:endParaRPr lang="en-US" sz="1400" dirty="0"/>
          </a:p>
          <a:p>
            <a:r>
              <a:rPr lang="en-US" sz="1400" b="1" dirty="0"/>
              <a:t>✅ Objective</a:t>
            </a:r>
          </a:p>
          <a:p>
            <a:endParaRPr lang="en-US" sz="1400" b="1" dirty="0"/>
          </a:p>
          <a:p>
            <a:r>
              <a:rPr lang="en-US" sz="1400" dirty="0"/>
              <a:t>To develop a robust image classification system using deep learning and transfer learning techniques that can: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Accurately classify an animal image into one of 90 species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Be efficiently deployed as a </a:t>
            </a:r>
            <a:r>
              <a:rPr lang="en-US" sz="1400" b="1" err="1"/>
              <a:t>Streamlit</a:t>
            </a:r>
            <a:r>
              <a:rPr lang="en-US" sz="1400" b="1" dirty="0"/>
              <a:t> web application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Deliver </a:t>
            </a:r>
            <a:r>
              <a:rPr lang="en-US" sz="1400" b="1" dirty="0"/>
              <a:t>real-time</a:t>
            </a:r>
            <a:r>
              <a:rPr lang="en-US" sz="1400" dirty="0"/>
              <a:t> predictions with high confidence and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C78B4-6184-1E2C-C5C2-0D475122756D}"/>
              </a:ext>
            </a:extLst>
          </p:cNvPr>
          <p:cNvSpPr txBox="1"/>
          <p:nvPr/>
        </p:nvSpPr>
        <p:spPr>
          <a:xfrm>
            <a:off x="255528" y="1899843"/>
            <a:ext cx="7624583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🧠 Transfer Learning with MobileNetV2</a:t>
            </a:r>
          </a:p>
          <a:p>
            <a:endParaRPr lang="en-US" sz="1400" b="1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Leveraged </a:t>
            </a:r>
            <a:r>
              <a:rPr lang="en-US" sz="1400" b="1" dirty="0"/>
              <a:t>MobileNetV2</a:t>
            </a:r>
            <a:r>
              <a:rPr lang="en-US" sz="1400" dirty="0"/>
              <a:t>, a lightweight and efficient convolutional neural network pretrained on ImageNet.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Reused the feature extraction layers and replaced the classification head with custom layers for our 90-class problem.</a:t>
            </a:r>
          </a:p>
          <a:p>
            <a:r>
              <a:rPr lang="en-US" sz="1400" b="1" dirty="0"/>
              <a:t>🧪 Custom Model Architecture</a:t>
            </a:r>
          </a:p>
          <a:p>
            <a:endParaRPr lang="en-US" sz="1400" b="1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Added layers: </a:t>
            </a:r>
            <a:r>
              <a:rPr lang="en-US" sz="1400" err="1"/>
              <a:t>GlobalAveragePooling</a:t>
            </a:r>
            <a:r>
              <a:rPr lang="en-US" sz="1400" dirty="0"/>
              <a:t> → Dropout (0.3) → Dense(90, </a:t>
            </a:r>
            <a:r>
              <a:rPr lang="en-US" sz="1400" err="1"/>
              <a:t>softmax</a:t>
            </a:r>
            <a:r>
              <a:rPr lang="en-US" sz="1400" dirty="0"/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Ensured the model is small, fast, and deployable on low-resource environments</a:t>
            </a:r>
          </a:p>
          <a:p>
            <a:r>
              <a:rPr lang="en-US" sz="1400" b="1" dirty="0"/>
              <a:t>🖼️ Image Preprocessing</a:t>
            </a:r>
          </a:p>
          <a:p>
            <a:endParaRPr lang="en-US" sz="1400" b="1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Standardized all images to 224×224 resolution</a:t>
            </a:r>
          </a:p>
          <a:p>
            <a:pPr marL="228600" indent="-228600">
              <a:buFont typeface=""/>
              <a:buChar char="•"/>
            </a:pPr>
            <a:r>
              <a:rPr lang="en-US" sz="1400" dirty="0"/>
              <a:t>Applied normalization and augmentation to improve generalization</a:t>
            </a:r>
          </a:p>
          <a:p>
            <a:r>
              <a:rPr lang="en-US" sz="1400" b="1" dirty="0"/>
              <a:t>🚀 Deployment via </a:t>
            </a:r>
            <a:r>
              <a:rPr lang="en-US" sz="1400" b="1" err="1"/>
              <a:t>Streamlit</a:t>
            </a:r>
            <a:endParaRPr lang="en-US" sz="1400" b="1"/>
          </a:p>
          <a:p>
            <a:endParaRPr lang="en-US" sz="1400" b="1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Built a clean, interactive web app using </a:t>
            </a:r>
            <a:r>
              <a:rPr lang="en-US" sz="1400" b="1" err="1"/>
              <a:t>Streamlit</a:t>
            </a:r>
            <a:endParaRPr lang="en-US" sz="1400" b="1"/>
          </a:p>
          <a:p>
            <a:pPr marL="228600" indent="-228600">
              <a:buFont typeface=""/>
              <a:buChar char="•"/>
            </a:pPr>
            <a:r>
              <a:rPr lang="en-US" sz="1400" dirty="0"/>
              <a:t>Allows users to upload any image and get real-time species prediction with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A2B8D394-D807-E9DA-7E97-014853FB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35" y="1455247"/>
            <a:ext cx="8821794" cy="52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CBBC8-48F4-DB30-65C1-451BED24443E}"/>
              </a:ext>
            </a:extLst>
          </p:cNvPr>
          <p:cNvSpPr txBox="1"/>
          <p:nvPr/>
        </p:nvSpPr>
        <p:spPr>
          <a:xfrm>
            <a:off x="828460" y="1939949"/>
            <a:ext cx="797407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dirty="0"/>
              <a:t>This project successfully demonstrates the use of </a:t>
            </a:r>
            <a:r>
              <a:rPr lang="en-US" sz="1400" b="1" dirty="0"/>
              <a:t>deep learning and transfer learning</a:t>
            </a:r>
            <a:r>
              <a:rPr lang="en-US" sz="1400" dirty="0"/>
              <a:t> to solve a complex </a:t>
            </a:r>
            <a:r>
              <a:rPr lang="en-US" sz="1400" b="1" dirty="0"/>
              <a:t>multi-class image classification</a:t>
            </a:r>
            <a:r>
              <a:rPr lang="en-US" sz="1400" dirty="0"/>
              <a:t> task.</a:t>
            </a:r>
          </a:p>
          <a:p>
            <a:endParaRPr lang="en-US" sz="1400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By training on a well-curated dataset of </a:t>
            </a:r>
            <a:r>
              <a:rPr lang="en-US" sz="1400" b="1" dirty="0"/>
              <a:t>90 animal categories</a:t>
            </a:r>
            <a:r>
              <a:rPr lang="en-US" sz="1400" dirty="0"/>
              <a:t>, the model learned to generalize across diverse species and visual conditions.</a:t>
            </a:r>
          </a:p>
          <a:p>
            <a:pPr marL="228600" indent="-228600">
              <a:buFont typeface=""/>
              <a:buChar char="•"/>
            </a:pPr>
            <a:endParaRPr lang="en-US" sz="1400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The integration of </a:t>
            </a:r>
            <a:r>
              <a:rPr lang="en-US" sz="1400" b="1" dirty="0"/>
              <a:t>MobileNetV2</a:t>
            </a:r>
            <a:r>
              <a:rPr lang="en-US" sz="1400" dirty="0"/>
              <a:t> ensured that the model remains lightweight, fast, and suitable for deployment.</a:t>
            </a:r>
            <a:endParaRPr lang="en-US"/>
          </a:p>
          <a:p>
            <a:pPr marL="228600" indent="-228600">
              <a:buFont typeface=""/>
              <a:buChar char="•"/>
            </a:pPr>
            <a:endParaRPr lang="en-US" sz="1400" dirty="0"/>
          </a:p>
          <a:p>
            <a:pPr marL="228600" indent="-228600">
              <a:buFont typeface=""/>
              <a:buChar char="•"/>
            </a:pPr>
            <a:r>
              <a:rPr lang="en-US" sz="1400" dirty="0"/>
              <a:t>The final product, a </a:t>
            </a:r>
            <a:r>
              <a:rPr lang="en-US" sz="1400" b="1" dirty="0" err="1"/>
              <a:t>Streamlit</a:t>
            </a:r>
            <a:r>
              <a:rPr lang="en-US" sz="1400" b="1" dirty="0"/>
              <a:t>-based web app</a:t>
            </a:r>
            <a:r>
              <a:rPr lang="en-US" sz="1400" dirty="0"/>
              <a:t>, provides a clean and interactive interface for real-time animal species prediction from uploaded images.</a:t>
            </a:r>
            <a:endParaRPr lang="en-US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 The project not only highlights the power of pretrained CNNs but also shows how </a:t>
            </a:r>
            <a:r>
              <a:rPr lang="en-US" sz="1400" b="1" dirty="0"/>
              <a:t>AI can be made accessible to end-users through deployment platforms</a:t>
            </a:r>
            <a:r>
              <a:rPr lang="en-US" sz="14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80</cp:revision>
  <dcterms:created xsi:type="dcterms:W3CDTF">2024-12-31T09:40:01Z</dcterms:created>
  <dcterms:modified xsi:type="dcterms:W3CDTF">2025-04-19T10:12:47Z</dcterms:modified>
</cp:coreProperties>
</file>