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76" autoAdjust="0"/>
  </p:normalViewPr>
  <p:slideViewPr>
    <p:cSldViewPr snapToGrid="0">
      <p:cViewPr varScale="1">
        <p:scale>
          <a:sx n="72" d="100"/>
          <a:sy n="72" d="100"/>
        </p:scale>
        <p:origin x="90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4123-E098-466E-B0A5-18351DA9256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C2AB-8DD0-4DB8-8F85-32E693D3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3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C2AB-8DD0-4DB8-8F85-32E693D33DB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5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2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0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7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5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0CD3A9-8034-44E0-B63A-05823CE1EE84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E75F86A-57BC-48A0-8B1B-02ADAB5C7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972E-A6FB-67AD-1B41-047DC36C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63599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INTRODUCTION TO BANKING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0979C-5D92-B249-3BCC-0190F0A1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863600"/>
            <a:ext cx="11765280" cy="5994400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Overview of Term Deposits: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Significant revenue stream for banks</a:t>
            </a:r>
            <a:endParaRPr lang="en-I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Cash investments held within financial institutions</a:t>
            </a:r>
            <a:endParaRPr lang="en-I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Funds committed for a predetermined period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Accrue interest at an agreed-upon rate</a:t>
            </a:r>
          </a:p>
          <a:p>
            <a:pPr algn="l"/>
            <a:endParaRPr lang="en-US" altLang="en-US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Promotion Strategies for Term Deposits: </a:t>
            </a:r>
            <a:r>
              <a:rPr lang="en-IN" sz="1800" dirty="0"/>
              <a:t>Email marketing, Advertisements, Telephonic marketing, Digital marketing</a:t>
            </a:r>
          </a:p>
          <a:p>
            <a:endParaRPr lang="en-IN" sz="1800" dirty="0"/>
          </a:p>
          <a:p>
            <a:r>
              <a:rPr lang="en-IN" sz="2000" dirty="0"/>
              <a:t>Importance of Telephonic Marketing: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Effective means of engaging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Requires substantial investment (large call centers)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Essential to pre-identify potential customers</a:t>
            </a:r>
          </a:p>
          <a:p>
            <a:endParaRPr lang="en-IN" sz="1800" dirty="0"/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of the Analysis: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if the client will subscribe to a term deposit (target variable ‘y’)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algn="l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lang="en-US" altLang="en-US" sz="2400" dirty="0"/>
          </a:p>
          <a:p>
            <a:pPr algn="l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01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60"/>
            <a:ext cx="5994397" cy="2760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Number of Previous Contacts</a:t>
            </a:r>
            <a:r>
              <a:rPr lang="en-IN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clients had few previous contacts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Some clients contacted more frequently in previous campaigns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Histogram showing the distribution of previous contacts</a:t>
            </a: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846394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Days Passed Since Last Contact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clients have -1 value indicating no previous contact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Other values show the days passed distribution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Histogram showing the distribution of days passed since last contact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F48C6-1E4A-A49C-6244-391F6371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3" y="3607241"/>
            <a:ext cx="3947934" cy="3133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A50DD-D2F9-4A77-8324-10DDB349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1" y="3607241"/>
            <a:ext cx="5511065" cy="31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0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60"/>
            <a:ext cx="5994397" cy="276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Subscription Status</a:t>
            </a:r>
            <a:r>
              <a:rPr lang="en-IN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Majority of clients did not subscribe to term deposits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Significant minority subscribed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Count plot showing the count of clients who subscribed vs. those who did not</a:t>
            </a: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846394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Outcomes of Previous Campaigns: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outcomes are unknown or failure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Few outcomes are success or other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Count plot showing the count of each previous campaign outcome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1DF3-A248-7635-B2FE-EF1C6EA7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7" y="3424734"/>
            <a:ext cx="4964649" cy="343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BC2EE-194D-C060-0C78-51973829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3558199"/>
            <a:ext cx="5489835" cy="31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9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CORRELATION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924560"/>
            <a:ext cx="12029439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 </a:t>
            </a:r>
            <a:r>
              <a:rPr lang="en-US" dirty="0"/>
              <a:t>Identify correlations between different attributes and the likelihood of subscribing to a term deposit.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dirty="0"/>
              <a:t>Correlation values range from -1 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/>
              <a:t>1: Perfect positive correlation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/>
              <a:t>-1: Perfect negative correlation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/>
              <a:t>0: No correlation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E44CA-FA2E-F2F6-2EAA-9210C18B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81" y="1510007"/>
            <a:ext cx="6046003" cy="53479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1D309-A85E-D1D3-7D09-12DA484A4069}"/>
              </a:ext>
            </a:extLst>
          </p:cNvPr>
          <p:cNvSpPr txBox="1">
            <a:spLocks/>
          </p:cNvSpPr>
          <p:nvPr/>
        </p:nvSpPr>
        <p:spPr>
          <a:xfrm>
            <a:off x="162561" y="3205480"/>
            <a:ext cx="5933439" cy="365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sz="1700" dirty="0"/>
              <a:t>Visualization of Correlation Matrix: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Heatmap used to visualize correlations</a:t>
            </a:r>
            <a:endParaRPr lang="en-IN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/>
              <a:t>Darker colours indicate stronger correlations (positive or negative)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Lighter colors indicate weaker correlations</a:t>
            </a:r>
            <a:endParaRPr lang="en-IN" sz="17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sz="1800" b="1" dirty="0"/>
              <a:t>Insights for Targeted Campaigns: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Duration of contact is a strong indicator of subscription likelihood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Balance and previous campaign outcomes also influence subscription</a:t>
            </a:r>
          </a:p>
        </p:txBody>
      </p:sp>
    </p:spTree>
    <p:extLst>
      <p:ext uri="{BB962C8B-B14F-4D97-AF65-F5344CB8AC3E}">
        <p14:creationId xmlns:p14="http://schemas.microsoft.com/office/powerpoint/2010/main" val="26465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A74B-69FA-28C9-3F78-C7469857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9920"/>
            <a:ext cx="12192000" cy="93472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710F-FA04-15F3-4BD3-59C427C9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6894" y="2164080"/>
            <a:ext cx="8004386" cy="3962400"/>
          </a:xfrm>
        </p:spPr>
        <p:txBody>
          <a:bodyPr/>
          <a:lstStyle/>
          <a:p>
            <a:pPr algn="just"/>
            <a:r>
              <a:rPr lang="en-US" dirty="0"/>
              <a:t>Focus on clients with higher balances and positive previous campaign outcomes.</a:t>
            </a:r>
          </a:p>
          <a:p>
            <a:pPr algn="just"/>
            <a:r>
              <a:rPr lang="en-US" dirty="0"/>
              <a:t>Prioritize longer contact durations to increase subscription likelihood.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65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74D-9ECA-99EE-4CAC-75D9AC63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1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39CE-744C-6854-041D-A6F90309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1408"/>
            <a:ext cx="12192000" cy="60065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Related to direct marketing campaigns (phone calls) of a Portuguese banking institution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data from May 2008 to November 2010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just">
              <a:buNone/>
            </a:pPr>
            <a:r>
              <a:rPr lang="en-US" dirty="0"/>
              <a:t>Key Attributes in the Dataset: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Age:</a:t>
            </a:r>
            <a:r>
              <a:rPr lang="en-US" sz="1800" dirty="0"/>
              <a:t> Numeric variable indicating the client's age in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Job:</a:t>
            </a:r>
            <a:r>
              <a:rPr lang="en-US" sz="1800" dirty="0"/>
              <a:t> Categorical variable indicating the client's job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Marital Status:</a:t>
            </a:r>
            <a:r>
              <a:rPr lang="en-US" sz="1800" dirty="0"/>
              <a:t> Categorical variable (married, divorced, single)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Education:</a:t>
            </a:r>
            <a:r>
              <a:rPr lang="en-US" sz="1800" dirty="0"/>
              <a:t> Categorical variable (unknown, secondary, primary, tertiary)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Default:</a:t>
            </a:r>
            <a:r>
              <a:rPr lang="en-US" sz="1800" dirty="0"/>
              <a:t> Binary variable indicating if the client has credit in default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Balance:</a:t>
            </a:r>
            <a:r>
              <a:rPr lang="en-US" sz="1800" dirty="0"/>
              <a:t> Numeric variable representing the average yearly balance in euros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Housing Loan:</a:t>
            </a:r>
            <a:r>
              <a:rPr lang="en-US" sz="1800" dirty="0"/>
              <a:t> Binary variable indicating if the client has a housing loan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Personal Loan:</a:t>
            </a:r>
            <a:r>
              <a:rPr lang="en-US" sz="1800" dirty="0"/>
              <a:t> Binary variable indicating if the client has a personal loan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Contact:</a:t>
            </a:r>
            <a:r>
              <a:rPr lang="en-US" sz="1800" dirty="0"/>
              <a:t> Categorical variable representing the type of communication used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Day:</a:t>
            </a:r>
            <a:r>
              <a:rPr lang="en-US" sz="1800" dirty="0"/>
              <a:t> Numeric variable indicating the last contact day of the month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Month:</a:t>
            </a:r>
            <a:r>
              <a:rPr lang="en-US" sz="1800" dirty="0"/>
              <a:t> Categorical variable indicating the last contact month of the year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9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2A24-BC53-CD0F-F628-3BFCDDEA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  <a:p>
            <a:r>
              <a:rPr lang="en-US" sz="1800" b="1" dirty="0"/>
              <a:t>Duration:</a:t>
            </a:r>
            <a:r>
              <a:rPr lang="en-US" sz="1800" dirty="0"/>
              <a:t> Numeric variable representing the duration of the last contact in seconds</a:t>
            </a:r>
            <a:endParaRPr lang="en-IN" sz="1800" dirty="0"/>
          </a:p>
          <a:p>
            <a:r>
              <a:rPr lang="en-US" sz="1800" b="1" dirty="0"/>
              <a:t>Campaign:</a:t>
            </a:r>
            <a:r>
              <a:rPr lang="en-US" sz="1800" dirty="0"/>
              <a:t> Numeric variable representing the number of contacts performed during this campaign</a:t>
            </a:r>
            <a:endParaRPr lang="en-IN" sz="1800" dirty="0"/>
          </a:p>
          <a:p>
            <a:r>
              <a:rPr lang="en-US" sz="1800" b="1" dirty="0" err="1"/>
              <a:t>Pdays</a:t>
            </a:r>
            <a:r>
              <a:rPr lang="en-US" sz="1800" b="1" dirty="0"/>
              <a:t>:</a:t>
            </a:r>
            <a:r>
              <a:rPr lang="en-US" sz="1800" dirty="0"/>
              <a:t> Numeric variable representing the number of days since the client was last contacted</a:t>
            </a:r>
            <a:endParaRPr lang="en-IN" sz="1800" dirty="0"/>
          </a:p>
          <a:p>
            <a:r>
              <a:rPr lang="en-US" sz="1800" b="1" dirty="0"/>
              <a:t>Previous:</a:t>
            </a:r>
            <a:r>
              <a:rPr lang="en-US" sz="1800" dirty="0"/>
              <a:t> Numeric variable representing the number of contacts before this campaign</a:t>
            </a:r>
            <a:endParaRPr lang="en-IN" sz="1800" dirty="0"/>
          </a:p>
          <a:p>
            <a:r>
              <a:rPr lang="en-US" sz="1800" b="1" dirty="0" err="1"/>
              <a:t>Poutcome</a:t>
            </a:r>
            <a:r>
              <a:rPr lang="en-US" sz="1800" b="1" dirty="0"/>
              <a:t>:</a:t>
            </a:r>
            <a:r>
              <a:rPr lang="en-US" sz="1800" dirty="0"/>
              <a:t> Categorical variable representing the outcome of the previous campaign</a:t>
            </a:r>
          </a:p>
          <a:p>
            <a:r>
              <a:rPr lang="en-IN" sz="1800" b="1" dirty="0"/>
              <a:t>Target Variable (‘y’): </a:t>
            </a:r>
            <a:r>
              <a:rPr lang="en-US" sz="1800" dirty="0"/>
              <a:t>Binary variable indicating if the client subscribed to a term deposit (yes/no)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70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59"/>
            <a:ext cx="5994397" cy="2590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Job Type Variation: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common job types: blue-collar, management, and technician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Least common job types: unknown, unemployed, and student</a:t>
            </a:r>
            <a:endParaRPr lang="en-IN" sz="1800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Bar plot showing the frequency of each job type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4165F-DADF-82AB-73FC-4F808BAE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685407"/>
            <a:ext cx="4391831" cy="30909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924560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Distribution of 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Majority of clients are between 30 and 40 years old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Right-skewed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Some clients are aged 60 and above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Histogram to show the age distribution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630DD2-5CC6-351F-680E-A9EAABE4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53" y="3626635"/>
            <a:ext cx="3804774" cy="32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60"/>
            <a:ext cx="5994397" cy="2760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/>
              <a:t>Education Level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Most clients have secondary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Fewer clients have primary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Some clients have tertiary education or unknown education level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2200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Count plot showing the count of each education level</a:t>
            </a:r>
            <a:endParaRPr lang="en-IN" sz="1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924560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Marital Status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Majority of clients are married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Significant proportion of single clients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Smaller proportion of divorced clients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Count plot showing the count of each marital status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9D53F-3052-11C2-BCEE-6B52A750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7" y="3626635"/>
            <a:ext cx="4467008" cy="308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B3236-E492-97BB-45C6-7625758A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29" y="3685407"/>
            <a:ext cx="4382021" cy="30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60"/>
            <a:ext cx="5994397" cy="2760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Distribution of Average Yearly Balance</a:t>
            </a:r>
            <a:r>
              <a:rPr lang="en-IN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Wide range of balances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Right-skewed distribution with some negative balances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Outliers with very high balances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2200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Histogram with KDE to show the balance distribution</a:t>
            </a:r>
            <a:endParaRPr lang="en-IN" sz="1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91441" y="2048576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Credit in Default Proportion: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Majority of clients do not have credit in default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Small proportion of clients have credit in default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Result: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The percentage of clients having credit in default is: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4A3BB-709B-BE75-7961-697854C9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1" y="3593137"/>
            <a:ext cx="6209144" cy="32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82881" y="1168397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Housing Loan Proportion: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More clients have housing loans than not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Significant proportion without housing loans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Result: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Number of clients having housing loan: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25130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041F78-4D2A-5ED2-2C14-9603EEE4EB17}"/>
              </a:ext>
            </a:extLst>
          </p:cNvPr>
          <p:cNvSpPr txBox="1">
            <a:spLocks/>
          </p:cNvSpPr>
          <p:nvPr/>
        </p:nvSpPr>
        <p:spPr>
          <a:xfrm>
            <a:off x="6299199" y="1168397"/>
            <a:ext cx="5709920" cy="320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Personal Loan Proportion: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Fewer clients have personal loans compared to those who do not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Clear majority without personal loans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Result: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Number of clients having personal loan: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7244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C71F37-9B65-24D7-2838-0C8D6AAC2132}"/>
              </a:ext>
            </a:extLst>
          </p:cNvPr>
          <p:cNvSpPr txBox="1">
            <a:spLocks/>
          </p:cNvSpPr>
          <p:nvPr/>
        </p:nvSpPr>
        <p:spPr>
          <a:xfrm>
            <a:off x="182881" y="3929244"/>
            <a:ext cx="11826238" cy="2760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Communication Types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contacts made via cellular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Fewer contacts made via telephone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Some contacts have unknown type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Result: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The communication types used for contacting clients during the campaign are: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Telephone, Cellular, Unknown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54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60"/>
            <a:ext cx="5994397" cy="2760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Last Contact Month Variation</a:t>
            </a:r>
            <a:r>
              <a:rPr lang="en-IN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Higher contact frequency in certain months (e.g., May, July)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Lower contact frequency in other months (e.g., December)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Bar plot showing the count of contacts per month</a:t>
            </a: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924560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Distribution of Last Contact Day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Even distribution across the days of the month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 significant peaks or dips on specific days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Histogram showing the distribution of last contact days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1B1E2-107F-0242-3079-1425BAD6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6" y="3385044"/>
            <a:ext cx="4732491" cy="3330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DD9FB-D23C-7630-7A8B-C192A765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55" y="3529075"/>
            <a:ext cx="4813769" cy="33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AE6-105A-06D3-2EB4-0EE3F4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5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4E30-E9CE-09D5-9B9A-2402A95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2" y="924560"/>
            <a:ext cx="5994397" cy="276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Number of Contacts During Campaign</a:t>
            </a:r>
            <a:r>
              <a:rPr lang="en-IN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clients contacted few times (1-3 times)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Few clients contacted more frequently.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Histogram showing the distribution of campaign contacts</a:t>
            </a: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7B79C6-E55A-1BA3-720E-CC50F0BE4A30}"/>
              </a:ext>
            </a:extLst>
          </p:cNvPr>
          <p:cNvSpPr txBox="1">
            <a:spLocks/>
          </p:cNvSpPr>
          <p:nvPr/>
        </p:nvSpPr>
        <p:spPr>
          <a:xfrm>
            <a:off x="162561" y="846394"/>
            <a:ext cx="5709920" cy="2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dirty="0"/>
              <a:t>Distribution of Contact Duration: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Most calls are short (under 300 seconds)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Right-skewed distribution with few long calls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IN" sz="800" dirty="0"/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Histogram showing the contact duration distribution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AE0A0-1D32-DC48-AE6B-034137BA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3" y="3327841"/>
            <a:ext cx="5168254" cy="353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277A7-1153-EAD1-905E-AE775CEC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92" y="3384880"/>
            <a:ext cx="4964375" cy="34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7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157</TotalTime>
  <Words>1023</Words>
  <Application>Microsoft Office PowerPoint</Application>
  <PresentationFormat>Widescreen</PresentationFormat>
  <Paragraphs>182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Wingdings</vt:lpstr>
      <vt:lpstr>Wood Type</vt:lpstr>
      <vt:lpstr>INTRODUCTION TO BANKING DATASET</vt:lpstr>
      <vt:lpstr>Data Description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CORRELATION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Rithvik L</dc:creator>
  <cp:lastModifiedBy>Rithvik L</cp:lastModifiedBy>
  <cp:revision>2</cp:revision>
  <dcterms:created xsi:type="dcterms:W3CDTF">2024-06-22T10:36:31Z</dcterms:created>
  <dcterms:modified xsi:type="dcterms:W3CDTF">2024-06-22T13:14:26Z</dcterms:modified>
</cp:coreProperties>
</file>