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notesMasterIdLst>
    <p:notesMasterId r:id="rId10"/>
  </p:notesMasterIdLst>
  <p:sldIdLst>
    <p:sldId id="256" r:id="rId2"/>
    <p:sldId id="257" r:id="rId3"/>
    <p:sldId id="259" r:id="rId4"/>
    <p:sldId id="260" r:id="rId5"/>
    <p:sldId id="269" r:id="rId6"/>
    <p:sldId id="261" r:id="rId7"/>
    <p:sldId id="262" r:id="rId8"/>
    <p:sldId id="268"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3076" autoAdjust="0"/>
  </p:normalViewPr>
  <p:slideViewPr>
    <p:cSldViewPr snapToGrid="0">
      <p:cViewPr varScale="1">
        <p:scale>
          <a:sx n="72" d="100"/>
          <a:sy n="72" d="100"/>
        </p:scale>
        <p:origin x="908" y="5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B6B4123-E098-466E-B0A5-18351DA92563}" type="datetimeFigureOut">
              <a:rPr lang="en-IN" smtClean="0"/>
              <a:t>05-08-2024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123C2AB-8DD0-4DB8-8F85-32E693D33DB3}" type="slidenum">
              <a:rPr lang="en-IN" smtClean="0"/>
              <a:t>‹#›</a:t>
            </a:fld>
            <a:endParaRPr lang="en-IN"/>
          </a:p>
        </p:txBody>
      </p:sp>
    </p:spTree>
    <p:extLst>
      <p:ext uri="{BB962C8B-B14F-4D97-AF65-F5344CB8AC3E}">
        <p14:creationId xmlns:p14="http://schemas.microsoft.com/office/powerpoint/2010/main" val="30291300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123C2AB-8DD0-4DB8-8F85-32E693D33DB3}" type="slidenum">
              <a:rPr lang="en-IN" smtClean="0"/>
              <a:t>1</a:t>
            </a:fld>
            <a:endParaRPr lang="en-IN"/>
          </a:p>
        </p:txBody>
      </p:sp>
    </p:spTree>
    <p:extLst>
      <p:ext uri="{BB962C8B-B14F-4D97-AF65-F5344CB8AC3E}">
        <p14:creationId xmlns:p14="http://schemas.microsoft.com/office/powerpoint/2010/main" val="936150558"/>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90CD3A9-8034-44E0-B63A-05823CE1EE84}" type="datetimeFigureOut">
              <a:rPr lang="en-IN" smtClean="0"/>
              <a:t>05-08-2024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0E75F86A-57BC-48A0-8B1B-02ADAB5C7E93}" type="slidenum">
              <a:rPr lang="en-IN" smtClean="0"/>
              <a:t>‹#›</a:t>
            </a:fld>
            <a:endParaRPr lang="en-IN"/>
          </a:p>
        </p:txBody>
      </p:sp>
    </p:spTree>
    <p:extLst>
      <p:ext uri="{BB962C8B-B14F-4D97-AF65-F5344CB8AC3E}">
        <p14:creationId xmlns:p14="http://schemas.microsoft.com/office/powerpoint/2010/main" val="33073236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0CD3A9-8034-44E0-B63A-05823CE1EE84}" type="datetimeFigureOut">
              <a:rPr lang="en-IN" smtClean="0"/>
              <a:t>05-08-2024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E75F86A-57BC-48A0-8B1B-02ADAB5C7E93}" type="slidenum">
              <a:rPr lang="en-IN" smtClean="0"/>
              <a:t>‹#›</a:t>
            </a:fld>
            <a:endParaRPr lang="en-IN"/>
          </a:p>
        </p:txBody>
      </p:sp>
    </p:spTree>
    <p:extLst>
      <p:ext uri="{BB962C8B-B14F-4D97-AF65-F5344CB8AC3E}">
        <p14:creationId xmlns:p14="http://schemas.microsoft.com/office/powerpoint/2010/main" val="36941090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0CD3A9-8034-44E0-B63A-05823CE1EE84}" type="datetimeFigureOut">
              <a:rPr lang="en-IN" smtClean="0"/>
              <a:t>05-08-2024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E75F86A-57BC-48A0-8B1B-02ADAB5C7E93}" type="slidenum">
              <a:rPr lang="en-IN" smtClean="0"/>
              <a:t>‹#›</a:t>
            </a:fld>
            <a:endParaRPr lang="en-IN"/>
          </a:p>
        </p:txBody>
      </p:sp>
    </p:spTree>
    <p:extLst>
      <p:ext uri="{BB962C8B-B14F-4D97-AF65-F5344CB8AC3E}">
        <p14:creationId xmlns:p14="http://schemas.microsoft.com/office/powerpoint/2010/main" val="22277930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0CD3A9-8034-44E0-B63A-05823CE1EE84}" type="datetimeFigureOut">
              <a:rPr lang="en-IN" smtClean="0"/>
              <a:t>05-08-2024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E75F86A-57BC-48A0-8B1B-02ADAB5C7E93}" type="slidenum">
              <a:rPr lang="en-IN" smtClean="0"/>
              <a:t>‹#›</a:t>
            </a:fld>
            <a:endParaRPr lang="en-IN"/>
          </a:p>
        </p:txBody>
      </p:sp>
    </p:spTree>
    <p:extLst>
      <p:ext uri="{BB962C8B-B14F-4D97-AF65-F5344CB8AC3E}">
        <p14:creationId xmlns:p14="http://schemas.microsoft.com/office/powerpoint/2010/main" val="38263525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190CD3A9-8034-44E0-B63A-05823CE1EE84}" type="datetimeFigureOut">
              <a:rPr lang="en-IN" smtClean="0"/>
              <a:t>05-08-2024</a:t>
            </a:fld>
            <a:endParaRPr lang="en-IN"/>
          </a:p>
        </p:txBody>
      </p:sp>
      <p:sp>
        <p:nvSpPr>
          <p:cNvPr id="5" name="Footer Placeholder 4"/>
          <p:cNvSpPr>
            <a:spLocks noGrp="1"/>
          </p:cNvSpPr>
          <p:nvPr>
            <p:ph type="ftr" sz="quarter" idx="11"/>
          </p:nvPr>
        </p:nvSpPr>
        <p:spPr>
          <a:xfrm>
            <a:off x="2182708" y="6272784"/>
            <a:ext cx="6327648" cy="365125"/>
          </a:xfrm>
        </p:spPr>
        <p:txBody>
          <a:bodyPr/>
          <a:lstStyle/>
          <a:p>
            <a:endParaRPr lang="en-IN"/>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0E75F86A-57BC-48A0-8B1B-02ADAB5C7E93}" type="slidenum">
              <a:rPr lang="en-IN" smtClean="0"/>
              <a:t>‹#›</a:t>
            </a:fld>
            <a:endParaRPr lang="en-IN"/>
          </a:p>
        </p:txBody>
      </p:sp>
    </p:spTree>
    <p:extLst>
      <p:ext uri="{BB962C8B-B14F-4D97-AF65-F5344CB8AC3E}">
        <p14:creationId xmlns:p14="http://schemas.microsoft.com/office/powerpoint/2010/main" val="5544753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90CD3A9-8034-44E0-B63A-05823CE1EE84}" type="datetimeFigureOut">
              <a:rPr lang="en-IN" smtClean="0"/>
              <a:t>05-08-2024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E75F86A-57BC-48A0-8B1B-02ADAB5C7E93}" type="slidenum">
              <a:rPr lang="en-IN" smtClean="0"/>
              <a:t>‹#›</a:t>
            </a:fld>
            <a:endParaRPr lang="en-IN"/>
          </a:p>
        </p:txBody>
      </p:sp>
    </p:spTree>
    <p:extLst>
      <p:ext uri="{BB962C8B-B14F-4D97-AF65-F5344CB8AC3E}">
        <p14:creationId xmlns:p14="http://schemas.microsoft.com/office/powerpoint/2010/main" val="11324031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90CD3A9-8034-44E0-B63A-05823CE1EE84}" type="datetimeFigureOut">
              <a:rPr lang="en-IN" smtClean="0"/>
              <a:t>05-08-2024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E75F86A-57BC-48A0-8B1B-02ADAB5C7E93}" type="slidenum">
              <a:rPr lang="en-IN" smtClean="0"/>
              <a:t>‹#›</a:t>
            </a:fld>
            <a:endParaRPr lang="en-IN"/>
          </a:p>
        </p:txBody>
      </p:sp>
    </p:spTree>
    <p:extLst>
      <p:ext uri="{BB962C8B-B14F-4D97-AF65-F5344CB8AC3E}">
        <p14:creationId xmlns:p14="http://schemas.microsoft.com/office/powerpoint/2010/main" val="18656906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90CD3A9-8034-44E0-B63A-05823CE1EE84}" type="datetimeFigureOut">
              <a:rPr lang="en-IN" smtClean="0"/>
              <a:t>05-08-2024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E75F86A-57BC-48A0-8B1B-02ADAB5C7E93}" type="slidenum">
              <a:rPr lang="en-IN" smtClean="0"/>
              <a:t>‹#›</a:t>
            </a:fld>
            <a:endParaRPr lang="en-IN"/>
          </a:p>
        </p:txBody>
      </p:sp>
    </p:spTree>
    <p:extLst>
      <p:ext uri="{BB962C8B-B14F-4D97-AF65-F5344CB8AC3E}">
        <p14:creationId xmlns:p14="http://schemas.microsoft.com/office/powerpoint/2010/main" val="1392348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90CD3A9-8034-44E0-B63A-05823CE1EE84}" type="datetimeFigureOut">
              <a:rPr lang="en-IN" smtClean="0"/>
              <a:t>05-08-2024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E75F86A-57BC-48A0-8B1B-02ADAB5C7E93}" type="slidenum">
              <a:rPr lang="en-IN" smtClean="0"/>
              <a:t>‹#›</a:t>
            </a:fld>
            <a:endParaRPr lang="en-IN"/>
          </a:p>
        </p:txBody>
      </p:sp>
    </p:spTree>
    <p:extLst>
      <p:ext uri="{BB962C8B-B14F-4D97-AF65-F5344CB8AC3E}">
        <p14:creationId xmlns:p14="http://schemas.microsoft.com/office/powerpoint/2010/main" val="11417661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90CD3A9-8034-44E0-B63A-05823CE1EE84}" type="datetimeFigureOut">
              <a:rPr lang="en-IN" smtClean="0"/>
              <a:t>05-08-2024</a:t>
            </a:fld>
            <a:endParaRPr lang="en-IN"/>
          </a:p>
        </p:txBody>
      </p:sp>
      <p:sp>
        <p:nvSpPr>
          <p:cNvPr id="6" name="Footer Placeholder 5"/>
          <p:cNvSpPr>
            <a:spLocks noGrp="1"/>
          </p:cNvSpPr>
          <p:nvPr>
            <p:ph type="ftr" sz="quarter" idx="11"/>
          </p:nvPr>
        </p:nvSpPr>
        <p:spPr/>
        <p:txBody>
          <a:bodyPr/>
          <a:lstStyle/>
          <a:p>
            <a:endParaRPr lang="en-IN"/>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0E75F86A-57BC-48A0-8B1B-02ADAB5C7E93}" type="slidenum">
              <a:rPr lang="en-IN" smtClean="0"/>
              <a:t>‹#›</a:t>
            </a:fld>
            <a:endParaRPr lang="en-IN"/>
          </a:p>
        </p:txBody>
      </p:sp>
    </p:spTree>
    <p:extLst>
      <p:ext uri="{BB962C8B-B14F-4D97-AF65-F5344CB8AC3E}">
        <p14:creationId xmlns:p14="http://schemas.microsoft.com/office/powerpoint/2010/main" val="16904654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90CD3A9-8034-44E0-B63A-05823CE1EE84}" type="datetimeFigureOut">
              <a:rPr lang="en-IN" smtClean="0"/>
              <a:t>05-08-2024</a:t>
            </a:fld>
            <a:endParaRPr lang="en-IN"/>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0E75F86A-57BC-48A0-8B1B-02ADAB5C7E93}" type="slidenum">
              <a:rPr lang="en-IN" smtClean="0"/>
              <a:t>‹#›</a:t>
            </a:fld>
            <a:endParaRPr lang="en-IN"/>
          </a:p>
        </p:txBody>
      </p:sp>
    </p:spTree>
    <p:extLst>
      <p:ext uri="{BB962C8B-B14F-4D97-AF65-F5344CB8AC3E}">
        <p14:creationId xmlns:p14="http://schemas.microsoft.com/office/powerpoint/2010/main" val="31577517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190CD3A9-8034-44E0-B63A-05823CE1EE84}" type="datetimeFigureOut">
              <a:rPr lang="en-IN" smtClean="0"/>
              <a:t>05-08-2024</a:t>
            </a:fld>
            <a:endParaRPr lang="en-IN"/>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IN"/>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0E75F86A-57BC-48A0-8B1B-02ADAB5C7E93}" type="slidenum">
              <a:rPr lang="en-IN" smtClean="0"/>
              <a:t>‹#›</a:t>
            </a:fld>
            <a:endParaRPr lang="en-IN"/>
          </a:p>
        </p:txBody>
      </p:sp>
    </p:spTree>
    <p:extLst>
      <p:ext uri="{BB962C8B-B14F-4D97-AF65-F5344CB8AC3E}">
        <p14:creationId xmlns:p14="http://schemas.microsoft.com/office/powerpoint/2010/main" val="1846195852"/>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7972E-A6FB-67AD-1B41-047DC36CAC55}"/>
              </a:ext>
            </a:extLst>
          </p:cNvPr>
          <p:cNvSpPr>
            <a:spLocks noGrp="1"/>
          </p:cNvSpPr>
          <p:nvPr>
            <p:ph type="ctrTitle"/>
          </p:nvPr>
        </p:nvSpPr>
        <p:spPr>
          <a:xfrm>
            <a:off x="0" y="345441"/>
            <a:ext cx="12192000" cy="863599"/>
          </a:xfrm>
        </p:spPr>
        <p:txBody>
          <a:bodyPr>
            <a:normAutofit/>
          </a:bodyPr>
          <a:lstStyle/>
          <a:p>
            <a:pPr algn="ctr"/>
            <a:r>
              <a:rPr lang="en-IN" sz="4400" b="1" dirty="0"/>
              <a:t>1. INTRODUCTION TO Advertising sales DATA</a:t>
            </a:r>
          </a:p>
        </p:txBody>
      </p:sp>
      <p:sp>
        <p:nvSpPr>
          <p:cNvPr id="3" name="Subtitle 2">
            <a:extLst>
              <a:ext uri="{FF2B5EF4-FFF2-40B4-BE49-F238E27FC236}">
                <a16:creationId xmlns:a16="http://schemas.microsoft.com/office/drawing/2014/main" id="{2860979C-5D92-B249-3BCC-0190F0A1CCC1}"/>
              </a:ext>
            </a:extLst>
          </p:cNvPr>
          <p:cNvSpPr>
            <a:spLocks noGrp="1"/>
          </p:cNvSpPr>
          <p:nvPr>
            <p:ph type="subTitle" idx="1"/>
          </p:nvPr>
        </p:nvSpPr>
        <p:spPr>
          <a:xfrm>
            <a:off x="894080" y="1493520"/>
            <a:ext cx="10210800" cy="5140960"/>
          </a:xfrm>
        </p:spPr>
        <p:txBody>
          <a:bodyPr>
            <a:normAutofit/>
          </a:bodyPr>
          <a:lstStyle/>
          <a:p>
            <a:pPr algn="l"/>
            <a:r>
              <a:rPr lang="en-IN" sz="2000" b="1" dirty="0">
                <a:effectLst>
                  <a:outerShdw blurRad="38100" dist="38100" dir="2700000" algn="tl">
                    <a:srgbClr val="000000">
                      <a:alpha val="43137"/>
                    </a:srgbClr>
                  </a:outerShdw>
                </a:effectLst>
              </a:rPr>
              <a:t>Overview of the dataset:</a:t>
            </a:r>
          </a:p>
          <a:p>
            <a:pPr marL="285750" indent="-285750" algn="l">
              <a:buFont typeface="Arial" panose="020B0604020202020204" pitchFamily="34" charset="0"/>
              <a:buChar char="•"/>
            </a:pPr>
            <a:r>
              <a:rPr lang="en-US" sz="1800" dirty="0"/>
              <a:t>Contains information about advertising expenditures of a company across three major platforms: TV, radio, and newspapers</a:t>
            </a:r>
          </a:p>
          <a:p>
            <a:pPr marL="285750" indent="-285750" algn="l">
              <a:buFont typeface="Arial" panose="020B0604020202020204" pitchFamily="34" charset="0"/>
              <a:buChar char="•"/>
            </a:pPr>
            <a:r>
              <a:rPr lang="en-US" altLang="en-US" sz="1800" dirty="0"/>
              <a:t>For each type of advertisement, the dataset records the amount of money spent and the resulting sales figures in terms of units sold.</a:t>
            </a:r>
          </a:p>
          <a:p>
            <a:r>
              <a:rPr lang="en-IN" sz="2000" b="1" dirty="0">
                <a:effectLst>
                  <a:outerShdw blurRad="38100" dist="38100" dir="2700000" algn="tl">
                    <a:srgbClr val="000000">
                      <a:alpha val="43137"/>
                    </a:srgbClr>
                  </a:outerShdw>
                </a:effectLst>
              </a:rPr>
              <a:t>Purpose of the Analysis: </a:t>
            </a:r>
          </a:p>
          <a:p>
            <a:r>
              <a:rPr lang="en-US" sz="1800" dirty="0"/>
              <a:t>The primary objective of this analysis is to understand how advertising expenditures on TV, radio, and newspapers influence sales. </a:t>
            </a:r>
          </a:p>
          <a:p>
            <a:r>
              <a:rPr lang="en-US" sz="1800" dirty="0"/>
              <a:t>By analyzing this dataset, we aim to answer several key questions:</a:t>
            </a:r>
          </a:p>
          <a:p>
            <a:pPr marL="285750" indent="-285750">
              <a:buFont typeface="Arial" panose="020B0604020202020204" pitchFamily="34" charset="0"/>
              <a:buChar char="•"/>
            </a:pPr>
            <a:r>
              <a:rPr lang="en-US" sz="1800" dirty="0"/>
              <a:t>What is the average amount spent on each advertising medium?</a:t>
            </a:r>
          </a:p>
          <a:p>
            <a:pPr marL="285750" indent="-285750">
              <a:buFont typeface="Arial" panose="020B0604020202020204" pitchFamily="34" charset="0"/>
              <a:buChar char="•"/>
            </a:pPr>
            <a:r>
              <a:rPr lang="en-US" sz="1800" dirty="0"/>
              <a:t>How do expenditures on each medium correlate with sales?</a:t>
            </a:r>
          </a:p>
          <a:p>
            <a:pPr marL="285750" indent="-285750">
              <a:buFont typeface="Arial" panose="020B0604020202020204" pitchFamily="34" charset="0"/>
              <a:buChar char="•"/>
            </a:pPr>
            <a:r>
              <a:rPr lang="en-US" sz="1800" dirty="0"/>
              <a:t>Which advertising medium has the highest impact on sales?</a:t>
            </a:r>
          </a:p>
          <a:p>
            <a:pPr marL="285750" indent="-285750">
              <a:buFont typeface="Arial" panose="020B0604020202020204" pitchFamily="34" charset="0"/>
              <a:buChar char="•"/>
            </a:pPr>
            <a:r>
              <a:rPr lang="en-US" sz="1800" dirty="0"/>
              <a:t>How can we predict future sales based on new advertising expenditure data? </a:t>
            </a:r>
            <a:endParaRPr lang="en-IN" sz="1800" b="1" dirty="0">
              <a:effectLst>
                <a:outerShdw blurRad="38100" dist="38100" dir="2700000" algn="tl">
                  <a:srgbClr val="000000">
                    <a:alpha val="43137"/>
                  </a:srgbClr>
                </a:outerShdw>
              </a:effectLst>
            </a:endParaRP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IN" sz="2000" dirty="0"/>
          </a:p>
          <a:p>
            <a:pPr marL="342900" indent="-342900">
              <a:buFont typeface="Arial" panose="020B0604020202020204" pitchFamily="34" charset="0"/>
              <a:buChar char="•"/>
            </a:pPr>
            <a:endParaRPr lang="en-IN" dirty="0"/>
          </a:p>
          <a:p>
            <a:pPr marL="342900" indent="-342900">
              <a:buFont typeface="Arial" panose="020B0604020202020204" pitchFamily="34" charset="0"/>
              <a:buChar char="•"/>
            </a:pPr>
            <a:endParaRPr lang="en-IN" dirty="0"/>
          </a:p>
          <a:p>
            <a:endParaRPr kumimoji="0" lang="en-US" altLang="en-US" sz="2000" b="0" i="0" u="none" strike="noStrike" cap="none" normalizeH="0" baseline="0" dirty="0">
              <a:ln>
                <a:noFill/>
              </a:ln>
              <a:solidFill>
                <a:schemeClr val="tx1"/>
              </a:solidFill>
              <a:effectLst/>
            </a:endParaRPr>
          </a:p>
          <a:p>
            <a:endParaRPr lang="en-IN" sz="2400" dirty="0"/>
          </a:p>
          <a:p>
            <a:endParaRPr lang="en-IN" sz="2400" dirty="0"/>
          </a:p>
          <a:p>
            <a:endParaRPr lang="en-IN" sz="2400" dirty="0"/>
          </a:p>
          <a:p>
            <a:pPr algn="l"/>
            <a:endParaRPr kumimoji="0" lang="en-US" altLang="en-US" b="0" i="0" u="none" strike="noStrike" cap="none" normalizeH="0" baseline="0" dirty="0">
              <a:ln>
                <a:noFill/>
              </a:ln>
              <a:solidFill>
                <a:schemeClr val="tx1"/>
              </a:solidFill>
              <a:effectLst/>
            </a:endParaRPr>
          </a:p>
          <a:p>
            <a:pPr algn="l"/>
            <a:endParaRPr lang="en-US" altLang="en-US" sz="2400" dirty="0"/>
          </a:p>
          <a:p>
            <a:pPr algn="l"/>
            <a:endParaRPr kumimoji="0" lang="en-US" altLang="en-US" sz="2400" b="0" i="0" u="none" strike="noStrike" cap="none" normalizeH="0" baseline="0" dirty="0">
              <a:ln>
                <a:noFill/>
              </a:ln>
              <a:solidFill>
                <a:schemeClr val="tx1"/>
              </a:solidFill>
              <a:effectLst/>
            </a:endParaRPr>
          </a:p>
          <a:p>
            <a:pPr marL="457200" indent="-457200" algn="l">
              <a:buFont typeface="Arial" panose="020B0604020202020204" pitchFamily="34" charset="0"/>
              <a:buChar char="•"/>
            </a:pPr>
            <a:endParaRPr lang="en-IN" sz="2400" dirty="0"/>
          </a:p>
          <a:p>
            <a:pPr marL="457200" indent="-457200" algn="l">
              <a:buFont typeface="Arial" panose="020B0604020202020204" pitchFamily="34" charset="0"/>
              <a:buChar char="•"/>
            </a:pPr>
            <a:endParaRPr lang="en-IN" sz="2400" dirty="0"/>
          </a:p>
        </p:txBody>
      </p:sp>
    </p:spTree>
    <p:extLst>
      <p:ext uri="{BB962C8B-B14F-4D97-AF65-F5344CB8AC3E}">
        <p14:creationId xmlns:p14="http://schemas.microsoft.com/office/powerpoint/2010/main" val="29101820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83F74D-9ECA-99EE-4CAC-75D9AC6376DD}"/>
              </a:ext>
            </a:extLst>
          </p:cNvPr>
          <p:cNvSpPr>
            <a:spLocks noGrp="1"/>
          </p:cNvSpPr>
          <p:nvPr>
            <p:ph type="title"/>
          </p:nvPr>
        </p:nvSpPr>
        <p:spPr>
          <a:xfrm>
            <a:off x="0" y="284480"/>
            <a:ext cx="12192000" cy="772160"/>
          </a:xfrm>
        </p:spPr>
        <p:txBody>
          <a:bodyPr>
            <a:normAutofit/>
          </a:bodyPr>
          <a:lstStyle/>
          <a:p>
            <a:pPr algn="ctr"/>
            <a:r>
              <a:rPr lang="en-IN" sz="4400" dirty="0"/>
              <a:t>2. Data Description</a:t>
            </a:r>
          </a:p>
        </p:txBody>
      </p:sp>
      <p:sp>
        <p:nvSpPr>
          <p:cNvPr id="3" name="Content Placeholder 2">
            <a:extLst>
              <a:ext uri="{FF2B5EF4-FFF2-40B4-BE49-F238E27FC236}">
                <a16:creationId xmlns:a16="http://schemas.microsoft.com/office/drawing/2014/main" id="{529739CE-744C-6854-041D-A6F903090753}"/>
              </a:ext>
            </a:extLst>
          </p:cNvPr>
          <p:cNvSpPr>
            <a:spLocks noGrp="1"/>
          </p:cNvSpPr>
          <p:nvPr>
            <p:ph idx="1"/>
          </p:nvPr>
        </p:nvSpPr>
        <p:spPr>
          <a:xfrm>
            <a:off x="1270000" y="1188720"/>
            <a:ext cx="9814560" cy="5191760"/>
          </a:xfrm>
        </p:spPr>
        <p:txBody>
          <a:bodyPr>
            <a:normAutofit fontScale="92500" lnSpcReduction="20000"/>
          </a:bodyPr>
          <a:lstStyle/>
          <a:p>
            <a:pPr marL="0" indent="0">
              <a:buNone/>
            </a:pPr>
            <a:r>
              <a:rPr lang="en-US" dirty="0"/>
              <a:t>Related to money spent on different advertising mediums and the sales observed</a:t>
            </a:r>
          </a:p>
          <a:p>
            <a:pPr marL="0" indent="0">
              <a:buNone/>
            </a:pPr>
            <a:endParaRPr lang="en-US" sz="800" dirty="0"/>
          </a:p>
          <a:p>
            <a:pPr marL="0" indent="0" algn="just">
              <a:buNone/>
            </a:pPr>
            <a:r>
              <a:rPr lang="en-US" dirty="0"/>
              <a:t>Key Attributes in the Dataset:</a:t>
            </a:r>
          </a:p>
          <a:p>
            <a:pPr marL="0" indent="0" algn="just">
              <a:buNone/>
            </a:pPr>
            <a:endParaRPr lang="en-US" dirty="0"/>
          </a:p>
          <a:p>
            <a:pPr algn="just">
              <a:buFont typeface="Arial" panose="020B0604020202020204" pitchFamily="34" charset="0"/>
              <a:buChar char="•"/>
            </a:pPr>
            <a:r>
              <a:rPr lang="en-US" b="1" dirty="0"/>
              <a:t>TV:</a:t>
            </a:r>
            <a:r>
              <a:rPr lang="en-US" dirty="0"/>
              <a:t> Money spent on TV advertising</a:t>
            </a:r>
          </a:p>
          <a:p>
            <a:pPr marL="0" indent="0" algn="just">
              <a:buNone/>
            </a:pPr>
            <a:r>
              <a:rPr lang="en-US" sz="1800" dirty="0"/>
              <a:t>        Data Type: Numerical (e.g., dollars spent)</a:t>
            </a:r>
          </a:p>
          <a:p>
            <a:pPr marL="0" indent="0" algn="just">
              <a:buNone/>
            </a:pPr>
            <a:endParaRPr lang="en-US" sz="1800" dirty="0"/>
          </a:p>
          <a:p>
            <a:pPr algn="just">
              <a:buFont typeface="Arial" panose="020B0604020202020204" pitchFamily="34" charset="0"/>
              <a:buChar char="•"/>
            </a:pPr>
            <a:r>
              <a:rPr lang="en-US" b="1" dirty="0"/>
              <a:t>Radio:</a:t>
            </a:r>
            <a:r>
              <a:rPr lang="en-US" dirty="0"/>
              <a:t> Money spent on radio advertising</a:t>
            </a:r>
          </a:p>
          <a:p>
            <a:pPr marL="0" indent="0" algn="just">
              <a:buNone/>
            </a:pPr>
            <a:r>
              <a:rPr lang="en-US" sz="1800" dirty="0"/>
              <a:t>        Data Type: Numerical (e.g., dollars spent) </a:t>
            </a:r>
          </a:p>
          <a:p>
            <a:pPr marL="0" indent="0" algn="just">
              <a:buNone/>
            </a:pPr>
            <a:endParaRPr lang="en-US" sz="1800" dirty="0"/>
          </a:p>
          <a:p>
            <a:pPr algn="just">
              <a:buFont typeface="Arial" panose="020B0604020202020204" pitchFamily="34" charset="0"/>
              <a:buChar char="•"/>
            </a:pPr>
            <a:r>
              <a:rPr lang="en-US" b="1" dirty="0"/>
              <a:t>Newspaper:</a:t>
            </a:r>
            <a:r>
              <a:rPr lang="en-US" dirty="0"/>
              <a:t> Money spent on newspaper advertising</a:t>
            </a:r>
          </a:p>
          <a:p>
            <a:pPr marL="0" indent="0" algn="just">
              <a:buNone/>
            </a:pPr>
            <a:r>
              <a:rPr lang="en-US" sz="1800" dirty="0"/>
              <a:t>        Data Type: Numerical (e.g., dollars spent) </a:t>
            </a:r>
          </a:p>
          <a:p>
            <a:pPr marL="0" indent="0" algn="just">
              <a:buNone/>
            </a:pPr>
            <a:endParaRPr lang="en-US" sz="1800" dirty="0"/>
          </a:p>
          <a:p>
            <a:pPr algn="just">
              <a:buFont typeface="Arial" panose="020B0604020202020204" pitchFamily="34" charset="0"/>
              <a:buChar char="•"/>
            </a:pPr>
            <a:r>
              <a:rPr lang="en-US" b="1" dirty="0"/>
              <a:t>Sales:</a:t>
            </a:r>
            <a:r>
              <a:rPr lang="en-US" dirty="0"/>
              <a:t> Units sold</a:t>
            </a:r>
          </a:p>
          <a:p>
            <a:pPr marL="0" indent="0" algn="just">
              <a:buNone/>
            </a:pPr>
            <a:r>
              <a:rPr lang="en-US" sz="1800" dirty="0"/>
              <a:t>        Data Type: Numerical (e.g., units sold)</a:t>
            </a:r>
          </a:p>
          <a:p>
            <a:pPr>
              <a:buFont typeface="Arial" panose="020B0604020202020204" pitchFamily="34" charset="0"/>
              <a:buChar char="•"/>
            </a:pPr>
            <a:endParaRPr lang="en-IN" dirty="0"/>
          </a:p>
        </p:txBody>
      </p:sp>
    </p:spTree>
    <p:extLst>
      <p:ext uri="{BB962C8B-B14F-4D97-AF65-F5344CB8AC3E}">
        <p14:creationId xmlns:p14="http://schemas.microsoft.com/office/powerpoint/2010/main" val="13997946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B79AE6-105A-06D3-2EB4-0EE3F49D3355}"/>
              </a:ext>
            </a:extLst>
          </p:cNvPr>
          <p:cNvSpPr>
            <a:spLocks noGrp="1"/>
          </p:cNvSpPr>
          <p:nvPr>
            <p:ph type="title"/>
          </p:nvPr>
        </p:nvSpPr>
        <p:spPr>
          <a:xfrm>
            <a:off x="0" y="193267"/>
            <a:ext cx="12192000" cy="924560"/>
          </a:xfrm>
        </p:spPr>
        <p:txBody>
          <a:bodyPr>
            <a:normAutofit/>
          </a:bodyPr>
          <a:lstStyle/>
          <a:p>
            <a:pPr algn="ctr"/>
            <a:r>
              <a:rPr lang="en-IN" sz="4400" dirty="0"/>
              <a:t>3. EXPLORATORY DATA ANALYSIS</a:t>
            </a:r>
          </a:p>
        </p:txBody>
      </p:sp>
      <p:sp>
        <p:nvSpPr>
          <p:cNvPr id="8" name="Content Placeholder 2">
            <a:extLst>
              <a:ext uri="{FF2B5EF4-FFF2-40B4-BE49-F238E27FC236}">
                <a16:creationId xmlns:a16="http://schemas.microsoft.com/office/drawing/2014/main" id="{337B79C6-E55A-1BA3-720E-CC50F0BE4A30}"/>
              </a:ext>
            </a:extLst>
          </p:cNvPr>
          <p:cNvSpPr txBox="1">
            <a:spLocks/>
          </p:cNvSpPr>
          <p:nvPr/>
        </p:nvSpPr>
        <p:spPr>
          <a:xfrm>
            <a:off x="162561" y="924560"/>
            <a:ext cx="5709920" cy="2760847"/>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marL="0" indent="0">
              <a:buFont typeface="Wingdings" pitchFamily="2" charset="2"/>
              <a:buNone/>
            </a:pPr>
            <a:endParaRPr lang="en-IN" sz="1800" dirty="0"/>
          </a:p>
        </p:txBody>
      </p:sp>
      <p:pic>
        <p:nvPicPr>
          <p:cNvPr id="12" name="Picture 11">
            <a:extLst>
              <a:ext uri="{FF2B5EF4-FFF2-40B4-BE49-F238E27FC236}">
                <a16:creationId xmlns:a16="http://schemas.microsoft.com/office/drawing/2014/main" id="{003B1D59-C606-D352-7E90-7C3C442408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5726" y="3631934"/>
            <a:ext cx="7553510" cy="2794957"/>
          </a:xfrm>
          <a:prstGeom prst="rect">
            <a:avLst/>
          </a:prstGeom>
        </p:spPr>
      </p:pic>
      <p:sp>
        <p:nvSpPr>
          <p:cNvPr id="15" name="Content Placeholder 2">
            <a:extLst>
              <a:ext uri="{FF2B5EF4-FFF2-40B4-BE49-F238E27FC236}">
                <a16:creationId xmlns:a16="http://schemas.microsoft.com/office/drawing/2014/main" id="{04CCDAD5-484B-DAF2-8EC3-7EE29B6B2C66}"/>
              </a:ext>
            </a:extLst>
          </p:cNvPr>
          <p:cNvSpPr>
            <a:spLocks noGrp="1"/>
          </p:cNvSpPr>
          <p:nvPr>
            <p:ph idx="1"/>
          </p:nvPr>
        </p:nvSpPr>
        <p:spPr>
          <a:xfrm>
            <a:off x="599440" y="1235510"/>
            <a:ext cx="10810239" cy="2300170"/>
          </a:xfrm>
        </p:spPr>
        <p:txBody>
          <a:bodyPr>
            <a:normAutofit lnSpcReduction="10000"/>
          </a:bodyPr>
          <a:lstStyle/>
          <a:p>
            <a:pPr algn="just">
              <a:lnSpc>
                <a:spcPct val="100000"/>
              </a:lnSpc>
              <a:buFont typeface="Arial" panose="020B0604020202020204" pitchFamily="34" charset="0"/>
              <a:buChar char="•"/>
            </a:pPr>
            <a:r>
              <a:rPr lang="en-US" sz="1800" dirty="0"/>
              <a:t>We perform an exploratory data analysis (EDA) to understand the distribution and relationships within the dataset.</a:t>
            </a:r>
          </a:p>
          <a:p>
            <a:pPr algn="just">
              <a:lnSpc>
                <a:spcPct val="100000"/>
              </a:lnSpc>
              <a:buFont typeface="Arial" panose="020B0604020202020204" pitchFamily="34" charset="0"/>
              <a:buChar char="•"/>
            </a:pPr>
            <a:r>
              <a:rPr lang="en-US" sz="1800" dirty="0"/>
              <a:t>Visualizing the distribution of advertising expenditures helps in understanding how the company allocates its budget across different mediums.</a:t>
            </a:r>
          </a:p>
          <a:p>
            <a:pPr algn="just">
              <a:lnSpc>
                <a:spcPct val="100000"/>
              </a:lnSpc>
              <a:buFont typeface="Arial" panose="020B0604020202020204" pitchFamily="34" charset="0"/>
              <a:buChar char="•"/>
            </a:pPr>
            <a:r>
              <a:rPr lang="en-US" sz="1800" dirty="0"/>
              <a:t>These scatter plots will help visualize how advertising expenditures on TV, radio, and newspapers relate to sales. They will provide a clearer picture of the strength and direction of these relationships.</a:t>
            </a:r>
          </a:p>
        </p:txBody>
      </p:sp>
    </p:spTree>
    <p:extLst>
      <p:ext uri="{BB962C8B-B14F-4D97-AF65-F5344CB8AC3E}">
        <p14:creationId xmlns:p14="http://schemas.microsoft.com/office/powerpoint/2010/main" val="2921808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B79AE6-105A-06D3-2EB4-0EE3F49D3355}"/>
              </a:ext>
            </a:extLst>
          </p:cNvPr>
          <p:cNvSpPr>
            <a:spLocks noGrp="1"/>
          </p:cNvSpPr>
          <p:nvPr>
            <p:ph type="title"/>
          </p:nvPr>
        </p:nvSpPr>
        <p:spPr>
          <a:xfrm>
            <a:off x="0" y="147320"/>
            <a:ext cx="12192000" cy="924560"/>
          </a:xfrm>
        </p:spPr>
        <p:txBody>
          <a:bodyPr>
            <a:normAutofit/>
          </a:bodyPr>
          <a:lstStyle/>
          <a:p>
            <a:pPr algn="ctr"/>
            <a:r>
              <a:rPr lang="en-IN" sz="4400" dirty="0"/>
              <a:t>4. modelling</a:t>
            </a:r>
          </a:p>
        </p:txBody>
      </p:sp>
      <p:sp>
        <p:nvSpPr>
          <p:cNvPr id="8" name="Content Placeholder 2">
            <a:extLst>
              <a:ext uri="{FF2B5EF4-FFF2-40B4-BE49-F238E27FC236}">
                <a16:creationId xmlns:a16="http://schemas.microsoft.com/office/drawing/2014/main" id="{337B79C6-E55A-1BA3-720E-CC50F0BE4A30}"/>
              </a:ext>
            </a:extLst>
          </p:cNvPr>
          <p:cNvSpPr txBox="1">
            <a:spLocks/>
          </p:cNvSpPr>
          <p:nvPr/>
        </p:nvSpPr>
        <p:spPr>
          <a:xfrm>
            <a:off x="807720" y="1432560"/>
            <a:ext cx="10576560" cy="4815840"/>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marL="0" indent="0" algn="just">
              <a:buFont typeface="Wingdings" pitchFamily="2" charset="2"/>
              <a:buNone/>
            </a:pPr>
            <a:r>
              <a:rPr lang="en-US" sz="1800" dirty="0"/>
              <a:t>We build a linear regression model to predict sales based on advertising expenditures. We will split the dataset into training and testing sets, train the model, evaluate its performance, and make predictions for new data.</a:t>
            </a:r>
          </a:p>
          <a:p>
            <a:pPr marL="0" indent="0" algn="just">
              <a:buFont typeface="Wingdings" pitchFamily="2" charset="2"/>
              <a:buNone/>
            </a:pPr>
            <a:endParaRPr lang="en-IN" sz="1800" dirty="0"/>
          </a:p>
          <a:p>
            <a:pPr marL="0" indent="0" algn="just">
              <a:buFont typeface="Wingdings" pitchFamily="2" charset="2"/>
              <a:buNone/>
            </a:pPr>
            <a:r>
              <a:rPr lang="en-US" sz="1800" b="1" dirty="0"/>
              <a:t>Linear Regression Model</a:t>
            </a:r>
          </a:p>
          <a:p>
            <a:pPr algn="just">
              <a:buFont typeface="Arial" panose="020B0604020202020204" pitchFamily="34" charset="0"/>
              <a:buChar char="•"/>
            </a:pPr>
            <a:r>
              <a:rPr lang="en-US" sz="1800" dirty="0"/>
              <a:t>Linear regression is a statistical method for modeling the relationship between a dependent variable and one or more independent variables. In our case, we use TV, radio, and newspaper advertising expenditures to predict sales.</a:t>
            </a:r>
          </a:p>
          <a:p>
            <a:pPr algn="just">
              <a:buFont typeface="Arial" panose="020B0604020202020204" pitchFamily="34" charset="0"/>
              <a:buChar char="•"/>
            </a:pPr>
            <a:r>
              <a:rPr lang="en-US" sz="1800" dirty="0"/>
              <a:t>The Root Mean Squared Error (RMSE) is a measure of the differences between predicted and actual values. A lower RMSE indicates a better fit of the model to the data.</a:t>
            </a:r>
          </a:p>
          <a:p>
            <a:pPr marL="0" indent="0" algn="just">
              <a:buNone/>
            </a:pPr>
            <a:endParaRPr lang="en-US" sz="1800" dirty="0"/>
          </a:p>
        </p:txBody>
      </p:sp>
      <p:sp>
        <p:nvSpPr>
          <p:cNvPr id="4" name="TextBox 3">
            <a:extLst>
              <a:ext uri="{FF2B5EF4-FFF2-40B4-BE49-F238E27FC236}">
                <a16:creationId xmlns:a16="http://schemas.microsoft.com/office/drawing/2014/main" id="{AC268EF6-3C2B-EAE7-5027-E517A8822DDA}"/>
              </a:ext>
            </a:extLst>
          </p:cNvPr>
          <p:cNvSpPr txBox="1"/>
          <p:nvPr/>
        </p:nvSpPr>
        <p:spPr>
          <a:xfrm>
            <a:off x="807720" y="4926875"/>
            <a:ext cx="10576560" cy="1200329"/>
          </a:xfrm>
          <a:prstGeom prst="rect">
            <a:avLst/>
          </a:prstGeom>
          <a:noFill/>
        </p:spPr>
        <p:txBody>
          <a:bodyPr wrap="square">
            <a:spAutoFit/>
          </a:bodyPr>
          <a:lstStyle/>
          <a:p>
            <a:pPr marL="0" indent="0">
              <a:buNone/>
            </a:pPr>
            <a:r>
              <a:rPr lang="en-US" sz="1800" b="1" dirty="0"/>
              <a:t>Model Evaluation</a:t>
            </a:r>
          </a:p>
          <a:p>
            <a:pPr marL="0" indent="0">
              <a:buNone/>
            </a:pPr>
            <a:endParaRPr lang="en-US" sz="1800" b="1" dirty="0"/>
          </a:p>
          <a:p>
            <a:r>
              <a:rPr lang="en-US" sz="1800" dirty="0"/>
              <a:t>To evaluate the model, we compare the predicted sales values to the actual sales values. This can be visualized using a line plot of actual vs. predicted sales.</a:t>
            </a:r>
          </a:p>
        </p:txBody>
      </p:sp>
    </p:spTree>
    <p:extLst>
      <p:ext uri="{BB962C8B-B14F-4D97-AF65-F5344CB8AC3E}">
        <p14:creationId xmlns:p14="http://schemas.microsoft.com/office/powerpoint/2010/main" val="11053215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5C06F928-B7D8-93ED-6A68-A9079A9DAA8B}"/>
              </a:ext>
            </a:extLst>
          </p:cNvPr>
          <p:cNvSpPr txBox="1">
            <a:spLocks/>
          </p:cNvSpPr>
          <p:nvPr/>
        </p:nvSpPr>
        <p:spPr>
          <a:xfrm>
            <a:off x="807720" y="406734"/>
            <a:ext cx="10576560" cy="4744386"/>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pPr marL="0" indent="0">
              <a:buNone/>
            </a:pPr>
            <a:endParaRPr lang="en-US" sz="1800" dirty="0"/>
          </a:p>
          <a:p>
            <a:r>
              <a:rPr lang="en-US" sz="1800" dirty="0"/>
              <a:t>This plot will help us visualize the accuracy of our model. Ideally, the red line should lie close to the blue line, which represents perfect predictions.</a:t>
            </a:r>
          </a:p>
          <a:p>
            <a:pPr marL="0" indent="0" algn="just">
              <a:buNone/>
            </a:pPr>
            <a:endParaRPr lang="en-US" sz="1800" dirty="0"/>
          </a:p>
        </p:txBody>
      </p:sp>
      <p:pic>
        <p:nvPicPr>
          <p:cNvPr id="10" name="Picture 9">
            <a:extLst>
              <a:ext uri="{FF2B5EF4-FFF2-40B4-BE49-F238E27FC236}">
                <a16:creationId xmlns:a16="http://schemas.microsoft.com/office/drawing/2014/main" id="{5E9CE665-20CB-37C9-CB5A-E0BB2A0EB6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74596" y="193374"/>
            <a:ext cx="6642807" cy="3575318"/>
          </a:xfrm>
          <a:prstGeom prst="rect">
            <a:avLst/>
          </a:prstGeom>
        </p:spPr>
      </p:pic>
      <p:sp>
        <p:nvSpPr>
          <p:cNvPr id="9" name="TextBox 8">
            <a:extLst>
              <a:ext uri="{FF2B5EF4-FFF2-40B4-BE49-F238E27FC236}">
                <a16:creationId xmlns:a16="http://schemas.microsoft.com/office/drawing/2014/main" id="{77A742EE-6A06-C0E6-4A1B-266A585B74A1}"/>
              </a:ext>
            </a:extLst>
          </p:cNvPr>
          <p:cNvSpPr txBox="1"/>
          <p:nvPr/>
        </p:nvSpPr>
        <p:spPr>
          <a:xfrm>
            <a:off x="807720" y="4836160"/>
            <a:ext cx="10327640" cy="1394228"/>
          </a:xfrm>
          <a:prstGeom prst="rect">
            <a:avLst/>
          </a:prstGeom>
          <a:noFill/>
        </p:spPr>
        <p:txBody>
          <a:bodyPr wrap="square">
            <a:spAutoFit/>
          </a:bodyPr>
          <a:lstStyle/>
          <a:p>
            <a:r>
              <a:rPr lang="en-US" b="1" dirty="0"/>
              <a:t>Predictions</a:t>
            </a:r>
          </a:p>
          <a:p>
            <a:endParaRPr lang="en-US" b="1" dirty="0"/>
          </a:p>
          <a:p>
            <a:pPr algn="just">
              <a:lnSpc>
                <a:spcPct val="90000"/>
              </a:lnSpc>
            </a:pPr>
            <a:r>
              <a:rPr lang="en-US" dirty="0"/>
              <a:t>We can use the trained model to make predictions for new advertising expenditure data. For example, we predict sales for a new set of advertising expenditures: $200 on TV, $40 on radio, and $50 on newspapers.</a:t>
            </a:r>
          </a:p>
        </p:txBody>
      </p:sp>
    </p:spTree>
    <p:extLst>
      <p:ext uri="{BB962C8B-B14F-4D97-AF65-F5344CB8AC3E}">
        <p14:creationId xmlns:p14="http://schemas.microsoft.com/office/powerpoint/2010/main" val="26974375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B79AE6-105A-06D3-2EB4-0EE3F49D3355}"/>
              </a:ext>
            </a:extLst>
          </p:cNvPr>
          <p:cNvSpPr>
            <a:spLocks noGrp="1"/>
          </p:cNvSpPr>
          <p:nvPr>
            <p:ph type="title"/>
          </p:nvPr>
        </p:nvSpPr>
        <p:spPr>
          <a:xfrm>
            <a:off x="0" y="142240"/>
            <a:ext cx="12192000" cy="924560"/>
          </a:xfrm>
        </p:spPr>
        <p:txBody>
          <a:bodyPr>
            <a:normAutofit/>
          </a:bodyPr>
          <a:lstStyle/>
          <a:p>
            <a:pPr algn="ctr"/>
            <a:r>
              <a:rPr lang="en-IN" sz="4400" dirty="0"/>
              <a:t>5. results</a:t>
            </a:r>
          </a:p>
        </p:txBody>
      </p:sp>
      <p:sp>
        <p:nvSpPr>
          <p:cNvPr id="10" name="Content Placeholder 2">
            <a:extLst>
              <a:ext uri="{FF2B5EF4-FFF2-40B4-BE49-F238E27FC236}">
                <a16:creationId xmlns:a16="http://schemas.microsoft.com/office/drawing/2014/main" id="{F9525B1C-BBC6-8E3A-FC99-381D478DA5A6}"/>
              </a:ext>
            </a:extLst>
          </p:cNvPr>
          <p:cNvSpPr txBox="1">
            <a:spLocks/>
          </p:cNvSpPr>
          <p:nvPr/>
        </p:nvSpPr>
        <p:spPr>
          <a:xfrm>
            <a:off x="807720" y="1066800"/>
            <a:ext cx="10576560" cy="5648960"/>
          </a:xfrm>
          <a:prstGeom prst="rect">
            <a:avLst/>
          </a:prstGeom>
        </p:spPr>
        <p:txBody>
          <a:bodyPr vert="horz" lIns="91440" tIns="45720" rIns="91440" bIns="45720" rtlCol="0">
            <a:normAutofit lnSpcReduction="10000"/>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marL="342900" indent="-342900" algn="just">
              <a:lnSpc>
                <a:spcPct val="100000"/>
              </a:lnSpc>
              <a:buFont typeface="+mj-lt"/>
              <a:buAutoNum type="arabicPeriod"/>
            </a:pPr>
            <a:r>
              <a:rPr lang="en-US" sz="1800" dirty="0"/>
              <a:t>Average amount spent on TV advertising in the dataset: </a:t>
            </a:r>
            <a:r>
              <a:rPr lang="en-US" sz="1800" b="1" dirty="0"/>
              <a:t>146.79</a:t>
            </a:r>
            <a:r>
              <a:rPr lang="en-US" sz="1800" dirty="0"/>
              <a:t> </a:t>
            </a:r>
          </a:p>
          <a:p>
            <a:pPr marL="342900" indent="-342900" algn="just">
              <a:lnSpc>
                <a:spcPct val="100000"/>
              </a:lnSpc>
              <a:buFont typeface="+mj-lt"/>
              <a:buAutoNum type="arabicPeriod"/>
            </a:pPr>
            <a:r>
              <a:rPr lang="en-US" sz="1800" dirty="0"/>
              <a:t>Correlation between radio advertising expenditure and product sales: </a:t>
            </a:r>
            <a:r>
              <a:rPr lang="en-US" sz="1800" b="1" dirty="0"/>
              <a:t>0.35</a:t>
            </a:r>
          </a:p>
          <a:p>
            <a:pPr marL="342900" indent="-342900" algn="just">
              <a:lnSpc>
                <a:spcPct val="100000"/>
              </a:lnSpc>
              <a:buFont typeface="+mj-lt"/>
              <a:buAutoNum type="arabicPeriod"/>
            </a:pPr>
            <a:r>
              <a:rPr lang="en-US" sz="1800" dirty="0"/>
              <a:t>Advertising medium that has the highest impact on sales based on the dataset can be found out by obtaining a coefficient matrix.</a:t>
            </a:r>
          </a:p>
          <a:p>
            <a:pPr marL="342900" indent="-342900" algn="just">
              <a:buFont typeface="+mj-lt"/>
              <a:buAutoNum type="arabicPeriod"/>
            </a:pPr>
            <a:endParaRPr lang="en-US" sz="1800" dirty="0"/>
          </a:p>
          <a:p>
            <a:pPr marL="342900" indent="-342900" algn="just">
              <a:buFont typeface="+mj-lt"/>
              <a:buAutoNum type="arabicPeriod"/>
            </a:pPr>
            <a:endParaRPr lang="en-US" sz="1800" dirty="0"/>
          </a:p>
          <a:p>
            <a:pPr marL="342900" indent="-342900" algn="just">
              <a:buFont typeface="+mj-lt"/>
              <a:buAutoNum type="arabicPeriod"/>
            </a:pPr>
            <a:endParaRPr lang="en-US" sz="1800" dirty="0"/>
          </a:p>
          <a:p>
            <a:pPr marL="342900" indent="-342900" algn="just">
              <a:buFont typeface="+mj-lt"/>
              <a:buAutoNum type="arabicPeriod"/>
            </a:pPr>
            <a:endParaRPr lang="en-US" sz="1800" dirty="0"/>
          </a:p>
          <a:p>
            <a:pPr marL="342900" indent="-342900" algn="just">
              <a:buFont typeface="+mj-lt"/>
              <a:buAutoNum type="arabicPeriod"/>
            </a:pPr>
            <a:endParaRPr lang="en-US" sz="1800" dirty="0"/>
          </a:p>
          <a:p>
            <a:pPr marL="0" indent="0" algn="just">
              <a:buNone/>
            </a:pPr>
            <a:endParaRPr lang="en-US" sz="1800" dirty="0"/>
          </a:p>
          <a:p>
            <a:pPr marL="0" indent="0" algn="just">
              <a:buNone/>
            </a:pPr>
            <a:endParaRPr lang="en-US" sz="1800" dirty="0"/>
          </a:p>
          <a:p>
            <a:pPr algn="just">
              <a:lnSpc>
                <a:spcPct val="100000"/>
              </a:lnSpc>
            </a:pPr>
            <a:r>
              <a:rPr lang="en-US" sz="1800" dirty="0"/>
              <a:t>Impact of Advertising Mediums: The coefficients indicate the contribution of each advertising medium to sales. Understanding these impacts help in optimizing the advertising budget.</a:t>
            </a:r>
          </a:p>
          <a:p>
            <a:pPr algn="just">
              <a:lnSpc>
                <a:spcPct val="100000"/>
              </a:lnSpc>
              <a:buFont typeface="Arial" panose="020B0604020202020204" pitchFamily="34" charset="0"/>
              <a:buChar char="•"/>
            </a:pPr>
            <a:r>
              <a:rPr lang="en-US" sz="1800" dirty="0"/>
              <a:t>TV advertising coefficient is higher than the others, it suggests that increasing TV advertising expenditure could lead to a higher increase in sales compared to radio or newspaper advertising.</a:t>
            </a:r>
          </a:p>
          <a:p>
            <a:pPr marL="0" indent="0" algn="just">
              <a:lnSpc>
                <a:spcPct val="100000"/>
              </a:lnSpc>
              <a:buNone/>
            </a:pPr>
            <a:endParaRPr lang="en-US" sz="1800" dirty="0"/>
          </a:p>
          <a:p>
            <a:pPr marL="0" indent="0" algn="just">
              <a:buNone/>
            </a:pPr>
            <a:endParaRPr lang="en-US" sz="1800" dirty="0"/>
          </a:p>
          <a:p>
            <a:pPr marL="342900" indent="-342900" algn="just">
              <a:buFont typeface="+mj-lt"/>
              <a:buAutoNum type="arabicPeriod"/>
            </a:pPr>
            <a:endParaRPr lang="en-US" sz="1800" dirty="0"/>
          </a:p>
          <a:p>
            <a:pPr marL="0" indent="0" algn="just">
              <a:buFont typeface="Wingdings" pitchFamily="2" charset="2"/>
              <a:buNone/>
            </a:pPr>
            <a:endParaRPr lang="en-IN" sz="1800" dirty="0"/>
          </a:p>
          <a:p>
            <a:pPr marL="0" indent="0" algn="just">
              <a:buNone/>
            </a:pPr>
            <a:endParaRPr lang="en-US" sz="1800" dirty="0"/>
          </a:p>
        </p:txBody>
      </p:sp>
      <p:graphicFrame>
        <p:nvGraphicFramePr>
          <p:cNvPr id="11" name="Table 10">
            <a:extLst>
              <a:ext uri="{FF2B5EF4-FFF2-40B4-BE49-F238E27FC236}">
                <a16:creationId xmlns:a16="http://schemas.microsoft.com/office/drawing/2014/main" id="{616A60F8-7B6B-952E-3C71-0259E887FD79}"/>
              </a:ext>
            </a:extLst>
          </p:cNvPr>
          <p:cNvGraphicFramePr>
            <a:graphicFrameLocks noGrp="1"/>
          </p:cNvGraphicFramePr>
          <p:nvPr>
            <p:extLst>
              <p:ext uri="{D42A27DB-BD31-4B8C-83A1-F6EECF244321}">
                <p14:modId xmlns:p14="http://schemas.microsoft.com/office/powerpoint/2010/main" val="4023640883"/>
              </p:ext>
            </p:extLst>
          </p:nvPr>
        </p:nvGraphicFramePr>
        <p:xfrm>
          <a:off x="1920240" y="2782146"/>
          <a:ext cx="8128000" cy="1854200"/>
        </p:xfrm>
        <a:graphic>
          <a:graphicData uri="http://schemas.openxmlformats.org/drawingml/2006/table">
            <a:tbl>
              <a:tblPr firstRow="1" bandRow="1">
                <a:tableStyleId>{5C22544A-7EE6-4342-B048-85BDC9FD1C3A}</a:tableStyleId>
              </a:tblPr>
              <a:tblGrid>
                <a:gridCol w="1625600">
                  <a:extLst>
                    <a:ext uri="{9D8B030D-6E8A-4147-A177-3AD203B41FA5}">
                      <a16:colId xmlns:a16="http://schemas.microsoft.com/office/drawing/2014/main" val="211528767"/>
                    </a:ext>
                  </a:extLst>
                </a:gridCol>
                <a:gridCol w="1625600">
                  <a:extLst>
                    <a:ext uri="{9D8B030D-6E8A-4147-A177-3AD203B41FA5}">
                      <a16:colId xmlns:a16="http://schemas.microsoft.com/office/drawing/2014/main" val="1832483489"/>
                    </a:ext>
                  </a:extLst>
                </a:gridCol>
                <a:gridCol w="1625600">
                  <a:extLst>
                    <a:ext uri="{9D8B030D-6E8A-4147-A177-3AD203B41FA5}">
                      <a16:colId xmlns:a16="http://schemas.microsoft.com/office/drawing/2014/main" val="2786930023"/>
                    </a:ext>
                  </a:extLst>
                </a:gridCol>
                <a:gridCol w="1625600">
                  <a:extLst>
                    <a:ext uri="{9D8B030D-6E8A-4147-A177-3AD203B41FA5}">
                      <a16:colId xmlns:a16="http://schemas.microsoft.com/office/drawing/2014/main" val="3397938"/>
                    </a:ext>
                  </a:extLst>
                </a:gridCol>
                <a:gridCol w="1625600">
                  <a:extLst>
                    <a:ext uri="{9D8B030D-6E8A-4147-A177-3AD203B41FA5}">
                      <a16:colId xmlns:a16="http://schemas.microsoft.com/office/drawing/2014/main" val="2299355788"/>
                    </a:ext>
                  </a:extLst>
                </a:gridCol>
              </a:tblGrid>
              <a:tr h="370840">
                <a:tc>
                  <a:txBody>
                    <a:bodyPr/>
                    <a:lstStyle/>
                    <a:p>
                      <a:endParaRPr lang="en-IN" dirty="0"/>
                    </a:p>
                  </a:txBody>
                  <a:tcPr/>
                </a:tc>
                <a:tc>
                  <a:txBody>
                    <a:bodyPr/>
                    <a:lstStyle/>
                    <a:p>
                      <a:pPr algn="ctr"/>
                      <a:r>
                        <a:rPr lang="en-US" dirty="0"/>
                        <a:t>TV</a:t>
                      </a:r>
                      <a:endParaRPr lang="en-IN" dirty="0"/>
                    </a:p>
                  </a:txBody>
                  <a:tcPr/>
                </a:tc>
                <a:tc>
                  <a:txBody>
                    <a:bodyPr/>
                    <a:lstStyle/>
                    <a:p>
                      <a:pPr algn="ctr"/>
                      <a:r>
                        <a:rPr lang="en-US" dirty="0"/>
                        <a:t>Radio</a:t>
                      </a:r>
                      <a:endParaRPr lang="en-IN" dirty="0"/>
                    </a:p>
                  </a:txBody>
                  <a:tcPr/>
                </a:tc>
                <a:tc>
                  <a:txBody>
                    <a:bodyPr/>
                    <a:lstStyle/>
                    <a:p>
                      <a:pPr algn="ctr"/>
                      <a:r>
                        <a:rPr lang="en-US" dirty="0"/>
                        <a:t>Newspaper</a:t>
                      </a:r>
                      <a:endParaRPr lang="en-IN" dirty="0"/>
                    </a:p>
                  </a:txBody>
                  <a:tcPr/>
                </a:tc>
                <a:tc>
                  <a:txBody>
                    <a:bodyPr/>
                    <a:lstStyle/>
                    <a:p>
                      <a:pPr algn="ctr"/>
                      <a:r>
                        <a:rPr lang="en-US" dirty="0"/>
                        <a:t>Sales</a:t>
                      </a:r>
                      <a:endParaRPr lang="en-IN" dirty="0"/>
                    </a:p>
                  </a:txBody>
                  <a:tcPr/>
                </a:tc>
                <a:extLst>
                  <a:ext uri="{0D108BD9-81ED-4DB2-BD59-A6C34878D82A}">
                    <a16:rowId xmlns:a16="http://schemas.microsoft.com/office/drawing/2014/main" val="3131159214"/>
                  </a:ext>
                </a:extLst>
              </a:tr>
              <a:tr h="370840">
                <a:tc>
                  <a:txBody>
                    <a:bodyPr/>
                    <a:lstStyle/>
                    <a:p>
                      <a:pPr algn="ctr"/>
                      <a:r>
                        <a:rPr lang="en-US" b="1" dirty="0">
                          <a:solidFill>
                            <a:schemeClr val="bg1"/>
                          </a:solidFill>
                        </a:rPr>
                        <a:t>TV</a:t>
                      </a:r>
                      <a:endParaRPr lang="en-IN" b="1" dirty="0">
                        <a:solidFill>
                          <a:schemeClr val="bg1"/>
                        </a:solidFill>
                      </a:endParaRPr>
                    </a:p>
                  </a:txBody>
                  <a:tcPr>
                    <a:solidFill>
                      <a:schemeClr val="accent1"/>
                    </a:solidFill>
                  </a:tcPr>
                </a:tc>
                <a:tc>
                  <a:txBody>
                    <a:bodyPr/>
                    <a:lstStyle/>
                    <a:p>
                      <a:pPr algn="ctr"/>
                      <a:r>
                        <a:rPr lang="en-IN" sz="1800" b="0" i="0" kern="1200" dirty="0">
                          <a:solidFill>
                            <a:schemeClr val="dk1"/>
                          </a:solidFill>
                          <a:effectLst/>
                          <a:latin typeface="+mn-lt"/>
                          <a:ea typeface="+mn-ea"/>
                          <a:cs typeface="+mn-cs"/>
                        </a:rPr>
                        <a:t>1.000000</a:t>
                      </a:r>
                      <a:endParaRPr lang="en-IN" dirty="0"/>
                    </a:p>
                  </a:txBody>
                  <a:tcPr/>
                </a:tc>
                <a:tc>
                  <a:txBody>
                    <a:bodyPr/>
                    <a:lstStyle/>
                    <a:p>
                      <a:pPr algn="ctr"/>
                      <a:r>
                        <a:rPr lang="en-IN" sz="1800" b="0" i="0" kern="1200" dirty="0">
                          <a:solidFill>
                            <a:schemeClr val="dk1"/>
                          </a:solidFill>
                          <a:effectLst/>
                          <a:latin typeface="+mn-lt"/>
                          <a:ea typeface="+mn-ea"/>
                          <a:cs typeface="+mn-cs"/>
                        </a:rPr>
                        <a:t>0.054848</a:t>
                      </a:r>
                      <a:endParaRPr lang="en-IN" dirty="0"/>
                    </a:p>
                  </a:txBody>
                  <a:tcPr/>
                </a:tc>
                <a:tc>
                  <a:txBody>
                    <a:bodyPr/>
                    <a:lstStyle/>
                    <a:p>
                      <a:pPr algn="ctr"/>
                      <a:r>
                        <a:rPr lang="en-IN" sz="1800" b="0" i="0" kern="1200" dirty="0">
                          <a:solidFill>
                            <a:schemeClr val="dk1"/>
                          </a:solidFill>
                          <a:effectLst/>
                          <a:latin typeface="+mn-lt"/>
                          <a:ea typeface="+mn-ea"/>
                          <a:cs typeface="+mn-cs"/>
                        </a:rPr>
                        <a:t>0.059075</a:t>
                      </a:r>
                      <a:endParaRPr lang="en-IN" dirty="0"/>
                    </a:p>
                  </a:txBody>
                  <a:tcPr/>
                </a:tc>
                <a:tc>
                  <a:txBody>
                    <a:bodyPr/>
                    <a:lstStyle/>
                    <a:p>
                      <a:pPr algn="ctr"/>
                      <a:r>
                        <a:rPr lang="en-IN" sz="1800" b="0" i="0" kern="1200" dirty="0">
                          <a:solidFill>
                            <a:schemeClr val="dk1"/>
                          </a:solidFill>
                          <a:effectLst/>
                          <a:latin typeface="+mn-lt"/>
                          <a:ea typeface="+mn-ea"/>
                          <a:cs typeface="+mn-cs"/>
                        </a:rPr>
                        <a:t>0.901372</a:t>
                      </a:r>
                      <a:endParaRPr lang="en-IN" dirty="0"/>
                    </a:p>
                  </a:txBody>
                  <a:tcPr/>
                </a:tc>
                <a:extLst>
                  <a:ext uri="{0D108BD9-81ED-4DB2-BD59-A6C34878D82A}">
                    <a16:rowId xmlns:a16="http://schemas.microsoft.com/office/drawing/2014/main" val="1153485482"/>
                  </a:ext>
                </a:extLst>
              </a:tr>
              <a:tr h="370840">
                <a:tc>
                  <a:txBody>
                    <a:bodyPr/>
                    <a:lstStyle/>
                    <a:p>
                      <a:pPr algn="ctr"/>
                      <a:r>
                        <a:rPr lang="en-US" b="1" dirty="0">
                          <a:solidFill>
                            <a:schemeClr val="bg1"/>
                          </a:solidFill>
                        </a:rPr>
                        <a:t>Radio</a:t>
                      </a:r>
                    </a:p>
                  </a:txBody>
                  <a:tcPr>
                    <a:solidFill>
                      <a:schemeClr val="accent1"/>
                    </a:solidFill>
                  </a:tcPr>
                </a:tc>
                <a:tc>
                  <a:txBody>
                    <a:bodyPr/>
                    <a:lstStyle/>
                    <a:p>
                      <a:pPr algn="ctr"/>
                      <a:r>
                        <a:rPr lang="en-IN" sz="1800" b="0" i="0" kern="1200" dirty="0">
                          <a:solidFill>
                            <a:schemeClr val="dk1"/>
                          </a:solidFill>
                          <a:effectLst/>
                          <a:latin typeface="+mn-lt"/>
                          <a:ea typeface="+mn-ea"/>
                          <a:cs typeface="+mn-cs"/>
                        </a:rPr>
                        <a:t>0.054848</a:t>
                      </a:r>
                      <a:endParaRPr lang="en-IN" dirty="0"/>
                    </a:p>
                  </a:txBody>
                  <a:tcPr/>
                </a:tc>
                <a:tc>
                  <a:txBody>
                    <a:bodyPr/>
                    <a:lstStyle/>
                    <a:p>
                      <a:pPr algn="ctr"/>
                      <a:r>
                        <a:rPr lang="en-IN" sz="1800" b="0" i="0" kern="1200" dirty="0">
                          <a:solidFill>
                            <a:schemeClr val="dk1"/>
                          </a:solidFill>
                          <a:effectLst/>
                          <a:latin typeface="+mn-lt"/>
                          <a:ea typeface="+mn-ea"/>
                          <a:cs typeface="+mn-cs"/>
                        </a:rPr>
                        <a:t>1.000000</a:t>
                      </a:r>
                      <a:endParaRPr lang="en-IN" dirty="0"/>
                    </a:p>
                  </a:txBody>
                  <a:tcPr/>
                </a:tc>
                <a:tc>
                  <a:txBody>
                    <a:bodyPr/>
                    <a:lstStyle/>
                    <a:p>
                      <a:pPr algn="ctr"/>
                      <a:r>
                        <a:rPr lang="en-IN" sz="1800" b="0" i="0" kern="1200" dirty="0">
                          <a:solidFill>
                            <a:schemeClr val="dk1"/>
                          </a:solidFill>
                          <a:effectLst/>
                          <a:latin typeface="+mn-lt"/>
                          <a:ea typeface="+mn-ea"/>
                          <a:cs typeface="+mn-cs"/>
                        </a:rPr>
                        <a:t>0.354987</a:t>
                      </a:r>
                      <a:endParaRPr lang="en-IN" dirty="0"/>
                    </a:p>
                  </a:txBody>
                  <a:tcPr/>
                </a:tc>
                <a:tc>
                  <a:txBody>
                    <a:bodyPr/>
                    <a:lstStyle/>
                    <a:p>
                      <a:pPr algn="ctr"/>
                      <a:r>
                        <a:rPr lang="en-IN" sz="1800" b="0" i="0" kern="1200" dirty="0">
                          <a:solidFill>
                            <a:schemeClr val="dk1"/>
                          </a:solidFill>
                          <a:effectLst/>
                          <a:latin typeface="+mn-lt"/>
                          <a:ea typeface="+mn-ea"/>
                          <a:cs typeface="+mn-cs"/>
                        </a:rPr>
                        <a:t>0.349728</a:t>
                      </a:r>
                      <a:endParaRPr lang="en-IN" dirty="0"/>
                    </a:p>
                  </a:txBody>
                  <a:tcPr/>
                </a:tc>
                <a:extLst>
                  <a:ext uri="{0D108BD9-81ED-4DB2-BD59-A6C34878D82A}">
                    <a16:rowId xmlns:a16="http://schemas.microsoft.com/office/drawing/2014/main" val="1580120779"/>
                  </a:ext>
                </a:extLst>
              </a:tr>
              <a:tr h="370840">
                <a:tc>
                  <a:txBody>
                    <a:bodyPr/>
                    <a:lstStyle/>
                    <a:p>
                      <a:pPr algn="ctr"/>
                      <a:r>
                        <a:rPr lang="en-US" b="1" dirty="0">
                          <a:solidFill>
                            <a:schemeClr val="bg1"/>
                          </a:solidFill>
                        </a:rPr>
                        <a:t>Newspaper</a:t>
                      </a:r>
                      <a:endParaRPr lang="en-IN" b="1" dirty="0">
                        <a:solidFill>
                          <a:schemeClr val="bg1"/>
                        </a:solidFill>
                      </a:endParaRPr>
                    </a:p>
                  </a:txBody>
                  <a:tcPr>
                    <a:solidFill>
                      <a:schemeClr val="accent1"/>
                    </a:solidFill>
                  </a:tcPr>
                </a:tc>
                <a:tc>
                  <a:txBody>
                    <a:bodyPr/>
                    <a:lstStyle/>
                    <a:p>
                      <a:pPr algn="ctr"/>
                      <a:r>
                        <a:rPr lang="en-IN" sz="1800" b="0" i="0" kern="1200" dirty="0">
                          <a:solidFill>
                            <a:schemeClr val="dk1"/>
                          </a:solidFill>
                          <a:effectLst/>
                          <a:latin typeface="+mn-lt"/>
                          <a:ea typeface="+mn-ea"/>
                          <a:cs typeface="+mn-cs"/>
                        </a:rPr>
                        <a:t>0.059075</a:t>
                      </a:r>
                      <a:endParaRPr lang="en-IN" dirty="0"/>
                    </a:p>
                  </a:txBody>
                  <a:tcPr/>
                </a:tc>
                <a:tc>
                  <a:txBody>
                    <a:bodyPr/>
                    <a:lstStyle/>
                    <a:p>
                      <a:pPr algn="ctr"/>
                      <a:r>
                        <a:rPr lang="en-IN" sz="1800" b="0" i="0" kern="1200" dirty="0">
                          <a:solidFill>
                            <a:schemeClr val="dk1"/>
                          </a:solidFill>
                          <a:effectLst/>
                          <a:latin typeface="+mn-lt"/>
                          <a:ea typeface="+mn-ea"/>
                          <a:cs typeface="+mn-cs"/>
                        </a:rPr>
                        <a:t>0.354987</a:t>
                      </a:r>
                      <a:endParaRPr lang="en-IN" dirty="0"/>
                    </a:p>
                  </a:txBody>
                  <a:tcPr/>
                </a:tc>
                <a:tc>
                  <a:txBody>
                    <a:bodyPr/>
                    <a:lstStyle/>
                    <a:p>
                      <a:pPr algn="ctr"/>
                      <a:r>
                        <a:rPr lang="en-IN" sz="1800" b="0" i="0" kern="1200" dirty="0">
                          <a:solidFill>
                            <a:schemeClr val="dk1"/>
                          </a:solidFill>
                          <a:effectLst/>
                          <a:latin typeface="+mn-lt"/>
                          <a:ea typeface="+mn-ea"/>
                          <a:cs typeface="+mn-cs"/>
                        </a:rPr>
                        <a:t>1.000000</a:t>
                      </a:r>
                      <a:endParaRPr lang="en-IN" dirty="0"/>
                    </a:p>
                  </a:txBody>
                  <a:tcPr/>
                </a:tc>
                <a:tc>
                  <a:txBody>
                    <a:bodyPr/>
                    <a:lstStyle/>
                    <a:p>
                      <a:pPr algn="ctr"/>
                      <a:r>
                        <a:rPr lang="en-IN" sz="1800" b="0" i="0" kern="1200" dirty="0">
                          <a:solidFill>
                            <a:schemeClr val="dk1"/>
                          </a:solidFill>
                          <a:effectLst/>
                          <a:latin typeface="+mn-lt"/>
                          <a:ea typeface="+mn-ea"/>
                          <a:cs typeface="+mn-cs"/>
                        </a:rPr>
                        <a:t>0.159125</a:t>
                      </a:r>
                      <a:endParaRPr lang="en-IN" dirty="0"/>
                    </a:p>
                  </a:txBody>
                  <a:tcPr/>
                </a:tc>
                <a:extLst>
                  <a:ext uri="{0D108BD9-81ED-4DB2-BD59-A6C34878D82A}">
                    <a16:rowId xmlns:a16="http://schemas.microsoft.com/office/drawing/2014/main" val="1703352145"/>
                  </a:ext>
                </a:extLst>
              </a:tr>
              <a:tr h="370840">
                <a:tc>
                  <a:txBody>
                    <a:bodyPr/>
                    <a:lstStyle/>
                    <a:p>
                      <a:pPr algn="ctr"/>
                      <a:r>
                        <a:rPr lang="en-US" b="1" dirty="0">
                          <a:solidFill>
                            <a:schemeClr val="bg1"/>
                          </a:solidFill>
                        </a:rPr>
                        <a:t>Sales</a:t>
                      </a:r>
                      <a:endParaRPr lang="en-IN" b="1" dirty="0">
                        <a:solidFill>
                          <a:schemeClr val="bg1"/>
                        </a:solidFill>
                      </a:endParaRPr>
                    </a:p>
                  </a:txBody>
                  <a:tcPr>
                    <a:solidFill>
                      <a:schemeClr val="accent1"/>
                    </a:solidFill>
                  </a:tcPr>
                </a:tc>
                <a:tc>
                  <a:txBody>
                    <a:bodyPr/>
                    <a:lstStyle/>
                    <a:p>
                      <a:pPr algn="ctr"/>
                      <a:r>
                        <a:rPr lang="en-IN" sz="1800" b="0" i="0" kern="1200" dirty="0">
                          <a:solidFill>
                            <a:schemeClr val="dk1"/>
                          </a:solidFill>
                          <a:effectLst/>
                          <a:latin typeface="+mn-lt"/>
                          <a:ea typeface="+mn-ea"/>
                          <a:cs typeface="+mn-cs"/>
                        </a:rPr>
                        <a:t>0.901372</a:t>
                      </a:r>
                      <a:endParaRPr lang="en-IN" dirty="0"/>
                    </a:p>
                  </a:txBody>
                  <a:tcPr/>
                </a:tc>
                <a:tc>
                  <a:txBody>
                    <a:bodyPr/>
                    <a:lstStyle/>
                    <a:p>
                      <a:pPr algn="ctr"/>
                      <a:r>
                        <a:rPr lang="en-IN" sz="1800" b="0" i="0" kern="1200" dirty="0">
                          <a:solidFill>
                            <a:schemeClr val="dk1"/>
                          </a:solidFill>
                          <a:effectLst/>
                          <a:latin typeface="+mn-lt"/>
                          <a:ea typeface="+mn-ea"/>
                          <a:cs typeface="+mn-cs"/>
                        </a:rPr>
                        <a:t>0.349728</a:t>
                      </a:r>
                      <a:endParaRPr lang="en-IN" dirty="0"/>
                    </a:p>
                  </a:txBody>
                  <a:tcPr/>
                </a:tc>
                <a:tc>
                  <a:txBody>
                    <a:bodyPr/>
                    <a:lstStyle/>
                    <a:p>
                      <a:pPr algn="ctr"/>
                      <a:r>
                        <a:rPr lang="en-IN" sz="1800" b="0" i="0" kern="1200" dirty="0">
                          <a:solidFill>
                            <a:schemeClr val="dk1"/>
                          </a:solidFill>
                          <a:effectLst/>
                          <a:latin typeface="+mn-lt"/>
                          <a:ea typeface="+mn-ea"/>
                          <a:cs typeface="+mn-cs"/>
                        </a:rPr>
                        <a:t>0.159125</a:t>
                      </a:r>
                      <a:endParaRPr lang="en-IN" dirty="0"/>
                    </a:p>
                  </a:txBody>
                  <a:tcPr/>
                </a:tc>
                <a:tc>
                  <a:txBody>
                    <a:bodyPr/>
                    <a:lstStyle/>
                    <a:p>
                      <a:pPr algn="ctr"/>
                      <a:r>
                        <a:rPr lang="en-IN" sz="1800" b="0" i="0" kern="1200" dirty="0">
                          <a:solidFill>
                            <a:schemeClr val="dk1"/>
                          </a:solidFill>
                          <a:effectLst/>
                          <a:latin typeface="+mn-lt"/>
                          <a:ea typeface="+mn-ea"/>
                          <a:cs typeface="+mn-cs"/>
                        </a:rPr>
                        <a:t>1.000000</a:t>
                      </a:r>
                      <a:endParaRPr lang="en-IN" dirty="0"/>
                    </a:p>
                  </a:txBody>
                  <a:tcPr/>
                </a:tc>
                <a:extLst>
                  <a:ext uri="{0D108BD9-81ED-4DB2-BD59-A6C34878D82A}">
                    <a16:rowId xmlns:a16="http://schemas.microsoft.com/office/drawing/2014/main" val="546746702"/>
                  </a:ext>
                </a:extLst>
              </a:tr>
            </a:tbl>
          </a:graphicData>
        </a:graphic>
      </p:graphicFrame>
    </p:spTree>
    <p:extLst>
      <p:ext uri="{BB962C8B-B14F-4D97-AF65-F5344CB8AC3E}">
        <p14:creationId xmlns:p14="http://schemas.microsoft.com/office/powerpoint/2010/main" val="1217441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4F9FBB1F-783A-30D3-E6FB-88D7EC1198F6}"/>
              </a:ext>
            </a:extLst>
          </p:cNvPr>
          <p:cNvSpPr txBox="1">
            <a:spLocks/>
          </p:cNvSpPr>
          <p:nvPr/>
        </p:nvSpPr>
        <p:spPr>
          <a:xfrm>
            <a:off x="807719" y="462280"/>
            <a:ext cx="10576560" cy="5979160"/>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marL="342900" indent="-342900" algn="just">
              <a:lnSpc>
                <a:spcPct val="100000"/>
              </a:lnSpc>
              <a:buFont typeface="+mj-lt"/>
              <a:buAutoNum type="arabicPeriod" startAt="4"/>
            </a:pPr>
            <a:r>
              <a:rPr lang="en-US" sz="1800" dirty="0"/>
              <a:t>Regression Line Plot: Visualizes the relationship between advertising expenditure and sales, showing how well the model fits the data.</a:t>
            </a:r>
          </a:p>
          <a:p>
            <a:pPr marL="0" indent="0" algn="just">
              <a:lnSpc>
                <a:spcPct val="100000"/>
              </a:lnSpc>
              <a:buNone/>
            </a:pPr>
            <a:r>
              <a:rPr lang="en-US" sz="1800" dirty="0"/>
              <a:t>      -  The red regression line help in understanding the trends and patterns in the data.</a:t>
            </a:r>
          </a:p>
          <a:p>
            <a:pPr marL="0" indent="0" algn="just">
              <a:lnSpc>
                <a:spcPct val="100000"/>
              </a:lnSpc>
              <a:buNone/>
            </a:pPr>
            <a:r>
              <a:rPr lang="en-US" sz="1800" dirty="0"/>
              <a:t>      -  Comparison of Actual vs. Predicted Sales: Helps in assessing the model's accuracy.</a:t>
            </a:r>
          </a:p>
          <a:p>
            <a:pPr marL="0" indent="0" algn="just">
              <a:lnSpc>
                <a:spcPct val="100000"/>
              </a:lnSpc>
              <a:buNone/>
            </a:pPr>
            <a:r>
              <a:rPr lang="en-US" sz="1800" dirty="0"/>
              <a:t>      -  The closer the red line is to the blue line, the better the model's predictions.</a:t>
            </a:r>
          </a:p>
          <a:p>
            <a:pPr marL="0" indent="0" algn="just">
              <a:lnSpc>
                <a:spcPct val="100000"/>
              </a:lnSpc>
              <a:buNone/>
            </a:pPr>
            <a:endParaRPr lang="en-IN" sz="1800" dirty="0"/>
          </a:p>
          <a:p>
            <a:pPr marL="0" indent="0" algn="just">
              <a:buNone/>
            </a:pPr>
            <a:endParaRPr lang="en-US" sz="1800" dirty="0"/>
          </a:p>
        </p:txBody>
      </p:sp>
      <p:pic>
        <p:nvPicPr>
          <p:cNvPr id="11" name="Picture 10">
            <a:extLst>
              <a:ext uri="{FF2B5EF4-FFF2-40B4-BE49-F238E27FC236}">
                <a16:creationId xmlns:a16="http://schemas.microsoft.com/office/drawing/2014/main" id="{C2023EE8-47D6-DF4F-7715-28E28CD7A5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74595" y="2657842"/>
            <a:ext cx="6642807" cy="3575318"/>
          </a:xfrm>
          <a:prstGeom prst="rect">
            <a:avLst/>
          </a:prstGeom>
        </p:spPr>
      </p:pic>
    </p:spTree>
    <p:extLst>
      <p:ext uri="{BB962C8B-B14F-4D97-AF65-F5344CB8AC3E}">
        <p14:creationId xmlns:p14="http://schemas.microsoft.com/office/powerpoint/2010/main" val="34645427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3AA74B-69FA-28C9-3F78-C7469857F29D}"/>
              </a:ext>
            </a:extLst>
          </p:cNvPr>
          <p:cNvSpPr>
            <a:spLocks noGrp="1"/>
          </p:cNvSpPr>
          <p:nvPr>
            <p:ph type="title"/>
          </p:nvPr>
        </p:nvSpPr>
        <p:spPr>
          <a:xfrm>
            <a:off x="0" y="325120"/>
            <a:ext cx="12192000" cy="934720"/>
          </a:xfrm>
        </p:spPr>
        <p:txBody>
          <a:bodyPr>
            <a:normAutofit/>
          </a:bodyPr>
          <a:lstStyle/>
          <a:p>
            <a:pPr algn="ctr"/>
            <a:r>
              <a:rPr lang="en-IN" sz="4400" dirty="0"/>
              <a:t>6. CONCLUSION</a:t>
            </a:r>
          </a:p>
        </p:txBody>
      </p:sp>
      <p:sp>
        <p:nvSpPr>
          <p:cNvPr id="6" name="Content Placeholder 2">
            <a:extLst>
              <a:ext uri="{FF2B5EF4-FFF2-40B4-BE49-F238E27FC236}">
                <a16:creationId xmlns:a16="http://schemas.microsoft.com/office/drawing/2014/main" id="{EA5EF078-5363-AADF-5B0D-BA65EA7CCE73}"/>
              </a:ext>
            </a:extLst>
          </p:cNvPr>
          <p:cNvSpPr txBox="1">
            <a:spLocks/>
          </p:cNvSpPr>
          <p:nvPr/>
        </p:nvSpPr>
        <p:spPr>
          <a:xfrm>
            <a:off x="2052320" y="1473200"/>
            <a:ext cx="9225280" cy="5201920"/>
          </a:xfrm>
          <a:prstGeom prst="rect">
            <a:avLst/>
          </a:prstGeom>
        </p:spPr>
        <p:txBody>
          <a:bodyPr vert="horz" lIns="91440" tIns="45720" rIns="91440" bIns="45720" rtlCol="0">
            <a:normAutofit lnSpcReduction="10000"/>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marL="342900" indent="-342900" algn="just">
              <a:lnSpc>
                <a:spcPct val="100000"/>
              </a:lnSpc>
              <a:buFont typeface="+mj-lt"/>
              <a:buAutoNum type="arabicPeriod"/>
            </a:pPr>
            <a:r>
              <a:rPr lang="en-US" sz="1800" dirty="0"/>
              <a:t>The analysis suggests that reallocating the advertising budget to focus more on TV advertising could lead to higher overall sales. Given its strong positive correlation and high impact coefficient, TV advertising appears to be the most effective medium.</a:t>
            </a:r>
          </a:p>
          <a:p>
            <a:pPr marL="342900" indent="-342900" algn="just">
              <a:lnSpc>
                <a:spcPct val="100000"/>
              </a:lnSpc>
              <a:buFont typeface="+mj-lt"/>
              <a:buAutoNum type="arabicPeriod"/>
            </a:pPr>
            <a:r>
              <a:rPr lang="en-US" sz="1800" dirty="0"/>
              <a:t>Radio advertising, while less impactful than TV, still plays a significant role in driving sales. Maintaining a balanced but slightly reduced expenditure on radio advertising could still be beneficial.</a:t>
            </a:r>
          </a:p>
          <a:p>
            <a:pPr marL="342900" indent="-342900" algn="just">
              <a:lnSpc>
                <a:spcPct val="100000"/>
              </a:lnSpc>
              <a:buFont typeface="+mj-lt"/>
              <a:buAutoNum type="arabicPeriod"/>
            </a:pPr>
            <a:r>
              <a:rPr lang="en-US" sz="1800" dirty="0"/>
              <a:t>Newspaper advertising, given its relatively lower impact, could be considered for budget reduction. However, it should not be completely disregarded as it still contributes to sales and might be effective for targeting specific demographics or regions.</a:t>
            </a:r>
          </a:p>
          <a:p>
            <a:pPr marL="0" indent="0" algn="just">
              <a:lnSpc>
                <a:spcPct val="100000"/>
              </a:lnSpc>
              <a:buNone/>
            </a:pPr>
            <a:endParaRPr lang="en-US" sz="1800" dirty="0"/>
          </a:p>
          <a:p>
            <a:pPr marL="0" indent="0" algn="just">
              <a:lnSpc>
                <a:spcPct val="100000"/>
              </a:lnSpc>
              <a:buNone/>
            </a:pPr>
            <a:r>
              <a:rPr lang="en-US" sz="1800" dirty="0"/>
              <a:t>By following these recommendations and focusing on data-driven strategies, the company can optimize its advertising expenditures to achieve better sales outcomes and maximize ROI. The insights gained from this analysis provide a solid foundation for making informed marketing decisions and improving overall advertising effectiveness.</a:t>
            </a:r>
            <a:endParaRPr lang="en-IN" sz="1800" dirty="0"/>
          </a:p>
          <a:p>
            <a:pPr marL="0" indent="0" algn="just">
              <a:buNone/>
            </a:pPr>
            <a:endParaRPr lang="en-US" sz="1800" dirty="0"/>
          </a:p>
        </p:txBody>
      </p:sp>
    </p:spTree>
    <p:extLst>
      <p:ext uri="{BB962C8B-B14F-4D97-AF65-F5344CB8AC3E}">
        <p14:creationId xmlns:p14="http://schemas.microsoft.com/office/powerpoint/2010/main" val="134865643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TM03090434[[fn=Wood Type]]</Template>
  <TotalTime>595</TotalTime>
  <Words>916</Words>
  <Application>Microsoft Office PowerPoint</Application>
  <PresentationFormat>Widescreen</PresentationFormat>
  <Paragraphs>115</Paragraphs>
  <Slides>8</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Rockwell</vt:lpstr>
      <vt:lpstr>Rockwell Condensed</vt:lpstr>
      <vt:lpstr>Wingdings</vt:lpstr>
      <vt:lpstr>Wood Type</vt:lpstr>
      <vt:lpstr>1. INTRODUCTION TO Advertising sales DATA</vt:lpstr>
      <vt:lpstr>2. Data Description</vt:lpstr>
      <vt:lpstr>3. EXPLORATORY DATA ANALYSIS</vt:lpstr>
      <vt:lpstr>4. modelling</vt:lpstr>
      <vt:lpstr>PowerPoint Presentation</vt:lpstr>
      <vt:lpstr>5. results</vt:lpstr>
      <vt:lpstr>PowerPoint Presentation</vt:lpstr>
      <vt:lpstr>6. 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Rithvik L</dc:creator>
  <cp:lastModifiedBy>Rithvik L</cp:lastModifiedBy>
  <cp:revision>4</cp:revision>
  <dcterms:created xsi:type="dcterms:W3CDTF">2024-06-22T10:36:31Z</dcterms:created>
  <dcterms:modified xsi:type="dcterms:W3CDTF">2024-08-05T00:28:39Z</dcterms:modified>
</cp:coreProperties>
</file>