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51BD900-EB5A-48F8-932A-BDD2F297178A}">
  <a:tblStyle styleId="{B51BD900-EB5A-48F8-932A-BDD2F297178A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9ED"/>
          </a:solidFill>
        </a:fill>
      </a:tcStyle>
    </a:wholeTbl>
    <a:band1H>
      <a:tcStyle>
        <a:tcBdr/>
        <a:fill>
          <a:solidFill>
            <a:srgbClr val="CAD0D8"/>
          </a:solidFill>
        </a:fill>
      </a:tcStyle>
    </a:band1H>
    <a:band1V>
      <a:tcStyle>
        <a:tcBdr/>
        <a:fill>
          <a:solidFill>
            <a:srgbClr val="CAD0D8"/>
          </a:solidFill>
        </a:fill>
      </a:tcStyle>
    </a:band1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1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Overlay-TitleSlid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367" y="187452"/>
            <a:ext cx="8827200" cy="6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04410" y="219635"/>
            <a:ext cx="4932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600200" y="2492375"/>
            <a:ext cx="67626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4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600200" y="3966882"/>
            <a:ext cx="67626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381000" y="6288741"/>
            <a:ext cx="188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304614" y="6288741"/>
            <a:ext cx="52389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87" y="186644"/>
            <a:ext cx="8827200" cy="64829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381000" y="6288741"/>
            <a:ext cx="188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304614" y="6288741"/>
            <a:ext cx="52389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04410" y="219635"/>
            <a:ext cx="4932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 descr="Overlay-ContentCapt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367" y="187452"/>
            <a:ext cx="8827200" cy="6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779464" y="590550"/>
            <a:ext cx="36576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693023" y="739587"/>
            <a:ext cx="3657599" cy="530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1325" marR="0" lvl="5" indent="-174625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00250" marR="0" lvl="6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90762" marR="0" lvl="7" indent="-18256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71750" marR="0" lvl="8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779464" y="1816100"/>
            <a:ext cx="3657600" cy="38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381000" y="6288741"/>
            <a:ext cx="188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304614" y="6288741"/>
            <a:ext cx="52389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04410" y="219635"/>
            <a:ext cx="4932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 descr="Overlay-PictureCapt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977" y="187452"/>
            <a:ext cx="8536800" cy="6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886200" y="533400"/>
            <a:ext cx="4476600" cy="125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886123" y="1828800"/>
            <a:ext cx="44745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3886123" y="6288741"/>
            <a:ext cx="188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5867398" y="6288741"/>
            <a:ext cx="2676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404410" y="219635"/>
            <a:ext cx="4932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 flipH="1">
            <a:off x="188239" y="179292"/>
            <a:ext cx="3281100" cy="6483000"/>
          </a:xfrm>
          <a:prstGeom prst="round1Rect">
            <a:avLst>
              <a:gd name="adj" fmla="val 17325"/>
            </a:avLst>
          </a:prstGeom>
          <a:blipFill rotWithShape="1">
            <a:blip r:embed="rId3">
              <a:alphaModFix/>
            </a:blip>
            <a:stretch>
              <a:fillRect l="100000" r="100000"/>
            </a:stretch>
          </a:blipFill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, Alt.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 descr="Overlay-PictureCaption-Extra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367" y="187452"/>
            <a:ext cx="8827200" cy="6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710953" y="533400"/>
            <a:ext cx="3657600" cy="125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idx="2"/>
          </p:nvPr>
        </p:nvSpPr>
        <p:spPr>
          <a:xfrm flipH="1">
            <a:off x="596153" y="1600199"/>
            <a:ext cx="3657600" cy="36576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l="100000" r="100000"/>
            </a:stretch>
          </a:blipFill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710412" y="1828800"/>
            <a:ext cx="3657599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381000" y="6288741"/>
            <a:ext cx="18651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3325812" y="6288741"/>
            <a:ext cx="521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404410" y="219635"/>
            <a:ext cx="4932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above Ca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 descr="Overlay-PictureCaption-Extra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367" y="187452"/>
            <a:ext cx="8827200" cy="6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08037" y="3778623"/>
            <a:ext cx="7560600" cy="110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pic" idx="2"/>
          </p:nvPr>
        </p:nvSpPr>
        <p:spPr>
          <a:xfrm flipH="1">
            <a:off x="871610" y="762000"/>
            <a:ext cx="7427700" cy="2989800"/>
          </a:xfrm>
          <a:prstGeom prst="roundRect">
            <a:avLst>
              <a:gd name="adj" fmla="val 7476"/>
            </a:avLst>
          </a:prstGeom>
          <a:blipFill rotWithShape="1">
            <a:blip r:embed="rId3">
              <a:alphaModFix/>
            </a:blip>
            <a:stretch>
              <a:fillRect l="100000" r="100000"/>
            </a:stretch>
          </a:blipFill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808033" y="4827492"/>
            <a:ext cx="7560000" cy="122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381000" y="6288741"/>
            <a:ext cx="18651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325812" y="6288741"/>
            <a:ext cx="521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404410" y="219635"/>
            <a:ext cx="4932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87" y="186644"/>
            <a:ext cx="8827200" cy="6482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00" cy="104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 rot="5400000">
            <a:off x="2466750" y="141600"/>
            <a:ext cx="4209000" cy="758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42875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714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1325" marR="0" lvl="5" indent="-174625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00250" marR="0" lvl="6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90762" marR="0" lvl="7" indent="-18256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71750" marR="0" lvl="8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381000" y="6288741"/>
            <a:ext cx="188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3304614" y="6288741"/>
            <a:ext cx="52389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404410" y="219635"/>
            <a:ext cx="4932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87" y="186644"/>
            <a:ext cx="8827200" cy="6482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373299" y="2734862"/>
            <a:ext cx="5268900" cy="135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230275" y="328564"/>
            <a:ext cx="5268900" cy="61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42875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714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1325" marR="0" lvl="5" indent="-174625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00250" marR="0" lvl="6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90762" marR="0" lvl="7" indent="-18256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71750" marR="0" lvl="8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381000" y="6288741"/>
            <a:ext cx="188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3304614" y="6288741"/>
            <a:ext cx="52389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404410" y="219635"/>
            <a:ext cx="4932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87" y="186644"/>
            <a:ext cx="8827200" cy="6482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00" cy="104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779462" y="1828800"/>
            <a:ext cx="7583400" cy="420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42875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714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1325" marR="0" lvl="5" indent="-174625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00250" marR="0" lvl="6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90762" marR="0" lvl="7" indent="-18256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71750" marR="0" lvl="8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381000" y="6288741"/>
            <a:ext cx="188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304614" y="6288741"/>
            <a:ext cx="52389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04410" y="219635"/>
            <a:ext cx="4932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Overlay-SectionHea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367" y="187452"/>
            <a:ext cx="8827200" cy="6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79462" y="2591359"/>
            <a:ext cx="7583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4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79462" y="3950353"/>
            <a:ext cx="7583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381000" y="6288741"/>
            <a:ext cx="188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304614" y="6288741"/>
            <a:ext cx="52389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04410" y="219635"/>
            <a:ext cx="4932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87" y="186644"/>
            <a:ext cx="8827200" cy="6482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00" cy="104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79462" y="1828800"/>
            <a:ext cx="3657600" cy="421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1325" marR="0" lvl="5" indent="-174625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00250" marR="0" lvl="6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90762" marR="0" lvl="7" indent="-18256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71750" marR="0" lvl="8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88541" y="1828800"/>
            <a:ext cx="3657600" cy="421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1325" marR="0" lvl="5" indent="-174625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00250" marR="0" lvl="6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90762" marR="0" lvl="7" indent="-18256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71750" marR="0" lvl="8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381000" y="6288741"/>
            <a:ext cx="188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304614" y="6288741"/>
            <a:ext cx="52389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04410" y="219635"/>
            <a:ext cx="4932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87" y="186644"/>
            <a:ext cx="8827200" cy="6482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00" cy="104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79462" y="1438834"/>
            <a:ext cx="3657600" cy="7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142"/>
              </a:lnSpc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779462" y="2362199"/>
            <a:ext cx="3657600" cy="3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1325" marR="0" lvl="5" indent="-187325" algn="l" rtl="0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00250" marR="0" lvl="6" indent="-196850" algn="l" rtl="0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90762" marR="0" lvl="7" indent="-195262" algn="l" rtl="0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71750" marR="0" lvl="8" indent="-196850" algn="l" rtl="0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705350" y="1438834"/>
            <a:ext cx="3657600" cy="7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142"/>
              </a:lnSpc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705350" y="2362199"/>
            <a:ext cx="3657600" cy="3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1325" marR="0" lvl="5" indent="-187325" algn="l" rtl="0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00250" marR="0" lvl="6" indent="-196850" algn="l" rtl="0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90762" marR="0" lvl="7" indent="-195262" algn="l" rtl="0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71750" marR="0" lvl="8" indent="-196850" algn="l" rtl="0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381000" y="6288741"/>
            <a:ext cx="188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304614" y="6288741"/>
            <a:ext cx="52389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04410" y="219635"/>
            <a:ext cx="4932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1" name="Shape 51"/>
          <p:cNvCxnSpPr/>
          <p:nvPr/>
        </p:nvCxnSpPr>
        <p:spPr>
          <a:xfrm>
            <a:off x="874058" y="2286000"/>
            <a:ext cx="3563100" cy="1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Shape 52"/>
          <p:cNvCxnSpPr/>
          <p:nvPr/>
        </p:nvCxnSpPr>
        <p:spPr>
          <a:xfrm>
            <a:off x="4815839" y="2286000"/>
            <a:ext cx="3566100" cy="1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Shape 53"/>
          <p:cNvCxnSpPr/>
          <p:nvPr/>
        </p:nvCxnSpPr>
        <p:spPr>
          <a:xfrm>
            <a:off x="874058" y="2286000"/>
            <a:ext cx="3563100" cy="1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Shape 54"/>
          <p:cNvCxnSpPr/>
          <p:nvPr/>
        </p:nvCxnSpPr>
        <p:spPr>
          <a:xfrm>
            <a:off x="4815839" y="2286000"/>
            <a:ext cx="3566100" cy="1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87" y="186644"/>
            <a:ext cx="8827200" cy="64829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00" cy="104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79462" y="1828800"/>
            <a:ext cx="75852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1325" marR="0" lvl="5" indent="-174625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00250" marR="0" lvl="6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90762" marR="0" lvl="7" indent="-18256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71750" marR="0" lvl="8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81000" y="6288741"/>
            <a:ext cx="188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304614" y="6288741"/>
            <a:ext cx="52389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04410" y="219635"/>
            <a:ext cx="4932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779462" y="3991816"/>
            <a:ext cx="75852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1325" marR="0" lvl="5" indent="-174625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00250" marR="0" lvl="6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90762" marR="0" lvl="7" indent="-18256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71750" marR="0" lvl="8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87" y="186644"/>
            <a:ext cx="8827200" cy="64829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00" cy="104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710953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1325" marR="0" lvl="5" indent="-174625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00250" marR="0" lvl="6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90762" marR="0" lvl="7" indent="-18256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71750" marR="0" lvl="8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381000" y="6288741"/>
            <a:ext cx="188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304614" y="6288741"/>
            <a:ext cx="52389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04410" y="219635"/>
            <a:ext cx="4932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1325" marR="0" lvl="5" indent="-174625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00250" marR="0" lvl="6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90762" marR="0" lvl="7" indent="-18256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71750" marR="0" lvl="8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3"/>
          </p:nvPr>
        </p:nvSpPr>
        <p:spPr>
          <a:xfrm>
            <a:off x="779462" y="1828800"/>
            <a:ext cx="3657600" cy="421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1325" marR="0" lvl="5" indent="-174625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00250" marR="0" lvl="6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90762" marR="0" lvl="7" indent="-18256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71750" marR="0" lvl="8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87" y="186644"/>
            <a:ext cx="8827200" cy="64829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00" cy="104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381000" y="6288741"/>
            <a:ext cx="188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304614" y="6288741"/>
            <a:ext cx="52389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04410" y="219635"/>
            <a:ext cx="4932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79462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1325" marR="0" lvl="5" indent="-174625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00250" marR="0" lvl="6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90762" marR="0" lvl="7" indent="-18256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71750" marR="0" lvl="8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779462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1325" marR="0" lvl="5" indent="-174625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00250" marR="0" lvl="6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90762" marR="0" lvl="7" indent="-18256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71750" marR="0" lvl="8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3"/>
          </p:nvPr>
        </p:nvSpPr>
        <p:spPr>
          <a:xfrm>
            <a:off x="4710953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1325" marR="0" lvl="5" indent="-174625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00250" marR="0" lvl="6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90762" marR="0" lvl="7" indent="-18256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71750" marR="0" lvl="8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4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1325" marR="0" lvl="5" indent="-174625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00250" marR="0" lvl="6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90762" marR="0" lvl="7" indent="-18256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71750" marR="0" lvl="8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87" y="186644"/>
            <a:ext cx="8827200" cy="64829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00" cy="104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81000" y="6288741"/>
            <a:ext cx="188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304614" y="6288741"/>
            <a:ext cx="52389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04410" y="219635"/>
            <a:ext cx="4932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89706" y="189706"/>
            <a:ext cx="8764500" cy="6478500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0">
                <a:schemeClr val="lt2"/>
              </a:gs>
              <a:gs pos="17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00" cy="104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79462" y="1828800"/>
            <a:ext cx="7583400" cy="420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42875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714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1325" marR="0" lvl="5" indent="-174625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00250" marR="0" lvl="6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90762" marR="0" lvl="7" indent="-18256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71750" marR="0" lvl="8" indent="-18415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381000" y="6288741"/>
            <a:ext cx="188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3304614" y="6288741"/>
            <a:ext cx="52389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04410" y="219635"/>
            <a:ext cx="4932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600200" y="2492375"/>
            <a:ext cx="67626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Kaggle – Sales Price of Residential Homes in Ames, Iowa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600200" y="3966882"/>
            <a:ext cx="67626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/>
              <a:t>Kamran Qureshi</a:t>
            </a:r>
          </a:p>
          <a:p>
            <a:pPr marL="0" marR="0" lvl="0" indent="0" algn="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Naveen Ithikkat</a:t>
            </a:r>
          </a:p>
          <a:p>
            <a:pPr marL="0" marR="0" lvl="0" indent="0" algn="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Rithvik Mundra</a:t>
            </a:r>
          </a:p>
          <a:p>
            <a:pPr marL="0" marR="0" lvl="0" indent="0" algn="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Yuebo Li</a:t>
            </a:r>
          </a:p>
          <a:p>
            <a:pPr marL="0" marR="0" lvl="0" indent="0" algn="r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 descr="Search-Colorado-Springs-MLS-Homes-for-Sa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274" y="3363375"/>
            <a:ext cx="2429618" cy="2429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00" cy="104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8947"/>
              <a:buFont typeface="Arial"/>
              <a:buNone/>
            </a:pPr>
            <a:r>
              <a:rPr lang="en-US" b="1" dirty="0"/>
              <a:t>Elastic Net Model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779462" y="1828800"/>
            <a:ext cx="7583400" cy="42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800" dirty="0">
                <a:solidFill>
                  <a:schemeClr val="accent2"/>
                </a:solidFill>
              </a:rPr>
              <a:t>Training: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endParaRPr lang="en-US" sz="2800" dirty="0">
              <a:solidFill>
                <a:schemeClr val="accent2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400" dirty="0"/>
              <a:t>Root Mean Squared Error: 23234.6536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endParaRPr lang="en-US" sz="2400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400" dirty="0"/>
              <a:t>R-Squared: 0.8971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endParaRPr lang="en-US" sz="2400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800" dirty="0">
                <a:solidFill>
                  <a:schemeClr val="accent2"/>
                </a:solidFill>
              </a:rPr>
              <a:t>Validation: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endParaRPr lang="en-US" sz="2800" dirty="0">
              <a:solidFill>
                <a:schemeClr val="accent2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400" dirty="0"/>
              <a:t>Root Mean Squared Error: 27315.3123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endParaRPr lang="en-US" sz="2400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400" dirty="0"/>
              <a:t>R-Squared: 0.8796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8891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XG Boosting Model (Python)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779512" y="1186700"/>
            <a:ext cx="7583400" cy="547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Parameters Tuning</a:t>
            </a:r>
          </a:p>
          <a:p>
            <a:pPr marL="0" marR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1900" b="0" i="1" u="none" strike="noStrike" cap="none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max_depth = </a:t>
            </a:r>
            <a:r>
              <a:rPr lang="en-US" sz="1900" i="1" dirty="0">
                <a:solidFill>
                  <a:schemeClr val="accent2"/>
                </a:solidFill>
              </a:rPr>
              <a:t>3</a:t>
            </a:r>
          </a:p>
          <a:p>
            <a:pPr marL="282575" marR="0" lvl="0" indent="-295021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lang="en-US" sz="1900" b="0" i="1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Used to control </a:t>
            </a:r>
            <a:r>
              <a:rPr lang="en-US" sz="1900" i="1" dirty="0"/>
              <a:t>overfitting</a:t>
            </a:r>
            <a:r>
              <a:rPr lang="en-US" sz="1900" b="0" i="1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as higher depth will allow model to learn relations very specific to a particular sample</a:t>
            </a:r>
          </a:p>
          <a:p>
            <a:pPr marL="282575" marR="0" lvl="0" indent="-295021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endParaRPr lang="en-US" sz="1900" b="0" i="1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900" i="1" dirty="0">
                <a:solidFill>
                  <a:schemeClr val="accent2"/>
                </a:solidFill>
              </a:rPr>
              <a:t>n_estimators = 300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endParaRPr lang="en-US" sz="1900" i="1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sz="1900" i="1" dirty="0"/>
              <a:t>Number of boosting stages to perform</a:t>
            </a:r>
          </a:p>
          <a:p>
            <a:pPr marL="139700" lvl="0" indent="0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</a:pPr>
            <a:endParaRPr lang="en-US" sz="1900" i="1" dirty="0"/>
          </a:p>
          <a:p>
            <a:pPr marL="0" marR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1900" i="1" dirty="0">
                <a:solidFill>
                  <a:schemeClr val="accent2"/>
                </a:solidFill>
              </a:rPr>
              <a:t>learning</a:t>
            </a:r>
            <a:r>
              <a:rPr lang="en-US" sz="1900" b="0" i="1" u="none" strike="noStrike" cap="none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-rate = 0.0</a:t>
            </a:r>
            <a:r>
              <a:rPr lang="en-US" sz="1900" i="1" dirty="0">
                <a:solidFill>
                  <a:schemeClr val="accent2"/>
                </a:solidFill>
              </a:rPr>
              <a:t>5</a:t>
            </a:r>
          </a:p>
          <a:p>
            <a:pPr marL="342900" indent="-342900">
              <a:lnSpc>
                <a:spcPct val="80000"/>
              </a:lnSpc>
            </a:pPr>
            <a:r>
              <a:rPr lang="en-US" sz="1900" dirty="0"/>
              <a:t>How fast the model converges</a:t>
            </a:r>
          </a:p>
          <a:p>
            <a:pPr marL="342900" indent="-342900">
              <a:lnSpc>
                <a:spcPct val="80000"/>
              </a:lnSpc>
            </a:pPr>
            <a:endParaRPr lang="en-US" sz="1900" dirty="0"/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900" i="1" dirty="0">
                <a:solidFill>
                  <a:schemeClr val="accent2"/>
                </a:solidFill>
              </a:rPr>
              <a:t>Colsample rate= 0.2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endParaRPr lang="en-US" sz="1900" i="1" dirty="0">
              <a:solidFill>
                <a:schemeClr val="accent2"/>
              </a:solidFill>
            </a:endParaRP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900" i="1" dirty="0">
                <a:solidFill>
                  <a:schemeClr val="accent2"/>
                </a:solidFill>
              </a:rPr>
              <a:t>reg_alpha = 0.5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endParaRPr sz="1900" i="1" dirty="0">
              <a:solidFill>
                <a:schemeClr val="accent2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0"/>
              </a:spcBef>
              <a:buClr>
                <a:srgbClr val="FE2A2A"/>
              </a:buClr>
              <a:buSzPct val="25000"/>
              <a:buFont typeface="Noto Sans Symbols"/>
              <a:buNone/>
            </a:pPr>
            <a:endParaRPr dirty="0"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018" y="465055"/>
            <a:ext cx="997975" cy="9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dirty="0"/>
              <a:t>XG Boosting Model (Python)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779475" y="1548574"/>
            <a:ext cx="7583400" cy="448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3000" dirty="0"/>
              <a:t>Results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800" dirty="0">
              <a:solidFill>
                <a:schemeClr val="accent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400" dirty="0"/>
              <a:t>Root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Mean Squared Error: </a:t>
            </a:r>
            <a:r>
              <a:rPr lang="en-US" sz="2400" dirty="0"/>
              <a:t>15167.106</a:t>
            </a:r>
          </a:p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R-Squared: 0.9</a:t>
            </a:r>
            <a:r>
              <a:rPr lang="en-US" sz="2400" dirty="0"/>
              <a:t>634</a:t>
            </a:r>
          </a:p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Validation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400" dirty="0"/>
              <a:t>Root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Mean Squared Error: 2</a:t>
            </a:r>
            <a:r>
              <a:rPr lang="en-US" sz="2400" dirty="0"/>
              <a:t>4477.1839</a:t>
            </a:r>
          </a:p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R-Squared: 0.</a:t>
            </a:r>
            <a:r>
              <a:rPr lang="en-US" sz="2400" dirty="0"/>
              <a:t>9065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381000"/>
            <a:ext cx="7583400" cy="1044300"/>
          </a:xfrm>
        </p:spPr>
        <p:txBody>
          <a:bodyPr/>
          <a:lstStyle/>
          <a:p>
            <a:r>
              <a:rPr lang="en-US" dirty="0"/>
              <a:t>Model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51440"/>
              </p:ext>
            </p:extLst>
          </p:nvPr>
        </p:nvGraphicFramePr>
        <p:xfrm>
          <a:off x="993913" y="2385390"/>
          <a:ext cx="6539949" cy="2713384"/>
        </p:xfrm>
        <a:graphic>
          <a:graphicData uri="http://schemas.openxmlformats.org/drawingml/2006/table">
            <a:tbl>
              <a:tblPr firstRow="1" bandRow="1">
                <a:tableStyleId>{B51BD900-EB5A-48F8-932A-BDD2F297178A}</a:tableStyleId>
              </a:tblPr>
              <a:tblGrid>
                <a:gridCol w="2179983">
                  <a:extLst>
                    <a:ext uri="{9D8B030D-6E8A-4147-A177-3AD203B41FA5}">
                      <a16:colId xmlns:a16="http://schemas.microsoft.com/office/drawing/2014/main" val="3436978430"/>
                    </a:ext>
                  </a:extLst>
                </a:gridCol>
                <a:gridCol w="2179983">
                  <a:extLst>
                    <a:ext uri="{9D8B030D-6E8A-4147-A177-3AD203B41FA5}">
                      <a16:colId xmlns:a16="http://schemas.microsoft.com/office/drawing/2014/main" val="946357749"/>
                    </a:ext>
                  </a:extLst>
                </a:gridCol>
                <a:gridCol w="2179983">
                  <a:extLst>
                    <a:ext uri="{9D8B030D-6E8A-4147-A177-3AD203B41FA5}">
                      <a16:colId xmlns:a16="http://schemas.microsoft.com/office/drawing/2014/main" val="2844357723"/>
                    </a:ext>
                  </a:extLst>
                </a:gridCol>
              </a:tblGrid>
              <a:tr h="678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R2 Value -Training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R2 Value -Validation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96418"/>
                  </a:ext>
                </a:extLst>
              </a:tr>
              <a:tr h="67834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Stepwise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78168"/>
                  </a:ext>
                </a:extLst>
              </a:tr>
              <a:tr h="67834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65046"/>
                  </a:ext>
                </a:extLst>
              </a:tr>
              <a:tr h="67834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0.9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rebuchet MS"/>
                          <a:sym typeface="Arial"/>
                        </a:rPr>
                        <a:t>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rebuchet MS"/>
                          <a:sym typeface="Arial"/>
                        </a:rPr>
                        <a:t>9065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929947"/>
                  </a:ext>
                </a:extLst>
              </a:tr>
            </a:tbl>
          </a:graphicData>
        </a:graphic>
      </p:graphicFrame>
      <p:sp>
        <p:nvSpPr>
          <p:cNvPr id="6" name="Rectangle: Rounded Corners 5"/>
          <p:cNvSpPr/>
          <p:nvPr/>
        </p:nvSpPr>
        <p:spPr>
          <a:xfrm>
            <a:off x="1083365" y="4393096"/>
            <a:ext cx="6450498" cy="6559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643" y="4547152"/>
            <a:ext cx="347870" cy="34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7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779475" y="381000"/>
            <a:ext cx="7583400" cy="9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 and Data Description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561268" y="1592150"/>
            <a:ext cx="4783800" cy="420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lang="en-US"/>
              <a:t>Predict selling prices of residential properties based on data from Ames, Iowa from 2006 to 2010</a:t>
            </a:r>
          </a:p>
          <a:p>
            <a:pPr marL="282575" marR="0" lvl="0" indent="-282575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1460 rows X 81 columns</a:t>
            </a:r>
          </a:p>
          <a:p>
            <a:pPr marL="282575" marR="0" lvl="0" indent="-282575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79 Independent Variables describing </a:t>
            </a:r>
            <a:r>
              <a:rPr lang="en-US"/>
              <a:t>various</a:t>
            </a:r>
            <a:r>
              <a:rPr lang="en-US" sz="2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aspects of the </a:t>
            </a:r>
            <a:r>
              <a:rPr lang="en-US"/>
              <a:t>properties</a:t>
            </a:r>
          </a:p>
        </p:txBody>
      </p:sp>
      <p:pic>
        <p:nvPicPr>
          <p:cNvPr id="152" name="Shape 152" descr="Captur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5166" y="1425387"/>
            <a:ext cx="3642709" cy="296316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5452923" y="487342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2034217" y="5128496"/>
            <a:ext cx="4783800" cy="12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200" b="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r>
              <a:rPr lang="en-US" sz="2200" b="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Numeric Variables including Sales Price – </a:t>
            </a: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2200" b="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he Target Variable</a:t>
            </a:r>
          </a:p>
          <a:p>
            <a:pPr marL="0" marR="0" lvl="0" indent="0" algn="l" rtl="0">
              <a:spcBef>
                <a:spcPts val="200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200" b="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lang="en-US" sz="2200" b="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Categorical Variables</a:t>
            </a:r>
          </a:p>
        </p:txBody>
      </p:sp>
      <p:pic>
        <p:nvPicPr>
          <p:cNvPr id="155" name="Shape 155" descr="Screen Shot 2017-04-26 at 10.01.59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9945" y="5277471"/>
            <a:ext cx="347700" cy="3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 descr="Screen Shot 2017-04-26 at 10.02.05 P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9950" y="6044100"/>
            <a:ext cx="347700" cy="3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779462" y="483200"/>
            <a:ext cx="7583486" cy="804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779462" y="1571531"/>
            <a:ext cx="7583400" cy="462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600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Data Partitioning</a:t>
            </a:r>
          </a:p>
          <a:p>
            <a:pPr marL="0" marR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2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Partition of ‘train’ dataset done first into training and validation</a:t>
            </a:r>
          </a:p>
          <a:p>
            <a:pPr marL="431800" marR="0" lvl="0" indent="-3429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Shuffle ‘train’ dataset </a:t>
            </a:r>
          </a:p>
          <a:p>
            <a:pPr marL="431800" marR="0" lvl="0" indent="-3429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Split into 60% for training and 40% for validation</a:t>
            </a:r>
          </a:p>
          <a:p>
            <a:pPr marL="0" marR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endParaRPr sz="22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80000"/>
              </a:lnSpc>
              <a:spcBef>
                <a:spcPts val="2000"/>
              </a:spcBef>
              <a:buClr>
                <a:schemeClr val="lt1"/>
              </a:buClr>
              <a:buSzPct val="25000"/>
              <a:buFont typeface="Noto Sans Symbols"/>
              <a:buNone/>
            </a:pPr>
            <a:endParaRPr lang="en-US" sz="22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80000"/>
              </a:lnSpc>
              <a:spcBef>
                <a:spcPts val="200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2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Subsequent data prep steps done separately on training and validation data to avoid ‘data leakage’</a:t>
            </a:r>
          </a:p>
        </p:txBody>
      </p:sp>
      <p:sp>
        <p:nvSpPr>
          <p:cNvPr id="163" name="Shape 163"/>
          <p:cNvSpPr/>
          <p:nvPr/>
        </p:nvSpPr>
        <p:spPr>
          <a:xfrm>
            <a:off x="5734249" y="4235425"/>
            <a:ext cx="1060500" cy="441900"/>
          </a:xfrm>
          <a:prstGeom prst="rect">
            <a:avLst/>
          </a:prstGeom>
          <a:gradFill>
            <a:gsLst>
              <a:gs pos="0">
                <a:srgbClr val="0000FF">
                  <a:alpha val="61960"/>
                </a:srgbClr>
              </a:gs>
              <a:gs pos="72000">
                <a:srgbClr val="0000FF">
                  <a:alpha val="61960"/>
                </a:srgbClr>
              </a:gs>
              <a:gs pos="100000">
                <a:srgbClr val="FFFFFF"/>
              </a:gs>
            </a:gsLst>
            <a:lin ang="151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6794749" y="4235425"/>
            <a:ext cx="678900" cy="441900"/>
          </a:xfrm>
          <a:prstGeom prst="rect">
            <a:avLst/>
          </a:prstGeom>
          <a:gradFill>
            <a:gsLst>
              <a:gs pos="0">
                <a:srgbClr val="FE7171"/>
              </a:gs>
              <a:gs pos="74000">
                <a:srgbClr val="FE7171"/>
              </a:gs>
              <a:gs pos="100000">
                <a:srgbClr val="FFFFFF"/>
              </a:gs>
            </a:gsLst>
            <a:lin ang="16919999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5734250" y="4235250"/>
            <a:ext cx="1957200" cy="521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60% </a:t>
            </a: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40%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779475" y="381000"/>
            <a:ext cx="7583400" cy="92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 Preparation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1130391" y="3414928"/>
          <a:ext cx="6883200" cy="2411725"/>
        </p:xfrm>
        <a:graphic>
          <a:graphicData uri="http://schemas.openxmlformats.org/drawingml/2006/table">
            <a:tbl>
              <a:tblPr firstRow="1" bandRow="1">
                <a:noFill/>
                <a:tableStyleId>{B51BD900-EB5A-48F8-932A-BDD2F297178A}</a:tableStyleId>
              </a:tblPr>
              <a:tblGrid>
                <a:gridCol w="17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Variables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 Type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 Missing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Replacement Value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LotFrontage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259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edian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MasVnrtype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Categorical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Most frequent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MasVnrArea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edian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Electrical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Categorical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Most frequent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2" name="Shape 172"/>
          <p:cNvSpPr txBox="1"/>
          <p:nvPr/>
        </p:nvSpPr>
        <p:spPr>
          <a:xfrm>
            <a:off x="779475" y="1391332"/>
            <a:ext cx="7344600" cy="15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600" dirty="0">
                <a:solidFill>
                  <a:schemeClr val="accent2"/>
                </a:solidFill>
              </a:rPr>
              <a:t>Impute Missing Values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lt1"/>
                </a:solidFill>
              </a:rPr>
              <a:t>Used Median or Most Frequent value depending on the variable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779475" y="450625"/>
            <a:ext cx="7583400" cy="83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779475" y="1392492"/>
            <a:ext cx="7583400" cy="444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Replace Meaningful “NA”s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dirty="0">
              <a:solidFill>
                <a:srgbClr val="CC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dirty="0"/>
              <a:t>14 variables have meaningful “NA”s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dirty="0"/>
              <a:t>NA’s replaced so that they are not ignored by the model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dirty="0"/>
              <a:t> </a:t>
            </a:r>
          </a:p>
          <a:p>
            <a:pPr marL="0" marR="0" lvl="0" indent="0" algn="l" rtl="0">
              <a:spcBef>
                <a:spcPts val="2000"/>
              </a:spcBef>
              <a:buClr>
                <a:schemeClr val="lt1"/>
              </a:buClr>
              <a:buSzPct val="25000"/>
              <a:buFont typeface="Noto Sans Symbols"/>
              <a:buNone/>
            </a:pPr>
            <a:endParaRPr sz="22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79" name="Shape 179"/>
          <p:cNvGraphicFramePr/>
          <p:nvPr/>
        </p:nvGraphicFramePr>
        <p:xfrm>
          <a:off x="296289" y="3155992"/>
          <a:ext cx="4148850" cy="3342315"/>
        </p:xfrm>
        <a:graphic>
          <a:graphicData uri="http://schemas.openxmlformats.org/drawingml/2006/table">
            <a:tbl>
              <a:tblPr firstRow="1" bandRow="1">
                <a:noFill/>
                <a:tableStyleId>{B51BD900-EB5A-48F8-932A-BDD2F297178A}</a:tableStyleId>
              </a:tblPr>
              <a:tblGrid>
                <a:gridCol w="138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Variables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 “NA”s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Replacement Value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Alley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1369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Alley Access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BsmtQual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Basement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BsmtCond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Basement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BsmtExposure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Basement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BsmtFinType1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Basement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BsmtFinType2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Basement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FireplaceQu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690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Fire Place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0" name="Shape 180"/>
          <p:cNvGraphicFramePr/>
          <p:nvPr/>
        </p:nvGraphicFramePr>
        <p:xfrm>
          <a:off x="4776483" y="3155989"/>
          <a:ext cx="4031025" cy="3381165"/>
        </p:xfrm>
        <a:graphic>
          <a:graphicData uri="http://schemas.openxmlformats.org/drawingml/2006/table">
            <a:tbl>
              <a:tblPr firstRow="1" bandRow="1">
                <a:noFill/>
                <a:tableStyleId>{B51BD900-EB5A-48F8-932A-BDD2F297178A}</a:tableStyleId>
              </a:tblPr>
              <a:tblGrid>
                <a:gridCol w="134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Variables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 “NA”s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Replacement Value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GarageType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Garage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GarageYrBlt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Garage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GarageFinish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Garage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GarageQual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Garage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GarageCond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Garage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PoolQC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1453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Pool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Fence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1179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Fence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789414" y="136050"/>
            <a:ext cx="7583400" cy="83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789414" y="966750"/>
            <a:ext cx="7583400" cy="492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600" dirty="0">
                <a:solidFill>
                  <a:schemeClr val="accent2"/>
                </a:solidFill>
              </a:rPr>
              <a:t>Average-by-level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dirty="0"/>
              <a:t>Converted categorical data to numerical data using average by level technique as XGBoost cannot handle categorical data 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dirty="0">
                <a:solidFill>
                  <a:srgbClr val="CC0000"/>
                </a:solidFill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dirty="0">
              <a:solidFill>
                <a:srgbClr val="CC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dirty="0"/>
              <a:t> </a:t>
            </a:r>
          </a:p>
          <a:p>
            <a:pPr marL="0" marR="0" lvl="0" indent="0" algn="l" rtl="0">
              <a:spcBef>
                <a:spcPts val="2000"/>
              </a:spcBef>
              <a:buClr>
                <a:schemeClr val="lt1"/>
              </a:buClr>
              <a:buSzPct val="25000"/>
              <a:buFont typeface="Noto Sans Symbols"/>
              <a:buNone/>
            </a:pPr>
            <a:endParaRPr sz="22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798" y="2647875"/>
            <a:ext cx="3298499" cy="38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2181800" y="4426225"/>
            <a:ext cx="3156000" cy="339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2181800" y="5865275"/>
            <a:ext cx="3156000" cy="339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2181800" y="6204575"/>
            <a:ext cx="3156000" cy="339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00" cy="104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b="1"/>
              <a:t>Stepwise Regression Model</a:t>
            </a:r>
            <a:r>
              <a:rPr lang="en-US"/>
              <a:t> (R)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779475" y="1580175"/>
            <a:ext cx="7583400" cy="469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800" dirty="0">
                <a:solidFill>
                  <a:schemeClr val="accent2"/>
                </a:solidFill>
              </a:rPr>
              <a:t>Variables Chosen by the Model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62" y="2750475"/>
            <a:ext cx="8754225" cy="315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b="1"/>
              <a:t>Stepwise Regression Model</a:t>
            </a:r>
            <a:r>
              <a:rPr lang="en-US" b="0" i="0" u="none" strike="noStrike" cap="none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(R)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779512" y="1564400"/>
            <a:ext cx="7583400" cy="486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800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800" dirty="0">
                <a:solidFill>
                  <a:schemeClr val="accent2"/>
                </a:solidFill>
              </a:rPr>
              <a:t>Training: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endParaRPr lang="en-US" sz="2400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400" dirty="0"/>
              <a:t>Root Mean Squared Error: 27640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endParaRPr lang="en-US" sz="2400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400" dirty="0"/>
              <a:t>R-Square: 0.8789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endParaRPr lang="en-US" sz="2800" dirty="0">
              <a:solidFill>
                <a:schemeClr val="accent2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800" dirty="0">
                <a:solidFill>
                  <a:schemeClr val="accent2"/>
                </a:solidFill>
              </a:rPr>
              <a:t>Validation: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endParaRPr lang="en-US" sz="2800" dirty="0">
              <a:solidFill>
                <a:schemeClr val="accent2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400" dirty="0"/>
              <a:t>Root Mean Squared Error: 29590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endParaRPr lang="en-US" sz="2400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400" dirty="0"/>
              <a:t>R-Square: 0.8636</a:t>
            </a: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dirty="0"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066" y="1425387"/>
            <a:ext cx="1200925" cy="12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00" cy="104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b="1" dirty="0"/>
              <a:t>Elastic Net (Python)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779475" y="1690575"/>
            <a:ext cx="7583400" cy="434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/>
              <a:t>Parameters Tuning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endParaRPr lang="en-US" sz="26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i="1" dirty="0">
                <a:solidFill>
                  <a:schemeClr val="accent2"/>
                </a:solidFill>
              </a:rPr>
              <a:t>alpha = 0.5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endParaRPr lang="en-US" sz="1900" i="1" dirty="0">
              <a:solidFill>
                <a:schemeClr val="accent2"/>
              </a:solidFill>
            </a:endParaRPr>
          </a:p>
          <a:p>
            <a:pPr lvl="0" indent="-12445" rtl="0">
              <a:lnSpc>
                <a:spcPct val="80000"/>
              </a:lnSpc>
              <a:spcBef>
                <a:spcPts val="0"/>
              </a:spcBef>
              <a:buSzPct val="100000"/>
            </a:pPr>
            <a:r>
              <a:rPr lang="en-US" sz="1900" i="1" dirty="0"/>
              <a:t>Controls the magnitude of penalty</a:t>
            </a:r>
          </a:p>
          <a:p>
            <a:pPr marL="270130" lvl="0" indent="0" rtl="0">
              <a:lnSpc>
                <a:spcPct val="80000"/>
              </a:lnSpc>
              <a:spcBef>
                <a:spcPts val="0"/>
              </a:spcBef>
              <a:buSzPct val="100000"/>
              <a:buNone/>
            </a:pPr>
            <a:endParaRPr lang="en-US" sz="1900" i="1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i="1" dirty="0">
                <a:solidFill>
                  <a:schemeClr val="accent2"/>
                </a:solidFill>
              </a:rPr>
              <a:t>l1_ratio = 0.5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endParaRPr lang="en-US" sz="1900" i="1" dirty="0">
              <a:solidFill>
                <a:schemeClr val="accent2"/>
              </a:solidFill>
            </a:endParaRPr>
          </a:p>
          <a:p>
            <a:pPr lvl="0" indent="-12445" rtl="0">
              <a:lnSpc>
                <a:spcPct val="80000"/>
              </a:lnSpc>
              <a:spcBef>
                <a:spcPts val="0"/>
              </a:spcBef>
              <a:buSzPct val="100000"/>
            </a:pPr>
            <a:r>
              <a:rPr lang="en-US" sz="1900" i="1" dirty="0"/>
              <a:t>Tunes balance between L1 and L2 penalties</a:t>
            </a:r>
          </a:p>
          <a:p>
            <a:pPr lvl="0" indent="-12445" rtl="0">
              <a:lnSpc>
                <a:spcPct val="80000"/>
              </a:lnSpc>
              <a:spcBef>
                <a:spcPts val="0"/>
              </a:spcBef>
              <a:buSzPct val="100000"/>
            </a:pPr>
            <a:endParaRPr lang="en-US" sz="1900" i="1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i="1" dirty="0">
                <a:solidFill>
                  <a:schemeClr val="accent2"/>
                </a:solidFill>
              </a:rPr>
              <a:t>max_iter = 3000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endParaRPr lang="en-US" sz="1900" i="1" dirty="0">
              <a:solidFill>
                <a:schemeClr val="accent2"/>
              </a:solidFill>
            </a:endParaRPr>
          </a:p>
          <a:p>
            <a:pPr lvl="0" indent="-12445" rtl="0">
              <a:lnSpc>
                <a:spcPct val="80000"/>
              </a:lnSpc>
              <a:spcBef>
                <a:spcPts val="0"/>
              </a:spcBef>
              <a:buSzPct val="100000"/>
            </a:pPr>
            <a:r>
              <a:rPr lang="en-US" sz="1900" i="1" dirty="0"/>
              <a:t>Maximum number of Iterations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endParaRPr sz="190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rgbClr val="000000"/>
      </a:dk1>
      <a:lt1>
        <a:srgbClr val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497</Words>
  <Application>Microsoft Office PowerPoint</Application>
  <PresentationFormat>On-screen Show (4:3)</PresentationFormat>
  <Paragraphs>186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Noto Sans Symbols</vt:lpstr>
      <vt:lpstr>Trebuchet MS</vt:lpstr>
      <vt:lpstr>Revolution</vt:lpstr>
      <vt:lpstr>Kaggle – Sales Price of Residential Homes in Ames, Iowa</vt:lpstr>
      <vt:lpstr>Objective and Data Description</vt:lpstr>
      <vt:lpstr>Data Preparation</vt:lpstr>
      <vt:lpstr>Data Preparation</vt:lpstr>
      <vt:lpstr>Data Preparation</vt:lpstr>
      <vt:lpstr>Data Preparation</vt:lpstr>
      <vt:lpstr>Stepwise Regression Model (R)</vt:lpstr>
      <vt:lpstr>Stepwise Regression Model (R)</vt:lpstr>
      <vt:lpstr>Elastic Net (Python)</vt:lpstr>
      <vt:lpstr>Elastic Net Model</vt:lpstr>
      <vt:lpstr>XG Boosting Model (Python)</vt:lpstr>
      <vt:lpstr>XG Boosting Model (Python)</vt:lpstr>
      <vt:lpstr>Model Comparison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– Sales Price of Residential Homes in Ames, Iowa</dc:title>
  <cp:lastModifiedBy>Mundra, Rithvik</cp:lastModifiedBy>
  <cp:revision>4</cp:revision>
  <dcterms:modified xsi:type="dcterms:W3CDTF">2017-05-06T01:18:12Z</dcterms:modified>
</cp:coreProperties>
</file>