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77" r:id="rId5"/>
    <p:sldId id="278" r:id="rId6"/>
    <p:sldId id="280" r:id="rId7"/>
    <p:sldId id="281" r:id="rId8"/>
    <p:sldId id="283" r:id="rId9"/>
    <p:sldId id="284" r:id="rId10"/>
    <p:sldId id="285" r:id="rId11"/>
    <p:sldId id="286" r:id="rId12"/>
    <p:sldId id="28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EFF"/>
    <a:srgbClr val="E0F1FD"/>
    <a:srgbClr val="8BCDF9"/>
    <a:srgbClr val="AA78F9"/>
    <a:srgbClr val="428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76" autoAdjust="0"/>
    <p:restoredTop sz="94660"/>
  </p:normalViewPr>
  <p:slideViewPr>
    <p:cSldViewPr snapToGrid="0">
      <p:cViewPr>
        <p:scale>
          <a:sx n="66" d="100"/>
          <a:sy n="66" d="100"/>
        </p:scale>
        <p:origin x="1000" y="60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11620" y="2734310"/>
            <a:ext cx="5647690" cy="553085"/>
          </a:xfrm>
          <a:prstGeom prst="rect">
            <a:avLst/>
          </a:prstGeom>
          <a:noFill/>
        </p:spPr>
        <p:txBody>
          <a:bodyPr wrap="square" rtlCol="0">
            <a:spAutoFit/>
          </a:bodyPr>
          <a:lstStyle/>
          <a:p>
            <a:pPr>
              <a:lnSpc>
                <a:spcPct val="150000"/>
              </a:lnSpc>
            </a:pPr>
            <a:r>
              <a:rPr lang="en-US" altLang="en-US" sz="2000">
                <a:solidFill>
                  <a:schemeClr val="tx1">
                    <a:lumMod val="65000"/>
                    <a:lumOff val="35000"/>
                  </a:schemeClr>
                </a:solidFill>
                <a:latin typeface="Century Gothic" panose="020B0502020202020204" pitchFamily="34" charset="0"/>
              </a:rPr>
              <a:t>Leveraging AI for Smarter Software Testing</a:t>
            </a:r>
            <a:endParaRPr lang="en-US" altLang="en-US" sz="2000">
              <a:solidFill>
                <a:schemeClr val="tx1">
                  <a:lumMod val="65000"/>
                  <a:lumOff val="35000"/>
                </a:schemeClr>
              </a:solidFill>
              <a:latin typeface="Century Gothic" panose="020B0502020202020204" pitchFamily="34" charset="0"/>
            </a:endParaRPr>
          </a:p>
        </p:txBody>
      </p:sp>
      <p:sp>
        <p:nvSpPr>
          <p:cNvPr id="7" name="文本框 6"/>
          <p:cNvSpPr txBox="1"/>
          <p:nvPr/>
        </p:nvSpPr>
        <p:spPr>
          <a:xfrm>
            <a:off x="5589905" y="807720"/>
            <a:ext cx="6360160" cy="2085975"/>
          </a:xfrm>
          <a:prstGeom prst="rect">
            <a:avLst/>
          </a:prstGeom>
          <a:noFill/>
        </p:spPr>
        <p:txBody>
          <a:bodyPr wrap="square" rtlCol="0">
            <a:noAutofit/>
          </a:bodyPr>
          <a:lstStyle>
            <a:defPPr>
              <a:defRPr lang="zh-CN"/>
            </a:defPPr>
            <a:lvl1pPr>
              <a:lnSpc>
                <a:spcPct val="150000"/>
              </a:lnSpc>
              <a:defRPr sz="3600">
                <a:solidFill>
                  <a:srgbClr val="4284F8"/>
                </a:solidFill>
                <a:latin typeface="Century Gothic" panose="020B0502020202020204" pitchFamily="34" charset="0"/>
              </a:defRPr>
            </a:lvl1pPr>
          </a:lstStyle>
          <a:p>
            <a:pPr algn="ctr"/>
            <a:r>
              <a:rPr lang="en-US" sz="3200" b="1" dirty="0">
                <a:solidFill>
                  <a:schemeClr val="tx1"/>
                </a:solidFill>
                <a:latin typeface="Times New Roman" panose="02020603050405020304" charset="0"/>
                <a:ea typeface="Merriweather Bold" pitchFamily="34" charset="-122"/>
                <a:cs typeface="Times New Roman" panose="02020603050405020304" charset="0"/>
                <a:sym typeface="+mn-ea"/>
              </a:rPr>
              <a:t>Automated Test Case Generation </a:t>
            </a:r>
            <a:endParaRPr lang="en-US" sz="3200" b="1" dirty="0">
              <a:solidFill>
                <a:schemeClr val="tx1"/>
              </a:solidFill>
              <a:latin typeface="Times New Roman" panose="02020603050405020304" charset="0"/>
              <a:ea typeface="Merriweather Bold" pitchFamily="34" charset="-122"/>
              <a:cs typeface="Times New Roman" panose="02020603050405020304" charset="0"/>
              <a:sym typeface="+mn-ea"/>
            </a:endParaRPr>
          </a:p>
          <a:p>
            <a:pPr algn="ctr"/>
            <a:r>
              <a:rPr lang="en-US" sz="3200" b="1" dirty="0">
                <a:solidFill>
                  <a:schemeClr val="tx1"/>
                </a:solidFill>
                <a:latin typeface="Times New Roman" panose="02020603050405020304" charset="0"/>
                <a:ea typeface="Merriweather Bold" pitchFamily="34" charset="-122"/>
                <a:cs typeface="Times New Roman" panose="02020603050405020304" charset="0"/>
                <a:sym typeface="+mn-ea"/>
              </a:rPr>
              <a:t>with RAG and RL Feedback</a:t>
            </a:r>
            <a:endParaRPr lang="en-US" sz="3200" b="1" dirty="0">
              <a:solidFill>
                <a:schemeClr val="tx1"/>
              </a:solidFill>
              <a:latin typeface="Times New Roman" panose="02020603050405020304" charset="0"/>
              <a:cs typeface="Times New Roman" panose="02020603050405020304" charset="0"/>
            </a:endParaRPr>
          </a:p>
          <a:p>
            <a:endParaRPr lang="en-US" altLang="zh-CN" sz="3200" b="1" dirty="0">
              <a:solidFill>
                <a:schemeClr val="tx1"/>
              </a:solidFill>
              <a:latin typeface="Times New Roman" panose="02020603050405020304" charset="0"/>
              <a:cs typeface="Times New Roman" panose="02020603050405020304" charset="0"/>
            </a:endParaRPr>
          </a:p>
        </p:txBody>
      </p:sp>
      <p:pic>
        <p:nvPicPr>
          <p:cNvPr id="3" name="Picture 2" descr="Gemini_Generated_Image_ujjrq1ujjrq1ujjr"/>
          <p:cNvPicPr>
            <a:picLocks noChangeAspect="1"/>
          </p:cNvPicPr>
          <p:nvPr/>
        </p:nvPicPr>
        <p:blipFill>
          <a:blip r:embed="rId1"/>
          <a:stretch>
            <a:fillRect/>
          </a:stretch>
        </p:blipFill>
        <p:spPr>
          <a:xfrm>
            <a:off x="417830" y="807720"/>
            <a:ext cx="5402580" cy="54025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43656" y="336261"/>
            <a:ext cx="4504690"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Future Enhancements</a:t>
            </a:r>
            <a:endParaRPr lang="en-US" altLang="en-US" sz="3600" b="1" dirty="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830580" y="1144270"/>
            <a:ext cx="10708005" cy="4789170"/>
          </a:xfrm>
          <a:prstGeom prst="rect">
            <a:avLst/>
          </a:prstGeom>
          <a:noFill/>
        </p:spPr>
        <p:txBody>
          <a:bodyPr wrap="square" rtlCol="0">
            <a:noAutofit/>
          </a:bodyPr>
          <a:p>
            <a:pPr marL="285750" indent="-285750">
              <a:buFont typeface="Arial" panose="020B0604020202020204" pitchFamily="34" charset="0"/>
              <a:buChar char="•"/>
            </a:pPr>
            <a:r>
              <a:rPr lang="en-US" altLang="en-US"/>
              <a:t>Add automated metrics (e.g., coverage, clarity) for test case quality.</a:t>
            </a:r>
            <a:endParaRPr lang="en-US" altLang="en-US"/>
          </a:p>
          <a:p>
            <a:pPr marL="742950" lvl="1" indent="-285750">
              <a:buFont typeface="Arial" panose="020B0604020202020204" pitchFamily="34" charset="0"/>
              <a:buChar char="•"/>
            </a:pPr>
            <a:r>
              <a:rPr lang="en-US" altLang="en-US"/>
              <a:t>Integrate quantitative measures like test coverage percentage and readability scores to objectively evaluate test cases, reducing reliance on subjective human feedback.</a:t>
            </a:r>
            <a:endParaRPr lang="en-US" altLang="en-US"/>
          </a:p>
          <a:p>
            <a:pPr marL="742950" lvl="1"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Support diverse SRS formats (PDF, Word, etc.).</a:t>
            </a:r>
            <a:endParaRPr lang="en-US" altLang="en-US"/>
          </a:p>
          <a:p>
            <a:pPr marL="742950" lvl="1" indent="-285750">
              <a:buFont typeface="Arial" panose="020B0604020202020204" pitchFamily="34" charset="0"/>
              <a:buChar char="•"/>
            </a:pPr>
            <a:r>
              <a:rPr lang="en-US" altLang="en-US"/>
              <a:t>Expand the system to parse and process SRS documents in multiple file types (e.g., PDF, DOCX), increasing flexibility and compatibility with varied industry standards.</a:t>
            </a:r>
            <a:endParaRPr lang="en-US" altLang="en-US"/>
          </a:p>
          <a:p>
            <a:pPr marL="742950" lvl="1"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Implement parallel processing for faster iterations.</a:t>
            </a:r>
            <a:endParaRPr lang="en-US" altLang="en-US"/>
          </a:p>
          <a:p>
            <a:pPr marL="742950" lvl="1" indent="-285750">
              <a:buFont typeface="Arial" panose="020B0604020202020204" pitchFamily="34" charset="0"/>
              <a:buChar char="•"/>
            </a:pPr>
            <a:r>
              <a:rPr lang="en-US" altLang="en-US"/>
              <a:t>Leverage multi-threading or distributed computing to speed up chunking, embedding, and generation tasks, enabling quicker feedback loops and scalability.</a:t>
            </a:r>
            <a:endParaRPr lang="en-US" altLang="en-US"/>
          </a:p>
          <a:p>
            <a:pPr marL="742950" lvl="1"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Scale to larger SRS documents and models.</a:t>
            </a:r>
            <a:endParaRPr lang="en-US" altLang="en-US"/>
          </a:p>
          <a:p>
            <a:pPr marL="742950" lvl="1" indent="-285750">
              <a:buFont typeface="Arial" panose="020B0604020202020204" pitchFamily="34" charset="0"/>
              <a:buChar char="•"/>
            </a:pPr>
            <a:r>
              <a:rPr lang="en-US" altLang="en-US"/>
              <a:t>Enhance the system to handle extensive SRS files and larger language models, ensuring robustness for complex projects with thousands of requirements.</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12361" y="336261"/>
            <a:ext cx="2367280"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Conclusion</a:t>
            </a:r>
            <a:endParaRPr lang="en-US" altLang="en-US" sz="3600" b="1" dirty="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741680" y="1597025"/>
            <a:ext cx="10708005" cy="4789170"/>
          </a:xfrm>
          <a:prstGeom prst="rect">
            <a:avLst/>
          </a:prstGeom>
          <a:noFill/>
        </p:spPr>
        <p:txBody>
          <a:bodyPr wrap="square" rtlCol="0">
            <a:noAutofit/>
          </a:bodyPr>
          <a:p>
            <a:pPr indent="0" algn="just">
              <a:buNone/>
            </a:pPr>
            <a:r>
              <a:rPr lang="en-US" altLang="en-US"/>
              <a:t>P</a:t>
            </a:r>
            <a:r>
              <a:rPr lang="en-IN" altLang="en-US"/>
              <a:t>roject</a:t>
            </a:r>
            <a:r>
              <a:rPr lang="en-US" altLang="en-US"/>
              <a:t> represents a groundbreaking approach to test case synthesis by automating the process with Retrieval-Augmented Generation (RAG) and Reinforcement Learning (RL). By leveraging RAG, it generates context-aware test cases directly from Software Requirements Specification (SRS) documents, while RL introduces an adaptive feedback loop that refines these outputs based on human insights, ensuring continuous improvement with each iteration. This dual mechanism significantly reduces the manual effort required in testing, delivering precise and high-quality test cases that enhance software reliability and accelerate development timelines. Ultimately, PhiTest marks a significant step toward smarter, AI-driven quality assurance processes, offering a scalable and intelligent solution that aligns with the evolving needs of software engineering.</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80105" y="336261"/>
            <a:ext cx="5431790"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Introduction &amp; Motivation</a:t>
            </a:r>
            <a:endParaRPr lang="en-US" altLang="en-US" sz="3600" b="1" dirty="0">
              <a:solidFill>
                <a:schemeClr val="tx1"/>
              </a:solidFill>
              <a:latin typeface="Times New Roman" panose="02020603050405020304" charset="0"/>
              <a:cs typeface="Times New Roman" panose="02020603050405020304" charset="0"/>
            </a:endParaRPr>
          </a:p>
        </p:txBody>
      </p:sp>
      <p:sp>
        <p:nvSpPr>
          <p:cNvPr id="42" name="矩形 41"/>
          <p:cNvSpPr/>
          <p:nvPr/>
        </p:nvSpPr>
        <p:spPr>
          <a:xfrm>
            <a:off x="440690" y="1447800"/>
            <a:ext cx="1824990" cy="398780"/>
          </a:xfrm>
          <a:prstGeom prst="rect">
            <a:avLst/>
          </a:prstGeom>
        </p:spPr>
        <p:txBody>
          <a:bodyPr wrap="square">
            <a:spAutoFit/>
          </a:bodyPr>
          <a:lstStyle/>
          <a:p>
            <a:pPr algn="ctr"/>
            <a:r>
              <a:rPr lang="en-US" altLang="en-US" sz="2000" i="1">
                <a:solidFill>
                  <a:schemeClr val="tx1"/>
                </a:solidFill>
                <a:latin typeface="Arial" panose="020B0604020202020204" pitchFamily="34" charset="0"/>
                <a:cs typeface="Arial" panose="020B0604020202020204" pitchFamily="34" charset="0"/>
              </a:rPr>
              <a:t>Introduction:</a:t>
            </a:r>
            <a:endParaRPr lang="en-US" altLang="en-US" sz="2000" i="1">
              <a:solidFill>
                <a:schemeClr val="tx1"/>
              </a:solidFill>
              <a:latin typeface="Arial" panose="020B0604020202020204" pitchFamily="34" charset="0"/>
              <a:cs typeface="Arial" panose="020B0604020202020204" pitchFamily="34" charset="0"/>
            </a:endParaRPr>
          </a:p>
        </p:txBody>
      </p:sp>
      <p:sp>
        <p:nvSpPr>
          <p:cNvPr id="3" name="Text Box 2"/>
          <p:cNvSpPr txBox="1"/>
          <p:nvPr/>
        </p:nvSpPr>
        <p:spPr>
          <a:xfrm>
            <a:off x="1563370" y="2007870"/>
            <a:ext cx="9065895" cy="871220"/>
          </a:xfrm>
          <a:prstGeom prst="rect">
            <a:avLst/>
          </a:prstGeom>
          <a:noFill/>
        </p:spPr>
        <p:txBody>
          <a:bodyPr wrap="square" rtlCol="0">
            <a:noAutofit/>
          </a:bodyPr>
          <a:p>
            <a:r>
              <a:rPr lang="en-US" altLang="en-US"/>
              <a:t>Software testing is an essential part of software development, ensuring that applications function correctly. However, manual test case generation is time-consuming and prone to human errors.</a:t>
            </a:r>
            <a:endParaRPr lang="en-US" altLang="en-US"/>
          </a:p>
        </p:txBody>
      </p:sp>
      <p:sp>
        <p:nvSpPr>
          <p:cNvPr id="4" name="矩形 41"/>
          <p:cNvSpPr/>
          <p:nvPr/>
        </p:nvSpPr>
        <p:spPr>
          <a:xfrm>
            <a:off x="373380" y="3030220"/>
            <a:ext cx="1824990" cy="398780"/>
          </a:xfrm>
          <a:prstGeom prst="rect">
            <a:avLst/>
          </a:prstGeom>
        </p:spPr>
        <p:txBody>
          <a:bodyPr wrap="square">
            <a:spAutoFit/>
          </a:bodyPr>
          <a:p>
            <a:pPr algn="ctr"/>
            <a:r>
              <a:rPr lang="en-IN" altLang="en-US" sz="2000" i="1">
                <a:solidFill>
                  <a:schemeClr val="tx1"/>
                </a:solidFill>
                <a:latin typeface="Arial" panose="020B0604020202020204" pitchFamily="34" charset="0"/>
                <a:cs typeface="Arial" panose="020B0604020202020204" pitchFamily="34" charset="0"/>
              </a:rPr>
              <a:t>Motiva</a:t>
            </a:r>
            <a:r>
              <a:rPr lang="en-US" altLang="en-US" sz="2000" i="1">
                <a:solidFill>
                  <a:schemeClr val="tx1"/>
                </a:solidFill>
                <a:latin typeface="Arial" panose="020B0604020202020204" pitchFamily="34" charset="0"/>
                <a:cs typeface="Arial" panose="020B0604020202020204" pitchFamily="34" charset="0"/>
              </a:rPr>
              <a:t>tion:</a:t>
            </a:r>
            <a:endParaRPr lang="en-US" altLang="en-US" sz="2000" i="1">
              <a:solidFill>
                <a:schemeClr val="tx1"/>
              </a:solidFill>
              <a:latin typeface="Arial" panose="020B0604020202020204" pitchFamily="34" charset="0"/>
              <a:cs typeface="Arial" panose="020B0604020202020204" pitchFamily="34" charset="0"/>
            </a:endParaRPr>
          </a:p>
        </p:txBody>
      </p:sp>
      <p:sp>
        <p:nvSpPr>
          <p:cNvPr id="6" name="Text Box 5"/>
          <p:cNvSpPr txBox="1"/>
          <p:nvPr/>
        </p:nvSpPr>
        <p:spPr>
          <a:xfrm>
            <a:off x="1341755" y="3580130"/>
            <a:ext cx="8475345" cy="1887220"/>
          </a:xfrm>
          <a:prstGeom prst="rect">
            <a:avLst/>
          </a:prstGeom>
          <a:noFill/>
        </p:spPr>
        <p:txBody>
          <a:bodyPr wrap="square" rtlCol="0">
            <a:noAutofit/>
          </a:bodyPr>
          <a:p>
            <a:pPr marL="285750" indent="-285750">
              <a:buFont typeface="Arial" panose="020B0604020202020204" pitchFamily="34" charset="0"/>
              <a:buChar char="•"/>
            </a:pPr>
            <a:r>
              <a:rPr lang="en-US" altLang="en-US"/>
              <a:t>Automating test case generation can improve efficiency and coverage.</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Retrieval-Augmented Generation (RAG) allows test case synthesis based on actual software requirement documents.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Reinforcement Learning (RL) further refines generated test cases based on human feedback.</a:t>
            </a:r>
            <a:endParaRPr lang="en-US" altLang="en-US"/>
          </a:p>
          <a:p>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3055" y="336261"/>
            <a:ext cx="3945890"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Problem Statement</a:t>
            </a:r>
            <a:endParaRPr lang="en-US" altLang="en-US" sz="3600" b="1" dirty="0">
              <a:solidFill>
                <a:schemeClr val="tx1"/>
              </a:solidFill>
              <a:latin typeface="Times New Roman" panose="02020603050405020304" charset="0"/>
              <a:cs typeface="Times New Roman" panose="02020603050405020304" charset="0"/>
            </a:endParaRPr>
          </a:p>
        </p:txBody>
      </p:sp>
      <p:sp>
        <p:nvSpPr>
          <p:cNvPr id="42" name="矩形 41"/>
          <p:cNvSpPr/>
          <p:nvPr/>
        </p:nvSpPr>
        <p:spPr>
          <a:xfrm>
            <a:off x="440690" y="1447800"/>
            <a:ext cx="6797675" cy="408940"/>
          </a:xfrm>
          <a:prstGeom prst="rect">
            <a:avLst/>
          </a:prstGeom>
        </p:spPr>
        <p:txBody>
          <a:bodyPr wrap="square">
            <a:noAutofit/>
          </a:bodyPr>
          <a:lstStyle/>
          <a:p>
            <a:pPr algn="ctr"/>
            <a:r>
              <a:rPr lang="en-US" altLang="en-US" sz="2400" i="1">
                <a:solidFill>
                  <a:schemeClr val="tx1"/>
                </a:solidFill>
                <a:latin typeface="Arial" panose="020B0604020202020204" pitchFamily="34" charset="0"/>
                <a:cs typeface="Arial" panose="020B0604020202020204" pitchFamily="34" charset="0"/>
              </a:rPr>
              <a:t>Challenges in Traditional Test Case Generation:</a:t>
            </a:r>
            <a:endParaRPr lang="en-US" altLang="en-US" sz="2400" i="1">
              <a:solidFill>
                <a:schemeClr val="tx1"/>
              </a:solidFill>
              <a:latin typeface="Arial" panose="020B0604020202020204" pitchFamily="34" charset="0"/>
              <a:cs typeface="Arial" panose="020B0604020202020204" pitchFamily="34" charset="0"/>
            </a:endParaRPr>
          </a:p>
        </p:txBody>
      </p:sp>
      <p:sp>
        <p:nvSpPr>
          <p:cNvPr id="2" name="Text Box 1"/>
          <p:cNvSpPr txBox="1"/>
          <p:nvPr/>
        </p:nvSpPr>
        <p:spPr>
          <a:xfrm>
            <a:off x="777875" y="2070100"/>
            <a:ext cx="10235565" cy="1887855"/>
          </a:xfrm>
          <a:prstGeom prst="rect">
            <a:avLst/>
          </a:prstGeom>
          <a:noFill/>
        </p:spPr>
        <p:txBody>
          <a:bodyPr wrap="square" rtlCol="0">
            <a:noAutofit/>
          </a:bodyPr>
          <a:p>
            <a:r>
              <a:rPr lang="en-US" altLang="en-US" sz="2000">
                <a:solidFill>
                  <a:srgbClr val="FF0000"/>
                </a:solidFill>
              </a:rPr>
              <a:t>❌</a:t>
            </a:r>
            <a:r>
              <a:rPr lang="en-US" altLang="en-US" sz="2000"/>
              <a:t> </a:t>
            </a:r>
            <a:r>
              <a:rPr lang="en-US" altLang="en-US" sz="2000" b="1"/>
              <a:t>Manual Effort:</a:t>
            </a:r>
            <a:r>
              <a:rPr lang="en-US" altLang="en-US" sz="2000"/>
              <a:t> Testers must read long SRS documents and manually create test cases.</a:t>
            </a:r>
            <a:endParaRPr lang="en-US" altLang="en-US" sz="2000"/>
          </a:p>
          <a:p>
            <a:r>
              <a:rPr lang="en-US" altLang="en-US" sz="2000">
                <a:solidFill>
                  <a:srgbClr val="FF0000"/>
                </a:solidFill>
              </a:rPr>
              <a:t>❌</a:t>
            </a:r>
            <a:r>
              <a:rPr lang="en-US" altLang="en-US" sz="2000"/>
              <a:t> </a:t>
            </a:r>
            <a:r>
              <a:rPr lang="en-US" altLang="en-US" sz="2000" b="1"/>
              <a:t>Lack of Contextual Understanding: </a:t>
            </a:r>
            <a:r>
              <a:rPr lang="en-US" altLang="en-US" sz="2000"/>
              <a:t>Difficult to generate test cases based on document structure.</a:t>
            </a:r>
            <a:endParaRPr lang="en-US" altLang="en-US" sz="2000"/>
          </a:p>
          <a:p>
            <a:r>
              <a:rPr lang="en-US" altLang="en-US" sz="2000">
                <a:solidFill>
                  <a:srgbClr val="FF0000"/>
                </a:solidFill>
              </a:rPr>
              <a:t>❌</a:t>
            </a:r>
            <a:r>
              <a:rPr lang="en-US" altLang="en-US" sz="2000"/>
              <a:t> </a:t>
            </a:r>
            <a:r>
              <a:rPr lang="en-US" altLang="en-US" sz="2000" b="1"/>
              <a:t>Coverage Issues: </a:t>
            </a:r>
            <a:r>
              <a:rPr lang="en-US" altLang="en-US" sz="2000"/>
              <a:t>Manual processes may miss important test cases.</a:t>
            </a:r>
            <a:endParaRPr lang="en-US" altLang="en-US" sz="2000"/>
          </a:p>
          <a:p>
            <a:r>
              <a:rPr lang="en-US" altLang="en-US" sz="2000">
                <a:solidFill>
                  <a:srgbClr val="FF0000"/>
                </a:solidFill>
              </a:rPr>
              <a:t>❌</a:t>
            </a:r>
            <a:r>
              <a:rPr lang="en-US" altLang="en-US" sz="2000"/>
              <a:t> </a:t>
            </a:r>
            <a:r>
              <a:rPr lang="en-US" altLang="en-US" sz="2000" b="1"/>
              <a:t>Feedback Loop is Missing: </a:t>
            </a:r>
            <a:r>
              <a:rPr lang="en-US" altLang="en-US" sz="2000"/>
              <a:t>There is no iterative improvement in test case quality.</a:t>
            </a:r>
            <a:endParaRPr lang="en-US" altLang="en-US" sz="2000"/>
          </a:p>
        </p:txBody>
      </p:sp>
      <p:sp>
        <p:nvSpPr>
          <p:cNvPr id="8" name="矩形 41"/>
          <p:cNvSpPr/>
          <p:nvPr/>
        </p:nvSpPr>
        <p:spPr>
          <a:xfrm>
            <a:off x="254000" y="4046855"/>
            <a:ext cx="1824990" cy="398780"/>
          </a:xfrm>
          <a:prstGeom prst="rect">
            <a:avLst/>
          </a:prstGeom>
        </p:spPr>
        <p:txBody>
          <a:bodyPr wrap="square">
            <a:spAutoFit/>
          </a:bodyPr>
          <a:p>
            <a:pPr algn="ctr"/>
            <a:r>
              <a:rPr lang="en-US" altLang="en-US" sz="2000" i="1">
                <a:solidFill>
                  <a:schemeClr val="tx1"/>
                </a:solidFill>
                <a:latin typeface="Arial" panose="020B0604020202020204" pitchFamily="34" charset="0"/>
                <a:cs typeface="Arial" panose="020B0604020202020204" pitchFamily="34" charset="0"/>
              </a:rPr>
              <a:t>Objective:</a:t>
            </a:r>
            <a:endParaRPr lang="en-US" altLang="en-US" sz="2000" i="1">
              <a:solidFill>
                <a:schemeClr val="tx1"/>
              </a:solidFill>
              <a:latin typeface="Arial" panose="020B0604020202020204" pitchFamily="34" charset="0"/>
              <a:cs typeface="Arial" panose="020B0604020202020204" pitchFamily="34" charset="0"/>
            </a:endParaRPr>
          </a:p>
        </p:txBody>
      </p:sp>
      <p:sp>
        <p:nvSpPr>
          <p:cNvPr id="9" name="Text Box 8"/>
          <p:cNvSpPr txBox="1"/>
          <p:nvPr/>
        </p:nvSpPr>
        <p:spPr>
          <a:xfrm>
            <a:off x="849630" y="4734560"/>
            <a:ext cx="9277350" cy="1113790"/>
          </a:xfrm>
          <a:prstGeom prst="rect">
            <a:avLst/>
          </a:prstGeom>
          <a:noFill/>
        </p:spPr>
        <p:txBody>
          <a:bodyPr wrap="square" rtlCol="0">
            <a:noAutofit/>
          </a:bodyPr>
          <a:p>
            <a:pPr marL="285750" indent="-285750">
              <a:buFont typeface="Arial" panose="020B0604020202020204" pitchFamily="34" charset="0"/>
              <a:buChar char="•"/>
            </a:pPr>
            <a:r>
              <a:rPr lang="en-US" altLang="en-US"/>
              <a:t>Develop an AI-powered system that generates test cases from SRS documents.</a:t>
            </a:r>
            <a:endParaRPr lang="en-US" altLang="en-US"/>
          </a:p>
          <a:p>
            <a:pPr marL="285750" indent="-285750">
              <a:buFont typeface="Arial" panose="020B0604020202020204" pitchFamily="34" charset="0"/>
              <a:buChar char="•"/>
            </a:pPr>
            <a:r>
              <a:rPr lang="en-US" altLang="en-US"/>
              <a:t>Use RAG to retrieve relevant sections and improve test case accuracy.</a:t>
            </a:r>
            <a:endParaRPr lang="en-US" altLang="en-US"/>
          </a:p>
          <a:p>
            <a:pPr marL="285750" indent="-285750">
              <a:buFont typeface="Arial" panose="020B0604020202020204" pitchFamily="34" charset="0"/>
              <a:buChar char="•"/>
            </a:pPr>
            <a:r>
              <a:rPr lang="en-US" altLang="en-US"/>
              <a:t>Implement Reinforcement Learning to refine test cases based on human feedback.</a:t>
            </a:r>
            <a:endParaRPr lang="en-US" altLang="en-US"/>
          </a:p>
          <a:p>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00855" y="336261"/>
            <a:ext cx="3590290"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Project Overview</a:t>
            </a:r>
            <a:endParaRPr lang="en-US" altLang="en-US" sz="3600" b="1" dirty="0">
              <a:solidFill>
                <a:schemeClr val="tx1"/>
              </a:solidFill>
              <a:latin typeface="Times New Roman" panose="02020603050405020304" charset="0"/>
              <a:cs typeface="Times New Roman" panose="02020603050405020304" charset="0"/>
            </a:endParaRPr>
          </a:p>
        </p:txBody>
      </p:sp>
      <p:sp>
        <p:nvSpPr>
          <p:cNvPr id="2" name="Text Box 1"/>
          <p:cNvSpPr txBox="1"/>
          <p:nvPr/>
        </p:nvSpPr>
        <p:spPr>
          <a:xfrm>
            <a:off x="297815" y="1323975"/>
            <a:ext cx="11132185" cy="4071620"/>
          </a:xfrm>
          <a:prstGeom prst="rect">
            <a:avLst/>
          </a:prstGeom>
          <a:noFill/>
        </p:spPr>
        <p:txBody>
          <a:bodyPr wrap="square" rtlCol="0">
            <a:noAutofit/>
          </a:bodyPr>
          <a:p>
            <a:pPr marL="342900" indent="-342900">
              <a:buFont typeface="Arial" panose="020B0604020202020204" pitchFamily="34" charset="0"/>
              <a:buChar char="•"/>
            </a:pPr>
            <a:r>
              <a:rPr lang="en-US" altLang="en-US" sz="2000" b="1"/>
              <a:t>Retrieval-Augmented Generation (RAG): </a:t>
            </a:r>
            <a:r>
              <a:rPr lang="en-US" altLang="en-US" sz="2000"/>
              <a:t>Combines powerful retrieval mechanisms with natural language generation. It pulls precise, relevant context from the Software Requirements Specification (SRS) document to ensure test cases are grounded in real requirements.</a:t>
            </a:r>
            <a:endParaRPr lang="en-US" altLang="en-US" sz="2000"/>
          </a:p>
          <a:p>
            <a:pPr marL="342900" indent="-342900">
              <a:buFont typeface="Arial" panose="020B0604020202020204" pitchFamily="34" charset="0"/>
              <a:buChar char="•"/>
            </a:pPr>
            <a:endParaRPr lang="en-US" altLang="en-US" sz="2000"/>
          </a:p>
          <a:p>
            <a:pPr marL="342900" indent="-342900">
              <a:buFont typeface="Arial" panose="020B0604020202020204" pitchFamily="34" charset="0"/>
              <a:buChar char="•"/>
            </a:pPr>
            <a:r>
              <a:rPr lang="en-US" altLang="en-US" sz="2000" b="1"/>
              <a:t>Reinforcement Learning (RL):</a:t>
            </a:r>
            <a:r>
              <a:rPr lang="en-US" altLang="en-US" sz="2000"/>
              <a:t> Employs an adaptive feedback loop where human insights (good, neutral, or bad ratings) refine the model’s outputs, enhancing quality over time.</a:t>
            </a:r>
            <a:endParaRPr lang="en-US" altLang="en-US" sz="2000"/>
          </a:p>
          <a:p>
            <a:pPr marL="342900" indent="-342900">
              <a:buFont typeface="Arial" panose="020B0604020202020204" pitchFamily="34" charset="0"/>
              <a:buChar char="•"/>
            </a:pPr>
            <a:endParaRPr lang="en-US" altLang="en-US" sz="2000"/>
          </a:p>
          <a:p>
            <a:pPr marL="342900" indent="-342900">
              <a:buFont typeface="Arial" panose="020B0604020202020204" pitchFamily="34" charset="0"/>
              <a:buChar char="•"/>
            </a:pPr>
            <a:r>
              <a:rPr lang="en-US" altLang="en-US" sz="2000" b="1"/>
              <a:t>Workflow: </a:t>
            </a:r>
            <a:r>
              <a:rPr lang="en-US" altLang="en-US" sz="2000"/>
              <a:t>Starts with an SRS document as the input, processes it through RAG for initial test case generation, then leverages RL to iteratively refine the results, delivering polished, actionable test cases as the output.</a:t>
            </a:r>
            <a:endParaRPr lang="en-US" altLang="en-US" sz="2000"/>
          </a:p>
          <a:p>
            <a:pPr marL="342900" indent="-342900">
              <a:buFont typeface="Arial" panose="020B0604020202020204" pitchFamily="34" charset="0"/>
              <a:buChar char="•"/>
            </a:pPr>
            <a:endParaRPr lang="en-US" altLang="en-US" sz="2000"/>
          </a:p>
          <a:p>
            <a:pPr marL="342900" indent="-342900">
              <a:buFont typeface="Arial" panose="020B0604020202020204" pitchFamily="34" charset="0"/>
              <a:buChar char="•"/>
            </a:pPr>
            <a:r>
              <a:rPr lang="en-US" altLang="en-US" sz="2000" b="1"/>
              <a:t>Key Advantage: </a:t>
            </a:r>
            <a:r>
              <a:rPr lang="en-US" altLang="en-US" sz="2000"/>
              <a:t>The iterative nature of this process ensures continuous improvement, adapting to user needs and producing increasingly accurate and useful test cases with each cycle.</a:t>
            </a: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21860" y="336261"/>
            <a:ext cx="2748280"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Methodology</a:t>
            </a:r>
            <a:r>
              <a:rPr lang="en-IN" altLang="en-US" sz="3600" b="1" dirty="0">
                <a:solidFill>
                  <a:schemeClr val="tx1"/>
                </a:solidFill>
                <a:latin typeface="Times New Roman" panose="02020603050405020304" charset="0"/>
                <a:cs typeface="Times New Roman" panose="02020603050405020304" charset="0"/>
              </a:rPr>
              <a:t>	</a:t>
            </a:r>
            <a:endParaRPr lang="en-IN" altLang="en-US" sz="3600" b="1" dirty="0">
              <a:solidFill>
                <a:schemeClr val="tx1"/>
              </a:solidFill>
              <a:latin typeface="Times New Roman" panose="02020603050405020304" charset="0"/>
              <a:cs typeface="Times New Roman" panose="02020603050405020304" charset="0"/>
            </a:endParaRPr>
          </a:p>
        </p:txBody>
      </p:sp>
      <p:sp>
        <p:nvSpPr>
          <p:cNvPr id="2" name="Text Box 1"/>
          <p:cNvSpPr txBox="1"/>
          <p:nvPr/>
        </p:nvSpPr>
        <p:spPr>
          <a:xfrm>
            <a:off x="297815" y="1172845"/>
            <a:ext cx="11221085" cy="5092700"/>
          </a:xfrm>
          <a:prstGeom prst="rect">
            <a:avLst/>
          </a:prstGeom>
          <a:noFill/>
        </p:spPr>
        <p:txBody>
          <a:bodyPr wrap="square" rtlCol="0">
            <a:noAutofit/>
          </a:bodyPr>
          <a:p>
            <a:pPr marL="342900" indent="-342900">
              <a:buFont typeface="Arial" panose="020B0604020202020204" pitchFamily="34" charset="0"/>
              <a:buChar char="•"/>
            </a:pPr>
            <a:r>
              <a:rPr lang="en-US" altLang="en-US" sz="2000" b="1"/>
              <a:t>Step 1:</a:t>
            </a:r>
            <a:r>
              <a:rPr lang="en-US" altLang="en-US" sz="2000"/>
              <a:t> Load pre-trained Phi model and SRS document</a:t>
            </a:r>
            <a:r>
              <a:rPr lang="en-IN" altLang="en-US" sz="2000"/>
              <a:t> </a:t>
            </a:r>
            <a:r>
              <a:rPr lang="en-US" altLang="en-US" sz="2000"/>
              <a:t>.</a:t>
            </a:r>
            <a:endParaRPr lang="en-US" altLang="en-US" sz="2000"/>
          </a:p>
          <a:p>
            <a:pPr marL="800100" lvl="1" indent="-342900">
              <a:buFont typeface="Arial" panose="020B0604020202020204" pitchFamily="34" charset="0"/>
              <a:buChar char="•"/>
            </a:pPr>
            <a:r>
              <a:rPr lang="en-US" altLang="en-US" sz="2000"/>
              <a:t>Initializes the system by retrieving the fine-tuned Phi language model and the Software Requirements Specification (SRS) document stored securely in Google Drive, setting the foundation for processing.</a:t>
            </a:r>
            <a:endParaRPr lang="en-US" altLang="en-US" sz="2000"/>
          </a:p>
          <a:p>
            <a:pPr marL="800100" lvl="1" indent="-342900">
              <a:buFont typeface="Arial" panose="020B0604020202020204" pitchFamily="34" charset="0"/>
              <a:buChar char="•"/>
            </a:pPr>
            <a:endParaRPr lang="en-US" altLang="en-US" sz="2000"/>
          </a:p>
          <a:p>
            <a:pPr marL="342900" indent="-342900">
              <a:buFont typeface="Arial" panose="020B0604020202020204" pitchFamily="34" charset="0"/>
              <a:buChar char="•"/>
            </a:pPr>
            <a:r>
              <a:rPr lang="en-US" altLang="en-US" sz="2000" b="1"/>
              <a:t>Step 2:</a:t>
            </a:r>
            <a:r>
              <a:rPr lang="en-US" altLang="en-US" sz="2000"/>
              <a:t> Index SRS text using FAISS for fast retrieval.</a:t>
            </a:r>
            <a:endParaRPr lang="en-US" altLang="en-US" sz="2000"/>
          </a:p>
          <a:p>
            <a:pPr marL="800100" lvl="1" indent="-342900">
              <a:buFont typeface="Arial" panose="020B0604020202020204" pitchFamily="34" charset="0"/>
              <a:buChar char="•"/>
            </a:pPr>
            <a:r>
              <a:rPr lang="en-US" altLang="en-US" sz="2000"/>
              <a:t>Breaks the SRS into manageable chunks (512 characters each) and uses FAISS, a high-performance vector search library, to index these chunks, enabling quick and accurate context retrieval later.</a:t>
            </a:r>
            <a:endParaRPr lang="en-US" altLang="en-US" sz="2000"/>
          </a:p>
          <a:p>
            <a:pPr marL="800100" lvl="1" indent="-342900">
              <a:buFont typeface="Arial" panose="020B0604020202020204" pitchFamily="34" charset="0"/>
              <a:buChar char="•"/>
            </a:pPr>
            <a:endParaRPr lang="en-US" altLang="en-US" sz="2000"/>
          </a:p>
          <a:p>
            <a:pPr marL="342900" indent="-342900">
              <a:buFont typeface="Arial" panose="020B0604020202020204" pitchFamily="34" charset="0"/>
              <a:buChar char="•"/>
            </a:pPr>
            <a:r>
              <a:rPr lang="en-US" altLang="en-US" sz="2000" b="1"/>
              <a:t>Step 3:</a:t>
            </a:r>
            <a:r>
              <a:rPr lang="en-US" altLang="en-US" sz="2000"/>
              <a:t> Generate initial test cases with RAG pipeline.</a:t>
            </a:r>
            <a:endParaRPr lang="en-US" altLang="en-US" sz="2000"/>
          </a:p>
          <a:p>
            <a:pPr marL="800100" lvl="1" indent="-342900">
              <a:buFont typeface="Arial" panose="020B0604020202020204" pitchFamily="34" charset="0"/>
              <a:buChar char="•"/>
            </a:pPr>
            <a:r>
              <a:rPr lang="en-US" altLang="en-US" sz="2000"/>
              <a:t>Employs Retrieval-Augmented Generation (RAG) to fetch the top-3 relevant SRS chunks and feeds them into the Phi model, producing a first set of test cases tailored to the requirements.</a:t>
            </a:r>
            <a:endParaRPr lang="en-US" altLang="en-US" sz="2000"/>
          </a:p>
          <a:p>
            <a:pPr marL="800100" lvl="1" indent="-342900">
              <a:buFont typeface="Arial" panose="020B0604020202020204" pitchFamily="34" charset="0"/>
              <a:buChar char="•"/>
            </a:pPr>
            <a:endParaRPr lang="en-US" altLang="en-US" sz="2000"/>
          </a:p>
          <a:p>
            <a:pPr marL="342900" indent="-342900">
              <a:buFont typeface="Arial" panose="020B0604020202020204" pitchFamily="34" charset="0"/>
              <a:buChar char="•"/>
            </a:pPr>
            <a:r>
              <a:rPr lang="en-US" altLang="en-US" sz="2000" b="1"/>
              <a:t>Step 4:</a:t>
            </a:r>
            <a:r>
              <a:rPr lang="en-US" altLang="en-US" sz="2000"/>
              <a:t> Refine test cases over 3 iterations using RL feedback.</a:t>
            </a:r>
            <a:endParaRPr lang="en-US" altLang="en-US" sz="2000"/>
          </a:p>
          <a:p>
            <a:pPr marL="800100" lvl="1" indent="-342900">
              <a:buFont typeface="Arial" panose="020B0604020202020204" pitchFamily="34" charset="0"/>
              <a:buChar char="•"/>
            </a:pPr>
            <a:r>
              <a:rPr lang="en-US" altLang="en-US" sz="2000"/>
              <a:t>Applies Reinforcement Learning (RL) by collecting human feedback (rated 1, 0, or -1), adjusting the model accordingly, and regenerating test cases across three cycles to enhance precision and relevance.</a:t>
            </a: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70083" y="336261"/>
            <a:ext cx="3251835"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Technical Stack</a:t>
            </a:r>
            <a:r>
              <a:rPr lang="en-IN" altLang="en-US" sz="3600" b="1" dirty="0">
                <a:solidFill>
                  <a:schemeClr val="tx1"/>
                </a:solidFill>
                <a:latin typeface="Times New Roman" panose="02020603050405020304" charset="0"/>
                <a:cs typeface="Times New Roman" panose="02020603050405020304" charset="0"/>
              </a:rPr>
              <a:t>	</a:t>
            </a:r>
            <a:endParaRPr lang="en-IN" altLang="en-US" sz="3600" b="1" dirty="0">
              <a:solidFill>
                <a:schemeClr val="tx1"/>
              </a:solidFill>
              <a:latin typeface="Times New Roman" panose="02020603050405020304" charset="0"/>
              <a:cs typeface="Times New Roman" panose="02020603050405020304" charset="0"/>
            </a:endParaRPr>
          </a:p>
        </p:txBody>
      </p:sp>
      <p:sp>
        <p:nvSpPr>
          <p:cNvPr id="8" name="矩形 41"/>
          <p:cNvSpPr/>
          <p:nvPr/>
        </p:nvSpPr>
        <p:spPr>
          <a:xfrm>
            <a:off x="509270" y="981710"/>
            <a:ext cx="1824990" cy="398780"/>
          </a:xfrm>
          <a:prstGeom prst="rect">
            <a:avLst/>
          </a:prstGeom>
        </p:spPr>
        <p:txBody>
          <a:bodyPr wrap="square">
            <a:spAutoFit/>
          </a:bodyPr>
          <a:p>
            <a:pPr algn="ctr"/>
            <a:r>
              <a:rPr lang="en-US" altLang="en-US" sz="2000" b="1" i="1">
                <a:solidFill>
                  <a:schemeClr val="tx1"/>
                </a:solidFill>
                <a:latin typeface="Arial" panose="020B0604020202020204" pitchFamily="34" charset="0"/>
                <a:cs typeface="Arial" panose="020B0604020202020204" pitchFamily="34" charset="0"/>
              </a:rPr>
              <a:t>Libraries:</a:t>
            </a:r>
            <a:endParaRPr lang="en-US" altLang="en-US" sz="2000" b="1" i="1">
              <a:solidFill>
                <a:schemeClr val="tx1"/>
              </a:solidFill>
              <a:latin typeface="Arial" panose="020B0604020202020204" pitchFamily="34" charset="0"/>
              <a:cs typeface="Arial" panose="020B0604020202020204" pitchFamily="34" charset="0"/>
            </a:endParaRPr>
          </a:p>
        </p:txBody>
      </p:sp>
      <p:sp>
        <p:nvSpPr>
          <p:cNvPr id="4" name="Text Box 3"/>
          <p:cNvSpPr txBox="1"/>
          <p:nvPr/>
        </p:nvSpPr>
        <p:spPr>
          <a:xfrm>
            <a:off x="1367790" y="1506220"/>
            <a:ext cx="10210165" cy="2343150"/>
          </a:xfrm>
          <a:prstGeom prst="rect">
            <a:avLst/>
          </a:prstGeom>
          <a:noFill/>
        </p:spPr>
        <p:txBody>
          <a:bodyPr wrap="square" rtlCol="0">
            <a:noAutofit/>
          </a:bodyPr>
          <a:p>
            <a:pPr marL="285750" indent="-285750">
              <a:buFont typeface="Arial" panose="020B0604020202020204" pitchFamily="34" charset="0"/>
              <a:buChar char="•"/>
            </a:pPr>
            <a:r>
              <a:rPr lang="en-US" altLang="en-US" b="1"/>
              <a:t>Transformers &amp; Torch:</a:t>
            </a:r>
            <a:r>
              <a:rPr lang="en-US" altLang="en-US"/>
              <a:t> Power the core of the system with the Hugging Face Transformers library for model handling and PyTorch for efficient tensor computations and GPU acceleration.</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b="1"/>
              <a:t>LangChain &amp; FAISS: </a:t>
            </a:r>
            <a:r>
              <a:rPr lang="en-US" altLang="en-US"/>
              <a:t>Enable advanced retrieval with LangChain’s text-splitting tools and FAISS’s fast vector similarity search, crucial for the RAG pipeline.</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b="1"/>
              <a:t>Sentence-Transformers:</a:t>
            </a:r>
            <a:r>
              <a:rPr lang="en-US" altLang="en-US"/>
              <a:t> Provide robust text embeddings using the all-MiniLM-L6-v2 model, converting SRS chunks into vectors for precise retrieval.</a:t>
            </a:r>
            <a:endParaRPr lang="en-US" altLang="en-US"/>
          </a:p>
        </p:txBody>
      </p:sp>
      <p:sp>
        <p:nvSpPr>
          <p:cNvPr id="6" name="矩形 41"/>
          <p:cNvSpPr/>
          <p:nvPr/>
        </p:nvSpPr>
        <p:spPr>
          <a:xfrm>
            <a:off x="598170" y="4124960"/>
            <a:ext cx="6457950" cy="547370"/>
          </a:xfrm>
          <a:prstGeom prst="rect">
            <a:avLst/>
          </a:prstGeom>
        </p:spPr>
        <p:txBody>
          <a:bodyPr wrap="square">
            <a:noAutofit/>
          </a:bodyPr>
          <a:p>
            <a:pPr algn="ctr"/>
            <a:r>
              <a:rPr lang="en-US" altLang="en-US" sz="2000" b="1" i="1">
                <a:solidFill>
                  <a:schemeClr val="tx1"/>
                </a:solidFill>
                <a:latin typeface="Arial" panose="020B0604020202020204" pitchFamily="34" charset="0"/>
                <a:cs typeface="Arial" panose="020B0604020202020204" pitchFamily="34" charset="0"/>
              </a:rPr>
              <a:t>Model:</a:t>
            </a:r>
            <a:r>
              <a:rPr lang="en-IN" altLang="en-US" sz="2000" b="1" i="1">
                <a:solidFill>
                  <a:schemeClr val="tx1"/>
                </a:solidFill>
                <a:latin typeface="Arial" panose="020B0604020202020204" pitchFamily="34" charset="0"/>
                <a:cs typeface="Arial" panose="020B0604020202020204" pitchFamily="34" charset="0"/>
              </a:rPr>
              <a:t> </a:t>
            </a:r>
            <a:r>
              <a:rPr lang="en-US" altLang="en-US" sz="2000">
                <a:solidFill>
                  <a:schemeClr val="tx1"/>
                </a:solidFill>
                <a:latin typeface="Arial" panose="020B0604020202020204" pitchFamily="34" charset="0"/>
                <a:cs typeface="Arial" panose="020B0604020202020204" pitchFamily="34" charset="0"/>
              </a:rPr>
              <a:t>Phi (fine-tuned) + MiniLM-L6-v2 for embeddings</a:t>
            </a:r>
            <a:endParaRPr lang="en-US" altLang="en-US" sz="2000">
              <a:solidFill>
                <a:schemeClr val="tx1"/>
              </a:solidFill>
              <a:latin typeface="Arial" panose="020B0604020202020204" pitchFamily="34" charset="0"/>
              <a:cs typeface="Arial" panose="020B0604020202020204" pitchFamily="34" charset="0"/>
            </a:endParaRPr>
          </a:p>
        </p:txBody>
      </p:sp>
      <p:sp>
        <p:nvSpPr>
          <p:cNvPr id="7" name="Text Box 6"/>
          <p:cNvSpPr txBox="1"/>
          <p:nvPr/>
        </p:nvSpPr>
        <p:spPr>
          <a:xfrm>
            <a:off x="1524000" y="4885690"/>
            <a:ext cx="8877300" cy="942975"/>
          </a:xfrm>
          <a:prstGeom prst="rect">
            <a:avLst/>
          </a:prstGeom>
          <a:noFill/>
        </p:spPr>
        <p:txBody>
          <a:bodyPr wrap="square" rtlCol="0">
            <a:noAutofit/>
          </a:bodyPr>
          <a:p>
            <a:pPr marL="285750" indent="-285750">
              <a:buFont typeface="Arial" panose="020B0604020202020204" pitchFamily="34" charset="0"/>
              <a:buChar char="•"/>
            </a:pPr>
            <a:r>
              <a:rPr lang="en-US" altLang="en-US"/>
              <a:t>Phi, a pre-trained language model, is fine-tuned with RL to generate test cases, while MiniLM-L6-v2 ensures lightweight, accurate embeddings for the retrieval step.</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77311" y="336261"/>
            <a:ext cx="4437380"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RAG Implementation</a:t>
            </a:r>
            <a:endParaRPr lang="en-US" altLang="en-US" sz="3600" b="1" dirty="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869950" y="1372870"/>
            <a:ext cx="10708005" cy="4785360"/>
          </a:xfrm>
          <a:prstGeom prst="rect">
            <a:avLst/>
          </a:prstGeom>
          <a:noFill/>
        </p:spPr>
        <p:txBody>
          <a:bodyPr wrap="square" rtlCol="0">
            <a:noAutofit/>
          </a:bodyPr>
          <a:p>
            <a:pPr marL="285750" indent="-285750">
              <a:buFont typeface="Arial" panose="020B0604020202020204" pitchFamily="34" charset="0"/>
              <a:buChar char="•"/>
            </a:pPr>
            <a:r>
              <a:rPr lang="en-US" altLang="en-US" b="1"/>
              <a:t>Chunking:</a:t>
            </a:r>
            <a:r>
              <a:rPr lang="en-US" altLang="en-US"/>
              <a:t> Splits SRS into 512-character chunks with 50-character overlap.</a:t>
            </a:r>
            <a:endParaRPr lang="en-US" altLang="en-US"/>
          </a:p>
          <a:p>
            <a:pPr marL="742950" lvl="1" indent="-285750">
              <a:buFont typeface="Arial" panose="020B0604020202020204" pitchFamily="34" charset="0"/>
              <a:buChar char="•"/>
            </a:pPr>
            <a:r>
              <a:rPr lang="en-US" altLang="en-US"/>
              <a:t>Divides the Software Requirements Specification (SRS) document into small, manageable pieces of 512 characters each, with a 50-character overlap to preserve context across chunk boundaries, ensuring no critical details are lost.</a:t>
            </a:r>
            <a:endParaRPr lang="en-US" altLang="en-US"/>
          </a:p>
          <a:p>
            <a:pPr marL="742950" lvl="1"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b="1"/>
              <a:t>Embedding: </a:t>
            </a:r>
            <a:r>
              <a:rPr lang="en-US" altLang="en-US"/>
              <a:t>Uses Sentence Transformers to create vector representations.</a:t>
            </a:r>
            <a:endParaRPr lang="en-US" altLang="en-US"/>
          </a:p>
          <a:p>
            <a:pPr marL="742950" lvl="1" indent="-285750">
              <a:buFont typeface="Arial" panose="020B0604020202020204" pitchFamily="34" charset="0"/>
              <a:buChar char="•"/>
            </a:pPr>
            <a:r>
              <a:rPr lang="en-US" altLang="en-US"/>
              <a:t>Employs the all-MiniLM-L6-v2 model from Sentence Transformers to convert each text chunk into a dense numerical vector, capturing its semantic meaning for efficient similarity comparisons.</a:t>
            </a:r>
            <a:endParaRPr lang="en-US" altLang="en-US"/>
          </a:p>
          <a:p>
            <a:pPr marL="742950" lvl="1"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b="1"/>
              <a:t>Retrieval:</a:t>
            </a:r>
            <a:r>
              <a:rPr lang="en-US" altLang="en-US"/>
              <a:t> FAISS retrieves top-3 relevant chunks for generation.</a:t>
            </a:r>
            <a:endParaRPr lang="en-US" altLang="en-US"/>
          </a:p>
          <a:p>
            <a:pPr marL="742950" lvl="1" indent="-285750">
              <a:buFont typeface="Arial" panose="020B0604020202020204" pitchFamily="34" charset="0"/>
              <a:buChar char="•"/>
            </a:pPr>
            <a:r>
              <a:rPr lang="en-US" altLang="en-US"/>
              <a:t>Utilizes FAISS (Facebook AI Similarity Search), a high-speed vector search library, to identify and retrieve the three most relevant chunks based on a query, feeding them into the generation process.</a:t>
            </a:r>
            <a:endParaRPr lang="en-US" altLang="en-US"/>
          </a:p>
          <a:p>
            <a:pPr marL="742950" lvl="1"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Ensures context-aware test case synthesis.</a:t>
            </a:r>
            <a:endParaRPr lang="en-US" altLang="en-US"/>
          </a:p>
          <a:p>
            <a:pPr marL="742950" lvl="1" indent="-285750">
              <a:buFont typeface="Arial" panose="020B0604020202020204" pitchFamily="34" charset="0"/>
              <a:buChar char="•"/>
            </a:pPr>
            <a:r>
              <a:rPr lang="en-US" altLang="en-US"/>
              <a:t>Combines retrieved chunks with the Phi model to produce test cases that are directly informed by the SRS, enhancing accuracy and relevance.</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37661" y="336261"/>
            <a:ext cx="3916680"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RL Feedback Loop</a:t>
            </a:r>
            <a:endParaRPr lang="en-US" altLang="en-US" sz="3600" b="1" dirty="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830580" y="1170305"/>
            <a:ext cx="10708005" cy="5349875"/>
          </a:xfrm>
          <a:prstGeom prst="rect">
            <a:avLst/>
          </a:prstGeom>
          <a:noFill/>
        </p:spPr>
        <p:txBody>
          <a:bodyPr wrap="square" rtlCol="0">
            <a:noAutofit/>
          </a:bodyPr>
          <a:p>
            <a:pPr marL="285750" indent="-285750">
              <a:buFont typeface="Arial" panose="020B0604020202020204" pitchFamily="34" charset="0"/>
              <a:buChar char="•"/>
            </a:pPr>
            <a:r>
              <a:rPr lang="en-US" altLang="en-US" b="1"/>
              <a:t>Agent: </a:t>
            </a:r>
            <a:r>
              <a:rPr lang="en-US" altLang="en-US"/>
              <a:t>RL adjusts model with rewards: 1 (good), 0 (neutral), -1 (bad).</a:t>
            </a:r>
            <a:endParaRPr lang="en-US" altLang="en-US"/>
          </a:p>
          <a:p>
            <a:pPr marL="742950" lvl="1" indent="-285750">
              <a:buFont typeface="Arial" panose="020B0604020202020204" pitchFamily="34" charset="0"/>
              <a:buChar char="•"/>
            </a:pPr>
            <a:r>
              <a:rPr lang="en-US" altLang="en-US"/>
              <a:t>The RL agent fine-tunes the Phi model by interpreting human feedback as rewards: 1 for high-quality test cases, 0 for average ones, and -1 for poor ones, guiding the model’s learning process.</a:t>
            </a:r>
            <a:endParaRPr lang="en-US" altLang="en-US"/>
          </a:p>
          <a:p>
            <a:pPr marL="742950" lvl="1"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b="1"/>
              <a:t>Process:</a:t>
            </a:r>
            <a:endParaRPr lang="en-US" altLang="en-US" b="1"/>
          </a:p>
          <a:p>
            <a:pPr marL="742950" lvl="1" indent="-285750">
              <a:buFont typeface="Arial" panose="020B0604020202020204" pitchFamily="34" charset="0"/>
              <a:buChar char="•"/>
            </a:pPr>
            <a:r>
              <a:rPr lang="en-US" altLang="en-US" u="sng"/>
              <a:t>Good (1)</a:t>
            </a:r>
            <a:r>
              <a:rPr lang="en-US" altLang="en-US"/>
              <a:t>: Proceed to next iteration.</a:t>
            </a:r>
            <a:endParaRPr lang="en-US" altLang="en-US"/>
          </a:p>
          <a:p>
            <a:pPr marL="1200150" lvl="2" indent="-285750">
              <a:buFont typeface="Arial" panose="020B0604020202020204" pitchFamily="34" charset="0"/>
              <a:buChar char="•"/>
            </a:pPr>
            <a:r>
              <a:rPr lang="en-US" altLang="en-US"/>
              <a:t>If feedback is positive, the system retains the current output and moves forward, reinforcing successful patterns in the model.</a:t>
            </a:r>
            <a:r>
              <a:rPr lang="en-IN" altLang="en-US"/>
              <a:t>	</a:t>
            </a:r>
            <a:endParaRPr lang="en-US" altLang="en-US"/>
          </a:p>
          <a:p>
            <a:pPr marL="742950" lvl="1" indent="-285750">
              <a:buFont typeface="Arial" panose="020B0604020202020204" pitchFamily="34" charset="0"/>
              <a:buChar char="•"/>
            </a:pPr>
            <a:r>
              <a:rPr lang="en-US" altLang="en-US" u="sng"/>
              <a:t>Neutral (0)</a:t>
            </a:r>
            <a:r>
              <a:rPr lang="en-US" altLang="en-US"/>
              <a:t>: Regenerate test cases.</a:t>
            </a:r>
            <a:endParaRPr lang="en-US" altLang="en-US"/>
          </a:p>
          <a:p>
            <a:pPr marL="1200150" lvl="2" indent="-285750">
              <a:buFont typeface="Arial" panose="020B0604020202020204" pitchFamily="34" charset="0"/>
              <a:buChar char="•"/>
            </a:pPr>
            <a:r>
              <a:rPr lang="en-US" altLang="en-US"/>
              <a:t>If feedback is neutral, the system generates a new set of test cases without altering the model, aiming for improvement through variation.</a:t>
            </a:r>
            <a:endParaRPr lang="en-US" altLang="en-US"/>
          </a:p>
          <a:p>
            <a:pPr marL="742950" lvl="1" indent="-285750">
              <a:buFont typeface="Arial" panose="020B0604020202020204" pitchFamily="34" charset="0"/>
              <a:buChar char="•"/>
            </a:pPr>
            <a:r>
              <a:rPr lang="en-US" altLang="en-US" u="sng"/>
              <a:t>Bad (-1)</a:t>
            </a:r>
            <a:r>
              <a:rPr lang="en-US" altLang="en-US"/>
              <a:t>: Incorporate user feedback and regenerate.</a:t>
            </a:r>
            <a:endParaRPr lang="en-US" altLang="en-US"/>
          </a:p>
          <a:p>
            <a:pPr marL="1200150" lvl="2" indent="-285750">
              <a:buFont typeface="Arial" panose="020B0604020202020204" pitchFamily="34" charset="0"/>
              <a:buChar char="•"/>
            </a:pPr>
            <a:r>
              <a:rPr lang="en-US" altLang="en-US"/>
              <a:t>If feedback is negative, the system integrates specific user comments into the prompt, adjusts the model, and regenerates test cases to address shortcomings.</a:t>
            </a:r>
            <a:endParaRPr lang="en-US" altLang="en-US"/>
          </a:p>
          <a:p>
            <a:pPr marL="1200150" lvl="2"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b="1"/>
              <a:t>Optimizes model with human insights.</a:t>
            </a:r>
            <a:endParaRPr lang="en-US" altLang="en-US" b="1"/>
          </a:p>
          <a:p>
            <a:pPr marL="742950" lvl="1" indent="-285750">
              <a:buFont typeface="Arial" panose="020B0604020202020204" pitchFamily="34" charset="0"/>
              <a:buChar char="•"/>
            </a:pPr>
            <a:r>
              <a:rPr lang="en-US" altLang="en-US"/>
              <a:t>This iterative loop leverages human expertise to continuously enhance the model’s performance, ensuring test cases align with real-world needs.</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93361" y="336261"/>
            <a:ext cx="1605280" cy="645160"/>
          </a:xfrm>
          <a:prstGeom prst="rect">
            <a:avLst/>
          </a:prstGeom>
        </p:spPr>
        <p:txBody>
          <a:bodyPr wrap="none">
            <a:spAutoFit/>
          </a:bodyPr>
          <a:lstStyle/>
          <a:p>
            <a:pPr algn="ctr"/>
            <a:r>
              <a:rPr lang="en-US" altLang="en-US" sz="3600" b="1" dirty="0">
                <a:solidFill>
                  <a:schemeClr val="tx1"/>
                </a:solidFill>
                <a:latin typeface="Times New Roman" panose="02020603050405020304" charset="0"/>
                <a:cs typeface="Times New Roman" panose="02020603050405020304" charset="0"/>
              </a:rPr>
              <a:t>Results</a:t>
            </a:r>
            <a:endParaRPr lang="en-US" altLang="en-US" sz="3600" b="1" dirty="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830580" y="1144270"/>
            <a:ext cx="10708005" cy="4789170"/>
          </a:xfrm>
          <a:prstGeom prst="rect">
            <a:avLst/>
          </a:prstGeom>
          <a:noFill/>
        </p:spPr>
        <p:txBody>
          <a:bodyPr wrap="square" rtlCol="0">
            <a:noAutofit/>
          </a:bodyPr>
          <a:p>
            <a:pPr marL="285750" indent="-285750">
              <a:buFont typeface="Arial" panose="020B0604020202020204" pitchFamily="34" charset="0"/>
              <a:buChar char="•"/>
            </a:pPr>
            <a:r>
              <a:rPr lang="en-US" altLang="en-US" b="1"/>
              <a:t>Initial Output:</a:t>
            </a:r>
            <a:r>
              <a:rPr lang="en-US" altLang="en-US"/>
              <a:t> Basic test cases from functional requirements.</a:t>
            </a:r>
            <a:endParaRPr lang="en-US" altLang="en-US"/>
          </a:p>
          <a:p>
            <a:pPr marL="742950" lvl="1" indent="-285750">
              <a:buFont typeface="Arial" panose="020B0604020202020204" pitchFamily="34" charset="0"/>
              <a:buChar char="•"/>
            </a:pPr>
            <a:r>
              <a:rPr lang="en-US" altLang="en-US"/>
              <a:t>The first pass of the RAG pipeline generates preliminary test cases directly from the SRS functional requirements, providing a starting point that captures core system behaviors.</a:t>
            </a:r>
            <a:endParaRPr lang="en-US" altLang="en-US"/>
          </a:p>
          <a:p>
            <a:pPr marL="742950" lvl="1"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b="1"/>
              <a:t>Refined Output:</a:t>
            </a:r>
            <a:r>
              <a:rPr lang="en-US" altLang="en-US"/>
              <a:t> Improved over 3 feedback iterations.</a:t>
            </a:r>
            <a:endParaRPr lang="en-US" altLang="en-US"/>
          </a:p>
          <a:p>
            <a:pPr marL="742950" lvl="1" indent="-285750">
              <a:buFont typeface="Arial" panose="020B0604020202020204" pitchFamily="34" charset="0"/>
              <a:buChar char="•"/>
            </a:pPr>
            <a:r>
              <a:rPr lang="en-US" altLang="en-US"/>
              <a:t>After three cycles of RL feedback, the test cases evolve—becoming more precise, comprehensive, and aligned with user expectations through human-guided refinements.</a:t>
            </a:r>
            <a:endParaRPr lang="en-US" altLang="en-US"/>
          </a:p>
          <a:p>
            <a:pPr marL="742950" lvl="1"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b="1"/>
              <a:t>Example:</a:t>
            </a:r>
            <a:endParaRPr lang="en-US" altLang="en-US" b="1"/>
          </a:p>
          <a:p>
            <a:pPr marL="742950" lvl="1" indent="-285750">
              <a:buFont typeface="Arial" panose="020B0604020202020204" pitchFamily="34" charset="0"/>
              <a:buChar char="•"/>
            </a:pPr>
            <a:r>
              <a:rPr lang="en-US" altLang="en-US" b="1"/>
              <a:t>Test Case 1:</a:t>
            </a:r>
            <a:r>
              <a:rPr lang="en-US" altLang="en-US"/>
              <a:t> Verify login with valid credentials.</a:t>
            </a:r>
            <a:endParaRPr lang="en-US" altLang="en-US"/>
          </a:p>
          <a:p>
            <a:pPr marL="1200150" lvl="2" indent="-285750">
              <a:buFont typeface="Arial" panose="020B0604020202020204" pitchFamily="34" charset="0"/>
              <a:buChar char="•"/>
            </a:pPr>
            <a:r>
              <a:rPr lang="en-US" altLang="en-US"/>
              <a:t>Ensures the system accepts correct username/password combinations and grants access, a fundamental functional check.</a:t>
            </a:r>
            <a:endParaRPr lang="en-US" altLang="en-US"/>
          </a:p>
          <a:p>
            <a:pPr marL="742950" lvl="1" indent="-285750">
              <a:buFont typeface="Arial" panose="020B0604020202020204" pitchFamily="34" charset="0"/>
              <a:buChar char="•"/>
            </a:pPr>
            <a:r>
              <a:rPr lang="en-US" altLang="en-US" b="1"/>
              <a:t>Test Case 2:</a:t>
            </a:r>
            <a:r>
              <a:rPr lang="en-US" altLang="en-US"/>
              <a:t> Check error on invalid password.</a:t>
            </a:r>
            <a:endParaRPr lang="en-US" altLang="en-US"/>
          </a:p>
          <a:p>
            <a:pPr marL="1200150" lvl="2" indent="-285750">
              <a:buFont typeface="Arial" panose="020B0604020202020204" pitchFamily="34" charset="0"/>
              <a:buChar char="•"/>
            </a:pPr>
            <a:r>
              <a:rPr lang="en-US" altLang="en-US"/>
              <a:t>Confirms the system rejects incorrect passwords and displays an appropriate error message, enhancing security validation.</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8376</Words>
  <Application>WPS Presentation</Application>
  <PresentationFormat>宽屏</PresentationFormat>
  <Paragraphs>139</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Century Gothic</vt:lpstr>
      <vt:lpstr>Microsoft YaHei</vt:lpstr>
      <vt:lpstr>Arial Unicode MS</vt:lpstr>
      <vt:lpstr>Calibri</vt:lpstr>
      <vt:lpstr>Times New Roman</vt:lpstr>
      <vt:lpstr>Merriweather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Rithvik Reddy</cp:lastModifiedBy>
  <cp:revision>21</cp:revision>
  <dcterms:created xsi:type="dcterms:W3CDTF">2019-11-24T03:48:00Z</dcterms:created>
  <dcterms:modified xsi:type="dcterms:W3CDTF">2025-03-25T20:13:43Z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1033-12.2.0.20326</vt:lpwstr>
  </property>
  <property fmtid="{D5CDD505-2E9C-101B-9397-08002B2CF9AE}" pid="3" name="ICV">
    <vt:lpwstr>94383BB82CBA41BBBC1A98EAF5C08148_11</vt:lpwstr>
  </property>
</Properties>
</file>