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3" r:id="rId3"/>
    <p:sldId id="274" r:id="rId4"/>
    <p:sldId id="257" r:id="rId5"/>
    <p:sldId id="258" r:id="rId6"/>
    <p:sldId id="259" r:id="rId7"/>
    <p:sldId id="260" r:id="rId8"/>
    <p:sldId id="261" r:id="rId9"/>
    <p:sldId id="262" r:id="rId10"/>
    <p:sldId id="263" r:id="rId11"/>
    <p:sldId id="269" r:id="rId12"/>
    <p:sldId id="264" r:id="rId13"/>
    <p:sldId id="266"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1" autoAdjust="0"/>
    <p:restoredTop sz="94660"/>
  </p:normalViewPr>
  <p:slideViewPr>
    <p:cSldViewPr snapToGrid="0">
      <p:cViewPr varScale="1">
        <p:scale>
          <a:sx n="89" d="100"/>
          <a:sy n="89" d="100"/>
        </p:scale>
        <p:origin x="20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9CD6016-7BF3-4CDB-9AA9-C1BB3755E047}" type="datetimeFigureOut">
              <a:rPr lang="en-US" smtClean="0"/>
              <a:t>5/29/20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6440539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CD6016-7BF3-4CDB-9AA9-C1BB3755E047}" type="datetimeFigureOut">
              <a:rPr lang="en-US" smtClean="0"/>
              <a:t>5/29/20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138469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CD6016-7BF3-4CDB-9AA9-C1BB3755E047}" type="datetimeFigureOut">
              <a:rPr lang="en-US" smtClean="0"/>
              <a:t>5/29/20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26796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CD6016-7BF3-4CDB-9AA9-C1BB3755E047}" type="datetimeFigureOut">
              <a:rPr lang="en-US" smtClean="0"/>
              <a:t>5/29/20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129703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CD6016-7BF3-4CDB-9AA9-C1BB3755E047}" type="datetimeFigureOut">
              <a:rPr lang="en-US" smtClean="0"/>
              <a:t>5/29/20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230005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9CD6016-7BF3-4CDB-9AA9-C1BB3755E047}" type="datetimeFigureOut">
              <a:rPr lang="en-US" smtClean="0"/>
              <a:t>5/29/20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23943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CD6016-7BF3-4CDB-9AA9-C1BB3755E047}" type="datetimeFigureOut">
              <a:rPr lang="en-US" smtClean="0"/>
              <a:t>5/29/20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804F8-B90A-4784-8E20-C84A8DC44B7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8162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CD6016-7BF3-4CDB-9AA9-C1BB3755E047}" type="datetimeFigureOut">
              <a:rPr lang="en-US" smtClean="0"/>
              <a:t>5/29/20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205412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D6016-7BF3-4CDB-9AA9-C1BB3755E047}" type="datetimeFigureOut">
              <a:rPr lang="en-US" smtClean="0"/>
              <a:t>5/29/20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66717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89CD6016-7BF3-4CDB-9AA9-C1BB3755E047}" type="datetimeFigureOut">
              <a:rPr lang="en-US" smtClean="0"/>
              <a:t>5/29/20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122376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9CD6016-7BF3-4CDB-9AA9-C1BB3755E047}" type="datetimeFigureOut">
              <a:rPr lang="en-US" smtClean="0"/>
              <a:t>5/29/20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02804F8-B90A-4784-8E20-C84A8DC44B7C}" type="slidenum">
              <a:rPr lang="en-US" smtClean="0"/>
              <a:t>‹#›</a:t>
            </a:fld>
            <a:endParaRPr lang="en-US"/>
          </a:p>
        </p:txBody>
      </p:sp>
    </p:spTree>
    <p:extLst>
      <p:ext uri="{BB962C8B-B14F-4D97-AF65-F5344CB8AC3E}">
        <p14:creationId xmlns:p14="http://schemas.microsoft.com/office/powerpoint/2010/main" val="14229643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9CD6016-7BF3-4CDB-9AA9-C1BB3755E047}" type="datetimeFigureOut">
              <a:rPr lang="en-US" smtClean="0"/>
              <a:t>5/29/20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02804F8-B90A-4784-8E20-C84A8DC44B7C}" type="slidenum">
              <a:rPr lang="en-US" smtClean="0"/>
              <a:t>‹#›</a:t>
            </a:fld>
            <a:endParaRPr lang="en-US"/>
          </a:p>
        </p:txBody>
      </p:sp>
    </p:spTree>
    <p:extLst>
      <p:ext uri="{BB962C8B-B14F-4D97-AF65-F5344CB8AC3E}">
        <p14:creationId xmlns:p14="http://schemas.microsoft.com/office/powerpoint/2010/main" val="6939744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9A78F-9D09-493F-9539-7BE149263206}"/>
              </a:ext>
            </a:extLst>
          </p:cNvPr>
          <p:cNvSpPr>
            <a:spLocks noGrp="1"/>
          </p:cNvSpPr>
          <p:nvPr>
            <p:ph type="ctrTitle"/>
          </p:nvPr>
        </p:nvSpPr>
        <p:spPr>
          <a:xfrm>
            <a:off x="1610139" y="2565649"/>
            <a:ext cx="8991600" cy="1645920"/>
          </a:xfrm>
        </p:spPr>
        <p:txBody>
          <a:bodyPr>
            <a:normAutofit/>
          </a:bodyPr>
          <a:lstStyle/>
          <a:p>
            <a:r>
              <a:rPr lang="en-US" dirty="0"/>
              <a:t>ATTRITION RATE PREDICTIONS FOR BUSINESS </a:t>
            </a:r>
            <a:r>
              <a:rPr lang="en-US" dirty="0" smtClean="0"/>
              <a:t>GROWTH</a:t>
            </a:r>
            <a:endParaRPr lang="en-US" b="1" dirty="0"/>
          </a:p>
        </p:txBody>
      </p:sp>
      <p:sp>
        <p:nvSpPr>
          <p:cNvPr id="3" name="Title 1">
            <a:extLst>
              <a:ext uri="{FF2B5EF4-FFF2-40B4-BE49-F238E27FC236}">
                <a16:creationId xmlns:a16="http://schemas.microsoft.com/office/drawing/2014/main" xmlns="" id="{6549A78F-9D09-493F-9539-7BE149263206}"/>
              </a:ext>
            </a:extLst>
          </p:cNvPr>
          <p:cNvSpPr txBox="1">
            <a:spLocks/>
          </p:cNvSpPr>
          <p:nvPr/>
        </p:nvSpPr>
        <p:spPr bwMode="blackWhite">
          <a:xfrm>
            <a:off x="3818282" y="714293"/>
            <a:ext cx="4575313" cy="1243081"/>
          </a:xfrm>
          <a:prstGeom prst="rect">
            <a:avLst/>
          </a:prstGeom>
          <a:solidFill>
            <a:schemeClr val="tx1">
              <a:lumMod val="50000"/>
            </a:schemeClr>
          </a:solidFill>
          <a:ln/>
        </p:spPr>
        <p:style>
          <a:lnRef idx="2">
            <a:schemeClr val="dk1"/>
          </a:lnRef>
          <a:fillRef idx="1">
            <a:schemeClr val="lt1"/>
          </a:fillRef>
          <a:effectRef idx="0">
            <a:schemeClr val="dk1"/>
          </a:effectRef>
          <a:fontRef idx="minor">
            <a:schemeClr val="dk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2400" dirty="0" smtClean="0">
                <a:solidFill>
                  <a:schemeClr val="tx1"/>
                </a:solidFill>
              </a:rPr>
              <a:t>Machine Learning </a:t>
            </a:r>
            <a:br>
              <a:rPr lang="en-US" sz="2400" dirty="0" smtClean="0">
                <a:solidFill>
                  <a:schemeClr val="tx1"/>
                </a:solidFill>
              </a:rPr>
            </a:br>
            <a:r>
              <a:rPr lang="en-US" sz="2400" dirty="0" smtClean="0">
                <a:solidFill>
                  <a:schemeClr val="tx1"/>
                </a:solidFill>
              </a:rPr>
              <a:t>Final Review</a:t>
            </a:r>
            <a:endParaRPr lang="en-US" sz="2400" b="1" dirty="0">
              <a:solidFill>
                <a:schemeClr val="tx1"/>
              </a:solidFill>
            </a:endParaRPr>
          </a:p>
        </p:txBody>
      </p:sp>
      <p:sp>
        <p:nvSpPr>
          <p:cNvPr id="4" name="Title 1">
            <a:extLst>
              <a:ext uri="{FF2B5EF4-FFF2-40B4-BE49-F238E27FC236}">
                <a16:creationId xmlns:a16="http://schemas.microsoft.com/office/drawing/2014/main" xmlns="" id="{6549A78F-9D09-493F-9539-7BE149263206}"/>
              </a:ext>
            </a:extLst>
          </p:cNvPr>
          <p:cNvSpPr txBox="1">
            <a:spLocks/>
          </p:cNvSpPr>
          <p:nvPr/>
        </p:nvSpPr>
        <p:spPr bwMode="blackWhite">
          <a:xfrm>
            <a:off x="4412144" y="4631635"/>
            <a:ext cx="3387588" cy="1133061"/>
          </a:xfrm>
          <a:prstGeom prst="rect">
            <a:avLst/>
          </a:prstGeom>
          <a:solidFill>
            <a:schemeClr val="tx1">
              <a:lumMod val="50000"/>
            </a:schemeClr>
          </a:solidFill>
          <a:ln/>
        </p:spPr>
        <p:style>
          <a:lnRef idx="2">
            <a:schemeClr val="dk1"/>
          </a:lnRef>
          <a:fillRef idx="1">
            <a:schemeClr val="lt1"/>
          </a:fillRef>
          <a:effectRef idx="0">
            <a:schemeClr val="dk1"/>
          </a:effectRef>
          <a:fontRef idx="minor">
            <a:schemeClr val="dk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just" fontAlgn="t"/>
            <a:r>
              <a:rPr lang="en-US" sz="1600" dirty="0" smtClean="0">
                <a:solidFill>
                  <a:schemeClr val="tx1"/>
                </a:solidFill>
              </a:rPr>
              <a:t>By-</a:t>
            </a:r>
            <a:endParaRPr lang="en-US" sz="1600" dirty="0">
              <a:solidFill>
                <a:schemeClr val="tx1"/>
              </a:solidFill>
            </a:endParaRPr>
          </a:p>
          <a:p>
            <a:pPr algn="just" fontAlgn="t"/>
            <a:r>
              <a:rPr lang="is-IS" sz="1200" b="1" dirty="0" smtClean="0">
                <a:latin typeface="Calibri" charset="0"/>
                <a:ea typeface="Calibri" charset="0"/>
                <a:cs typeface="Calibri" charset="0"/>
              </a:rPr>
              <a:t>Amulya Boyapati</a:t>
            </a:r>
            <a:r>
              <a:rPr lang="is-IS" sz="1200" dirty="0">
                <a:latin typeface="Calibri" charset="0"/>
                <a:ea typeface="Calibri" charset="0"/>
                <a:cs typeface="Calibri" charset="0"/>
              </a:rPr>
              <a:t> </a:t>
            </a:r>
            <a:r>
              <a:rPr lang="is-IS" sz="1200" dirty="0" smtClean="0">
                <a:latin typeface="Calibri" charset="0"/>
                <a:ea typeface="Calibri" charset="0"/>
                <a:cs typeface="Calibri" charset="0"/>
              </a:rPr>
              <a:t> - </a:t>
            </a:r>
            <a:r>
              <a:rPr lang="is-IS" sz="1200" b="1" dirty="0" smtClean="0">
                <a:latin typeface="Calibri" charset="0"/>
                <a:ea typeface="Calibri" charset="0"/>
                <a:cs typeface="Calibri" charset="0"/>
              </a:rPr>
              <a:t>17BCE0040</a:t>
            </a:r>
            <a:endParaRPr lang="is-IS" sz="1200" dirty="0">
              <a:latin typeface="Calibri" charset="0"/>
              <a:ea typeface="Calibri" charset="0"/>
              <a:cs typeface="Calibri" charset="0"/>
            </a:endParaRPr>
          </a:p>
          <a:p>
            <a:pPr algn="just" fontAlgn="t"/>
            <a:r>
              <a:rPr lang="is-IS" sz="1200" b="1" dirty="0" smtClean="0">
                <a:latin typeface="Calibri" charset="0"/>
                <a:ea typeface="Calibri" charset="0"/>
                <a:cs typeface="Calibri" charset="0"/>
              </a:rPr>
              <a:t>A.Rithwik Vamshi</a:t>
            </a:r>
            <a:r>
              <a:rPr lang="is-IS" sz="1200" dirty="0">
                <a:latin typeface="Calibri" charset="0"/>
                <a:ea typeface="Calibri" charset="0"/>
                <a:cs typeface="Calibri" charset="0"/>
              </a:rPr>
              <a:t> </a:t>
            </a:r>
            <a:r>
              <a:rPr lang="is-IS" sz="1200" dirty="0" smtClean="0">
                <a:latin typeface="Calibri" charset="0"/>
                <a:ea typeface="Calibri" charset="0"/>
                <a:cs typeface="Calibri" charset="0"/>
              </a:rPr>
              <a:t>- </a:t>
            </a:r>
            <a:r>
              <a:rPr lang="is-IS" sz="1200" b="1" dirty="0" smtClean="0">
                <a:latin typeface="Calibri" charset="0"/>
                <a:ea typeface="Calibri" charset="0"/>
                <a:cs typeface="Calibri" charset="0"/>
              </a:rPr>
              <a:t>17BCE2087</a:t>
            </a:r>
            <a:endParaRPr lang="is-IS" sz="1200" dirty="0">
              <a:latin typeface="Calibri" charset="0"/>
              <a:ea typeface="Calibri" charset="0"/>
              <a:cs typeface="Calibri" charset="0"/>
            </a:endParaRPr>
          </a:p>
          <a:p>
            <a:pPr algn="just" fontAlgn="t"/>
            <a:r>
              <a:rPr lang="is-IS" sz="1200" b="1" dirty="0" smtClean="0">
                <a:latin typeface="Calibri" charset="0"/>
                <a:ea typeface="Calibri" charset="0"/>
                <a:cs typeface="Calibri" charset="0"/>
              </a:rPr>
              <a:t>Ala Sree Advaith</a:t>
            </a:r>
            <a:r>
              <a:rPr lang="is-IS" sz="1200" dirty="0">
                <a:latin typeface="Calibri" charset="0"/>
                <a:ea typeface="Calibri" charset="0"/>
                <a:cs typeface="Calibri" charset="0"/>
              </a:rPr>
              <a:t> </a:t>
            </a:r>
            <a:r>
              <a:rPr lang="is-IS" sz="1200" dirty="0" smtClean="0">
                <a:latin typeface="Calibri" charset="0"/>
                <a:ea typeface="Calibri" charset="0"/>
                <a:cs typeface="Calibri" charset="0"/>
              </a:rPr>
              <a:t> - </a:t>
            </a:r>
            <a:r>
              <a:rPr lang="is-IS" sz="1200" b="1" dirty="0" smtClean="0">
                <a:latin typeface="Calibri" charset="0"/>
                <a:ea typeface="Calibri" charset="0"/>
                <a:cs typeface="Calibri" charset="0"/>
              </a:rPr>
              <a:t>17BCE0104</a:t>
            </a:r>
            <a:endParaRPr lang="is-IS" sz="1200" dirty="0">
              <a:latin typeface="Calibri" charset="0"/>
              <a:ea typeface="Calibri" charset="0"/>
              <a:cs typeface="Calibri" charset="0"/>
            </a:endParaRPr>
          </a:p>
        </p:txBody>
      </p:sp>
    </p:spTree>
    <p:extLst>
      <p:ext uri="{BB962C8B-B14F-4D97-AF65-F5344CB8AC3E}">
        <p14:creationId xmlns:p14="http://schemas.microsoft.com/office/powerpoint/2010/main" val="247391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0F45C-8C2C-4462-8073-4A167D86C178}"/>
              </a:ext>
            </a:extLst>
          </p:cNvPr>
          <p:cNvSpPr>
            <a:spLocks noGrp="1"/>
          </p:cNvSpPr>
          <p:nvPr>
            <p:ph type="title"/>
          </p:nvPr>
        </p:nvSpPr>
        <p:spPr/>
        <p:txBody>
          <a:bodyPr/>
          <a:lstStyle/>
          <a:p>
            <a:r>
              <a:rPr lang="en-US" b="1" dirty="0" smtClean="0"/>
              <a:t>Architecture</a:t>
            </a:r>
            <a:endParaRPr lang="en-US" dirty="0"/>
          </a:p>
        </p:txBody>
      </p:sp>
      <p:pic>
        <p:nvPicPr>
          <p:cNvPr id="2050" name="Picture 2">
            <a:extLst>
              <a:ext uri="{FF2B5EF4-FFF2-40B4-BE49-F238E27FC236}">
                <a16:creationId xmlns:a16="http://schemas.microsoft.com/office/drawing/2014/main" xmlns="" id="{51FA9924-23D8-4181-A102-9E605FD74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54545" y="2638425"/>
            <a:ext cx="7682910"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6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Step 1: </a:t>
            </a:r>
            <a:r>
              <a:rPr lang="en-US" dirty="0"/>
              <a:t>Telecom dataset has the details for 7000+ unique customers, where details of each customer are represented in a unique row and below is the structure of the dataset.</a:t>
            </a:r>
          </a:p>
          <a:p>
            <a:r>
              <a:rPr lang="en-US" b="1" dirty="0"/>
              <a:t>Step 2: </a:t>
            </a:r>
            <a:r>
              <a:rPr lang="en-US" dirty="0"/>
              <a:t>Data cleansing and preparation will be done in this step. Transforming continuous variables into meaningful factor variables will improve the model performance and help understand the insights of the data. </a:t>
            </a:r>
          </a:p>
          <a:p>
            <a:r>
              <a:rPr lang="en-US" b="1" dirty="0"/>
              <a:t>Step 3: </a:t>
            </a:r>
            <a:r>
              <a:rPr lang="en-US" dirty="0"/>
              <a:t>In the predictive modeling, the data need to be partitioned into train and test sets. 70% of the data will be partitioned for training purposes and 30% of the data will be partitioned for testing purposes.</a:t>
            </a:r>
          </a:p>
          <a:p>
            <a:r>
              <a:rPr lang="en-US" b="1" dirty="0"/>
              <a:t>Step 4:</a:t>
            </a:r>
            <a:r>
              <a:rPr lang="en-US" dirty="0"/>
              <a:t> Models built using train datasets are tested through the test dataset. Accuracy and error rate are used to understand how these models are behaving for the test dataset</a:t>
            </a:r>
            <a:r>
              <a:rPr lang="en-US" dirty="0" smtClean="0"/>
              <a:t>.</a:t>
            </a:r>
            <a:endParaRPr lang="en-US" dirty="0"/>
          </a:p>
        </p:txBody>
      </p:sp>
    </p:spTree>
    <p:extLst>
      <p:ext uri="{BB962C8B-B14F-4D97-AF65-F5344CB8AC3E}">
        <p14:creationId xmlns:p14="http://schemas.microsoft.com/office/powerpoint/2010/main" val="158255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C0E752-66B1-46EC-B56A-130D12D4991F}"/>
              </a:ext>
            </a:extLst>
          </p:cNvPr>
          <p:cNvSpPr>
            <a:spLocks noGrp="1"/>
          </p:cNvSpPr>
          <p:nvPr>
            <p:ph type="title"/>
          </p:nvPr>
        </p:nvSpPr>
        <p:spPr/>
        <p:txBody>
          <a:bodyPr/>
          <a:lstStyle/>
          <a:p>
            <a:r>
              <a:rPr lang="en-US" dirty="0" smtClean="0"/>
              <a:t>Algorithms </a:t>
            </a:r>
            <a:endParaRPr lang="en-US" dirty="0"/>
          </a:p>
        </p:txBody>
      </p:sp>
      <p:sp>
        <p:nvSpPr>
          <p:cNvPr id="3" name="Content Placeholder 2">
            <a:extLst>
              <a:ext uri="{FF2B5EF4-FFF2-40B4-BE49-F238E27FC236}">
                <a16:creationId xmlns:a16="http://schemas.microsoft.com/office/drawing/2014/main" xmlns="" id="{29359E77-6258-432C-B12C-D1891BB98418}"/>
              </a:ext>
            </a:extLst>
          </p:cNvPr>
          <p:cNvSpPr>
            <a:spLocks noGrp="1"/>
          </p:cNvSpPr>
          <p:nvPr>
            <p:ph idx="1"/>
          </p:nvPr>
        </p:nvSpPr>
        <p:spPr/>
        <p:txBody>
          <a:bodyPr>
            <a:normAutofit/>
          </a:bodyPr>
          <a:lstStyle/>
          <a:p>
            <a:r>
              <a:rPr lang="en-US" b="1" dirty="0" smtClean="0"/>
              <a:t>1.Logistic </a:t>
            </a:r>
            <a:r>
              <a:rPr lang="en-US" b="1" dirty="0"/>
              <a:t>Regression:</a:t>
            </a:r>
            <a:r>
              <a:rPr lang="en-US" dirty="0"/>
              <a:t>  </a:t>
            </a:r>
            <a:r>
              <a:rPr lang="en-US" dirty="0" smtClean="0"/>
              <a:t>Logistic </a:t>
            </a:r>
            <a:r>
              <a:rPr lang="en-US" dirty="0"/>
              <a:t>regression is a supervised learning classification algorithm used to predict the probability of a target </a:t>
            </a:r>
            <a:r>
              <a:rPr lang="en-US" dirty="0" smtClean="0"/>
              <a:t>variable. Logistic </a:t>
            </a:r>
            <a:r>
              <a:rPr lang="en-US" dirty="0"/>
              <a:t>regression becomes a classification technique only when a decision threshold is brought into the picture. The setting of the threshold value is a very important aspect of Logistic regression and is dependent on the classification problem itself</a:t>
            </a:r>
            <a:r>
              <a:rPr lang="en-US" dirty="0" smtClean="0"/>
              <a:t>.</a:t>
            </a:r>
          </a:p>
          <a:p>
            <a:r>
              <a:rPr lang="en-US" b="1" dirty="0"/>
              <a:t>2.Decision </a:t>
            </a:r>
            <a:r>
              <a:rPr lang="en-US" b="1" dirty="0" smtClean="0"/>
              <a:t>Tree: </a:t>
            </a:r>
            <a:r>
              <a:rPr lang="en-US" dirty="0" smtClean="0"/>
              <a:t>A </a:t>
            </a:r>
            <a:r>
              <a:rPr lang="en-US" dirty="0"/>
              <a:t>decision tree is a flowchart-like structure in which each internal node represents a test on a feature, each leaf node represents a class label and branches represent conjunctions of features that lead to those class labels. The paths from root to leaf represent classification rules.</a:t>
            </a:r>
          </a:p>
        </p:txBody>
      </p:sp>
    </p:spTree>
    <p:extLst>
      <p:ext uri="{BB962C8B-B14F-4D97-AF65-F5344CB8AC3E}">
        <p14:creationId xmlns:p14="http://schemas.microsoft.com/office/powerpoint/2010/main" val="1425703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1C5BA-6BAB-4866-B870-B3A4E3B47D8B}"/>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xmlns="" id="{7D3010E1-D89B-47BF-A3DC-2B9A49E6C38A}"/>
              </a:ext>
            </a:extLst>
          </p:cNvPr>
          <p:cNvSpPr>
            <a:spLocks noGrp="1"/>
          </p:cNvSpPr>
          <p:nvPr>
            <p:ph idx="1"/>
          </p:nvPr>
        </p:nvSpPr>
        <p:spPr/>
        <p:txBody>
          <a:bodyPr>
            <a:normAutofit fontScale="92500"/>
          </a:bodyPr>
          <a:lstStyle/>
          <a:p>
            <a:r>
              <a:rPr lang="en-US" b="1" dirty="0"/>
              <a:t>3</a:t>
            </a:r>
            <a:r>
              <a:rPr lang="en-US" b="1" dirty="0" smtClean="0"/>
              <a:t>.Random </a:t>
            </a:r>
            <a:r>
              <a:rPr lang="en-US" b="1" dirty="0"/>
              <a:t>Forest:</a:t>
            </a:r>
            <a:r>
              <a:rPr lang="en-US" dirty="0"/>
              <a:t> </a:t>
            </a:r>
            <a:r>
              <a:rPr lang="en-US" dirty="0" smtClean="0"/>
              <a:t>Random </a:t>
            </a:r>
            <a:r>
              <a:rPr lang="en-US" dirty="0"/>
              <a:t>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a:t>
            </a:r>
            <a:r>
              <a:rPr lang="en-US" dirty="0" err="1"/>
              <a:t>result.Each</a:t>
            </a:r>
            <a:r>
              <a:rPr lang="en-US" dirty="0"/>
              <a:t> individual tree in the random forest spits out a class prediction and the class with the most votes becomes our model’s </a:t>
            </a:r>
            <a:r>
              <a:rPr lang="en-US" dirty="0" smtClean="0"/>
              <a:t>prediction</a:t>
            </a:r>
          </a:p>
          <a:p>
            <a:r>
              <a:rPr lang="en-US" b="1" dirty="0"/>
              <a:t>4.Support vector regression: </a:t>
            </a:r>
            <a:r>
              <a:rPr lang="en-US" b="1" dirty="0" smtClean="0"/>
              <a:t> </a:t>
            </a:r>
            <a:r>
              <a:rPr lang="en-US" dirty="0" smtClean="0"/>
              <a:t>The </a:t>
            </a:r>
            <a:r>
              <a:rPr lang="en-US" dirty="0"/>
              <a:t>Support Vector Regression uses the same principles as the SVM for classification, with only a few minor differences. A margin of tolerance (epsilon) is set in approximation to the SVM which would have already been requested from the problem. There is also a more complicated reason, the algorithm is more complicated therefore to be taken in consideration.</a:t>
            </a:r>
          </a:p>
          <a:p>
            <a:endParaRPr lang="en-US" dirty="0"/>
          </a:p>
          <a:p>
            <a:endParaRPr lang="en-US" dirty="0"/>
          </a:p>
        </p:txBody>
      </p:sp>
    </p:spTree>
    <p:extLst>
      <p:ext uri="{BB962C8B-B14F-4D97-AF65-F5344CB8AC3E}">
        <p14:creationId xmlns:p14="http://schemas.microsoft.com/office/powerpoint/2010/main" val="2419854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FD6D51-39FD-41D4-BEA3-F28FC7626598}"/>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xmlns="" id="{11445460-F4BF-4AD2-8ABB-2192CCD10F5D}"/>
              </a:ext>
            </a:extLst>
          </p:cNvPr>
          <p:cNvSpPr>
            <a:spLocks noGrp="1"/>
          </p:cNvSpPr>
          <p:nvPr>
            <p:ph idx="1"/>
          </p:nvPr>
        </p:nvSpPr>
        <p:spPr/>
        <p:txBody>
          <a:bodyPr>
            <a:normAutofit fontScale="92500" lnSpcReduction="10000"/>
          </a:bodyPr>
          <a:lstStyle/>
          <a:p>
            <a:r>
              <a:rPr lang="en-US" b="1" dirty="0" smtClean="0"/>
              <a:t>5.Neural </a:t>
            </a:r>
            <a:r>
              <a:rPr lang="en-US" b="1" dirty="0"/>
              <a:t>Network:</a:t>
            </a:r>
            <a:r>
              <a:rPr lang="en-US" dirty="0"/>
              <a:t> </a:t>
            </a:r>
            <a:endParaRPr lang="en-US" dirty="0" smtClean="0"/>
          </a:p>
          <a:p>
            <a:r>
              <a:rPr lang="en-US" dirty="0" smtClean="0"/>
              <a:t>Neural </a:t>
            </a:r>
            <a:r>
              <a:rPr lang="en-US" dirty="0"/>
              <a:t>Networks are a class of models within the general machine learning literature. Neural Networks are themselves general function approximations, which is why they can be applied to a problem about learning a complex mapping from the input to the output space.</a:t>
            </a:r>
          </a:p>
          <a:p>
            <a:r>
              <a:rPr lang="en-US" dirty="0"/>
              <a:t>Neural networks can be created from at least three layers of neurons: </a:t>
            </a:r>
          </a:p>
          <a:p>
            <a:r>
              <a:rPr lang="en-US" dirty="0"/>
              <a:t>The input layer, the hidden layer(s) and the output layer. The hidden layer — or layers — in between consist of many neurons, with connections between the layers. As the neural network “learns” the data, the weights, or strength, of the connections between these neurons are “fine-tuned,” allowing the network to come up with accurate predictions.</a:t>
            </a:r>
          </a:p>
          <a:p>
            <a:endParaRPr lang="en-US" dirty="0"/>
          </a:p>
        </p:txBody>
      </p:sp>
    </p:spTree>
    <p:extLst>
      <p:ext uri="{BB962C8B-B14F-4D97-AF65-F5344CB8AC3E}">
        <p14:creationId xmlns:p14="http://schemas.microsoft.com/office/powerpoint/2010/main" val="226302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4" name="Content Placeholder 3"/>
          <p:cNvSpPr>
            <a:spLocks noGrp="1"/>
          </p:cNvSpPr>
          <p:nvPr>
            <p:ph idx="1"/>
          </p:nvPr>
        </p:nvSpPr>
        <p:spPr/>
        <p:txBody>
          <a:bodyPr>
            <a:normAutofit fontScale="85000" lnSpcReduction="20000"/>
          </a:bodyPr>
          <a:lstStyle/>
          <a:p>
            <a:pPr marL="0" indent="0">
              <a:buNone/>
            </a:pPr>
            <a:r>
              <a:rPr lang="en-US" dirty="0"/>
              <a:t>We used Google </a:t>
            </a:r>
            <a:r>
              <a:rPr lang="en-US" dirty="0" err="1"/>
              <a:t>colab</a:t>
            </a:r>
            <a:r>
              <a:rPr lang="en-US" dirty="0"/>
              <a:t> platform to run our project. These are the libraries used during the runtime </a:t>
            </a:r>
          </a:p>
          <a:p>
            <a:pPr marL="0" indent="0" fontAlgn="base">
              <a:buNone/>
            </a:pPr>
            <a:r>
              <a:rPr lang="en-US" b="1" dirty="0" smtClean="0"/>
              <a:t>1. Pandas: </a:t>
            </a:r>
            <a:r>
              <a:rPr lang="en-US" dirty="0" smtClean="0"/>
              <a:t>We </a:t>
            </a:r>
            <a:r>
              <a:rPr lang="en-US" dirty="0"/>
              <a:t>can analyze data in pandas with Series &amp; Data </a:t>
            </a:r>
            <a:r>
              <a:rPr lang="en-US" dirty="0" smtClean="0"/>
              <a:t>Frames</a:t>
            </a:r>
          </a:p>
          <a:p>
            <a:pPr marL="228600" lvl="1" indent="0" fontAlgn="base">
              <a:buNone/>
            </a:pPr>
            <a:r>
              <a:rPr lang="en-US" b="1" i="1" dirty="0" smtClean="0"/>
              <a:t>Series</a:t>
            </a:r>
            <a:r>
              <a:rPr lang="en-US" dirty="0" smtClean="0"/>
              <a:t> </a:t>
            </a:r>
            <a:r>
              <a:rPr lang="en-US" dirty="0"/>
              <a:t>is one dimensional(1-D) array defined in pandas that can be used to </a:t>
            </a:r>
            <a:r>
              <a:rPr lang="en-US" dirty="0" err="1" smtClean="0"/>
              <a:t>storeany</a:t>
            </a:r>
            <a:r>
              <a:rPr lang="en-US" dirty="0" smtClean="0"/>
              <a:t> </a:t>
            </a:r>
            <a:r>
              <a:rPr lang="en-US" dirty="0"/>
              <a:t>data type.</a:t>
            </a:r>
          </a:p>
          <a:p>
            <a:pPr marL="228600" lvl="1" indent="0">
              <a:buNone/>
            </a:pPr>
            <a:r>
              <a:rPr lang="en-US" b="1" i="1" dirty="0" err="1"/>
              <a:t>DataFrames</a:t>
            </a:r>
            <a:r>
              <a:rPr lang="en-US" dirty="0"/>
              <a:t> is two-dimensional(2-D) data structure defined in pandas </a:t>
            </a:r>
            <a:r>
              <a:rPr lang="en-US" dirty="0" smtClean="0"/>
              <a:t>which consists </a:t>
            </a:r>
            <a:r>
              <a:rPr lang="en-US" dirty="0"/>
              <a:t>of rows and columns.</a:t>
            </a:r>
          </a:p>
          <a:p>
            <a:pPr marL="0" indent="0" fontAlgn="base">
              <a:buNone/>
            </a:pPr>
            <a:r>
              <a:rPr lang="en-US" b="1" dirty="0" smtClean="0"/>
              <a:t>2. </a:t>
            </a:r>
            <a:r>
              <a:rPr lang="en-US" b="1" dirty="0" err="1" smtClean="0"/>
              <a:t>Numpy</a:t>
            </a:r>
            <a:r>
              <a:rPr lang="en-US" b="1" dirty="0" smtClean="0"/>
              <a:t>: </a:t>
            </a:r>
            <a:r>
              <a:rPr lang="en-US" dirty="0" smtClean="0"/>
              <a:t>It </a:t>
            </a:r>
            <a:r>
              <a:rPr lang="en-US" dirty="0"/>
              <a:t>is a general-purpose array-processing package. It provides a high-performance multidimensional array object, and tools for working with these </a:t>
            </a:r>
            <a:r>
              <a:rPr lang="en-US" dirty="0" err="1"/>
              <a:t>arrays.In</a:t>
            </a:r>
            <a:r>
              <a:rPr lang="en-US" dirty="0"/>
              <a:t> </a:t>
            </a:r>
            <a:r>
              <a:rPr lang="en-US" dirty="0" err="1"/>
              <a:t>Numpy</a:t>
            </a:r>
            <a:r>
              <a:rPr lang="en-US" dirty="0"/>
              <a:t>, the number of dimensions of the array is called rank of the array.</a:t>
            </a:r>
          </a:p>
          <a:p>
            <a:pPr marL="0" indent="0" fontAlgn="base">
              <a:buNone/>
            </a:pPr>
            <a:r>
              <a:rPr lang="en-US" b="1" dirty="0" smtClean="0"/>
              <a:t>3. </a:t>
            </a:r>
            <a:r>
              <a:rPr lang="en-US" b="1" dirty="0" err="1" smtClean="0"/>
              <a:t>Matplotlib.pyplot</a:t>
            </a:r>
            <a:r>
              <a:rPr lang="en-US" b="1" dirty="0" smtClean="0"/>
              <a:t>: </a:t>
            </a:r>
            <a:r>
              <a:rPr lang="en-US" dirty="0" err="1" smtClean="0"/>
              <a:t>Matplotlib</a:t>
            </a:r>
            <a:r>
              <a:rPr lang="en-US" dirty="0" smtClean="0"/>
              <a:t> </a:t>
            </a:r>
            <a:r>
              <a:rPr lang="en-US" dirty="0"/>
              <a:t>comes with a wide variety of plots. Plots helps to understand trends, patterns, and to make correlations. They’re typically instruments for reasoning about quantitative information. </a:t>
            </a:r>
          </a:p>
        </p:txBody>
      </p:sp>
    </p:spTree>
    <p:extLst>
      <p:ext uri="{BB962C8B-B14F-4D97-AF65-F5344CB8AC3E}">
        <p14:creationId xmlns:p14="http://schemas.microsoft.com/office/powerpoint/2010/main" val="1090570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3" name="Content Placeholder 2"/>
          <p:cNvSpPr>
            <a:spLocks noGrp="1"/>
          </p:cNvSpPr>
          <p:nvPr>
            <p:ph idx="1"/>
          </p:nvPr>
        </p:nvSpPr>
        <p:spPr/>
        <p:txBody>
          <a:bodyPr>
            <a:normAutofit fontScale="92500"/>
          </a:bodyPr>
          <a:lstStyle/>
          <a:p>
            <a:pPr marL="0" indent="0" fontAlgn="base">
              <a:buNone/>
            </a:pPr>
            <a:r>
              <a:rPr lang="en-US" b="1" dirty="0" smtClean="0"/>
              <a:t>4. </a:t>
            </a:r>
            <a:r>
              <a:rPr lang="en-US" b="1" dirty="0" err="1" smtClean="0"/>
              <a:t>Sklearn</a:t>
            </a:r>
            <a:r>
              <a:rPr lang="en-US" b="1" dirty="0"/>
              <a:t>: </a:t>
            </a:r>
            <a:r>
              <a:rPr lang="en-US" dirty="0" err="1"/>
              <a:t>Scikit</a:t>
            </a:r>
            <a:r>
              <a:rPr lang="en-US" dirty="0"/>
              <a:t>-learn provides a range of supervised and unsupervised learning algorithms via a consistent interface. The library is focused on modeling data. It is not focused on loading, manipulating and summarizing data. Some popular groups of models provided by </a:t>
            </a:r>
            <a:r>
              <a:rPr lang="en-US" dirty="0" err="1"/>
              <a:t>scikit</a:t>
            </a:r>
            <a:r>
              <a:rPr lang="en-US" dirty="0"/>
              <a:t>-learn include:</a:t>
            </a:r>
          </a:p>
          <a:p>
            <a:pPr marL="228600" lvl="1" indent="0" fontAlgn="base">
              <a:buNone/>
            </a:pPr>
            <a:r>
              <a:rPr lang="en-US" b="1" dirty="0"/>
              <a:t>Clustering</a:t>
            </a:r>
            <a:r>
              <a:rPr lang="en-US" dirty="0"/>
              <a:t>: for grouping unlabeled data such as </a:t>
            </a:r>
            <a:r>
              <a:rPr lang="en-US" dirty="0" err="1"/>
              <a:t>KMeans</a:t>
            </a:r>
            <a:r>
              <a:rPr lang="en-US" dirty="0"/>
              <a:t>.</a:t>
            </a:r>
          </a:p>
          <a:p>
            <a:pPr marL="228600" lvl="1" indent="0" fontAlgn="base">
              <a:buNone/>
            </a:pPr>
            <a:r>
              <a:rPr lang="en-US" b="1" dirty="0"/>
              <a:t>Cross Validation</a:t>
            </a:r>
            <a:r>
              <a:rPr lang="en-US" dirty="0"/>
              <a:t>: for estimating the performance of supervised models on unseen data.</a:t>
            </a:r>
          </a:p>
          <a:p>
            <a:pPr marL="228600" lvl="1" indent="0" fontAlgn="base">
              <a:buNone/>
            </a:pPr>
            <a:r>
              <a:rPr lang="en-US" b="1" dirty="0"/>
              <a:t>Datasets</a:t>
            </a:r>
            <a:r>
              <a:rPr lang="en-US" dirty="0"/>
              <a:t>: for test datasets and for generating datasets with specific properties for investigating model behavior.</a:t>
            </a:r>
          </a:p>
          <a:p>
            <a:pPr marL="228600" lvl="1" indent="0" fontAlgn="base">
              <a:buNone/>
            </a:pPr>
            <a:r>
              <a:rPr lang="en-US" b="1" dirty="0"/>
              <a:t>Dimensionality Reduction</a:t>
            </a:r>
            <a:r>
              <a:rPr lang="en-US" dirty="0"/>
              <a:t>: for reducing the number of attributes in data for summarization, visualization and feature selection such as Principal component analysis.</a:t>
            </a:r>
          </a:p>
        </p:txBody>
      </p:sp>
    </p:spTree>
    <p:extLst>
      <p:ext uri="{BB962C8B-B14F-4D97-AF65-F5344CB8AC3E}">
        <p14:creationId xmlns:p14="http://schemas.microsoft.com/office/powerpoint/2010/main" val="1065728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21173"/>
            <a:ext cx="7729728" cy="1188720"/>
          </a:xfrm>
        </p:spPr>
        <p:txBody>
          <a:bodyPr/>
          <a:lstStyle/>
          <a:p>
            <a:r>
              <a:rPr lang="en-US" dirty="0"/>
              <a:t>Experimental </a:t>
            </a:r>
            <a:r>
              <a:rPr lang="en-US" dirty="0" smtClean="0"/>
              <a:t>Setup</a:t>
            </a:r>
            <a:endParaRPr lang="en-US" dirty="0"/>
          </a:p>
        </p:txBody>
      </p:sp>
      <p:sp>
        <p:nvSpPr>
          <p:cNvPr id="3" name="Content Placeholder 2"/>
          <p:cNvSpPr>
            <a:spLocks noGrp="1"/>
          </p:cNvSpPr>
          <p:nvPr>
            <p:ph idx="1"/>
          </p:nvPr>
        </p:nvSpPr>
        <p:spPr>
          <a:xfrm>
            <a:off x="2231136" y="2170906"/>
            <a:ext cx="7729728" cy="1277972"/>
          </a:xfrm>
        </p:spPr>
        <p:txBody>
          <a:bodyPr>
            <a:normAutofit/>
          </a:bodyPr>
          <a:lstStyle/>
          <a:p>
            <a:pPr fontAlgn="base"/>
            <a:r>
              <a:rPr lang="en-US" sz="1400" b="1" dirty="0" smtClean="0"/>
              <a:t>5.Sklearn.metrics</a:t>
            </a:r>
            <a:r>
              <a:rPr lang="en-US" sz="1400" b="1" dirty="0"/>
              <a:t>: </a:t>
            </a:r>
            <a:r>
              <a:rPr lang="en-US" sz="1400" dirty="0" smtClean="0"/>
              <a:t>The </a:t>
            </a:r>
            <a:r>
              <a:rPr lang="en-US" sz="1400" dirty="0"/>
              <a:t>metrics module implements functions assessing prediction error for specific </a:t>
            </a:r>
            <a:r>
              <a:rPr lang="en-US" sz="1400" dirty="0" err="1" smtClean="0"/>
              <a:t>purposes.Many</a:t>
            </a:r>
            <a:r>
              <a:rPr lang="en-US" sz="1400" dirty="0" smtClean="0"/>
              <a:t> </a:t>
            </a:r>
            <a:r>
              <a:rPr lang="en-US" sz="1400" dirty="0"/>
              <a:t>metrics are not given names to be used as scoring values, sometimes because they require additional parameters, such as </a:t>
            </a:r>
            <a:r>
              <a:rPr lang="en-US" sz="1400" dirty="0" err="1"/>
              <a:t>fbeta_score</a:t>
            </a:r>
            <a:r>
              <a:rPr lang="en-US" sz="1400" dirty="0"/>
              <a:t>. In such cases, you need to generate an appropriate scoring object. The simplest way to generate a callable object for scoring is by using </a:t>
            </a:r>
            <a:r>
              <a:rPr lang="en-US" sz="1400" dirty="0" err="1"/>
              <a:t>make_scorer</a:t>
            </a:r>
            <a:r>
              <a:rPr lang="en-US" sz="1400" dirty="0"/>
              <a:t>. That function converts metrics into </a:t>
            </a:r>
            <a:r>
              <a:rPr lang="en-US" sz="1400" dirty="0" err="1"/>
              <a:t>callables</a:t>
            </a:r>
            <a:r>
              <a:rPr lang="en-US" sz="1400" dirty="0"/>
              <a:t> that can be used for model evaluation</a:t>
            </a:r>
            <a:r>
              <a:rPr lang="en-US" sz="1400" dirty="0" smtClean="0"/>
              <a:t>.</a:t>
            </a:r>
            <a:endParaRPr lang="en-US" dirty="0"/>
          </a:p>
        </p:txBody>
      </p:sp>
      <p:pic>
        <p:nvPicPr>
          <p:cNvPr id="1026" name="Picture 2" descr="https://lh4.googleusercontent.com/pNq8IZPE4XdKUwBNuUIMtq9z97eEOkPmweO-sjP7o9vwXNwzgFlWQOmtatJNpUajYSAreAvJXD3VlBUZBUm24O_rM3tsdha8tZs-WGDkf5RX8G1euCbNLIm57sIx0ebmC9q_pOft"/>
          <p:cNvPicPr>
            <a:picLocks noChangeAspect="1" noChangeArrowheads="1"/>
          </p:cNvPicPr>
          <p:nvPr/>
        </p:nvPicPr>
        <p:blipFill rotWithShape="1">
          <a:blip r:embed="rId2">
            <a:extLst>
              <a:ext uri="{28A0092B-C50C-407E-A947-70E740481C1C}">
                <a14:useLocalDpi xmlns:a14="http://schemas.microsoft.com/office/drawing/2010/main" val="0"/>
              </a:ext>
            </a:extLst>
          </a:blip>
          <a:srcRect l="23589" t="18889"/>
          <a:stretch/>
        </p:blipFill>
        <p:spPr bwMode="auto">
          <a:xfrm>
            <a:off x="3916016" y="3448877"/>
            <a:ext cx="4363279" cy="290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15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144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658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E1E4C-FA0B-456D-B6DF-71BD23C6E428}"/>
              </a:ext>
            </a:extLst>
          </p:cNvPr>
          <p:cNvSpPr>
            <a:spLocks noGrp="1"/>
          </p:cNvSpPr>
          <p:nvPr>
            <p:ph type="title"/>
          </p:nvPr>
        </p:nvSpPr>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xmlns="" id="{3CE6C4CE-4566-4DD4-BAFD-18CAAF57363D}"/>
              </a:ext>
            </a:extLst>
          </p:cNvPr>
          <p:cNvSpPr>
            <a:spLocks noGrp="1"/>
          </p:cNvSpPr>
          <p:nvPr>
            <p:ph idx="1"/>
          </p:nvPr>
        </p:nvSpPr>
        <p:spPr/>
        <p:txBody>
          <a:bodyPr>
            <a:normAutofit/>
          </a:bodyPr>
          <a:lstStyle/>
          <a:p>
            <a:r>
              <a:rPr lang="en-US" dirty="0"/>
              <a:t>Customer attrition is one of the most important metrics for a growing business to evaluate. It shows the loss of clients or customers.</a:t>
            </a:r>
            <a:r>
              <a:rPr lang="en-US" b="1" dirty="0"/>
              <a:t> </a:t>
            </a:r>
            <a:r>
              <a:rPr lang="en-US" dirty="0"/>
              <a:t>Customer churn is a critical metric because it is much less expensive to retain existing customers than it is to acquire new customers.</a:t>
            </a:r>
          </a:p>
          <a:p>
            <a:r>
              <a:rPr lang="en-US" dirty="0"/>
              <a:t>Our Motivation is to find the </a:t>
            </a:r>
            <a:r>
              <a:rPr lang="en-US" dirty="0" err="1"/>
              <a:t>Teleco</a:t>
            </a:r>
            <a:r>
              <a:rPr lang="en-US" dirty="0"/>
              <a:t> Customers who are more likely to unsubscribe from Telco service and retaining them rather than loosing </a:t>
            </a:r>
          </a:p>
          <a:p>
            <a:r>
              <a:rPr lang="en-US" dirty="0"/>
              <a:t>This is not only restricted to the Telco industry but also for the bank sector, entertainment sector etc</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74463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55138-1184-421F-A36A-BB47D2808D3A}"/>
              </a:ext>
            </a:extLst>
          </p:cNvPr>
          <p:cNvSpPr>
            <a:spLocks noGrp="1"/>
          </p:cNvSpPr>
          <p:nvPr>
            <p:ph type="title"/>
          </p:nvPr>
        </p:nvSpPr>
        <p:spPr/>
        <p:txBody>
          <a:bodyPr/>
          <a:lstStyle/>
          <a:p>
            <a:r>
              <a:rPr lang="en-US" b="1" dirty="0" smtClean="0"/>
              <a:t>Scope</a:t>
            </a:r>
            <a:endParaRPr lang="en-US" dirty="0"/>
          </a:p>
        </p:txBody>
      </p:sp>
      <p:sp>
        <p:nvSpPr>
          <p:cNvPr id="3" name="Content Placeholder 2">
            <a:extLst>
              <a:ext uri="{FF2B5EF4-FFF2-40B4-BE49-F238E27FC236}">
                <a16:creationId xmlns:a16="http://schemas.microsoft.com/office/drawing/2014/main" xmlns="" id="{B805048B-A05D-4067-AD9E-157FB539CC7E}"/>
              </a:ext>
            </a:extLst>
          </p:cNvPr>
          <p:cNvSpPr>
            <a:spLocks noGrp="1"/>
          </p:cNvSpPr>
          <p:nvPr>
            <p:ph idx="1"/>
          </p:nvPr>
        </p:nvSpPr>
        <p:spPr/>
        <p:txBody>
          <a:bodyPr>
            <a:normAutofit/>
          </a:bodyPr>
          <a:lstStyle/>
          <a:p>
            <a:r>
              <a:rPr lang="en-US" dirty="0"/>
              <a:t>Ø  To infer the factors which influence the customers most.</a:t>
            </a:r>
            <a:endParaRPr lang="en-US" b="0" dirty="0">
              <a:effectLst/>
            </a:endParaRPr>
          </a:p>
          <a:p>
            <a:r>
              <a:rPr lang="en-US" dirty="0"/>
              <a:t>Ø  Usage of Machine Learning algorithms like Linear Regression, Logistic Regression, Random Forest etc., to predict the churn of the future customers</a:t>
            </a:r>
            <a:endParaRPr lang="en-US" b="0" dirty="0">
              <a:effectLst/>
            </a:endParaRPr>
          </a:p>
          <a:p>
            <a:r>
              <a:rPr lang="en-US" dirty="0"/>
              <a:t>Ø  Models built using train datasets are tested through the test dataset. Accuracy and error rate are used to understand how these models are behaving for the test dataset.</a:t>
            </a:r>
            <a:endParaRPr lang="en-US" b="0" dirty="0">
              <a:effectLst/>
            </a:endParaRPr>
          </a:p>
          <a:p>
            <a:r>
              <a:rPr lang="en-US" dirty="0"/>
              <a:t>Ø  So that it would be helpful to the companies to improve their services and retain the original customers and attract the original customers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60725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799F3-9902-4902-8AB6-BE9071B18883}"/>
              </a:ext>
            </a:extLst>
          </p:cNvPr>
          <p:cNvSpPr>
            <a:spLocks noGrp="1"/>
          </p:cNvSpPr>
          <p:nvPr>
            <p:ph type="title"/>
          </p:nvPr>
        </p:nvSpPr>
        <p:spPr/>
        <p:txBody>
          <a:bodyPr>
            <a:normAutofit fontScale="90000"/>
          </a:bodyPr>
          <a:lstStyle/>
          <a:p>
            <a:r>
              <a:rPr lang="en-US" dirty="0"/>
              <a:t>Three main strategies have been proposed to generate more revenues</a:t>
            </a:r>
          </a:p>
        </p:txBody>
      </p:sp>
      <p:sp>
        <p:nvSpPr>
          <p:cNvPr id="3" name="Content Placeholder 2">
            <a:extLst>
              <a:ext uri="{FF2B5EF4-FFF2-40B4-BE49-F238E27FC236}">
                <a16:creationId xmlns:a16="http://schemas.microsoft.com/office/drawing/2014/main" xmlns="" id="{AFBF9A92-6B9D-47FB-8686-86FDC545D58F}"/>
              </a:ext>
            </a:extLst>
          </p:cNvPr>
          <p:cNvSpPr>
            <a:spLocks noGrp="1"/>
          </p:cNvSpPr>
          <p:nvPr>
            <p:ph idx="1"/>
          </p:nvPr>
        </p:nvSpPr>
        <p:spPr/>
        <p:txBody>
          <a:bodyPr/>
          <a:lstStyle/>
          <a:p>
            <a:r>
              <a:rPr lang="en-US" dirty="0"/>
              <a:t>(1) acquire new customers, </a:t>
            </a:r>
          </a:p>
          <a:p>
            <a:r>
              <a:rPr lang="en-US" dirty="0"/>
              <a:t>(2) upsell the existing customers, and </a:t>
            </a:r>
          </a:p>
          <a:p>
            <a:r>
              <a:rPr lang="en-US" dirty="0"/>
              <a:t>(3) increase the retention period of customers.</a:t>
            </a:r>
          </a:p>
        </p:txBody>
      </p:sp>
    </p:spTree>
    <p:extLst>
      <p:ext uri="{BB962C8B-B14F-4D97-AF65-F5344CB8AC3E}">
        <p14:creationId xmlns:p14="http://schemas.microsoft.com/office/powerpoint/2010/main" val="3193288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F122A-2AB0-44AA-9E1E-06CFB9E9B003}"/>
              </a:ext>
            </a:extLst>
          </p:cNvPr>
          <p:cNvSpPr>
            <a:spLocks noGrp="1"/>
          </p:cNvSpPr>
          <p:nvPr>
            <p:ph type="title"/>
          </p:nvPr>
        </p:nvSpPr>
        <p:spPr/>
        <p:txBody>
          <a:bodyPr/>
          <a:lstStyle/>
          <a:p>
            <a:r>
              <a:rPr lang="en-US" b="1" dirty="0"/>
              <a:t>Gaps </a:t>
            </a:r>
            <a:r>
              <a:rPr lang="en-US" b="1" dirty="0" smtClean="0"/>
              <a:t>Identified</a:t>
            </a:r>
            <a:r>
              <a:rPr lang="en-US" b="1" dirty="0"/>
              <a:t> </a:t>
            </a:r>
            <a:endParaRPr lang="en-US" dirty="0"/>
          </a:p>
        </p:txBody>
      </p:sp>
      <p:sp>
        <p:nvSpPr>
          <p:cNvPr id="3" name="Content Placeholder 2">
            <a:extLst>
              <a:ext uri="{FF2B5EF4-FFF2-40B4-BE49-F238E27FC236}">
                <a16:creationId xmlns:a16="http://schemas.microsoft.com/office/drawing/2014/main" xmlns="" id="{70368291-374D-446A-8B35-A5AA79F3DA86}"/>
              </a:ext>
            </a:extLst>
          </p:cNvPr>
          <p:cNvSpPr>
            <a:spLocks noGrp="1"/>
          </p:cNvSpPr>
          <p:nvPr>
            <p:ph idx="1"/>
          </p:nvPr>
        </p:nvSpPr>
        <p:spPr/>
        <p:txBody>
          <a:bodyPr/>
          <a:lstStyle/>
          <a:p>
            <a:r>
              <a:rPr lang="en-US" dirty="0"/>
              <a:t>All the research papers so far discussed have been giving a detailed analysis of how churn has been changing over every year but in contrast, we are doing a detailed analysis of each and every attribute present in the dataset on which it has effect in changing of churn and also through over-analysis and through our visualization the company can understand which factors influence the customer to change the company network.</a:t>
            </a:r>
            <a:endParaRPr lang="en-US" b="0" dirty="0">
              <a:effectLst/>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335254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E1EBE-ED48-49FD-BFE2-2D075C2F56C6}"/>
              </a:ext>
            </a:extLst>
          </p:cNvPr>
          <p:cNvSpPr>
            <a:spLocks noGrp="1"/>
          </p:cNvSpPr>
          <p:nvPr>
            <p:ph type="title"/>
          </p:nvPr>
        </p:nvSpPr>
        <p:spPr/>
        <p:txBody>
          <a:bodyPr/>
          <a:lstStyle/>
          <a:p>
            <a:r>
              <a:rPr lang="en-US" b="1" dirty="0"/>
              <a:t>Dataset </a:t>
            </a:r>
            <a:r>
              <a:rPr lang="en-US" b="1" dirty="0" smtClean="0"/>
              <a:t>Description</a:t>
            </a:r>
            <a:endParaRPr lang="en-US" dirty="0"/>
          </a:p>
        </p:txBody>
      </p:sp>
      <p:sp>
        <p:nvSpPr>
          <p:cNvPr id="3" name="Content Placeholder 2">
            <a:extLst>
              <a:ext uri="{FF2B5EF4-FFF2-40B4-BE49-F238E27FC236}">
                <a16:creationId xmlns:a16="http://schemas.microsoft.com/office/drawing/2014/main" xmlns="" id="{9D50EA8B-5CC9-41AB-A588-1B94EEFBF173}"/>
              </a:ext>
            </a:extLst>
          </p:cNvPr>
          <p:cNvSpPr>
            <a:spLocks noGrp="1"/>
          </p:cNvSpPr>
          <p:nvPr>
            <p:ph idx="1"/>
          </p:nvPr>
        </p:nvSpPr>
        <p:spPr/>
        <p:txBody>
          <a:bodyPr>
            <a:normAutofit fontScale="92500" lnSpcReduction="10000"/>
          </a:bodyPr>
          <a:lstStyle/>
          <a:p>
            <a:r>
              <a:rPr lang="en-US" dirty="0"/>
              <a:t>Customers who left within the last month – the column is called Churn</a:t>
            </a:r>
            <a:endParaRPr lang="en-US" b="0" dirty="0">
              <a:effectLst/>
            </a:endParaRPr>
          </a:p>
          <a:p>
            <a:r>
              <a:rPr lang="en-US" dirty="0"/>
              <a:t> Services that each customer has signed up for – phone, multiple lines, internet, online security, online backup, device protection, tech support, and streaming TV and movies</a:t>
            </a:r>
            <a:endParaRPr lang="en-US" b="0" dirty="0">
              <a:effectLst/>
            </a:endParaRPr>
          </a:p>
          <a:p>
            <a:r>
              <a:rPr lang="en-US" dirty="0"/>
              <a:t>Customer account information – how long they’ve been a customer, contract, payment method, paperless billing, monthly charges, and total charges</a:t>
            </a:r>
            <a:endParaRPr lang="en-US" b="0" dirty="0">
              <a:effectLst/>
            </a:endParaRPr>
          </a:p>
          <a:p>
            <a:r>
              <a:rPr lang="en-US" dirty="0"/>
              <a:t>Demographic info about customers – gender, age range, and if they have partners and dependents</a:t>
            </a:r>
            <a:endParaRPr lang="en-US" b="0" dirty="0">
              <a:effectLst/>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427383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59" y="2555989"/>
            <a:ext cx="11502129" cy="3109315"/>
          </a:xfrm>
        </p:spPr>
      </p:pic>
      <p:sp>
        <p:nvSpPr>
          <p:cNvPr id="6" name="Title 1">
            <a:extLst>
              <a:ext uri="{FF2B5EF4-FFF2-40B4-BE49-F238E27FC236}">
                <a16:creationId xmlns:a16="http://schemas.microsoft.com/office/drawing/2014/main" xmlns="" id="{214E1EBE-ED48-49FD-BFE2-2D075C2F56C6}"/>
              </a:ext>
            </a:extLst>
          </p:cNvPr>
          <p:cNvSpPr>
            <a:spLocks noGrp="1"/>
          </p:cNvSpPr>
          <p:nvPr>
            <p:ph type="title"/>
          </p:nvPr>
        </p:nvSpPr>
        <p:spPr>
          <a:xfrm>
            <a:off x="2231136" y="964692"/>
            <a:ext cx="7729728" cy="1188720"/>
          </a:xfrm>
        </p:spPr>
        <p:txBody>
          <a:bodyPr/>
          <a:lstStyle/>
          <a:p>
            <a:r>
              <a:rPr lang="en-US" b="1" dirty="0" smtClean="0"/>
              <a:t>SAMPLE DATA</a:t>
            </a:r>
            <a:endParaRPr lang="en-US" dirty="0"/>
          </a:p>
        </p:txBody>
      </p:sp>
    </p:spTree>
    <p:extLst>
      <p:ext uri="{BB962C8B-B14F-4D97-AF65-F5344CB8AC3E}">
        <p14:creationId xmlns:p14="http://schemas.microsoft.com/office/powerpoint/2010/main" val="4075073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116</TotalTime>
  <Words>856</Words>
  <Application>Microsoft Macintosh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ATTRITION RATE PREDICTIONS FOR BUSINESS GROWTH</vt:lpstr>
      <vt:lpstr>PowerPoint Presentation</vt:lpstr>
      <vt:lpstr>Thank you</vt:lpstr>
      <vt:lpstr>Introduction</vt:lpstr>
      <vt:lpstr>Scope</vt:lpstr>
      <vt:lpstr>Three main strategies have been proposed to generate more revenues</vt:lpstr>
      <vt:lpstr>Gaps Identified </vt:lpstr>
      <vt:lpstr>Dataset Description</vt:lpstr>
      <vt:lpstr>SAMPLE DATA</vt:lpstr>
      <vt:lpstr>Architecture</vt:lpstr>
      <vt:lpstr>Architecture</vt:lpstr>
      <vt:lpstr>Algorithms </vt:lpstr>
      <vt:lpstr>Algorithms</vt:lpstr>
      <vt:lpstr>Algorithms</vt:lpstr>
      <vt:lpstr>Experimental Setup</vt:lpstr>
      <vt:lpstr>Experimental Setup</vt:lpstr>
      <vt:lpstr>Experimental Setup</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RATE PREDICTIONS FOR BUSINESS GROWTH.</dc:title>
  <dc:creator>AMULYA BOYAPATI</dc:creator>
  <cp:lastModifiedBy>Microsoft Office User</cp:lastModifiedBy>
  <cp:revision>10</cp:revision>
  <dcterms:created xsi:type="dcterms:W3CDTF">2020-05-29T07:39:41Z</dcterms:created>
  <dcterms:modified xsi:type="dcterms:W3CDTF">2020-05-29T18:14:23Z</dcterms:modified>
</cp:coreProperties>
</file>