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embeddedFontLst>
    <p:embeddedFont>
      <p:font typeface="Helvetica Neue"/>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HelveticaNeue-bold.fntdata"/><Relationship Id="rId11" Type="http://schemas.openxmlformats.org/officeDocument/2006/relationships/slide" Target="slides/slide7.xml"/><Relationship Id="rId22" Type="http://schemas.openxmlformats.org/officeDocument/2006/relationships/font" Target="fonts/HelveticaNeue-boldItalic.fntdata"/><Relationship Id="rId10" Type="http://schemas.openxmlformats.org/officeDocument/2006/relationships/slide" Target="slides/slide6.xml"/><Relationship Id="rId21" Type="http://schemas.openxmlformats.org/officeDocument/2006/relationships/font" Target="fonts/HelveticaNeue-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HelveticaNeue-regular.fnt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 name="Google Shape;79;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Good morning everyone,</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My name is Rohith, and I’m here with my team Rithwik.</a:t>
            </a:r>
            <a:br>
              <a:rPr lang="en-US"/>
            </a:br>
            <a:br>
              <a:rPr lang="en-US"/>
            </a:br>
            <a:r>
              <a:rPr lang="en-US"/>
              <a:t>This paper tackles a critical challenge in NLP by automating the creation of instruction-tuning datasets directly from unlabeled data, reducing dependency on human annotation or pre-trained instruction-tuned models.</a:t>
            </a:r>
            <a:endParaRPr/>
          </a:p>
        </p:txBody>
      </p:sp>
      <p:sp>
        <p:nvSpPr>
          <p:cNvPr id="80" name="Google Shape;80;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SzPts val="1100"/>
              <a:buNone/>
            </a:pPr>
            <a:r>
              <a:rPr lang="en-US" sz="1100">
                <a:latin typeface="Arial"/>
                <a:ea typeface="Arial"/>
                <a:cs typeface="Arial"/>
                <a:sym typeface="Arial"/>
              </a:rPr>
              <a:t>The table summarizes the results of our reproducibility study for REInstruct, tested on GPT-2 </a:t>
            </a:r>
            <a:endParaRPr sz="1100">
              <a:latin typeface="Arial"/>
              <a:ea typeface="Arial"/>
              <a:cs typeface="Arial"/>
              <a:sym typeface="Arial"/>
            </a:endParaRPr>
          </a:p>
          <a:p>
            <a:pPr indent="0" lvl="0" marL="0" rtl="0" algn="l">
              <a:lnSpc>
                <a:spcPct val="115000"/>
              </a:lnSpc>
              <a:spcBef>
                <a:spcPts val="1200"/>
              </a:spcBef>
              <a:spcAft>
                <a:spcPts val="0"/>
              </a:spcAft>
              <a:buSzPts val="1100"/>
              <a:buNone/>
            </a:pPr>
            <a:r>
              <a:rPr b="1" lang="en-US" sz="1100">
                <a:latin typeface="Arial"/>
                <a:ea typeface="Arial"/>
                <a:cs typeface="Arial"/>
                <a:sym typeface="Arial"/>
              </a:rPr>
              <a:t>Task Generalization:</a:t>
            </a:r>
            <a:r>
              <a:rPr lang="en-US" sz="1100">
                <a:latin typeface="Arial"/>
                <a:ea typeface="Arial"/>
                <a:cs typeface="Arial"/>
                <a:sym typeface="Arial"/>
              </a:rPr>
              <a:t> this achieved a win rate of ~65% on GPT-2, consistent with trends reported for smaller models. This validates REInstruct’s effectiveness in improving generalization.</a:t>
            </a:r>
            <a:endParaRPr sz="1100">
              <a:latin typeface="Arial"/>
              <a:ea typeface="Arial"/>
              <a:cs typeface="Arial"/>
              <a:sym typeface="Arial"/>
            </a:endParaRPr>
          </a:p>
          <a:p>
            <a:pPr indent="0" lvl="0" marL="0" rtl="0" algn="l">
              <a:lnSpc>
                <a:spcPct val="115000"/>
              </a:lnSpc>
              <a:spcBef>
                <a:spcPts val="1200"/>
              </a:spcBef>
              <a:spcAft>
                <a:spcPts val="0"/>
              </a:spcAft>
              <a:buNone/>
            </a:pPr>
            <a:r>
              <a:rPr b="1" lang="en-US" sz="1100">
                <a:latin typeface="Arial"/>
                <a:ea typeface="Arial"/>
                <a:cs typeface="Arial"/>
                <a:sym typeface="Arial"/>
              </a:rPr>
              <a:t>Data Augmentation:</a:t>
            </a:r>
            <a:r>
              <a:rPr lang="en-US" sz="1100">
                <a:latin typeface="Arial"/>
                <a:ea typeface="Arial"/>
                <a:cs typeface="Arial"/>
                <a:sym typeface="Arial"/>
              </a:rPr>
              <a:t> The average instruction length was ~27 tokens (seed: ~18 tokens), aligned with gains in instruction diversity reported in the paper.</a:t>
            </a:r>
            <a:endParaRPr sz="1100">
              <a:latin typeface="Arial"/>
              <a:ea typeface="Arial"/>
              <a:cs typeface="Arial"/>
              <a:sym typeface="Arial"/>
            </a:endParaRPr>
          </a:p>
          <a:p>
            <a:pPr indent="0" lvl="0" marL="0" rtl="0" algn="l">
              <a:lnSpc>
                <a:spcPct val="115000"/>
              </a:lnSpc>
              <a:spcBef>
                <a:spcPts val="1200"/>
              </a:spcBef>
              <a:spcAft>
                <a:spcPts val="1200"/>
              </a:spcAft>
              <a:buNone/>
            </a:pPr>
            <a:r>
              <a:rPr lang="en-US" sz="1100">
                <a:latin typeface="Arial"/>
                <a:ea typeface="Arial"/>
                <a:cs typeface="Arial"/>
                <a:sym typeface="Arial"/>
              </a:rPr>
              <a:t>along with this the table also metiones the </a:t>
            </a:r>
            <a:r>
              <a:rPr b="1" lang="en-US" sz="1100">
                <a:latin typeface="Arial"/>
                <a:ea typeface="Arial"/>
                <a:cs typeface="Arial"/>
                <a:sym typeface="Arial"/>
              </a:rPr>
              <a:t>F1 score</a:t>
            </a:r>
            <a:r>
              <a:rPr lang="en-US" sz="1100">
                <a:latin typeface="Arial"/>
                <a:ea typeface="Arial"/>
                <a:cs typeface="Arial"/>
                <a:sym typeface="Arial"/>
              </a:rPr>
              <a:t>, </a:t>
            </a:r>
            <a:r>
              <a:rPr b="1" lang="en-US" sz="1100">
                <a:latin typeface="Arial"/>
                <a:ea typeface="Arial"/>
                <a:cs typeface="Arial"/>
                <a:sym typeface="Arial"/>
              </a:rPr>
              <a:t>accuracy</a:t>
            </a:r>
            <a:r>
              <a:rPr lang="en-US" sz="1100">
                <a:latin typeface="Arial"/>
                <a:ea typeface="Arial"/>
                <a:cs typeface="Arial"/>
                <a:sym typeface="Arial"/>
              </a:rPr>
              <a:t> and the </a:t>
            </a:r>
            <a:r>
              <a:rPr b="1" lang="en-US" sz="1100">
                <a:latin typeface="Arial"/>
                <a:ea typeface="Arial"/>
                <a:cs typeface="Arial"/>
                <a:sym typeface="Arial"/>
              </a:rPr>
              <a:t>Training Efficiency</a:t>
            </a:r>
            <a:endParaRPr/>
          </a:p>
        </p:txBody>
      </p:sp>
      <p:sp>
        <p:nvSpPr>
          <p:cNvPr id="147" name="Google Shape;147;p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 name="Google Shape;154;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sz="1100">
                <a:latin typeface="Arial"/>
                <a:ea typeface="Arial"/>
                <a:cs typeface="Arial"/>
                <a:sym typeface="Arial"/>
              </a:rPr>
              <a:t>One of the core strengths of REInstruct is its </a:t>
            </a:r>
            <a:r>
              <a:rPr b="1" lang="en-US" sz="1100">
                <a:latin typeface="Arial"/>
                <a:ea typeface="Arial"/>
                <a:cs typeface="Arial"/>
                <a:sym typeface="Arial"/>
              </a:rPr>
              <a:t>automation</a:t>
            </a:r>
            <a:r>
              <a:rPr lang="en-US" sz="1100">
                <a:latin typeface="Arial"/>
                <a:ea typeface="Arial"/>
                <a:cs typeface="Arial"/>
                <a:sym typeface="Arial"/>
              </a:rPr>
              <a:t>. The entire data generation process is fully automated, eliminating the need for human annotators. This not only reduces the time required but also significantly cuts costs, making it more efficient compared to traditional methods.</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1100">
                <a:latin typeface="Arial"/>
                <a:ea typeface="Arial"/>
                <a:cs typeface="Arial"/>
                <a:sym typeface="Arial"/>
              </a:rPr>
              <a:t>In terms of </a:t>
            </a:r>
            <a:r>
              <a:rPr b="1" lang="en-US" sz="1100">
                <a:latin typeface="Arial"/>
                <a:ea typeface="Arial"/>
                <a:cs typeface="Arial"/>
                <a:sym typeface="Arial"/>
              </a:rPr>
              <a:t>scalability</a:t>
            </a:r>
            <a:r>
              <a:rPr lang="en-US" sz="1100">
                <a:latin typeface="Arial"/>
                <a:ea typeface="Arial"/>
                <a:cs typeface="Arial"/>
                <a:sym typeface="Arial"/>
              </a:rPr>
              <a:t>, REInstruct can be applied across multiple domains by leveraging large volumes of unlabeled corpora. The data can be generated quickly and at a low cost, making it highly adaptable for a variety of use cases.</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1100">
                <a:latin typeface="Arial"/>
                <a:ea typeface="Arial"/>
                <a:cs typeface="Arial"/>
                <a:sym typeface="Arial"/>
              </a:rPr>
              <a:t>Another key strength is its </a:t>
            </a:r>
            <a:r>
              <a:rPr b="1" lang="en-US" sz="1100">
                <a:latin typeface="Arial"/>
                <a:ea typeface="Arial"/>
                <a:cs typeface="Arial"/>
                <a:sym typeface="Arial"/>
              </a:rPr>
              <a:t>independence from proprietary models</a:t>
            </a:r>
            <a:r>
              <a:rPr lang="en-US" sz="1100">
                <a:latin typeface="Arial"/>
                <a:ea typeface="Arial"/>
                <a:cs typeface="Arial"/>
                <a:sym typeface="Arial"/>
              </a:rPr>
              <a:t>. By not relying on expensive, closed-source models, REInstruct ensures accessibility for the broader research community. This makes it a step forward in democratizing instruction-tuning, enabling smaller teams and individuals to create robust instruction-following models without prohibitive costs.</a:t>
            </a:r>
            <a:endParaRPr sz="1100">
              <a:latin typeface="Arial"/>
              <a:ea typeface="Arial"/>
              <a:cs typeface="Arial"/>
              <a:sym typeface="Arial"/>
            </a:endParaRPr>
          </a:p>
          <a:p>
            <a:pPr indent="0" lvl="0" marL="0" rtl="0" algn="l">
              <a:lnSpc>
                <a:spcPct val="100000"/>
              </a:lnSpc>
              <a:spcBef>
                <a:spcPts val="1200"/>
              </a:spcBef>
              <a:spcAft>
                <a:spcPts val="0"/>
              </a:spcAft>
              <a:buSzPts val="1400"/>
              <a:buNone/>
            </a:pPr>
            <a:r>
              <a:t/>
            </a:r>
            <a:endParaRPr/>
          </a:p>
        </p:txBody>
      </p:sp>
      <p:sp>
        <p:nvSpPr>
          <p:cNvPr id="155" name="Google Shape;155;p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1b15a4692f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1" name="Google Shape;161;g31b15a4692f_0_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sz="1100">
                <a:latin typeface="Arial"/>
                <a:ea typeface="Arial"/>
                <a:cs typeface="Arial"/>
                <a:sym typeface="Arial"/>
              </a:rPr>
              <a:t>The reproducibility process had its strengths and challenges. On the positive side, the GitHub repository was well-documented, and the pre-generated datasets made it easier to replicate the results without starting from scratch. Additionally, the pipeline was straightforward to follow with minimal code modifications. However, there were challenges. Due to computational constraints, we could not generate datasets independently and had to rely on pre-generated ones. Also, the paper did not specify hyperparameters in detail, which required us to conduct additional tuning. Finally, hardware limitations meant that we had to scale down experiments to smaller models like GPT-2, which might have slightly impacted results.</a:t>
            </a:r>
            <a:endParaRPr/>
          </a:p>
        </p:txBody>
      </p:sp>
      <p:sp>
        <p:nvSpPr>
          <p:cNvPr id="162" name="Google Shape;162;g31b15a4692f_0_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8" name="Google Shape;168;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While REInstruct represents a significant advancement in scalable dataset generation, it does have some limitations. The quality of the generated datasets is heavily dependent on the raw corpora used, meaning that less reliable source material could affect results. Additionally, some specialized domains may require further fine-tuning to ensure higher specificity and better performance. Looking ahead, future work will focus on expanding the diversity of raw corpora and integrating domain-specific expertise to enhance data quality for fields like healthcare or law. Moreover, developing advanced evaluation metrics will ensure that instruction-tuned models are trained on the most reliable and high-quality datasets possible.</a:t>
            </a:r>
            <a:endParaRPr/>
          </a:p>
        </p:txBody>
      </p:sp>
      <p:sp>
        <p:nvSpPr>
          <p:cNvPr id="169" name="Google Shape;169;p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5" name="Google Shape;17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sz="1500"/>
              <a:t>Instruction-tuned models, such as GPT-4 and ChatGPT, have transformed natural language processing by enabling models to perform complex tasks based on clear instructions. </a:t>
            </a:r>
            <a:endParaRPr sz="1500"/>
          </a:p>
          <a:p>
            <a:pPr indent="0" lvl="0" marL="0" rtl="0" algn="l">
              <a:lnSpc>
                <a:spcPct val="115000"/>
              </a:lnSpc>
              <a:spcBef>
                <a:spcPts val="1200"/>
              </a:spcBef>
              <a:spcAft>
                <a:spcPts val="0"/>
              </a:spcAft>
              <a:buClr>
                <a:schemeClr val="dk1"/>
              </a:buClr>
              <a:buSzPts val="1100"/>
              <a:buFont typeface="Arial"/>
              <a:buNone/>
            </a:pPr>
            <a:r>
              <a:rPr lang="en-US" sz="1500"/>
              <a:t>These advancements rely heavily on high-quality instruction-response datasets, which teach models how to interpret and execute tasks. </a:t>
            </a:r>
            <a:endParaRPr sz="1500"/>
          </a:p>
          <a:p>
            <a:pPr indent="0" lvl="0" marL="0" rtl="0" algn="l">
              <a:lnSpc>
                <a:spcPct val="115000"/>
              </a:lnSpc>
              <a:spcBef>
                <a:spcPts val="1200"/>
              </a:spcBef>
              <a:spcAft>
                <a:spcPts val="0"/>
              </a:spcAft>
              <a:buClr>
                <a:schemeClr val="dk1"/>
              </a:buClr>
              <a:buSzPts val="1100"/>
              <a:buFont typeface="Arial"/>
              <a:buNone/>
            </a:pPr>
            <a:r>
              <a:rPr lang="en-US" sz="1500"/>
              <a:t>However, creating such datasets is expensive and labor-intensive, often requiring manual annotation or reliance on proprietary tools. Meanwhile, there is an abundance of unlabeled text available that remains underutilized. This creates an opportunity to develop more efficient and accessible methods for generating instruction datasets at scale.</a:t>
            </a:r>
            <a:endParaRPr sz="100"/>
          </a:p>
        </p:txBody>
      </p:sp>
      <p:sp>
        <p:nvSpPr>
          <p:cNvPr id="87" name="Google Shape;87;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 name="Google Shape;93;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a:t>Creating instruction datasets, which are essential for training instruction-tuned models, faces several significant challenges. </a:t>
            </a:r>
            <a:endParaRPr/>
          </a:p>
          <a:p>
            <a:pPr indent="0" lvl="0" marL="0" rtl="0" algn="l">
              <a:lnSpc>
                <a:spcPct val="115000"/>
              </a:lnSpc>
              <a:spcBef>
                <a:spcPts val="1200"/>
              </a:spcBef>
              <a:spcAft>
                <a:spcPts val="0"/>
              </a:spcAft>
              <a:buClr>
                <a:schemeClr val="dk1"/>
              </a:buClr>
              <a:buSzPts val="1100"/>
              <a:buFont typeface="Arial"/>
              <a:buNone/>
            </a:pPr>
            <a:r>
              <a:rPr lang="en-US"/>
              <a:t>First, there is a scarcity of high-quality, open-source datasets, limiting accessibility for researchers and developers who lack access to proprietary resources. </a:t>
            </a:r>
            <a:endParaRPr/>
          </a:p>
          <a:p>
            <a:pPr indent="0" lvl="0" marL="0" rtl="0" algn="l">
              <a:lnSpc>
                <a:spcPct val="115000"/>
              </a:lnSpc>
              <a:spcBef>
                <a:spcPts val="1200"/>
              </a:spcBef>
              <a:spcAft>
                <a:spcPts val="0"/>
              </a:spcAft>
              <a:buClr>
                <a:schemeClr val="dk1"/>
              </a:buClr>
              <a:buSzPts val="1100"/>
              <a:buFont typeface="Arial"/>
              <a:buNone/>
            </a:pPr>
            <a:r>
              <a:rPr lang="en-US"/>
              <a:t>Furthermore, many current approaches rely on proprietary models, such as GPT-4, which come with high licensing costs and resource requirements, making them inaccessible to many.</a:t>
            </a:r>
            <a:endParaRPr/>
          </a:p>
          <a:p>
            <a:pPr indent="0" lvl="0" marL="0" rtl="0" algn="l">
              <a:lnSpc>
                <a:spcPct val="115000"/>
              </a:lnSpc>
              <a:spcBef>
                <a:spcPts val="1200"/>
              </a:spcBef>
              <a:spcAft>
                <a:spcPts val="0"/>
              </a:spcAft>
              <a:buClr>
                <a:schemeClr val="dk1"/>
              </a:buClr>
              <a:buSzPts val="1100"/>
              <a:buFont typeface="Arial"/>
              <a:buNone/>
            </a:pPr>
            <a:r>
              <a:rPr lang="en-US"/>
              <a:t>To overcome these barriers, this research aims to democratize the process of creating instruction datasets by introducing an automated, cost-effective pipeline that leverages unlabeled corpora. </a:t>
            </a:r>
            <a:endParaRPr/>
          </a:p>
          <a:p>
            <a:pPr indent="0" lvl="0" marL="0" rtl="0" algn="l">
              <a:lnSpc>
                <a:spcPct val="115000"/>
              </a:lnSpc>
              <a:spcBef>
                <a:spcPts val="1200"/>
              </a:spcBef>
              <a:spcAft>
                <a:spcPts val="0"/>
              </a:spcAft>
              <a:buClr>
                <a:schemeClr val="dk1"/>
              </a:buClr>
              <a:buSzPts val="1100"/>
              <a:buFont typeface="Arial"/>
              <a:buNone/>
            </a:pPr>
            <a:r>
              <a:t/>
            </a:r>
            <a:endParaRPr/>
          </a:p>
        </p:txBody>
      </p:sp>
      <p:sp>
        <p:nvSpPr>
          <p:cNvPr id="94" name="Google Shape;94;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 name="Google Shape;100;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SzPts val="1100"/>
              <a:buNone/>
            </a:pPr>
            <a:r>
              <a:rPr lang="en-US"/>
              <a:t>REInstruct is an automated pipeline that transforms raw, unlabeled corpora into instruction-response pairs without relying on manual annotation or external proprietary models. </a:t>
            </a:r>
            <a:endParaRPr/>
          </a:p>
          <a:p>
            <a:pPr indent="0" lvl="0" marL="0" rtl="0" algn="l">
              <a:lnSpc>
                <a:spcPct val="115000"/>
              </a:lnSpc>
              <a:spcBef>
                <a:spcPts val="1200"/>
              </a:spcBef>
              <a:spcAft>
                <a:spcPts val="0"/>
              </a:spcAft>
              <a:buSzPts val="1100"/>
              <a:buNone/>
            </a:pPr>
            <a:r>
              <a:rPr lang="en-US"/>
              <a:t>This makes the process scalable, affordable, and accessible for researchers and organizations of all sizes. With REInstruct, we can unlock the full potential of unlabeled data, making high-quality datasets available for training instruction-tuned models.</a:t>
            </a:r>
            <a:endParaRPr/>
          </a:p>
          <a:p>
            <a:pPr indent="0" lvl="0" marL="0" rtl="0" algn="l">
              <a:lnSpc>
                <a:spcPct val="115000"/>
              </a:lnSpc>
              <a:spcBef>
                <a:spcPts val="1200"/>
              </a:spcBef>
              <a:spcAft>
                <a:spcPts val="0"/>
              </a:spcAft>
              <a:buSzPts val="1100"/>
              <a:buNone/>
            </a:pPr>
            <a:r>
              <a:t/>
            </a:r>
            <a:endParaRPr>
              <a:solidFill>
                <a:srgbClr val="000000"/>
              </a:solidFill>
              <a:latin typeface="Arial"/>
              <a:ea typeface="Arial"/>
              <a:cs typeface="Arial"/>
              <a:sym typeface="Arial"/>
            </a:endParaRPr>
          </a:p>
          <a:p>
            <a:pPr indent="-228600" lvl="0" marL="457200" marR="0" rtl="0" algn="l">
              <a:lnSpc>
                <a:spcPct val="100000"/>
              </a:lnSpc>
              <a:spcBef>
                <a:spcPts val="0"/>
              </a:spcBef>
              <a:spcAft>
                <a:spcPts val="0"/>
              </a:spcAft>
              <a:buSzPts val="1400"/>
              <a:buNone/>
            </a:pPr>
            <a:r>
              <a:rPr b="1" lang="en-US"/>
              <a:t>Why REInstruct?</a:t>
            </a:r>
            <a:endParaRPr/>
          </a:p>
          <a:p>
            <a:pPr indent="-228600" lvl="0" marL="457200" rtl="0" algn="l">
              <a:lnSpc>
                <a:spcPct val="100000"/>
              </a:lnSpc>
              <a:spcBef>
                <a:spcPts val="0"/>
              </a:spcBef>
              <a:spcAft>
                <a:spcPts val="0"/>
              </a:spcAft>
              <a:buSzPts val="1400"/>
              <a:buFont typeface="Arial"/>
              <a:buChar char="•"/>
            </a:pPr>
            <a:r>
              <a:rPr lang="en-US"/>
              <a:t>Fully automated and cost-efficient.</a:t>
            </a:r>
            <a:endParaRPr/>
          </a:p>
          <a:p>
            <a:pPr indent="-228600" lvl="0" marL="457200" rtl="0" algn="l">
              <a:lnSpc>
                <a:spcPct val="100000"/>
              </a:lnSpc>
              <a:spcBef>
                <a:spcPts val="0"/>
              </a:spcBef>
              <a:spcAft>
                <a:spcPts val="0"/>
              </a:spcAft>
              <a:buSzPts val="1400"/>
              <a:buFont typeface="Arial"/>
              <a:buChar char="•"/>
            </a:pPr>
            <a:r>
              <a:rPr lang="en-US"/>
              <a:t>Independent of proprietary instruction-tuned models.</a:t>
            </a:r>
            <a:endParaRPr/>
          </a:p>
          <a:p>
            <a:pPr indent="-228600" lvl="0" marL="457200" rtl="0" algn="l">
              <a:lnSpc>
                <a:spcPct val="100000"/>
              </a:lnSpc>
              <a:spcBef>
                <a:spcPts val="0"/>
              </a:spcBef>
              <a:spcAft>
                <a:spcPts val="0"/>
              </a:spcAft>
              <a:buSzPts val="1400"/>
              <a:buFont typeface="Arial"/>
              <a:buChar char="•"/>
            </a:pPr>
            <a:r>
              <a:rPr lang="en-US"/>
              <a:t>Democratizes access to advanced NLP capabilities.</a:t>
            </a:r>
            <a:endParaRPr/>
          </a:p>
          <a:p>
            <a:pPr indent="0" lvl="0" marL="0" rtl="0" algn="l">
              <a:lnSpc>
                <a:spcPct val="115000"/>
              </a:lnSpc>
              <a:spcBef>
                <a:spcPts val="1200"/>
              </a:spcBef>
              <a:spcAft>
                <a:spcPts val="0"/>
              </a:spcAft>
              <a:buSzPts val="1100"/>
              <a:buNone/>
            </a:pPr>
            <a:r>
              <a:t/>
            </a:r>
            <a:endParaRPr>
              <a:solidFill>
                <a:srgbClr val="000000"/>
              </a:solidFill>
              <a:latin typeface="Arial"/>
              <a:ea typeface="Arial"/>
              <a:cs typeface="Arial"/>
              <a:sym typeface="Arial"/>
            </a:endParaRPr>
          </a:p>
        </p:txBody>
      </p:sp>
      <p:sp>
        <p:nvSpPr>
          <p:cNvPr id="101" name="Google Shape;101;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 name="Google Shape;108;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rPr lang="en-US"/>
              <a:t>This slide highlights the differences between existing methods and REInstruct. Manual annotation, while accurate, is prohibitively expensive and not scalable. Synthetic data distillation from proprietary models faces challenges of restricted access and variable data quality. In contrast, REInstruct leverages unlabeled corpora and an automated pipeline to produce diverse, high-quality datasets that are scalable and cost-effective. It represents a significant step forward in democratizing NLP advancements.</a:t>
            </a:r>
            <a:endParaRPr/>
          </a:p>
        </p:txBody>
      </p:sp>
      <p:sp>
        <p:nvSpPr>
          <p:cNvPr id="109" name="Google Shape;109;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 name="Google Shape;117;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sz="1100">
                <a:latin typeface="Arial"/>
                <a:ea typeface="Arial"/>
                <a:cs typeface="Arial"/>
                <a:sym typeface="Arial"/>
              </a:rPr>
              <a:t>In this process, we follow four key steps:</a:t>
            </a:r>
            <a:endParaRPr sz="11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AutoNum type="arabicPeriod"/>
            </a:pPr>
            <a:r>
              <a:rPr b="1" lang="en-US" sz="1100">
                <a:latin typeface="Arial"/>
                <a:ea typeface="Arial"/>
                <a:cs typeface="Arial"/>
                <a:sym typeface="Arial"/>
              </a:rPr>
              <a:t>Seed Creation:</a:t>
            </a:r>
            <a:r>
              <a:rPr lang="en-US" sz="1100">
                <a:latin typeface="Arial"/>
                <a:ea typeface="Arial"/>
                <a:cs typeface="Arial"/>
                <a:sym typeface="Arial"/>
              </a:rPr>
              <a:t> We start with a small, high-quality dataset of simple instruction-response pairs, which serves as the foundation for training.</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AutoNum type="arabicPeriod"/>
            </a:pPr>
            <a:r>
              <a:rPr b="1" lang="en-US" sz="1100">
                <a:latin typeface="Arial"/>
                <a:ea typeface="Arial"/>
                <a:cs typeface="Arial"/>
                <a:sym typeface="Arial"/>
              </a:rPr>
              <a:t>Augmentation:</a:t>
            </a:r>
            <a:r>
              <a:rPr lang="en-US" sz="1100">
                <a:latin typeface="Arial"/>
                <a:ea typeface="Arial"/>
                <a:cs typeface="Arial"/>
                <a:sym typeface="Arial"/>
              </a:rPr>
              <a:t> To increase diversity, we use backtranslation. This involves translating responses into another language and then back to English, creating varied yet semantically similar instructions.</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AutoNum type="arabicPeriod"/>
            </a:pPr>
            <a:r>
              <a:rPr b="1" lang="en-US" sz="1100">
                <a:latin typeface="Arial"/>
                <a:ea typeface="Arial"/>
                <a:cs typeface="Arial"/>
                <a:sym typeface="Arial"/>
              </a:rPr>
              <a:t>Fine-Tuning:</a:t>
            </a:r>
            <a:r>
              <a:rPr lang="en-US" sz="1100">
                <a:latin typeface="Arial"/>
                <a:ea typeface="Arial"/>
                <a:cs typeface="Arial"/>
                <a:sym typeface="Arial"/>
              </a:rPr>
              <a:t> The augmented dataset is then used to fine-tune the model. </a:t>
            </a:r>
            <a:endParaRPr sz="1100">
              <a:highlight>
                <a:srgbClr val="B7B7B7"/>
              </a:highlight>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AutoNum type="arabicPeriod"/>
            </a:pPr>
            <a:r>
              <a:rPr b="1" lang="en-US" sz="1100">
                <a:latin typeface="Arial"/>
                <a:ea typeface="Arial"/>
                <a:cs typeface="Arial"/>
                <a:sym typeface="Arial"/>
              </a:rPr>
              <a:t>Evaluation:</a:t>
            </a:r>
            <a:r>
              <a:rPr lang="en-US" sz="1100">
                <a:latin typeface="Arial"/>
                <a:ea typeface="Arial"/>
                <a:cs typeface="Arial"/>
                <a:sym typeface="Arial"/>
              </a:rPr>
              <a:t> Finally, the fine-tuned model was evaluated on smaller benchmark datasets to validate its performance.</a:t>
            </a:r>
            <a:endParaRPr sz="1100">
              <a:latin typeface="Arial"/>
              <a:ea typeface="Arial"/>
              <a:cs typeface="Arial"/>
              <a:sym typeface="Arial"/>
            </a:endParaRPr>
          </a:p>
          <a:p>
            <a:pPr indent="0" lvl="0" marL="0" rtl="0" algn="l">
              <a:lnSpc>
                <a:spcPct val="100000"/>
              </a:lnSpc>
              <a:spcBef>
                <a:spcPts val="1200"/>
              </a:spcBef>
              <a:spcAft>
                <a:spcPts val="0"/>
              </a:spcAft>
              <a:buClr>
                <a:schemeClr val="dk1"/>
              </a:buClr>
              <a:buSzPts val="2000"/>
              <a:buFont typeface="Arial"/>
              <a:buNone/>
            </a:pPr>
            <a:r>
              <a:t/>
            </a:r>
            <a:endParaRPr sz="1100">
              <a:latin typeface="Arial"/>
              <a:ea typeface="Arial"/>
              <a:cs typeface="Arial"/>
              <a:sym typeface="Arial"/>
            </a:endParaRPr>
          </a:p>
        </p:txBody>
      </p:sp>
      <p:sp>
        <p:nvSpPr>
          <p:cNvPr id="118" name="Google Shape;118;p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4" name="Google Shape;124;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a:t>This image represents the REInstruct framework for generating instruction-following datasets. </a:t>
            </a:r>
            <a:endParaRPr/>
          </a:p>
          <a:p>
            <a:pPr indent="0" lvl="0" marL="0" rtl="0" algn="l">
              <a:lnSpc>
                <a:spcPct val="115000"/>
              </a:lnSpc>
              <a:spcBef>
                <a:spcPts val="1200"/>
              </a:spcBef>
              <a:spcAft>
                <a:spcPts val="0"/>
              </a:spcAft>
              <a:buClr>
                <a:schemeClr val="dk1"/>
              </a:buClr>
              <a:buSzPts val="1100"/>
              <a:buFont typeface="Arial"/>
              <a:buNone/>
            </a:pPr>
            <a:r>
              <a:rPr lang="en-US"/>
              <a:t>The process begins with unlabeled text corpora, such as C4, from which task-relevant text subsets are selected. These subsets are then used to generate instruction-response pairs through automated methods like backtranslation and filtering.</a:t>
            </a:r>
            <a:endParaRPr/>
          </a:p>
          <a:p>
            <a:pPr indent="0" lvl="0" marL="0" rtl="0" algn="l">
              <a:lnSpc>
                <a:spcPct val="115000"/>
              </a:lnSpc>
              <a:spcBef>
                <a:spcPts val="1200"/>
              </a:spcBef>
              <a:spcAft>
                <a:spcPts val="0"/>
              </a:spcAft>
              <a:buClr>
                <a:schemeClr val="dk1"/>
              </a:buClr>
              <a:buSzPts val="1100"/>
              <a:buFont typeface="Arial"/>
              <a:buNone/>
            </a:pPr>
            <a:r>
              <a:rPr lang="en-US"/>
              <a:t>The generated instructions are rewritten and fine-tuned into a model, referred to as the 'Rewrite Model,' which enhances the quality and consistency of the instruction-response pairs. This end-to-end pipeline is designed to minimize human intervention, enabling large-scale and cost-effective dataset creation.</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lnSpc>
                <a:spcPct val="100000"/>
              </a:lnSpc>
              <a:spcBef>
                <a:spcPts val="1200"/>
              </a:spcBef>
              <a:spcAft>
                <a:spcPts val="0"/>
              </a:spcAft>
              <a:buClr>
                <a:schemeClr val="dk1"/>
              </a:buClr>
              <a:buSzPts val="2000"/>
              <a:buFont typeface="Arial"/>
              <a:buNone/>
            </a:pPr>
            <a:r>
              <a:t/>
            </a:r>
            <a:endParaRPr/>
          </a:p>
        </p:txBody>
      </p:sp>
      <p:sp>
        <p:nvSpPr>
          <p:cNvPr id="125" name="Google Shape;125;p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 name="Google Shape;132;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Arial"/>
              <a:buNone/>
            </a:pPr>
            <a:r>
              <a:rPr lang="en-US"/>
              <a:t>The focus of this reproducibility effort was to validate the REInstruct pipeline described in the paper. Since generating datasets from scratch required significant computational resources, we relied on pre-generated datasets provided by the authors. The experiments were scaled to GPT-2 due to hardware limitations. Despite these constraints, we successfully reproduced the pipeline and achieved results that aligned with the original findings, with minor deviations of ±1–2%. These results confirmed the scalability and robustness of the method, particularly in zero-shot and few-shot settings, as described in the paper.</a:t>
            </a:r>
            <a:endParaRPr/>
          </a:p>
        </p:txBody>
      </p:sp>
      <p:sp>
        <p:nvSpPr>
          <p:cNvPr id="133" name="Google Shape;133;p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1b15a4692f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 name="Google Shape;139;g31b15a4692f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a:t>The REInstruct framework was benchmarked against several baselines. These included OASST-3K, which used the LLaMA model fine-tuned with 3,000 instructions, and other </a:t>
            </a:r>
            <a:r>
              <a:rPr lang="en-US"/>
              <a:t>datasets</a:t>
            </a:r>
            <a:r>
              <a:rPr lang="en-US"/>
              <a:t> mentioned in this slide. </a:t>
            </a:r>
            <a:endParaRPr/>
          </a:p>
          <a:p>
            <a:pPr indent="0" lvl="0" marL="0" rtl="0" algn="l">
              <a:lnSpc>
                <a:spcPct val="115000"/>
              </a:lnSpc>
              <a:spcBef>
                <a:spcPts val="1200"/>
              </a:spcBef>
              <a:spcAft>
                <a:spcPts val="1200"/>
              </a:spcAft>
              <a:buClr>
                <a:schemeClr val="dk1"/>
              </a:buClr>
              <a:buSzPts val="1100"/>
              <a:buFont typeface="Arial"/>
              <a:buNone/>
            </a:pPr>
            <a:r>
              <a:rPr lang="en-US"/>
              <a:t>While these baselines employed larger datasets and models, our study focused on validating results within the scope of smaller-scale datasets and GPT-2 to ensure compatibility with our hardware.</a:t>
            </a:r>
            <a:endParaRPr/>
          </a:p>
        </p:txBody>
      </p:sp>
      <p:sp>
        <p:nvSpPr>
          <p:cNvPr id="140" name="Google Shape;140;g31b15a4692f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 Id="rId3"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 Image">
  <p:cSld name="Title w/ Image">
    <p:spTree>
      <p:nvGrpSpPr>
        <p:cNvPr id="17" name="Shape 17"/>
        <p:cNvGrpSpPr/>
        <p:nvPr/>
      </p:nvGrpSpPr>
      <p:grpSpPr>
        <a:xfrm>
          <a:off x="0" y="0"/>
          <a:ext cx="0" cy="0"/>
          <a:chOff x="0" y="0"/>
          <a:chExt cx="0" cy="0"/>
        </a:xfrm>
      </p:grpSpPr>
      <p:pic>
        <p:nvPicPr>
          <p:cNvPr descr="A close up of a stop sign in front of a building&#10;&#10;Description automatically generated" id="18" name="Google Shape;18;p2"/>
          <p:cNvPicPr preferRelativeResize="0"/>
          <p:nvPr/>
        </p:nvPicPr>
        <p:blipFill rotWithShape="1">
          <a:blip r:embed="rId2">
            <a:alphaModFix/>
          </a:blip>
          <a:srcRect b="12787" l="0" r="0" t="2753"/>
          <a:stretch/>
        </p:blipFill>
        <p:spPr>
          <a:xfrm>
            <a:off x="0" y="0"/>
            <a:ext cx="12192000" cy="6858000"/>
          </a:xfrm>
          <a:prstGeom prst="rect">
            <a:avLst/>
          </a:prstGeom>
          <a:noFill/>
          <a:ln>
            <a:noFill/>
          </a:ln>
        </p:spPr>
      </p:pic>
      <p:sp>
        <p:nvSpPr>
          <p:cNvPr id="19" name="Google Shape;19;p2"/>
          <p:cNvSpPr txBox="1"/>
          <p:nvPr>
            <p:ph idx="1" type="body"/>
          </p:nvPr>
        </p:nvSpPr>
        <p:spPr>
          <a:xfrm>
            <a:off x="1072466" y="3972551"/>
            <a:ext cx="9303986" cy="1581735"/>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90000"/>
              </a:lnSpc>
              <a:spcBef>
                <a:spcPts val="1000"/>
              </a:spcBef>
              <a:spcAft>
                <a:spcPts val="0"/>
              </a:spcAft>
              <a:buClr>
                <a:schemeClr val="lt1"/>
              </a:buClr>
              <a:buSzPts val="4000"/>
              <a:buFont typeface="Arial"/>
              <a:buNone/>
              <a:defRPr b="0" i="0" sz="4000" u="none" cap="none" strike="noStrike">
                <a:solidFill>
                  <a:schemeClr val="lt1"/>
                </a:solidFill>
                <a:latin typeface="Helvetica Neue"/>
                <a:ea typeface="Helvetica Neue"/>
                <a:cs typeface="Helvetica Neue"/>
                <a:sym typeface="Helvetica Neue"/>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0" name="Google Shape;20;p2"/>
          <p:cNvSpPr txBox="1"/>
          <p:nvPr>
            <p:ph idx="2" type="body"/>
          </p:nvPr>
        </p:nvSpPr>
        <p:spPr>
          <a:xfrm>
            <a:off x="1072466" y="1903421"/>
            <a:ext cx="9303986" cy="2006600"/>
          </a:xfrm>
          <a:prstGeom prst="rect">
            <a:avLst/>
          </a:prstGeom>
          <a:noFill/>
          <a:ln>
            <a:noFill/>
          </a:ln>
        </p:spPr>
        <p:txBody>
          <a:bodyPr anchorCtr="0" anchor="b" bIns="45700" lIns="91425" spcFirstLastPara="1" rIns="91425" wrap="square" tIns="45700">
            <a:normAutofit/>
          </a:bodyPr>
          <a:lstStyle>
            <a:lvl1pPr indent="-228600" lvl="0" marL="457200" marR="0" rtl="0" algn="l">
              <a:lnSpc>
                <a:spcPct val="90000"/>
              </a:lnSpc>
              <a:spcBef>
                <a:spcPts val="1000"/>
              </a:spcBef>
              <a:spcAft>
                <a:spcPts val="0"/>
              </a:spcAft>
              <a:buClr>
                <a:schemeClr val="lt1"/>
              </a:buClr>
              <a:buSzPts val="7000"/>
              <a:buFont typeface="Arial"/>
              <a:buNone/>
              <a:defRPr b="1" i="0" sz="7000" u="none" cap="none" strike="noStrike">
                <a:solidFill>
                  <a:schemeClr val="lt1"/>
                </a:solidFill>
                <a:latin typeface="Helvetica Neue"/>
                <a:ea typeface="Helvetica Neue"/>
                <a:cs typeface="Helvetica Neue"/>
                <a:sym typeface="Helvetica Neue"/>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id="21" name="Google Shape;21;p2"/>
          <p:cNvPicPr preferRelativeResize="0"/>
          <p:nvPr/>
        </p:nvPicPr>
        <p:blipFill rotWithShape="1">
          <a:blip r:embed="rId3">
            <a:alphaModFix/>
          </a:blip>
          <a:srcRect b="0" l="0" r="0" t="0"/>
          <a:stretch/>
        </p:blipFill>
        <p:spPr>
          <a:xfrm>
            <a:off x="9461596" y="4796445"/>
            <a:ext cx="2708749" cy="2073394"/>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with Caption">
  <p:cSld name="1_Content with Caption">
    <p:spTree>
      <p:nvGrpSpPr>
        <p:cNvPr id="63" name="Shape 63"/>
        <p:cNvGrpSpPr/>
        <p:nvPr/>
      </p:nvGrpSpPr>
      <p:grpSpPr>
        <a:xfrm>
          <a:off x="0" y="0"/>
          <a:ext cx="0" cy="0"/>
          <a:chOff x="0" y="0"/>
          <a:chExt cx="0" cy="0"/>
        </a:xfrm>
      </p:grpSpPr>
      <p:sp>
        <p:nvSpPr>
          <p:cNvPr id="64" name="Google Shape;64;p11"/>
          <p:cNvSpPr/>
          <p:nvPr>
            <p:ph idx="2" type="pic"/>
          </p:nvPr>
        </p:nvSpPr>
        <p:spPr>
          <a:xfrm>
            <a:off x="0" y="0"/>
            <a:ext cx="6662425" cy="6869838"/>
          </a:xfrm>
          <a:prstGeom prst="rect">
            <a:avLst/>
          </a:prstGeom>
          <a:solidFill>
            <a:schemeClr val="dk1"/>
          </a:solidFill>
          <a:ln>
            <a:noFill/>
          </a:ln>
        </p:spPr>
      </p:sp>
      <p:sp>
        <p:nvSpPr>
          <p:cNvPr id="65" name="Google Shape;65;p11"/>
          <p:cNvSpPr/>
          <p:nvPr/>
        </p:nvSpPr>
        <p:spPr>
          <a:xfrm rot="5400000">
            <a:off x="7627518" y="1483080"/>
            <a:ext cx="118034" cy="798062"/>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Calibri"/>
              <a:ea typeface="Calibri"/>
              <a:cs typeface="Calibri"/>
              <a:sym typeface="Calibri"/>
            </a:endParaRPr>
          </a:p>
        </p:txBody>
      </p:sp>
      <p:sp>
        <p:nvSpPr>
          <p:cNvPr id="66" name="Google Shape;66;p11"/>
          <p:cNvSpPr txBox="1"/>
          <p:nvPr>
            <p:ph idx="1" type="body"/>
          </p:nvPr>
        </p:nvSpPr>
        <p:spPr>
          <a:xfrm>
            <a:off x="7182062" y="605971"/>
            <a:ext cx="4599981" cy="1217123"/>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4000"/>
              <a:buFont typeface="Arial"/>
              <a:buNone/>
              <a:defRPr b="1" i="0" sz="4000" u="none" cap="none" strike="noStrike">
                <a:solidFill>
                  <a:schemeClr val="dk1"/>
                </a:solidFill>
                <a:latin typeface="Helvetica Neue"/>
                <a:ea typeface="Helvetica Neue"/>
                <a:cs typeface="Helvetica Neue"/>
                <a:sym typeface="Helvetica Neue"/>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7" name="Google Shape;67;p11"/>
          <p:cNvSpPr txBox="1"/>
          <p:nvPr>
            <p:ph idx="3" type="body"/>
          </p:nvPr>
        </p:nvSpPr>
        <p:spPr>
          <a:xfrm>
            <a:off x="7171548" y="2288330"/>
            <a:ext cx="4609636" cy="3374337"/>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1000"/>
              </a:spcBef>
              <a:spcAft>
                <a:spcPts val="0"/>
              </a:spcAft>
              <a:buClr>
                <a:schemeClr val="lt2"/>
              </a:buClr>
              <a:buSzPts val="2400"/>
              <a:buFont typeface="Arial"/>
              <a:buNone/>
              <a:defRPr b="0" i="0" sz="2400" u="none" cap="none" strike="noStrike">
                <a:solidFill>
                  <a:schemeClr val="lt2"/>
                </a:solidFill>
                <a:latin typeface="Helvetica Neue"/>
                <a:ea typeface="Helvetica Neue"/>
                <a:cs typeface="Helvetica Neue"/>
                <a:sym typeface="Helvetica Neue"/>
              </a:defRPr>
            </a:lvl1pPr>
            <a:lvl2pPr indent="-355600" lvl="1" marL="914400" marR="0" rtl="0" algn="l">
              <a:lnSpc>
                <a:spcPct val="100000"/>
              </a:lnSpc>
              <a:spcBef>
                <a:spcPts val="500"/>
              </a:spcBef>
              <a:spcAft>
                <a:spcPts val="0"/>
              </a:spcAft>
              <a:buClr>
                <a:schemeClr val="lt2"/>
              </a:buClr>
              <a:buSzPts val="2000"/>
              <a:buFont typeface="Arial"/>
              <a:buChar char="•"/>
              <a:defRPr b="0" i="0" sz="2000" u="none" cap="none" strike="noStrike">
                <a:solidFill>
                  <a:schemeClr val="lt2"/>
                </a:solidFill>
                <a:latin typeface="Helvetica Neue"/>
                <a:ea typeface="Helvetica Neue"/>
                <a:cs typeface="Helvetica Neue"/>
                <a:sym typeface="Helvetica Neue"/>
              </a:defRPr>
            </a:lvl2pPr>
            <a:lvl3pPr indent="-342900" lvl="2" marL="1371600" marR="0" rtl="0" algn="l">
              <a:lnSpc>
                <a:spcPct val="100000"/>
              </a:lnSpc>
              <a:spcBef>
                <a:spcPts val="500"/>
              </a:spcBef>
              <a:spcAft>
                <a:spcPts val="0"/>
              </a:spcAft>
              <a:buClr>
                <a:schemeClr val="lt2"/>
              </a:buClr>
              <a:buSzPts val="1800"/>
              <a:buFont typeface="Arial"/>
              <a:buChar char="•"/>
              <a:defRPr b="0" i="0" sz="1800" u="none" cap="none" strike="noStrike">
                <a:solidFill>
                  <a:schemeClr val="lt2"/>
                </a:solidFill>
                <a:latin typeface="Helvetica Neue"/>
                <a:ea typeface="Helvetica Neue"/>
                <a:cs typeface="Helvetica Neue"/>
                <a:sym typeface="Helvetica Neue"/>
              </a:defRPr>
            </a:lvl3pPr>
            <a:lvl4pPr indent="-330200" lvl="3" marL="1828800" marR="0" rtl="0" algn="l">
              <a:lnSpc>
                <a:spcPct val="100000"/>
              </a:lnSpc>
              <a:spcBef>
                <a:spcPts val="500"/>
              </a:spcBef>
              <a:spcAft>
                <a:spcPts val="0"/>
              </a:spcAft>
              <a:buClr>
                <a:schemeClr val="lt2"/>
              </a:buClr>
              <a:buSzPts val="1600"/>
              <a:buFont typeface="Arial"/>
              <a:buChar char="•"/>
              <a:defRPr b="0" i="0" sz="1600" u="none" cap="none" strike="noStrike">
                <a:solidFill>
                  <a:schemeClr val="lt2"/>
                </a:solidFill>
                <a:latin typeface="Helvetica Neue"/>
                <a:ea typeface="Helvetica Neue"/>
                <a:cs typeface="Helvetica Neue"/>
                <a:sym typeface="Helvetica Neue"/>
              </a:defRPr>
            </a:lvl4pPr>
            <a:lvl5pPr indent="-330200" lvl="4" marL="2286000" marR="0" rtl="0" algn="l">
              <a:lnSpc>
                <a:spcPct val="100000"/>
              </a:lnSpc>
              <a:spcBef>
                <a:spcPts val="500"/>
              </a:spcBef>
              <a:spcAft>
                <a:spcPts val="0"/>
              </a:spcAft>
              <a:buClr>
                <a:schemeClr val="lt2"/>
              </a:buClr>
              <a:buSzPts val="1600"/>
              <a:buFont typeface="Arial"/>
              <a:buChar char="•"/>
              <a:defRPr b="0" i="0" sz="1600" u="none" cap="none" strike="noStrike">
                <a:solidFill>
                  <a:schemeClr val="lt2"/>
                </a:solidFill>
                <a:latin typeface="Helvetica Neue"/>
                <a:ea typeface="Helvetica Neue"/>
                <a:cs typeface="Helvetica Neue"/>
                <a:sym typeface="Helvetica Neue"/>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id="68" name="Google Shape;68;p11"/>
          <p:cNvPicPr preferRelativeResize="0"/>
          <p:nvPr/>
        </p:nvPicPr>
        <p:blipFill rotWithShape="1">
          <a:blip r:embed="rId2">
            <a:alphaModFix/>
          </a:blip>
          <a:srcRect b="0" l="0" r="0" t="0"/>
          <a:stretch/>
        </p:blipFill>
        <p:spPr>
          <a:xfrm>
            <a:off x="8842406" y="6219874"/>
            <a:ext cx="3349594" cy="63812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icture with Caption">
  <p:cSld name="1_Picture with Caption">
    <p:spTree>
      <p:nvGrpSpPr>
        <p:cNvPr id="69" name="Shape 69"/>
        <p:cNvGrpSpPr/>
        <p:nvPr/>
      </p:nvGrpSpPr>
      <p:grpSpPr>
        <a:xfrm>
          <a:off x="0" y="0"/>
          <a:ext cx="0" cy="0"/>
          <a:chOff x="0" y="0"/>
          <a:chExt cx="0" cy="0"/>
        </a:xfrm>
      </p:grpSpPr>
      <p:sp>
        <p:nvSpPr>
          <p:cNvPr id="70" name="Google Shape;70;p12"/>
          <p:cNvSpPr/>
          <p:nvPr>
            <p:ph idx="2" type="pic"/>
          </p:nvPr>
        </p:nvSpPr>
        <p:spPr>
          <a:xfrm>
            <a:off x="0" y="0"/>
            <a:ext cx="9394338" cy="6869838"/>
          </a:xfrm>
          <a:prstGeom prst="rect">
            <a:avLst/>
          </a:prstGeom>
          <a:solidFill>
            <a:schemeClr val="dk1"/>
          </a:solidFill>
          <a:ln>
            <a:noFill/>
          </a:ln>
        </p:spPr>
      </p:sp>
      <p:sp>
        <p:nvSpPr>
          <p:cNvPr id="71" name="Google Shape;71;p12"/>
          <p:cNvSpPr txBox="1"/>
          <p:nvPr>
            <p:ph idx="1" type="body"/>
          </p:nvPr>
        </p:nvSpPr>
        <p:spPr>
          <a:xfrm>
            <a:off x="9654988" y="2172058"/>
            <a:ext cx="2088872" cy="3527552"/>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1000"/>
              </a:spcBef>
              <a:spcAft>
                <a:spcPts val="0"/>
              </a:spcAft>
              <a:buClr>
                <a:schemeClr val="lt2"/>
              </a:buClr>
              <a:buSzPts val="1600"/>
              <a:buFont typeface="Arial"/>
              <a:buNone/>
              <a:defRPr b="0" i="0" sz="1600" u="none" cap="none" strike="noStrike">
                <a:solidFill>
                  <a:schemeClr val="lt2"/>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id="72" name="Google Shape;72;p12"/>
          <p:cNvPicPr preferRelativeResize="0"/>
          <p:nvPr/>
        </p:nvPicPr>
        <p:blipFill rotWithShape="1">
          <a:blip r:embed="rId2">
            <a:alphaModFix/>
          </a:blip>
          <a:srcRect b="0" l="0" r="0" t="0"/>
          <a:stretch/>
        </p:blipFill>
        <p:spPr>
          <a:xfrm>
            <a:off x="9394338" y="6325022"/>
            <a:ext cx="2797661" cy="532978"/>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Vertical Text">
  <p:cSld name="1_Title and Vertical Text">
    <p:spTree>
      <p:nvGrpSpPr>
        <p:cNvPr id="73" name="Shape 73"/>
        <p:cNvGrpSpPr/>
        <p:nvPr/>
      </p:nvGrpSpPr>
      <p:grpSpPr>
        <a:xfrm>
          <a:off x="0" y="0"/>
          <a:ext cx="0" cy="0"/>
          <a:chOff x="0" y="0"/>
          <a:chExt cx="0" cy="0"/>
        </a:xfrm>
      </p:grpSpPr>
      <p:sp>
        <p:nvSpPr>
          <p:cNvPr id="74" name="Google Shape;74;p13"/>
          <p:cNvSpPr/>
          <p:nvPr>
            <p:ph idx="2" type="pic"/>
          </p:nvPr>
        </p:nvSpPr>
        <p:spPr>
          <a:xfrm>
            <a:off x="0" y="2450"/>
            <a:ext cx="12207240" cy="5076493"/>
          </a:xfrm>
          <a:prstGeom prst="rect">
            <a:avLst/>
          </a:prstGeom>
          <a:solidFill>
            <a:schemeClr val="dk1"/>
          </a:solidFill>
          <a:ln>
            <a:noFill/>
          </a:ln>
        </p:spPr>
      </p:sp>
      <p:sp>
        <p:nvSpPr>
          <p:cNvPr id="75" name="Google Shape;75;p13"/>
          <p:cNvSpPr txBox="1"/>
          <p:nvPr>
            <p:ph idx="1" type="body"/>
          </p:nvPr>
        </p:nvSpPr>
        <p:spPr>
          <a:xfrm>
            <a:off x="674047" y="5546776"/>
            <a:ext cx="8469954" cy="880528"/>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1000"/>
              </a:spcBef>
              <a:spcAft>
                <a:spcPts val="0"/>
              </a:spcAft>
              <a:buClr>
                <a:schemeClr val="lt2"/>
              </a:buClr>
              <a:buSzPts val="1600"/>
              <a:buFont typeface="Arial"/>
              <a:buNone/>
              <a:defRPr b="0" i="0" sz="1600" u="none" cap="none" strike="noStrike">
                <a:solidFill>
                  <a:schemeClr val="lt2"/>
                </a:solidFill>
                <a:latin typeface="Helvetica Neue"/>
                <a:ea typeface="Helvetica Neue"/>
                <a:cs typeface="Helvetica Neue"/>
                <a:sym typeface="Helvetica Neue"/>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id="76" name="Google Shape;76;p13"/>
          <p:cNvPicPr preferRelativeResize="0"/>
          <p:nvPr/>
        </p:nvPicPr>
        <p:blipFill rotWithShape="1">
          <a:blip r:embed="rId2">
            <a:alphaModFix/>
          </a:blip>
          <a:srcRect b="0" l="0" r="0" t="0"/>
          <a:stretch/>
        </p:blipFill>
        <p:spPr>
          <a:xfrm>
            <a:off x="8842406" y="6219874"/>
            <a:ext cx="3349594" cy="63812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22" name="Shape 22"/>
        <p:cNvGrpSpPr/>
        <p:nvPr/>
      </p:nvGrpSpPr>
      <p:grpSpPr>
        <a:xfrm>
          <a:off x="0" y="0"/>
          <a:ext cx="0" cy="0"/>
          <a:chOff x="0" y="0"/>
          <a:chExt cx="0" cy="0"/>
        </a:xfrm>
      </p:grpSpPr>
      <p:sp>
        <p:nvSpPr>
          <p:cNvPr id="23" name="Google Shape;23;p3"/>
          <p:cNvSpPr txBox="1"/>
          <p:nvPr>
            <p:ph idx="1" type="body"/>
          </p:nvPr>
        </p:nvSpPr>
        <p:spPr>
          <a:xfrm>
            <a:off x="1072466" y="3706314"/>
            <a:ext cx="9303986" cy="1760208"/>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90000"/>
              </a:lnSpc>
              <a:spcBef>
                <a:spcPts val="1000"/>
              </a:spcBef>
              <a:spcAft>
                <a:spcPts val="0"/>
              </a:spcAft>
              <a:buClr>
                <a:schemeClr val="dk1"/>
              </a:buClr>
              <a:buSzPts val="4000"/>
              <a:buFont typeface="Arial"/>
              <a:buNone/>
              <a:defRPr b="1" i="0" sz="4000" u="none" cap="none" strike="noStrike">
                <a:solidFill>
                  <a:schemeClr val="dk1"/>
                </a:solidFill>
                <a:latin typeface="Helvetica Neue"/>
                <a:ea typeface="Helvetica Neue"/>
                <a:cs typeface="Helvetica Neue"/>
                <a:sym typeface="Helvetica Neue"/>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4" name="Google Shape;24;p3"/>
          <p:cNvSpPr txBox="1"/>
          <p:nvPr>
            <p:ph idx="2" type="body"/>
          </p:nvPr>
        </p:nvSpPr>
        <p:spPr>
          <a:xfrm>
            <a:off x="1072466" y="1215216"/>
            <a:ext cx="9303986" cy="2006600"/>
          </a:xfrm>
          <a:prstGeom prst="rect">
            <a:avLst/>
          </a:prstGeom>
          <a:noFill/>
          <a:ln>
            <a:noFill/>
          </a:ln>
        </p:spPr>
        <p:txBody>
          <a:bodyPr anchorCtr="0" anchor="b" bIns="45700" lIns="91425" spcFirstLastPara="1" rIns="91425" wrap="square" tIns="45700">
            <a:normAutofit/>
          </a:bodyPr>
          <a:lstStyle>
            <a:lvl1pPr indent="-228600" lvl="0" marL="457200" marR="0" rtl="0" algn="l">
              <a:lnSpc>
                <a:spcPct val="90000"/>
              </a:lnSpc>
              <a:spcBef>
                <a:spcPts val="1000"/>
              </a:spcBef>
              <a:spcAft>
                <a:spcPts val="0"/>
              </a:spcAft>
              <a:buClr>
                <a:schemeClr val="dk2"/>
              </a:buClr>
              <a:buSzPts val="7000"/>
              <a:buFont typeface="Arial"/>
              <a:buNone/>
              <a:defRPr b="1" i="0" sz="7000" u="none" cap="none" strike="noStrike">
                <a:solidFill>
                  <a:schemeClr val="dk2"/>
                </a:solidFill>
                <a:latin typeface="Helvetica Neue"/>
                <a:ea typeface="Helvetica Neue"/>
                <a:cs typeface="Helvetica Neue"/>
                <a:sym typeface="Helvetica Neue"/>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id="25" name="Google Shape;25;p3"/>
          <p:cNvPicPr preferRelativeResize="0"/>
          <p:nvPr/>
        </p:nvPicPr>
        <p:blipFill rotWithShape="1">
          <a:blip r:embed="rId2">
            <a:alphaModFix/>
          </a:blip>
          <a:srcRect b="0" l="0" r="0" t="0"/>
          <a:stretch/>
        </p:blipFill>
        <p:spPr>
          <a:xfrm>
            <a:off x="8842406" y="6219874"/>
            <a:ext cx="3349594" cy="63812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26" name="Shape 26"/>
        <p:cNvGrpSpPr/>
        <p:nvPr/>
      </p:nvGrpSpPr>
      <p:grpSpPr>
        <a:xfrm>
          <a:off x="0" y="0"/>
          <a:ext cx="0" cy="0"/>
          <a:chOff x="0" y="0"/>
          <a:chExt cx="0" cy="0"/>
        </a:xfrm>
      </p:grpSpPr>
      <p:sp>
        <p:nvSpPr>
          <p:cNvPr id="27" name="Google Shape;27;p4"/>
          <p:cNvSpPr/>
          <p:nvPr>
            <p:ph idx="2" type="pic"/>
          </p:nvPr>
        </p:nvSpPr>
        <p:spPr>
          <a:xfrm>
            <a:off x="6728163" y="1453472"/>
            <a:ext cx="5463837" cy="3995928"/>
          </a:xfrm>
          <a:prstGeom prst="rect">
            <a:avLst/>
          </a:prstGeom>
          <a:solidFill>
            <a:schemeClr val="dk1"/>
          </a:solidFill>
          <a:ln>
            <a:noFill/>
          </a:ln>
        </p:spPr>
      </p:sp>
      <p:sp>
        <p:nvSpPr>
          <p:cNvPr id="28" name="Google Shape;28;p4"/>
          <p:cNvSpPr/>
          <p:nvPr/>
        </p:nvSpPr>
        <p:spPr>
          <a:xfrm rot="5400000">
            <a:off x="1458314" y="1483080"/>
            <a:ext cx="118034" cy="798062"/>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Calibri"/>
              <a:ea typeface="Calibri"/>
              <a:cs typeface="Calibri"/>
              <a:sym typeface="Calibri"/>
            </a:endParaRPr>
          </a:p>
        </p:txBody>
      </p:sp>
      <p:sp>
        <p:nvSpPr>
          <p:cNvPr id="29" name="Google Shape;29;p4"/>
          <p:cNvSpPr txBox="1"/>
          <p:nvPr>
            <p:ph idx="1" type="subTitle"/>
          </p:nvPr>
        </p:nvSpPr>
        <p:spPr>
          <a:xfrm>
            <a:off x="999348" y="605971"/>
            <a:ext cx="4697118" cy="1217123"/>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1000"/>
              </a:spcBef>
              <a:spcAft>
                <a:spcPts val="0"/>
              </a:spcAft>
              <a:buClr>
                <a:schemeClr val="dk1"/>
              </a:buClr>
              <a:buSzPts val="4000"/>
              <a:buFont typeface="Arial"/>
              <a:buNone/>
              <a:defRPr b="1" i="0" sz="4000" u="none" cap="none" strike="noStrike">
                <a:solidFill>
                  <a:schemeClr val="dk1"/>
                </a:solidFill>
                <a:latin typeface="Helvetica Neue"/>
                <a:ea typeface="Helvetica Neue"/>
                <a:cs typeface="Helvetica Neue"/>
                <a:sym typeface="Helvetica Neue"/>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30" name="Google Shape;30;p4"/>
          <p:cNvSpPr txBox="1"/>
          <p:nvPr>
            <p:ph idx="3" type="body"/>
          </p:nvPr>
        </p:nvSpPr>
        <p:spPr>
          <a:xfrm>
            <a:off x="999346" y="2288331"/>
            <a:ext cx="4697119" cy="3374337"/>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1000"/>
              </a:spcBef>
              <a:spcAft>
                <a:spcPts val="0"/>
              </a:spcAft>
              <a:buClr>
                <a:schemeClr val="lt2"/>
              </a:buClr>
              <a:buSzPts val="2400"/>
              <a:buFont typeface="Arial"/>
              <a:buNone/>
              <a:defRPr b="0" i="0" sz="2400" u="none" cap="none" strike="noStrike">
                <a:solidFill>
                  <a:schemeClr val="lt2"/>
                </a:solidFill>
                <a:latin typeface="Helvetica Neue"/>
                <a:ea typeface="Helvetica Neue"/>
                <a:cs typeface="Helvetica Neue"/>
                <a:sym typeface="Helvetica Neue"/>
              </a:defRPr>
            </a:lvl1pPr>
            <a:lvl2pPr indent="-355600" lvl="1" marL="914400" marR="0" rtl="0" algn="l">
              <a:lnSpc>
                <a:spcPct val="100000"/>
              </a:lnSpc>
              <a:spcBef>
                <a:spcPts val="500"/>
              </a:spcBef>
              <a:spcAft>
                <a:spcPts val="0"/>
              </a:spcAft>
              <a:buClr>
                <a:schemeClr val="lt2"/>
              </a:buClr>
              <a:buSzPts val="2000"/>
              <a:buFont typeface="Arial"/>
              <a:buChar char="•"/>
              <a:defRPr b="0" i="0" sz="2000" u="none" cap="none" strike="noStrike">
                <a:solidFill>
                  <a:schemeClr val="lt2"/>
                </a:solidFill>
                <a:latin typeface="Helvetica Neue"/>
                <a:ea typeface="Helvetica Neue"/>
                <a:cs typeface="Helvetica Neue"/>
                <a:sym typeface="Helvetica Neue"/>
              </a:defRPr>
            </a:lvl2pPr>
            <a:lvl3pPr indent="-342900" lvl="2" marL="1371600" marR="0" rtl="0" algn="l">
              <a:lnSpc>
                <a:spcPct val="100000"/>
              </a:lnSpc>
              <a:spcBef>
                <a:spcPts val="500"/>
              </a:spcBef>
              <a:spcAft>
                <a:spcPts val="0"/>
              </a:spcAft>
              <a:buClr>
                <a:schemeClr val="lt2"/>
              </a:buClr>
              <a:buSzPts val="1800"/>
              <a:buFont typeface="Arial"/>
              <a:buChar char="•"/>
              <a:defRPr b="0" i="0" sz="1800" u="none" cap="none" strike="noStrike">
                <a:solidFill>
                  <a:schemeClr val="lt2"/>
                </a:solidFill>
                <a:latin typeface="Helvetica Neue"/>
                <a:ea typeface="Helvetica Neue"/>
                <a:cs typeface="Helvetica Neue"/>
                <a:sym typeface="Helvetica Neue"/>
              </a:defRPr>
            </a:lvl3pPr>
            <a:lvl4pPr indent="-330200" lvl="3" marL="1828800" marR="0" rtl="0" algn="l">
              <a:lnSpc>
                <a:spcPct val="100000"/>
              </a:lnSpc>
              <a:spcBef>
                <a:spcPts val="500"/>
              </a:spcBef>
              <a:spcAft>
                <a:spcPts val="0"/>
              </a:spcAft>
              <a:buClr>
                <a:schemeClr val="lt2"/>
              </a:buClr>
              <a:buSzPts val="1600"/>
              <a:buFont typeface="Arial"/>
              <a:buChar char="•"/>
              <a:defRPr b="0" i="0" sz="1600" u="none" cap="none" strike="noStrike">
                <a:solidFill>
                  <a:schemeClr val="lt2"/>
                </a:solidFill>
                <a:latin typeface="Helvetica Neue"/>
                <a:ea typeface="Helvetica Neue"/>
                <a:cs typeface="Helvetica Neue"/>
                <a:sym typeface="Helvetica Neue"/>
              </a:defRPr>
            </a:lvl4pPr>
            <a:lvl5pPr indent="-330200" lvl="4" marL="2286000" marR="0" rtl="0" algn="l">
              <a:lnSpc>
                <a:spcPct val="100000"/>
              </a:lnSpc>
              <a:spcBef>
                <a:spcPts val="500"/>
              </a:spcBef>
              <a:spcAft>
                <a:spcPts val="0"/>
              </a:spcAft>
              <a:buClr>
                <a:schemeClr val="lt2"/>
              </a:buClr>
              <a:buSzPts val="1600"/>
              <a:buFont typeface="Arial"/>
              <a:buChar char="•"/>
              <a:defRPr b="0" i="0" sz="1600" u="none" cap="none" strike="noStrike">
                <a:solidFill>
                  <a:schemeClr val="lt2"/>
                </a:solidFill>
                <a:latin typeface="Helvetica Neue"/>
                <a:ea typeface="Helvetica Neue"/>
                <a:cs typeface="Helvetica Neue"/>
                <a:sym typeface="Helvetica Neue"/>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id="31" name="Google Shape;31;p4"/>
          <p:cNvPicPr preferRelativeResize="0"/>
          <p:nvPr/>
        </p:nvPicPr>
        <p:blipFill rotWithShape="1">
          <a:blip r:embed="rId2">
            <a:alphaModFix/>
          </a:blip>
          <a:srcRect b="0" l="0" r="0" t="0"/>
          <a:stretch/>
        </p:blipFill>
        <p:spPr>
          <a:xfrm>
            <a:off x="8842406" y="6219874"/>
            <a:ext cx="3349594" cy="63812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Vertical Text">
  <p:cSld name="2_Title and Vertical Text">
    <p:spTree>
      <p:nvGrpSpPr>
        <p:cNvPr id="32" name="Shape 32"/>
        <p:cNvGrpSpPr/>
        <p:nvPr/>
      </p:nvGrpSpPr>
      <p:grpSpPr>
        <a:xfrm>
          <a:off x="0" y="0"/>
          <a:ext cx="0" cy="0"/>
          <a:chOff x="0" y="0"/>
          <a:chExt cx="0" cy="0"/>
        </a:xfrm>
      </p:grpSpPr>
      <p:pic>
        <p:nvPicPr>
          <p:cNvPr id="33" name="Google Shape;33;p5"/>
          <p:cNvPicPr preferRelativeResize="0"/>
          <p:nvPr/>
        </p:nvPicPr>
        <p:blipFill rotWithShape="1">
          <a:blip r:embed="rId2">
            <a:alphaModFix/>
          </a:blip>
          <a:srcRect b="2161" l="283" r="6492" t="36405"/>
          <a:stretch/>
        </p:blipFill>
        <p:spPr>
          <a:xfrm>
            <a:off x="1" y="0"/>
            <a:ext cx="12191998" cy="5356103"/>
          </a:xfrm>
          <a:prstGeom prst="rect">
            <a:avLst/>
          </a:prstGeom>
          <a:noFill/>
          <a:ln>
            <a:noFill/>
          </a:ln>
        </p:spPr>
      </p:pic>
      <p:grpSp>
        <p:nvGrpSpPr>
          <p:cNvPr id="34" name="Google Shape;34;p5"/>
          <p:cNvGrpSpPr/>
          <p:nvPr/>
        </p:nvGrpSpPr>
        <p:grpSpPr>
          <a:xfrm>
            <a:off x="0" y="4660847"/>
            <a:ext cx="12207240" cy="2211441"/>
            <a:chOff x="0" y="4947861"/>
            <a:chExt cx="12191999" cy="2211441"/>
          </a:xfrm>
        </p:grpSpPr>
        <p:sp>
          <p:nvSpPr>
            <p:cNvPr id="35" name="Google Shape;35;p5"/>
            <p:cNvSpPr/>
            <p:nvPr/>
          </p:nvSpPr>
          <p:spPr>
            <a:xfrm>
              <a:off x="0" y="5368194"/>
              <a:ext cx="12191999" cy="179110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6" name="Google Shape;36;p5"/>
            <p:cNvSpPr/>
            <p:nvPr/>
          </p:nvSpPr>
          <p:spPr>
            <a:xfrm>
              <a:off x="1623294" y="4947861"/>
              <a:ext cx="1318438" cy="467833"/>
            </a:xfrm>
            <a:prstGeom prst="triangle">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37" name="Google Shape;37;p5"/>
          <p:cNvSpPr txBox="1"/>
          <p:nvPr>
            <p:ph idx="1" type="body"/>
          </p:nvPr>
        </p:nvSpPr>
        <p:spPr>
          <a:xfrm>
            <a:off x="674047" y="5546776"/>
            <a:ext cx="8469954" cy="880528"/>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1000"/>
              </a:spcBef>
              <a:spcAft>
                <a:spcPts val="0"/>
              </a:spcAft>
              <a:buClr>
                <a:schemeClr val="lt2"/>
              </a:buClr>
              <a:buSzPts val="1600"/>
              <a:buFont typeface="Arial"/>
              <a:buNone/>
              <a:defRPr b="0" i="0" sz="1600" u="none" cap="none" strike="noStrike">
                <a:solidFill>
                  <a:schemeClr val="lt2"/>
                </a:solidFill>
                <a:latin typeface="Helvetica Neue"/>
                <a:ea typeface="Helvetica Neue"/>
                <a:cs typeface="Helvetica Neue"/>
                <a:sym typeface="Helvetica Neue"/>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id="38" name="Google Shape;38;p5"/>
          <p:cNvPicPr preferRelativeResize="0"/>
          <p:nvPr/>
        </p:nvPicPr>
        <p:blipFill rotWithShape="1">
          <a:blip r:embed="rId3">
            <a:alphaModFix/>
          </a:blip>
          <a:srcRect b="0" l="0" r="0" t="0"/>
          <a:stretch/>
        </p:blipFill>
        <p:spPr>
          <a:xfrm>
            <a:off x="8842406" y="6219874"/>
            <a:ext cx="3349594" cy="63812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 Image 2">
  <p:cSld name="Title w/ Image 2">
    <p:spTree>
      <p:nvGrpSpPr>
        <p:cNvPr id="39" name="Shape 39"/>
        <p:cNvGrpSpPr/>
        <p:nvPr/>
      </p:nvGrpSpPr>
      <p:grpSpPr>
        <a:xfrm>
          <a:off x="0" y="0"/>
          <a:ext cx="0" cy="0"/>
          <a:chOff x="0" y="0"/>
          <a:chExt cx="0" cy="0"/>
        </a:xfrm>
      </p:grpSpPr>
      <p:pic>
        <p:nvPicPr>
          <p:cNvPr descr="A stop sign on the side of a building&#10;&#10;Description automatically generated" id="40" name="Google Shape;40;p6"/>
          <p:cNvPicPr preferRelativeResize="0"/>
          <p:nvPr/>
        </p:nvPicPr>
        <p:blipFill rotWithShape="1">
          <a:blip r:embed="rId2">
            <a:alphaModFix/>
          </a:blip>
          <a:srcRect b="5614" l="6260" r="2302" t="17228"/>
          <a:stretch/>
        </p:blipFill>
        <p:spPr>
          <a:xfrm>
            <a:off x="0" y="0"/>
            <a:ext cx="12192000" cy="6851904"/>
          </a:xfrm>
          <a:prstGeom prst="rect">
            <a:avLst/>
          </a:prstGeom>
          <a:noFill/>
          <a:ln>
            <a:noFill/>
          </a:ln>
        </p:spPr>
      </p:pic>
      <p:sp>
        <p:nvSpPr>
          <p:cNvPr id="41" name="Google Shape;41;p6"/>
          <p:cNvSpPr txBox="1"/>
          <p:nvPr>
            <p:ph idx="1" type="body"/>
          </p:nvPr>
        </p:nvSpPr>
        <p:spPr>
          <a:xfrm>
            <a:off x="1072466" y="3972551"/>
            <a:ext cx="9303986" cy="1581735"/>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90000"/>
              </a:lnSpc>
              <a:spcBef>
                <a:spcPts val="1000"/>
              </a:spcBef>
              <a:spcAft>
                <a:spcPts val="0"/>
              </a:spcAft>
              <a:buClr>
                <a:schemeClr val="lt1"/>
              </a:buClr>
              <a:buSzPts val="4000"/>
              <a:buFont typeface="Arial"/>
              <a:buNone/>
              <a:defRPr b="0" i="0" sz="4000" u="none" cap="none" strike="noStrike">
                <a:solidFill>
                  <a:schemeClr val="lt1"/>
                </a:solidFill>
                <a:latin typeface="Helvetica Neue"/>
                <a:ea typeface="Helvetica Neue"/>
                <a:cs typeface="Helvetica Neue"/>
                <a:sym typeface="Helvetica Neue"/>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2" name="Google Shape;42;p6"/>
          <p:cNvSpPr txBox="1"/>
          <p:nvPr>
            <p:ph idx="2" type="body"/>
          </p:nvPr>
        </p:nvSpPr>
        <p:spPr>
          <a:xfrm>
            <a:off x="1072466" y="1903421"/>
            <a:ext cx="9303986" cy="2006600"/>
          </a:xfrm>
          <a:prstGeom prst="rect">
            <a:avLst/>
          </a:prstGeom>
          <a:noFill/>
          <a:ln>
            <a:noFill/>
          </a:ln>
        </p:spPr>
        <p:txBody>
          <a:bodyPr anchorCtr="0" anchor="b" bIns="45700" lIns="91425" spcFirstLastPara="1" rIns="91425" wrap="square" tIns="45700">
            <a:normAutofit/>
          </a:bodyPr>
          <a:lstStyle>
            <a:lvl1pPr indent="-228600" lvl="0" marL="457200" marR="0" rtl="0" algn="l">
              <a:lnSpc>
                <a:spcPct val="90000"/>
              </a:lnSpc>
              <a:spcBef>
                <a:spcPts val="1000"/>
              </a:spcBef>
              <a:spcAft>
                <a:spcPts val="0"/>
              </a:spcAft>
              <a:buClr>
                <a:schemeClr val="lt1"/>
              </a:buClr>
              <a:buSzPts val="7000"/>
              <a:buFont typeface="Arial"/>
              <a:buNone/>
              <a:defRPr b="1" i="0" sz="7000" u="none" cap="none" strike="noStrike">
                <a:solidFill>
                  <a:schemeClr val="lt1"/>
                </a:solidFill>
                <a:latin typeface="Helvetica Neue"/>
                <a:ea typeface="Helvetica Neue"/>
                <a:cs typeface="Helvetica Neue"/>
                <a:sym typeface="Helvetica Neue"/>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id="43" name="Google Shape;43;p6"/>
          <p:cNvPicPr preferRelativeResize="0"/>
          <p:nvPr/>
        </p:nvPicPr>
        <p:blipFill rotWithShape="1">
          <a:blip r:embed="rId3">
            <a:alphaModFix/>
          </a:blip>
          <a:srcRect b="0" l="0" r="0" t="0"/>
          <a:stretch/>
        </p:blipFill>
        <p:spPr>
          <a:xfrm>
            <a:off x="9461596" y="4796445"/>
            <a:ext cx="2708749" cy="2073394"/>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 Image 3">
  <p:cSld name="Title w/ Image 3">
    <p:spTree>
      <p:nvGrpSpPr>
        <p:cNvPr id="44" name="Shape 44"/>
        <p:cNvGrpSpPr/>
        <p:nvPr/>
      </p:nvGrpSpPr>
      <p:grpSpPr>
        <a:xfrm>
          <a:off x="0" y="0"/>
          <a:ext cx="0" cy="0"/>
          <a:chOff x="0" y="0"/>
          <a:chExt cx="0" cy="0"/>
        </a:xfrm>
      </p:grpSpPr>
      <p:pic>
        <p:nvPicPr>
          <p:cNvPr id="45" name="Google Shape;45;p7"/>
          <p:cNvPicPr preferRelativeResize="0"/>
          <p:nvPr/>
        </p:nvPicPr>
        <p:blipFill rotWithShape="1">
          <a:blip r:embed="rId2">
            <a:alphaModFix/>
          </a:blip>
          <a:srcRect b="135" l="19175" r="7733" t="38087"/>
          <a:stretch/>
        </p:blipFill>
        <p:spPr>
          <a:xfrm>
            <a:off x="1" y="0"/>
            <a:ext cx="12191998" cy="6869838"/>
          </a:xfrm>
          <a:prstGeom prst="rect">
            <a:avLst/>
          </a:prstGeom>
          <a:noFill/>
          <a:ln>
            <a:noFill/>
          </a:ln>
        </p:spPr>
      </p:pic>
      <p:sp>
        <p:nvSpPr>
          <p:cNvPr id="46" name="Google Shape;46;p7"/>
          <p:cNvSpPr txBox="1"/>
          <p:nvPr>
            <p:ph idx="1" type="body"/>
          </p:nvPr>
        </p:nvSpPr>
        <p:spPr>
          <a:xfrm>
            <a:off x="1072466" y="3972551"/>
            <a:ext cx="9303986" cy="1581735"/>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90000"/>
              </a:lnSpc>
              <a:spcBef>
                <a:spcPts val="1000"/>
              </a:spcBef>
              <a:spcAft>
                <a:spcPts val="0"/>
              </a:spcAft>
              <a:buClr>
                <a:schemeClr val="lt1"/>
              </a:buClr>
              <a:buSzPts val="4000"/>
              <a:buFont typeface="Arial"/>
              <a:buNone/>
              <a:defRPr b="0" i="0" sz="4000" u="none" cap="none" strike="noStrike">
                <a:solidFill>
                  <a:schemeClr val="lt1"/>
                </a:solidFill>
                <a:latin typeface="Helvetica Neue"/>
                <a:ea typeface="Helvetica Neue"/>
                <a:cs typeface="Helvetica Neue"/>
                <a:sym typeface="Helvetica Neue"/>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7" name="Google Shape;47;p7"/>
          <p:cNvSpPr txBox="1"/>
          <p:nvPr>
            <p:ph idx="2" type="body"/>
          </p:nvPr>
        </p:nvSpPr>
        <p:spPr>
          <a:xfrm>
            <a:off x="1072466" y="1903421"/>
            <a:ext cx="9303986" cy="2006600"/>
          </a:xfrm>
          <a:prstGeom prst="rect">
            <a:avLst/>
          </a:prstGeom>
          <a:noFill/>
          <a:ln>
            <a:noFill/>
          </a:ln>
        </p:spPr>
        <p:txBody>
          <a:bodyPr anchorCtr="0" anchor="b" bIns="45700" lIns="91425" spcFirstLastPara="1" rIns="91425" wrap="square" tIns="45700">
            <a:normAutofit/>
          </a:bodyPr>
          <a:lstStyle>
            <a:lvl1pPr indent="-228600" lvl="0" marL="457200" marR="0" rtl="0" algn="l">
              <a:lnSpc>
                <a:spcPct val="90000"/>
              </a:lnSpc>
              <a:spcBef>
                <a:spcPts val="1000"/>
              </a:spcBef>
              <a:spcAft>
                <a:spcPts val="0"/>
              </a:spcAft>
              <a:buClr>
                <a:schemeClr val="lt1"/>
              </a:buClr>
              <a:buSzPts val="7000"/>
              <a:buFont typeface="Arial"/>
              <a:buNone/>
              <a:defRPr b="1" i="0" sz="7000" u="none" cap="none" strike="noStrike">
                <a:solidFill>
                  <a:schemeClr val="lt1"/>
                </a:solidFill>
                <a:latin typeface="Helvetica Neue"/>
                <a:ea typeface="Helvetica Neue"/>
                <a:cs typeface="Helvetica Neue"/>
                <a:sym typeface="Helvetica Neue"/>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id="48" name="Google Shape;48;p7"/>
          <p:cNvPicPr preferRelativeResize="0"/>
          <p:nvPr/>
        </p:nvPicPr>
        <p:blipFill rotWithShape="1">
          <a:blip r:embed="rId3">
            <a:alphaModFix/>
          </a:blip>
          <a:srcRect b="0" l="0" r="0" t="0"/>
          <a:stretch/>
        </p:blipFill>
        <p:spPr>
          <a:xfrm>
            <a:off x="9461596" y="4796445"/>
            <a:ext cx="2708749" cy="2073394"/>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
    <p:spTree>
      <p:nvGrpSpPr>
        <p:cNvPr id="49" name="Shape 49"/>
        <p:cNvGrpSpPr/>
        <p:nvPr/>
      </p:nvGrpSpPr>
      <p:grpSpPr>
        <a:xfrm>
          <a:off x="0" y="0"/>
          <a:ext cx="0" cy="0"/>
          <a:chOff x="0" y="0"/>
          <a:chExt cx="0" cy="0"/>
        </a:xfrm>
      </p:grpSpPr>
      <p:sp>
        <p:nvSpPr>
          <p:cNvPr id="50" name="Google Shape;50;p8"/>
          <p:cNvSpPr txBox="1"/>
          <p:nvPr>
            <p:ph idx="1" type="body"/>
          </p:nvPr>
        </p:nvSpPr>
        <p:spPr>
          <a:xfrm>
            <a:off x="1072466" y="1248032"/>
            <a:ext cx="9303986" cy="3073536"/>
          </a:xfrm>
          <a:prstGeom prst="rect">
            <a:avLst/>
          </a:prstGeom>
          <a:noFill/>
          <a:ln>
            <a:noFill/>
          </a:ln>
        </p:spPr>
        <p:txBody>
          <a:bodyPr anchorCtr="0" anchor="b" bIns="45700" lIns="91425" spcFirstLastPara="1" rIns="91425" wrap="square" tIns="45700">
            <a:normAutofit/>
          </a:bodyPr>
          <a:lstStyle>
            <a:lvl1pPr indent="-228600" lvl="0" marL="457200" marR="0" rtl="0" algn="l">
              <a:lnSpc>
                <a:spcPct val="90000"/>
              </a:lnSpc>
              <a:spcBef>
                <a:spcPts val="1000"/>
              </a:spcBef>
              <a:spcAft>
                <a:spcPts val="0"/>
              </a:spcAft>
              <a:buClr>
                <a:schemeClr val="dk2"/>
              </a:buClr>
              <a:buSzPts val="7000"/>
              <a:buFont typeface="Arial"/>
              <a:buNone/>
              <a:defRPr b="1" i="0" sz="7000" u="none" cap="none" strike="noStrike">
                <a:solidFill>
                  <a:schemeClr val="dk2"/>
                </a:solidFill>
                <a:latin typeface="Helvetica Neue"/>
                <a:ea typeface="Helvetica Neue"/>
                <a:cs typeface="Helvetica Neue"/>
                <a:sym typeface="Helvetica Neue"/>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id="51" name="Google Shape;51;p8"/>
          <p:cNvPicPr preferRelativeResize="0"/>
          <p:nvPr/>
        </p:nvPicPr>
        <p:blipFill rotWithShape="1">
          <a:blip r:embed="rId2">
            <a:alphaModFix/>
          </a:blip>
          <a:srcRect b="0" l="0" r="0" t="0"/>
          <a:stretch/>
        </p:blipFill>
        <p:spPr>
          <a:xfrm>
            <a:off x="8842406" y="6219874"/>
            <a:ext cx="3349594" cy="63812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B Title ">
  <p:cSld name="1B Title ">
    <p:spTree>
      <p:nvGrpSpPr>
        <p:cNvPr id="52" name="Shape 52"/>
        <p:cNvGrpSpPr/>
        <p:nvPr/>
      </p:nvGrpSpPr>
      <p:grpSpPr>
        <a:xfrm>
          <a:off x="0" y="0"/>
          <a:ext cx="0" cy="0"/>
          <a:chOff x="0" y="0"/>
          <a:chExt cx="0" cy="0"/>
        </a:xfrm>
      </p:grpSpPr>
      <p:sp>
        <p:nvSpPr>
          <p:cNvPr id="53" name="Google Shape;53;p9"/>
          <p:cNvSpPr txBox="1"/>
          <p:nvPr>
            <p:ph type="ctrTitle"/>
          </p:nvPr>
        </p:nvSpPr>
        <p:spPr>
          <a:xfrm>
            <a:off x="1028032" y="1235677"/>
            <a:ext cx="10068336" cy="3117984"/>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chemeClr val="dk2"/>
              </a:buClr>
              <a:buSzPts val="4400"/>
              <a:buFont typeface="Helvetica Neue"/>
              <a:buNone/>
              <a:defRPr b="1" i="0" sz="4400" u="none" cap="none" strike="noStrike">
                <a:solidFill>
                  <a:schemeClr val="dk2"/>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pic>
        <p:nvPicPr>
          <p:cNvPr id="54" name="Google Shape;54;p9"/>
          <p:cNvPicPr preferRelativeResize="0"/>
          <p:nvPr/>
        </p:nvPicPr>
        <p:blipFill rotWithShape="1">
          <a:blip r:embed="rId2">
            <a:alphaModFix/>
          </a:blip>
          <a:srcRect b="0" l="0" r="0" t="0"/>
          <a:stretch/>
        </p:blipFill>
        <p:spPr>
          <a:xfrm>
            <a:off x="8842406" y="6219874"/>
            <a:ext cx="3349594" cy="63812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p:cSld name="1_Blank">
    <p:spTree>
      <p:nvGrpSpPr>
        <p:cNvPr id="55" name="Shape 55"/>
        <p:cNvGrpSpPr/>
        <p:nvPr/>
      </p:nvGrpSpPr>
      <p:grpSpPr>
        <a:xfrm>
          <a:off x="0" y="0"/>
          <a:ext cx="0" cy="0"/>
          <a:chOff x="0" y="0"/>
          <a:chExt cx="0" cy="0"/>
        </a:xfrm>
      </p:grpSpPr>
      <p:sp>
        <p:nvSpPr>
          <p:cNvPr id="56" name="Google Shape;56;p10"/>
          <p:cNvSpPr/>
          <p:nvPr/>
        </p:nvSpPr>
        <p:spPr>
          <a:xfrm>
            <a:off x="0" y="137160"/>
            <a:ext cx="1143000" cy="116128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7" name="Google Shape;57;p10"/>
          <p:cNvSpPr/>
          <p:nvPr>
            <p:ph idx="2" type="pic"/>
          </p:nvPr>
        </p:nvSpPr>
        <p:spPr>
          <a:xfrm>
            <a:off x="1570231" y="2332015"/>
            <a:ext cx="4616816" cy="3367763"/>
          </a:xfrm>
          <a:prstGeom prst="rect">
            <a:avLst/>
          </a:prstGeom>
          <a:solidFill>
            <a:schemeClr val="dk1"/>
          </a:solidFill>
          <a:ln>
            <a:noFill/>
          </a:ln>
        </p:spPr>
      </p:sp>
      <p:sp>
        <p:nvSpPr>
          <p:cNvPr id="58" name="Google Shape;58;p10"/>
          <p:cNvSpPr/>
          <p:nvPr/>
        </p:nvSpPr>
        <p:spPr>
          <a:xfrm rot="5400000">
            <a:off x="1265617" y="2179453"/>
            <a:ext cx="118034" cy="798062"/>
          </a:xfrm>
          <a:prstGeom prst="rect">
            <a:avLst/>
          </a:prstGeom>
          <a:solidFill>
            <a:srgbClr val="F5B93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9" name="Google Shape;59;p10"/>
          <p:cNvSpPr/>
          <p:nvPr/>
        </p:nvSpPr>
        <p:spPr>
          <a:xfrm>
            <a:off x="579241" y="577662"/>
            <a:ext cx="3904747" cy="2960422"/>
          </a:xfrm>
          <a:custGeom>
            <a:rect b="b" l="l" r="r" t="t"/>
            <a:pathLst>
              <a:path extrusionOk="0" h="2960422" w="3904747">
                <a:moveTo>
                  <a:pt x="0" y="0"/>
                </a:moveTo>
                <a:lnTo>
                  <a:pt x="3904747" y="0"/>
                </a:lnTo>
                <a:lnTo>
                  <a:pt x="3904747" y="2528622"/>
                </a:lnTo>
                <a:lnTo>
                  <a:pt x="2664228" y="2528622"/>
                </a:lnTo>
                <a:lnTo>
                  <a:pt x="2222240" y="2960422"/>
                </a:lnTo>
                <a:lnTo>
                  <a:pt x="1780252" y="2528622"/>
                </a:lnTo>
                <a:lnTo>
                  <a:pt x="0" y="2528622"/>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0" name="Google Shape;60;p10"/>
          <p:cNvSpPr txBox="1"/>
          <p:nvPr>
            <p:ph idx="1" type="subTitle"/>
          </p:nvPr>
        </p:nvSpPr>
        <p:spPr>
          <a:xfrm>
            <a:off x="925603" y="857033"/>
            <a:ext cx="3194705" cy="1655762"/>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1000"/>
              </a:spcBef>
              <a:spcAft>
                <a:spcPts val="0"/>
              </a:spcAft>
              <a:buClr>
                <a:schemeClr val="lt1"/>
              </a:buClr>
              <a:buSzPts val="4000"/>
              <a:buFont typeface="Arial"/>
              <a:buNone/>
              <a:defRPr b="1" i="0" sz="4000" u="none" cap="none" strike="noStrike">
                <a:solidFill>
                  <a:schemeClr val="lt1"/>
                </a:solidFill>
                <a:latin typeface="Helvetica Neue"/>
                <a:ea typeface="Helvetica Neue"/>
                <a:cs typeface="Helvetica Neue"/>
                <a:sym typeface="Helvetica Neue"/>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61" name="Google Shape;61;p10"/>
          <p:cNvSpPr txBox="1"/>
          <p:nvPr>
            <p:ph idx="3" type="body"/>
          </p:nvPr>
        </p:nvSpPr>
        <p:spPr>
          <a:xfrm>
            <a:off x="6531228" y="2332015"/>
            <a:ext cx="5020453" cy="3374337"/>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1000"/>
              </a:spcBef>
              <a:spcAft>
                <a:spcPts val="0"/>
              </a:spcAft>
              <a:buClr>
                <a:schemeClr val="lt2"/>
              </a:buClr>
              <a:buSzPts val="2400"/>
              <a:buFont typeface="Arial"/>
              <a:buNone/>
              <a:defRPr b="0" i="0" sz="2400" u="none" cap="none" strike="noStrike">
                <a:solidFill>
                  <a:schemeClr val="lt2"/>
                </a:solidFill>
                <a:latin typeface="Helvetica Neue"/>
                <a:ea typeface="Helvetica Neue"/>
                <a:cs typeface="Helvetica Neue"/>
                <a:sym typeface="Helvetica Neue"/>
              </a:defRPr>
            </a:lvl1pPr>
            <a:lvl2pPr indent="-355600" lvl="1" marL="914400" marR="0" rtl="0" algn="l">
              <a:lnSpc>
                <a:spcPct val="100000"/>
              </a:lnSpc>
              <a:spcBef>
                <a:spcPts val="500"/>
              </a:spcBef>
              <a:spcAft>
                <a:spcPts val="0"/>
              </a:spcAft>
              <a:buClr>
                <a:schemeClr val="lt2"/>
              </a:buClr>
              <a:buSzPts val="2000"/>
              <a:buFont typeface="Arial"/>
              <a:buChar char="•"/>
              <a:defRPr b="0" i="0" sz="2000" u="none" cap="none" strike="noStrike">
                <a:solidFill>
                  <a:schemeClr val="lt2"/>
                </a:solidFill>
                <a:latin typeface="Helvetica Neue"/>
                <a:ea typeface="Helvetica Neue"/>
                <a:cs typeface="Helvetica Neue"/>
                <a:sym typeface="Helvetica Neue"/>
              </a:defRPr>
            </a:lvl2pPr>
            <a:lvl3pPr indent="-342900" lvl="2" marL="1371600" marR="0" rtl="0" algn="l">
              <a:lnSpc>
                <a:spcPct val="100000"/>
              </a:lnSpc>
              <a:spcBef>
                <a:spcPts val="500"/>
              </a:spcBef>
              <a:spcAft>
                <a:spcPts val="0"/>
              </a:spcAft>
              <a:buClr>
                <a:schemeClr val="lt2"/>
              </a:buClr>
              <a:buSzPts val="1800"/>
              <a:buFont typeface="Arial"/>
              <a:buChar char="•"/>
              <a:defRPr b="0" i="0" sz="1800" u="none" cap="none" strike="noStrike">
                <a:solidFill>
                  <a:schemeClr val="lt2"/>
                </a:solidFill>
                <a:latin typeface="Helvetica Neue"/>
                <a:ea typeface="Helvetica Neue"/>
                <a:cs typeface="Helvetica Neue"/>
                <a:sym typeface="Helvetica Neue"/>
              </a:defRPr>
            </a:lvl3pPr>
            <a:lvl4pPr indent="-330200" lvl="3" marL="1828800" marR="0" rtl="0" algn="l">
              <a:lnSpc>
                <a:spcPct val="100000"/>
              </a:lnSpc>
              <a:spcBef>
                <a:spcPts val="500"/>
              </a:spcBef>
              <a:spcAft>
                <a:spcPts val="0"/>
              </a:spcAft>
              <a:buClr>
                <a:schemeClr val="lt2"/>
              </a:buClr>
              <a:buSzPts val="1600"/>
              <a:buFont typeface="Arial"/>
              <a:buChar char="•"/>
              <a:defRPr b="0" i="0" sz="1600" u="none" cap="none" strike="noStrike">
                <a:solidFill>
                  <a:schemeClr val="lt2"/>
                </a:solidFill>
                <a:latin typeface="Helvetica Neue"/>
                <a:ea typeface="Helvetica Neue"/>
                <a:cs typeface="Helvetica Neue"/>
                <a:sym typeface="Helvetica Neue"/>
              </a:defRPr>
            </a:lvl4pPr>
            <a:lvl5pPr indent="-330200" lvl="4" marL="2286000" marR="0" rtl="0" algn="l">
              <a:lnSpc>
                <a:spcPct val="100000"/>
              </a:lnSpc>
              <a:spcBef>
                <a:spcPts val="500"/>
              </a:spcBef>
              <a:spcAft>
                <a:spcPts val="0"/>
              </a:spcAft>
              <a:buClr>
                <a:schemeClr val="lt2"/>
              </a:buClr>
              <a:buSzPts val="1600"/>
              <a:buFont typeface="Arial"/>
              <a:buChar char="•"/>
              <a:defRPr b="0" i="0" sz="1600" u="none" cap="none" strike="noStrike">
                <a:solidFill>
                  <a:schemeClr val="lt2"/>
                </a:solidFill>
                <a:latin typeface="Helvetica Neue"/>
                <a:ea typeface="Helvetica Neue"/>
                <a:cs typeface="Helvetica Neue"/>
                <a:sym typeface="Helvetica Neue"/>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id="62" name="Google Shape;62;p10"/>
          <p:cNvPicPr preferRelativeResize="0"/>
          <p:nvPr/>
        </p:nvPicPr>
        <p:blipFill rotWithShape="1">
          <a:blip r:embed="rId2">
            <a:alphaModFix/>
          </a:blip>
          <a:srcRect b="0" l="0" r="0" t="0"/>
          <a:stretch/>
        </p:blipFill>
        <p:spPr>
          <a:xfrm>
            <a:off x="8842406" y="6219874"/>
            <a:ext cx="3349594" cy="63812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6669024"/>
            <a:ext cx="1328738" cy="188976"/>
          </a:xfrm>
          <a:prstGeom prst="rect">
            <a:avLst/>
          </a:prstGeom>
          <a:solidFill>
            <a:srgbClr val="001E6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 name="Google Shape;11;p1"/>
          <p:cNvSpPr/>
          <p:nvPr/>
        </p:nvSpPr>
        <p:spPr>
          <a:xfrm>
            <a:off x="2657476" y="6669024"/>
            <a:ext cx="1328738" cy="188976"/>
          </a:xfrm>
          <a:prstGeom prst="rect">
            <a:avLst/>
          </a:prstGeom>
          <a:solidFill>
            <a:srgbClr val="D5003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 name="Google Shape;12;p1"/>
          <p:cNvSpPr/>
          <p:nvPr/>
        </p:nvSpPr>
        <p:spPr>
          <a:xfrm>
            <a:off x="1328738" y="6669024"/>
            <a:ext cx="1328738" cy="188976"/>
          </a:xfrm>
          <a:prstGeom prst="rect">
            <a:avLst/>
          </a:prstGeom>
          <a:solidFill>
            <a:srgbClr val="41B6E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 name="Google Shape;13;p1"/>
          <p:cNvSpPr/>
          <p:nvPr/>
        </p:nvSpPr>
        <p:spPr>
          <a:xfrm>
            <a:off x="3986214" y="6669024"/>
            <a:ext cx="1328738" cy="188976"/>
          </a:xfrm>
          <a:prstGeom prst="rect">
            <a:avLst/>
          </a:prstGeom>
          <a:solidFill>
            <a:srgbClr val="FFB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 name="Google Shape;14;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99C"/>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5" name="Google Shape;15;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99C"/>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99C"/>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99C"/>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99C"/>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99C"/>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99C"/>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99C"/>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99C"/>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99C"/>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6" name="Google Shape;16;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99C"/>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hyperlink" Target="https://aclanthology.org/2024.findings-acl.408.pdf" TargetMode="External"/><Relationship Id="rId4" Type="http://schemas.openxmlformats.org/officeDocument/2006/relationships/hyperlink" Target="https://github.com/cs32963/REInstruc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4"/>
          <p:cNvSpPr txBox="1"/>
          <p:nvPr>
            <p:ph idx="1" type="body"/>
          </p:nvPr>
        </p:nvSpPr>
        <p:spPr>
          <a:xfrm>
            <a:off x="336557" y="5757795"/>
            <a:ext cx="3201949" cy="79887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lt1"/>
              </a:buClr>
              <a:buSzPts val="1800"/>
              <a:buNone/>
            </a:pPr>
            <a:r>
              <a:rPr b="1" lang="en-US" sz="1800">
                <a:latin typeface="Arial"/>
                <a:ea typeface="Arial"/>
                <a:cs typeface="Arial"/>
                <a:sym typeface="Arial"/>
              </a:rPr>
              <a:t>Rohith Kumar</a:t>
            </a:r>
            <a:endParaRPr b="1" i="0" sz="1800" u="none" strike="noStrike">
              <a:latin typeface="Arial"/>
              <a:ea typeface="Arial"/>
              <a:cs typeface="Arial"/>
              <a:sym typeface="Arial"/>
            </a:endParaRPr>
          </a:p>
          <a:p>
            <a:pPr indent="0" lvl="0" marL="0" rtl="0" algn="l">
              <a:lnSpc>
                <a:spcPct val="100000"/>
              </a:lnSpc>
              <a:spcBef>
                <a:spcPts val="0"/>
              </a:spcBef>
              <a:spcAft>
                <a:spcPts val="0"/>
              </a:spcAft>
              <a:buClr>
                <a:schemeClr val="lt1"/>
              </a:buClr>
              <a:buSzPts val="1800"/>
              <a:buNone/>
            </a:pPr>
            <a:r>
              <a:rPr b="1" lang="en-US" sz="1800">
                <a:latin typeface="Arial"/>
                <a:ea typeface="Arial"/>
                <a:cs typeface="Arial"/>
                <a:sym typeface="Arial"/>
              </a:rPr>
              <a:t>Rithwik Vamshi</a:t>
            </a:r>
            <a:endParaRPr/>
          </a:p>
        </p:txBody>
      </p:sp>
      <p:sp>
        <p:nvSpPr>
          <p:cNvPr id="83" name="Google Shape;83;p14"/>
          <p:cNvSpPr txBox="1"/>
          <p:nvPr>
            <p:ph idx="2" type="body"/>
          </p:nvPr>
        </p:nvSpPr>
        <p:spPr>
          <a:xfrm>
            <a:off x="180374" y="478200"/>
            <a:ext cx="7105200" cy="1042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3000"/>
              <a:buNone/>
            </a:pPr>
            <a:r>
              <a:rPr lang="en-US" sz="3000"/>
              <a:t>REInstruct: Building Instruction Data from Unlabeled Corpus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idx="1" type="subTitle"/>
          </p:nvPr>
        </p:nvSpPr>
        <p:spPr>
          <a:xfrm>
            <a:off x="704550" y="384675"/>
            <a:ext cx="11965200" cy="616200"/>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chemeClr val="dk2"/>
              </a:buClr>
              <a:buSzPts val="3200"/>
              <a:buFont typeface="Arial"/>
              <a:buNone/>
            </a:pPr>
            <a:r>
              <a:rPr b="1" i="0" lang="en-US" sz="3200" u="none" cap="none" strike="noStrike">
                <a:solidFill>
                  <a:schemeClr val="dk2"/>
                </a:solidFill>
                <a:latin typeface="Helvetica Neue"/>
                <a:ea typeface="Helvetica Neue"/>
                <a:cs typeface="Helvetica Neue"/>
                <a:sym typeface="Helvetica Neue"/>
              </a:rPr>
              <a:t>Results</a:t>
            </a:r>
            <a:endParaRPr b="1" i="0" sz="3200" u="none" cap="none" strike="noStrike">
              <a:solidFill>
                <a:schemeClr val="dk2"/>
              </a:solidFill>
              <a:latin typeface="Helvetica Neue"/>
              <a:ea typeface="Helvetica Neue"/>
              <a:cs typeface="Helvetica Neue"/>
              <a:sym typeface="Helvetica Neue"/>
            </a:endParaRPr>
          </a:p>
        </p:txBody>
      </p:sp>
      <p:sp>
        <p:nvSpPr>
          <p:cNvPr id="150" name="Google Shape;150;p23"/>
          <p:cNvSpPr txBox="1"/>
          <p:nvPr/>
        </p:nvSpPr>
        <p:spPr>
          <a:xfrm>
            <a:off x="793450" y="1158024"/>
            <a:ext cx="11167800" cy="474747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pic>
        <p:nvPicPr>
          <p:cNvPr id="151" name="Google Shape;151;p23"/>
          <p:cNvPicPr preferRelativeResize="0"/>
          <p:nvPr/>
        </p:nvPicPr>
        <p:blipFill>
          <a:blip r:embed="rId3">
            <a:alphaModFix/>
          </a:blip>
          <a:stretch>
            <a:fillRect/>
          </a:stretch>
        </p:blipFill>
        <p:spPr>
          <a:xfrm>
            <a:off x="990600" y="1440350"/>
            <a:ext cx="10210800" cy="4629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nvSpPr>
        <p:spPr>
          <a:xfrm>
            <a:off x="999450" y="582229"/>
            <a:ext cx="6647100" cy="694200"/>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chemeClr val="dk2"/>
              </a:buClr>
              <a:buSzPts val="3200"/>
              <a:buFont typeface="Arial"/>
              <a:buNone/>
            </a:pPr>
            <a:r>
              <a:rPr b="1" i="0" lang="en-US" sz="3200" u="none" cap="none" strike="noStrike">
                <a:solidFill>
                  <a:schemeClr val="dk2"/>
                </a:solidFill>
                <a:latin typeface="Helvetica Neue"/>
                <a:ea typeface="Helvetica Neue"/>
                <a:cs typeface="Helvetica Neue"/>
                <a:sym typeface="Helvetica Neue"/>
              </a:rPr>
              <a:t>Strengths of REInstruct</a:t>
            </a:r>
            <a:endParaRPr b="1" i="0" sz="3200" u="none" cap="none" strike="noStrike">
              <a:solidFill>
                <a:schemeClr val="dk2"/>
              </a:solidFill>
              <a:latin typeface="Helvetica Neue"/>
              <a:ea typeface="Helvetica Neue"/>
              <a:cs typeface="Helvetica Neue"/>
              <a:sym typeface="Helvetica Neue"/>
            </a:endParaRPr>
          </a:p>
        </p:txBody>
      </p:sp>
      <p:sp>
        <p:nvSpPr>
          <p:cNvPr id="158" name="Google Shape;158;p24"/>
          <p:cNvSpPr txBox="1"/>
          <p:nvPr/>
        </p:nvSpPr>
        <p:spPr>
          <a:xfrm>
            <a:off x="999452" y="1539625"/>
            <a:ext cx="10488000" cy="4013100"/>
          </a:xfrm>
          <a:prstGeom prst="rect">
            <a:avLst/>
          </a:prstGeom>
          <a:noFill/>
          <a:ln>
            <a:noFill/>
          </a:ln>
        </p:spPr>
        <p:txBody>
          <a:bodyPr anchorCtr="0" anchor="ctr" bIns="45700" lIns="91425" spcFirstLastPara="1" rIns="91425" wrap="square" tIns="45700">
            <a:normAutofit lnSpcReduction="20000"/>
          </a:bodyPr>
          <a:lstStyle/>
          <a:p>
            <a:pPr indent="0" lvl="0" marL="0" marR="0" rtl="0" algn="l">
              <a:lnSpc>
                <a:spcPct val="100000"/>
              </a:lnSpc>
              <a:spcBef>
                <a:spcPts val="1000"/>
              </a:spcBef>
              <a:spcAft>
                <a:spcPts val="0"/>
              </a:spcAft>
              <a:buClr>
                <a:srgbClr val="000000"/>
              </a:buClr>
              <a:buSzPts val="2000"/>
              <a:buFont typeface="Arial"/>
              <a:buNone/>
            </a:pPr>
            <a:r>
              <a:rPr b="1" i="0" lang="en-US" sz="2000" u="none" cap="none" strike="noStrike">
                <a:solidFill>
                  <a:schemeClr val="dk1"/>
                </a:solidFill>
                <a:latin typeface="Calibri"/>
                <a:ea typeface="Calibri"/>
                <a:cs typeface="Calibri"/>
                <a:sym typeface="Calibri"/>
              </a:rPr>
              <a:t>Automation</a:t>
            </a:r>
            <a:endParaRPr b="1" i="0" sz="2000" u="none" cap="none" strike="noStrike">
              <a:solidFill>
                <a:schemeClr val="dk1"/>
              </a:solidFill>
              <a:latin typeface="Calibri"/>
              <a:ea typeface="Calibri"/>
              <a:cs typeface="Calibri"/>
              <a:sym typeface="Calibri"/>
            </a:endParaRPr>
          </a:p>
          <a:p>
            <a:pPr indent="-410028" lvl="1" marL="914400" marR="0" rtl="0" algn="l">
              <a:lnSpc>
                <a:spcPct val="100000"/>
              </a:lnSpc>
              <a:spcBef>
                <a:spcPts val="1000"/>
              </a:spcBef>
              <a:spcAft>
                <a:spcPts val="0"/>
              </a:spcAft>
              <a:buClr>
                <a:schemeClr val="dk1"/>
              </a:buClr>
              <a:buSzPts val="2857"/>
              <a:buFont typeface="Arial"/>
              <a:buChar char="○"/>
            </a:pPr>
            <a:r>
              <a:rPr b="0" i="0" lang="en-US" sz="2000" u="none" cap="none" strike="noStrike">
                <a:solidFill>
                  <a:schemeClr val="dk1"/>
                </a:solidFill>
                <a:latin typeface="Calibri"/>
                <a:ea typeface="Calibri"/>
                <a:cs typeface="Calibri"/>
                <a:sym typeface="Calibri"/>
              </a:rPr>
              <a:t>Fully automated data generation process.</a:t>
            </a:r>
            <a:endParaRPr/>
          </a:p>
          <a:p>
            <a:pPr indent="-410028" lvl="1" marL="914400" marR="0" rtl="0" algn="l">
              <a:lnSpc>
                <a:spcPct val="100000"/>
              </a:lnSpc>
              <a:spcBef>
                <a:spcPts val="1000"/>
              </a:spcBef>
              <a:spcAft>
                <a:spcPts val="0"/>
              </a:spcAft>
              <a:buClr>
                <a:schemeClr val="dk1"/>
              </a:buClr>
              <a:buSzPts val="2857"/>
              <a:buFont typeface="Arial"/>
              <a:buChar char="○"/>
            </a:pPr>
            <a:r>
              <a:rPr i="0" lang="en-US" sz="2000" u="none" cap="none" strike="noStrike">
                <a:solidFill>
                  <a:schemeClr val="dk1"/>
                </a:solidFill>
                <a:latin typeface="Calibri"/>
                <a:ea typeface="Calibri"/>
                <a:cs typeface="Calibri"/>
                <a:sym typeface="Calibri"/>
              </a:rPr>
              <a:t>No need for human annotators or proprietary models.</a:t>
            </a:r>
            <a:endParaRPr sz="2000">
              <a:solidFill>
                <a:schemeClr val="dk1"/>
              </a:solidFill>
              <a:latin typeface="Calibri"/>
              <a:ea typeface="Calibri"/>
              <a:cs typeface="Calibri"/>
              <a:sym typeface="Calibri"/>
            </a:endParaRPr>
          </a:p>
          <a:p>
            <a:pPr indent="0" lvl="0" marL="0" marR="0" rtl="0" algn="l">
              <a:lnSpc>
                <a:spcPct val="100000"/>
              </a:lnSpc>
              <a:spcBef>
                <a:spcPts val="1000"/>
              </a:spcBef>
              <a:spcAft>
                <a:spcPts val="0"/>
              </a:spcAft>
              <a:buNone/>
            </a:pPr>
            <a:r>
              <a:rPr b="1" i="0" lang="en-US" sz="2000" u="none" cap="none" strike="noStrike">
                <a:solidFill>
                  <a:schemeClr val="dk1"/>
                </a:solidFill>
                <a:latin typeface="Calibri"/>
                <a:ea typeface="Calibri"/>
                <a:cs typeface="Calibri"/>
                <a:sym typeface="Calibri"/>
              </a:rPr>
              <a:t>Scalability:</a:t>
            </a:r>
            <a:endParaRPr/>
          </a:p>
          <a:p>
            <a:pPr indent="-410028" lvl="1" marL="914400" marR="0" rtl="0" algn="l">
              <a:lnSpc>
                <a:spcPct val="100000"/>
              </a:lnSpc>
              <a:spcBef>
                <a:spcPts val="1000"/>
              </a:spcBef>
              <a:spcAft>
                <a:spcPts val="0"/>
              </a:spcAft>
              <a:buClr>
                <a:schemeClr val="dk1"/>
              </a:buClr>
              <a:buSzPts val="2857"/>
              <a:buFont typeface="Arial"/>
              <a:buChar char="○"/>
            </a:pPr>
            <a:r>
              <a:rPr b="0" i="0" lang="en-US" sz="2000" u="none" cap="none" strike="noStrike">
                <a:solidFill>
                  <a:schemeClr val="dk1"/>
                </a:solidFill>
                <a:latin typeface="Calibri"/>
                <a:ea typeface="Calibri"/>
                <a:cs typeface="Calibri"/>
                <a:sym typeface="Calibri"/>
              </a:rPr>
              <a:t>Easily scalable to any domain with large unlabeled corpora.</a:t>
            </a:r>
            <a:endParaRPr/>
          </a:p>
          <a:p>
            <a:pPr indent="-410028" lvl="1" marL="914400" marR="0" rtl="0" algn="l">
              <a:lnSpc>
                <a:spcPct val="100000"/>
              </a:lnSpc>
              <a:spcBef>
                <a:spcPts val="1000"/>
              </a:spcBef>
              <a:spcAft>
                <a:spcPts val="0"/>
              </a:spcAft>
              <a:buClr>
                <a:schemeClr val="dk1"/>
              </a:buClr>
              <a:buSzPts val="2857"/>
              <a:buFont typeface="Arial"/>
              <a:buChar char="○"/>
            </a:pPr>
            <a:r>
              <a:rPr b="0" i="0" lang="en-US" sz="2000" u="none" cap="none" strike="noStrike">
                <a:solidFill>
                  <a:schemeClr val="dk1"/>
                </a:solidFill>
                <a:latin typeface="Calibri"/>
                <a:ea typeface="Calibri"/>
                <a:cs typeface="Calibri"/>
                <a:sym typeface="Calibri"/>
              </a:rPr>
              <a:t>Generate data quickly and at a low cost.</a:t>
            </a:r>
            <a:endParaRPr b="1" sz="2000">
              <a:solidFill>
                <a:schemeClr val="dk1"/>
              </a:solidFill>
              <a:latin typeface="Calibri"/>
              <a:ea typeface="Calibri"/>
              <a:cs typeface="Calibri"/>
              <a:sym typeface="Calibri"/>
            </a:endParaRPr>
          </a:p>
          <a:p>
            <a:pPr indent="0" lvl="1" marL="0" marR="0" rtl="0" algn="l">
              <a:lnSpc>
                <a:spcPct val="100000"/>
              </a:lnSpc>
              <a:spcBef>
                <a:spcPts val="1000"/>
              </a:spcBef>
              <a:spcAft>
                <a:spcPts val="0"/>
              </a:spcAft>
              <a:buNone/>
            </a:pPr>
            <a:r>
              <a:rPr b="1" i="0" lang="en-US" sz="2000" u="none" cap="none" strike="noStrike">
                <a:solidFill>
                  <a:schemeClr val="dk1"/>
                </a:solidFill>
                <a:latin typeface="Calibri"/>
                <a:ea typeface="Calibri"/>
                <a:cs typeface="Calibri"/>
                <a:sym typeface="Calibri"/>
              </a:rPr>
              <a:t>Independence from Proprietary Models</a:t>
            </a:r>
            <a:endParaRPr/>
          </a:p>
          <a:p>
            <a:pPr indent="-410028" lvl="1" marL="914400" marR="0" rtl="0" algn="l">
              <a:lnSpc>
                <a:spcPct val="100000"/>
              </a:lnSpc>
              <a:spcBef>
                <a:spcPts val="1000"/>
              </a:spcBef>
              <a:spcAft>
                <a:spcPts val="0"/>
              </a:spcAft>
              <a:buClr>
                <a:schemeClr val="dk1"/>
              </a:buClr>
              <a:buSzPts val="2857"/>
              <a:buFont typeface="Arial"/>
              <a:buChar char="○"/>
            </a:pPr>
            <a:r>
              <a:rPr b="0" i="0" lang="en-US" sz="2000" u="none" cap="none" strike="noStrike">
                <a:solidFill>
                  <a:schemeClr val="dk1"/>
                </a:solidFill>
                <a:latin typeface="Calibri"/>
                <a:ea typeface="Calibri"/>
                <a:cs typeface="Calibri"/>
                <a:sym typeface="Calibri"/>
              </a:rPr>
              <a:t>Eno reliance on expensive, closed-source models.</a:t>
            </a:r>
            <a:endParaRPr/>
          </a:p>
          <a:p>
            <a:pPr indent="-410028" lvl="1" marL="914400" marR="0" rtl="0" algn="l">
              <a:lnSpc>
                <a:spcPct val="100000"/>
              </a:lnSpc>
              <a:spcBef>
                <a:spcPts val="1000"/>
              </a:spcBef>
              <a:spcAft>
                <a:spcPts val="0"/>
              </a:spcAft>
              <a:buClr>
                <a:schemeClr val="dk1"/>
              </a:buClr>
              <a:buSzPts val="2857"/>
              <a:buFont typeface="Arial"/>
              <a:buChar char="○"/>
            </a:pPr>
            <a:r>
              <a:rPr b="0" i="0" lang="en-US" sz="2000" u="none" cap="none" strike="noStrike">
                <a:solidFill>
                  <a:schemeClr val="dk1"/>
                </a:solidFill>
                <a:latin typeface="Calibri"/>
                <a:ea typeface="Calibri"/>
                <a:cs typeface="Calibri"/>
                <a:sym typeface="Calibri"/>
              </a:rPr>
              <a:t>Accessible to the broader research community.</a:t>
            </a:r>
            <a:endParaRPr b="1" i="0" sz="32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nvSpPr>
        <p:spPr>
          <a:xfrm>
            <a:off x="999450" y="582229"/>
            <a:ext cx="6647100" cy="694200"/>
          </a:xfrm>
          <a:prstGeom prst="rect">
            <a:avLst/>
          </a:prstGeom>
          <a:noFill/>
          <a:ln>
            <a:noFill/>
          </a:ln>
        </p:spPr>
        <p:txBody>
          <a:bodyPr anchorCtr="0" anchor="b" bIns="45700" lIns="91425" spcFirstLastPara="1" rIns="91425" wrap="square" tIns="45700">
            <a:normAutofit fontScale="92500"/>
          </a:bodyPr>
          <a:lstStyle/>
          <a:p>
            <a:pPr indent="0" lvl="0" marL="0" marR="0" rtl="0" algn="l">
              <a:lnSpc>
                <a:spcPct val="90000"/>
              </a:lnSpc>
              <a:spcBef>
                <a:spcPts val="0"/>
              </a:spcBef>
              <a:spcAft>
                <a:spcPts val="0"/>
              </a:spcAft>
              <a:buClr>
                <a:schemeClr val="dk2"/>
              </a:buClr>
              <a:buSzPct val="100000"/>
              <a:buFont typeface="Arial"/>
              <a:buNone/>
            </a:pPr>
            <a:r>
              <a:rPr b="1" lang="en-US" sz="3200">
                <a:solidFill>
                  <a:schemeClr val="dk2"/>
                </a:solidFill>
                <a:latin typeface="Helvetica Neue"/>
                <a:ea typeface="Helvetica Neue"/>
                <a:cs typeface="Helvetica Neue"/>
                <a:sym typeface="Helvetica Neue"/>
              </a:rPr>
              <a:t>Ease and Difficulty in Reproducing</a:t>
            </a:r>
            <a:endParaRPr b="1" i="0" sz="3200" u="none" cap="none" strike="noStrike">
              <a:solidFill>
                <a:schemeClr val="dk2"/>
              </a:solidFill>
              <a:latin typeface="Helvetica Neue"/>
              <a:ea typeface="Helvetica Neue"/>
              <a:cs typeface="Helvetica Neue"/>
              <a:sym typeface="Helvetica Neue"/>
            </a:endParaRPr>
          </a:p>
        </p:txBody>
      </p:sp>
      <p:sp>
        <p:nvSpPr>
          <p:cNvPr id="165" name="Google Shape;165;p25"/>
          <p:cNvSpPr txBox="1"/>
          <p:nvPr/>
        </p:nvSpPr>
        <p:spPr>
          <a:xfrm>
            <a:off x="999452" y="1422450"/>
            <a:ext cx="10488000" cy="4013100"/>
          </a:xfrm>
          <a:prstGeom prst="rect">
            <a:avLst/>
          </a:prstGeom>
          <a:noFill/>
          <a:ln>
            <a:noFill/>
          </a:ln>
        </p:spPr>
        <p:txBody>
          <a:bodyPr anchorCtr="0" anchor="ctr" bIns="45700" lIns="91425" spcFirstLastPara="1" rIns="91425" wrap="square" tIns="45700">
            <a:normAutofit/>
          </a:bodyPr>
          <a:lstStyle/>
          <a:p>
            <a:pPr indent="0" lvl="0" marL="0" rtl="0" algn="l">
              <a:spcBef>
                <a:spcPts val="1000"/>
              </a:spcBef>
              <a:spcAft>
                <a:spcPts val="0"/>
              </a:spcAft>
              <a:buNone/>
            </a:pPr>
            <a:r>
              <a:rPr b="1" lang="en-US" sz="1900"/>
              <a:t>Ease:</a:t>
            </a:r>
            <a:endParaRPr b="1" sz="1900"/>
          </a:p>
          <a:p>
            <a:pPr indent="-349250" lvl="0" marL="457200" rtl="0" algn="l">
              <a:lnSpc>
                <a:spcPct val="115000"/>
              </a:lnSpc>
              <a:spcBef>
                <a:spcPts val="1200"/>
              </a:spcBef>
              <a:spcAft>
                <a:spcPts val="0"/>
              </a:spcAft>
              <a:buSzPts val="1900"/>
              <a:buChar char="●"/>
            </a:pPr>
            <a:r>
              <a:rPr lang="en-US" sz="1900"/>
              <a:t>Well-documented GitHub repository and instructions.</a:t>
            </a:r>
            <a:endParaRPr sz="1900"/>
          </a:p>
          <a:p>
            <a:pPr indent="-349250" lvl="0" marL="457200" rtl="0" algn="l">
              <a:lnSpc>
                <a:spcPct val="115000"/>
              </a:lnSpc>
              <a:spcBef>
                <a:spcPts val="0"/>
              </a:spcBef>
              <a:spcAft>
                <a:spcPts val="0"/>
              </a:spcAft>
              <a:buSzPts val="1900"/>
              <a:buChar char="●"/>
            </a:pPr>
            <a:r>
              <a:rPr lang="en-US" sz="1900"/>
              <a:t>Pre-generated datasets simplified the workflow.</a:t>
            </a:r>
            <a:endParaRPr sz="1900"/>
          </a:p>
          <a:p>
            <a:pPr indent="-349250" lvl="0" marL="457200" rtl="0" algn="l">
              <a:lnSpc>
                <a:spcPct val="115000"/>
              </a:lnSpc>
              <a:spcBef>
                <a:spcPts val="0"/>
              </a:spcBef>
              <a:spcAft>
                <a:spcPts val="0"/>
              </a:spcAft>
              <a:buSzPts val="1900"/>
              <a:buChar char="●"/>
            </a:pPr>
            <a:r>
              <a:rPr lang="en-US" sz="1900"/>
              <a:t>Minimal modifications required for the code.</a:t>
            </a:r>
            <a:endParaRPr sz="1900"/>
          </a:p>
          <a:p>
            <a:pPr indent="0" lvl="0" marL="457200" rtl="0" algn="l">
              <a:lnSpc>
                <a:spcPct val="115000"/>
              </a:lnSpc>
              <a:spcBef>
                <a:spcPts val="1200"/>
              </a:spcBef>
              <a:spcAft>
                <a:spcPts val="0"/>
              </a:spcAft>
              <a:buNone/>
            </a:pPr>
            <a:r>
              <a:t/>
            </a:r>
            <a:endParaRPr sz="1900"/>
          </a:p>
          <a:p>
            <a:pPr indent="0" lvl="0" marL="0" rtl="0" algn="l">
              <a:lnSpc>
                <a:spcPct val="115000"/>
              </a:lnSpc>
              <a:spcBef>
                <a:spcPts val="1200"/>
              </a:spcBef>
              <a:spcAft>
                <a:spcPts val="0"/>
              </a:spcAft>
              <a:buNone/>
            </a:pPr>
            <a:r>
              <a:rPr b="1" lang="en-US" sz="1900"/>
              <a:t>Difficulty:</a:t>
            </a:r>
            <a:endParaRPr b="1" sz="1900"/>
          </a:p>
          <a:p>
            <a:pPr indent="-349250" lvl="0" marL="457200" rtl="0" algn="l">
              <a:lnSpc>
                <a:spcPct val="115000"/>
              </a:lnSpc>
              <a:spcBef>
                <a:spcPts val="1200"/>
              </a:spcBef>
              <a:spcAft>
                <a:spcPts val="0"/>
              </a:spcAft>
              <a:buSzPts val="1900"/>
              <a:buChar char="●"/>
            </a:pPr>
            <a:r>
              <a:rPr lang="en-US" sz="1900"/>
              <a:t>Dataset generation was not reproduced due to resource constraints.</a:t>
            </a:r>
            <a:endParaRPr sz="1900"/>
          </a:p>
          <a:p>
            <a:pPr indent="-349250" lvl="0" marL="457200" rtl="0" algn="l">
              <a:lnSpc>
                <a:spcPct val="115000"/>
              </a:lnSpc>
              <a:spcBef>
                <a:spcPts val="0"/>
              </a:spcBef>
              <a:spcAft>
                <a:spcPts val="0"/>
              </a:spcAft>
              <a:buSzPts val="1900"/>
              <a:buChar char="●"/>
            </a:pPr>
            <a:r>
              <a:rPr lang="en-US" sz="1900"/>
              <a:t>Hyperparameter details were not fully specified, requiring additional tuning.</a:t>
            </a:r>
            <a:endParaRPr sz="1900"/>
          </a:p>
          <a:p>
            <a:pPr indent="-349250" lvl="0" marL="457200" rtl="0" algn="l">
              <a:lnSpc>
                <a:spcPct val="115000"/>
              </a:lnSpc>
              <a:spcBef>
                <a:spcPts val="0"/>
              </a:spcBef>
              <a:spcAft>
                <a:spcPts val="0"/>
              </a:spcAft>
              <a:buSzPts val="1900"/>
              <a:buChar char="●"/>
            </a:pPr>
            <a:r>
              <a:rPr lang="en-US" sz="1900"/>
              <a:t>System limitations restricted experimentation to smaller models like GPT-2.</a:t>
            </a:r>
            <a:endParaRPr b="1" sz="19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6"/>
          <p:cNvSpPr txBox="1"/>
          <p:nvPr/>
        </p:nvSpPr>
        <p:spPr>
          <a:xfrm>
            <a:off x="704548" y="505421"/>
            <a:ext cx="6647100" cy="1217100"/>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chemeClr val="dk2"/>
              </a:buClr>
              <a:buSzPts val="3200"/>
              <a:buFont typeface="Arial"/>
              <a:buNone/>
            </a:pPr>
            <a:r>
              <a:rPr b="1" i="0" lang="en-US" sz="3200" u="none" cap="none" strike="noStrike">
                <a:solidFill>
                  <a:schemeClr val="dk2"/>
                </a:solidFill>
                <a:latin typeface="Helvetica Neue"/>
                <a:ea typeface="Helvetica Neue"/>
                <a:cs typeface="Helvetica Neue"/>
                <a:sym typeface="Helvetica Neue"/>
              </a:rPr>
              <a:t>Limitations &amp; Future work</a:t>
            </a:r>
            <a:endParaRPr b="0" i="0" sz="1400" u="none" cap="none" strike="noStrike">
              <a:solidFill>
                <a:srgbClr val="000000"/>
              </a:solidFill>
              <a:latin typeface="Arial"/>
              <a:ea typeface="Arial"/>
              <a:cs typeface="Arial"/>
              <a:sym typeface="Arial"/>
            </a:endParaRPr>
          </a:p>
        </p:txBody>
      </p:sp>
      <p:sp>
        <p:nvSpPr>
          <p:cNvPr id="172" name="Google Shape;172;p26"/>
          <p:cNvSpPr txBox="1"/>
          <p:nvPr/>
        </p:nvSpPr>
        <p:spPr>
          <a:xfrm>
            <a:off x="999452" y="1164771"/>
            <a:ext cx="10488000" cy="3942600"/>
          </a:xfrm>
          <a:prstGeom prst="rect">
            <a:avLst/>
          </a:prstGeom>
          <a:noFill/>
          <a:ln>
            <a:noFill/>
          </a:ln>
        </p:spPr>
        <p:txBody>
          <a:bodyPr anchorCtr="0" anchor="b" bIns="45700" lIns="91425" spcFirstLastPara="1" rIns="91425" wrap="square" tIns="45700">
            <a:normAutofit/>
          </a:bodyPr>
          <a:lstStyle/>
          <a:p>
            <a:pPr indent="0" lvl="0" marL="0" rtl="0" algn="l">
              <a:lnSpc>
                <a:spcPct val="115000"/>
              </a:lnSpc>
              <a:spcBef>
                <a:spcPts val="0"/>
              </a:spcBef>
              <a:spcAft>
                <a:spcPts val="0"/>
              </a:spcAft>
              <a:buNone/>
            </a:pPr>
            <a:r>
              <a:rPr b="1" lang="en-US" sz="1900">
                <a:solidFill>
                  <a:schemeClr val="dk1"/>
                </a:solidFill>
              </a:rPr>
              <a:t>REInstruct Limitations:</a:t>
            </a:r>
            <a:endParaRPr b="1" sz="1900">
              <a:solidFill>
                <a:schemeClr val="dk1"/>
              </a:solidFill>
            </a:endParaRPr>
          </a:p>
          <a:p>
            <a:pPr indent="-349250" lvl="0" marL="457200" rtl="0" algn="l">
              <a:spcBef>
                <a:spcPts val="0"/>
              </a:spcBef>
              <a:spcAft>
                <a:spcPts val="0"/>
              </a:spcAft>
              <a:buSzPts val="1900"/>
              <a:buChar char="●"/>
            </a:pPr>
            <a:r>
              <a:rPr lang="en-US" sz="1900">
                <a:solidFill>
                  <a:schemeClr val="dk1"/>
                </a:solidFill>
              </a:rPr>
              <a:t>REInstruct is limited by the quality of the raw corpora used for instruction generation.</a:t>
            </a:r>
            <a:endParaRPr sz="1900"/>
          </a:p>
          <a:p>
            <a:pPr indent="-349250" lvl="0" marL="457200" rtl="0" algn="l">
              <a:spcBef>
                <a:spcPts val="0"/>
              </a:spcBef>
              <a:spcAft>
                <a:spcPts val="0"/>
              </a:spcAft>
              <a:buSzPts val="1900"/>
              <a:buChar char="●"/>
            </a:pPr>
            <a:r>
              <a:rPr lang="en-US" sz="1900">
                <a:solidFill>
                  <a:schemeClr val="dk1"/>
                </a:solidFill>
              </a:rPr>
              <a:t>Some domains may require additional fine-tuning for higher specificity.</a:t>
            </a:r>
            <a:endParaRPr sz="1900"/>
          </a:p>
          <a:p>
            <a:pPr indent="-349250" lvl="0" marL="457200" rtl="0" algn="l">
              <a:spcBef>
                <a:spcPts val="0"/>
              </a:spcBef>
              <a:spcAft>
                <a:spcPts val="0"/>
              </a:spcAft>
              <a:buSzPts val="1900"/>
              <a:buChar char="●"/>
            </a:pPr>
            <a:r>
              <a:rPr lang="en-US" sz="1900">
                <a:solidFill>
                  <a:schemeClr val="dk1"/>
                </a:solidFill>
              </a:rPr>
              <a:t>Quality control in diverse, niche areas may still need further improvement.</a:t>
            </a:r>
            <a:endParaRPr sz="1900">
              <a:solidFill>
                <a:schemeClr val="dk1"/>
              </a:solidFill>
            </a:endParaRPr>
          </a:p>
          <a:p>
            <a:pPr indent="0" lvl="0" marL="457200" rtl="0" algn="l">
              <a:spcBef>
                <a:spcPts val="0"/>
              </a:spcBef>
              <a:spcAft>
                <a:spcPts val="0"/>
              </a:spcAft>
              <a:buNone/>
            </a:pPr>
            <a:r>
              <a:t/>
            </a:r>
            <a:endParaRPr sz="20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b="1" lang="en-US" sz="1900">
                <a:solidFill>
                  <a:schemeClr val="dk1"/>
                </a:solidFill>
              </a:rPr>
              <a:t>Future Work:</a:t>
            </a:r>
            <a:endParaRPr b="1" sz="1900">
              <a:solidFill>
                <a:schemeClr val="dk1"/>
              </a:solidFill>
            </a:endParaRPr>
          </a:p>
          <a:p>
            <a:pPr indent="-349250" lvl="0" marL="457200" rtl="0" algn="l">
              <a:spcBef>
                <a:spcPts val="0"/>
              </a:spcBef>
              <a:spcAft>
                <a:spcPts val="0"/>
              </a:spcAft>
              <a:buSzPts val="1900"/>
              <a:buChar char="●"/>
            </a:pPr>
            <a:r>
              <a:rPr lang="en-US" sz="1900">
                <a:solidFill>
                  <a:schemeClr val="dk1"/>
                </a:solidFill>
              </a:rPr>
              <a:t>Integrate domain-specific expertise to improve data quality in specialized areas.</a:t>
            </a:r>
            <a:endParaRPr sz="1900"/>
          </a:p>
          <a:p>
            <a:pPr indent="-349250" lvl="0" marL="457200" rtl="0" algn="l">
              <a:spcBef>
                <a:spcPts val="0"/>
              </a:spcBef>
              <a:spcAft>
                <a:spcPts val="0"/>
              </a:spcAft>
              <a:buSzPts val="1900"/>
              <a:buChar char="●"/>
            </a:pPr>
            <a:r>
              <a:rPr lang="en-US" sz="1900">
                <a:solidFill>
                  <a:schemeClr val="dk1"/>
                </a:solidFill>
              </a:rPr>
              <a:t>Explore advanced evaluation metrics for dataset quality.</a:t>
            </a:r>
            <a:endParaRPr sz="1900">
              <a:solidFill>
                <a:schemeClr val="dk1"/>
              </a:solidFill>
            </a:endParaRPr>
          </a:p>
          <a:p>
            <a:pPr indent="0" lvl="0" marL="0" marR="0" rtl="0" algn="l">
              <a:lnSpc>
                <a:spcPct val="100000"/>
              </a:lnSpc>
              <a:spcBef>
                <a:spcPts val="100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7"/>
          <p:cNvSpPr txBox="1"/>
          <p:nvPr>
            <p:ph idx="1" type="body"/>
          </p:nvPr>
        </p:nvSpPr>
        <p:spPr>
          <a:xfrm>
            <a:off x="674049" y="5546775"/>
            <a:ext cx="5239500" cy="8805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00B5E2"/>
              </a:buClr>
              <a:buSzPts val="4800"/>
              <a:buFont typeface="Arial"/>
              <a:buNone/>
            </a:pPr>
            <a:r>
              <a:rPr b="1" lang="en-US" sz="4800">
                <a:solidFill>
                  <a:srgbClr val="00B5E2"/>
                </a:solidFill>
              </a:rPr>
              <a:t>THANK YOU!!</a:t>
            </a:r>
            <a:endParaRPr b="1" i="0" sz="4800" u="none" cap="none" strike="noStrike">
              <a:solidFill>
                <a:srgbClr val="00B5E2"/>
              </a:solidFill>
              <a:latin typeface="Helvetica Neue"/>
              <a:ea typeface="Helvetica Neue"/>
              <a:cs typeface="Helvetica Neue"/>
              <a:sym typeface="Helvetica Neue"/>
            </a:endParaRPr>
          </a:p>
        </p:txBody>
      </p:sp>
      <p:sp>
        <p:nvSpPr>
          <p:cNvPr id="178" name="Google Shape;178;p27"/>
          <p:cNvSpPr txBox="1"/>
          <p:nvPr>
            <p:ph idx="1" type="body"/>
          </p:nvPr>
        </p:nvSpPr>
        <p:spPr>
          <a:xfrm>
            <a:off x="8485825" y="5585025"/>
            <a:ext cx="4818900" cy="804000"/>
          </a:xfrm>
          <a:prstGeom prst="rect">
            <a:avLst/>
          </a:prstGeom>
          <a:noFill/>
          <a:ln>
            <a:noFill/>
          </a:ln>
        </p:spPr>
        <p:txBody>
          <a:bodyPr anchorCtr="0" anchor="t" bIns="45700" lIns="91425" spcFirstLastPara="1" rIns="91425" wrap="square" tIns="45700">
            <a:normAutofit/>
          </a:bodyPr>
          <a:lstStyle/>
          <a:p>
            <a:pPr indent="0" lvl="0" marL="457200" rtl="0" algn="just">
              <a:lnSpc>
                <a:spcPct val="107000"/>
              </a:lnSpc>
              <a:spcBef>
                <a:spcPts val="0"/>
              </a:spcBef>
              <a:spcAft>
                <a:spcPts val="0"/>
              </a:spcAft>
              <a:buNone/>
            </a:pPr>
            <a:r>
              <a:rPr b="1" lang="en-US" sz="817">
                <a:solidFill>
                  <a:schemeClr val="dk1"/>
                </a:solidFill>
                <a:latin typeface="Arial"/>
                <a:ea typeface="Arial"/>
                <a:cs typeface="Arial"/>
                <a:sym typeface="Arial"/>
              </a:rPr>
              <a:t>References</a:t>
            </a:r>
            <a:endParaRPr b="1" sz="817">
              <a:solidFill>
                <a:schemeClr val="dk1"/>
              </a:solidFill>
              <a:latin typeface="Arial"/>
              <a:ea typeface="Arial"/>
              <a:cs typeface="Arial"/>
              <a:sym typeface="Arial"/>
            </a:endParaRPr>
          </a:p>
          <a:p>
            <a:pPr indent="0" lvl="0" marL="457200" rtl="0" algn="just">
              <a:lnSpc>
                <a:spcPct val="115000"/>
              </a:lnSpc>
              <a:spcBef>
                <a:spcPts val="800"/>
              </a:spcBef>
              <a:spcAft>
                <a:spcPts val="0"/>
              </a:spcAft>
              <a:buNone/>
            </a:pPr>
            <a:r>
              <a:rPr lang="en-US" sz="817">
                <a:solidFill>
                  <a:srgbClr val="B7B7B7"/>
                </a:solidFill>
                <a:latin typeface="Arial"/>
                <a:ea typeface="Arial"/>
                <a:cs typeface="Arial"/>
                <a:sym typeface="Arial"/>
              </a:rPr>
              <a:t>ACP Paper 2024: </a:t>
            </a:r>
            <a:r>
              <a:rPr lang="en-US" sz="817" u="sng">
                <a:solidFill>
                  <a:srgbClr val="B7B7B7"/>
                </a:solidFill>
                <a:latin typeface="Arial"/>
                <a:ea typeface="Arial"/>
                <a:cs typeface="Arial"/>
                <a:sym typeface="Arial"/>
                <a:hlinkClick r:id="rId3">
                  <a:extLst>
                    <a:ext uri="{A12FA001-AC4F-418D-AE19-62706E023703}">
                      <ahyp:hlinkClr val="tx"/>
                    </a:ext>
                  </a:extLst>
                </a:hlinkClick>
              </a:rPr>
              <a:t>https://aclanthology.org/2024.findings-acl.408.pdf</a:t>
            </a:r>
            <a:endParaRPr sz="817" u="sng">
              <a:solidFill>
                <a:srgbClr val="B7B7B7"/>
              </a:solidFill>
              <a:latin typeface="Arial"/>
              <a:ea typeface="Arial"/>
              <a:cs typeface="Arial"/>
              <a:sym typeface="Arial"/>
            </a:endParaRPr>
          </a:p>
          <a:p>
            <a:pPr indent="0" lvl="0" marL="457200" rtl="0" algn="just">
              <a:lnSpc>
                <a:spcPct val="115000"/>
              </a:lnSpc>
              <a:spcBef>
                <a:spcPts val="0"/>
              </a:spcBef>
              <a:spcAft>
                <a:spcPts val="0"/>
              </a:spcAft>
              <a:buNone/>
            </a:pPr>
            <a:r>
              <a:rPr lang="en-US" sz="817">
                <a:solidFill>
                  <a:srgbClr val="B7B7B7"/>
                </a:solidFill>
                <a:latin typeface="Arial"/>
                <a:ea typeface="Arial"/>
                <a:cs typeface="Arial"/>
                <a:sym typeface="Arial"/>
              </a:rPr>
              <a:t>GitHub repository: </a:t>
            </a:r>
            <a:r>
              <a:rPr lang="en-US" sz="817" u="sng">
                <a:solidFill>
                  <a:srgbClr val="B7B7B7"/>
                </a:solidFill>
                <a:latin typeface="Arial"/>
                <a:ea typeface="Arial"/>
                <a:cs typeface="Arial"/>
                <a:sym typeface="Arial"/>
                <a:hlinkClick r:id="rId4">
                  <a:extLst>
                    <a:ext uri="{A12FA001-AC4F-418D-AE19-62706E023703}">
                      <ahyp:hlinkClr val="tx"/>
                    </a:ext>
                  </a:extLst>
                </a:hlinkClick>
              </a:rPr>
              <a:t>https://github.com/cs32963/REInstruct</a:t>
            </a:r>
            <a:endParaRPr sz="817" u="sng">
              <a:solidFill>
                <a:srgbClr val="B7B7B7"/>
              </a:solidFill>
              <a:latin typeface="Arial"/>
              <a:ea typeface="Arial"/>
              <a:cs typeface="Arial"/>
              <a:sym typeface="Arial"/>
            </a:endParaRPr>
          </a:p>
          <a:p>
            <a:pPr indent="0" lvl="0" marL="0" marR="0" rtl="0" algn="l">
              <a:lnSpc>
                <a:spcPct val="90000"/>
              </a:lnSpc>
              <a:spcBef>
                <a:spcPts val="0"/>
              </a:spcBef>
              <a:spcAft>
                <a:spcPts val="0"/>
              </a:spcAft>
              <a:buNone/>
            </a:pPr>
            <a:r>
              <a:t/>
            </a:r>
            <a:endParaRPr b="1" sz="910">
              <a:solidFill>
                <a:srgbClr val="B7B7B7"/>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5"/>
          <p:cNvSpPr txBox="1"/>
          <p:nvPr>
            <p:ph idx="2" type="body"/>
          </p:nvPr>
        </p:nvSpPr>
        <p:spPr>
          <a:xfrm>
            <a:off x="704542" y="225066"/>
            <a:ext cx="9303986" cy="775904"/>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chemeClr val="dk2"/>
              </a:buClr>
              <a:buSzPts val="2800"/>
              <a:buFont typeface="Arial"/>
              <a:buNone/>
            </a:pPr>
            <a:r>
              <a:rPr lang="en-US" sz="2800"/>
              <a:t>Introduction</a:t>
            </a:r>
            <a:endParaRPr sz="2800"/>
          </a:p>
        </p:txBody>
      </p:sp>
      <p:sp>
        <p:nvSpPr>
          <p:cNvPr id="90" name="Google Shape;90;p15"/>
          <p:cNvSpPr txBox="1"/>
          <p:nvPr/>
        </p:nvSpPr>
        <p:spPr>
          <a:xfrm>
            <a:off x="703500" y="1209150"/>
            <a:ext cx="10785000" cy="4439700"/>
          </a:xfrm>
          <a:prstGeom prst="rect">
            <a:avLst/>
          </a:prstGeom>
          <a:noFill/>
          <a:ln>
            <a:noFill/>
          </a:ln>
        </p:spPr>
        <p:txBody>
          <a:bodyPr anchorCtr="0" anchor="t" bIns="45700" lIns="91425" spcFirstLastPara="1" rIns="91425" wrap="square" tIns="45700">
            <a:noAutofit/>
          </a:bodyPr>
          <a:lstStyle/>
          <a:p>
            <a:pPr indent="457200" lvl="0" marL="0" rtl="0" algn="l">
              <a:lnSpc>
                <a:spcPct val="150000"/>
              </a:lnSpc>
              <a:spcBef>
                <a:spcPts val="1000"/>
              </a:spcBef>
              <a:spcAft>
                <a:spcPts val="0"/>
              </a:spcAft>
              <a:buNone/>
            </a:pPr>
            <a:r>
              <a:rPr b="1" lang="en-US" sz="2000">
                <a:solidFill>
                  <a:schemeClr val="dk1"/>
                </a:solidFill>
                <a:latin typeface="Calibri"/>
                <a:ea typeface="Calibri"/>
                <a:cs typeface="Calibri"/>
                <a:sym typeface="Calibri"/>
              </a:rPr>
              <a:t>Instruction-Tuned Models</a:t>
            </a:r>
            <a:endParaRPr b="1" sz="2000">
              <a:solidFill>
                <a:schemeClr val="dk1"/>
              </a:solidFill>
              <a:latin typeface="Calibri"/>
              <a:ea typeface="Calibri"/>
              <a:cs typeface="Calibri"/>
              <a:sym typeface="Calibri"/>
            </a:endParaRPr>
          </a:p>
          <a:p>
            <a:pPr indent="-355600" lvl="1" marL="914400" rtl="0" algn="l">
              <a:lnSpc>
                <a:spcPct val="150000"/>
              </a:lnSpc>
              <a:spcBef>
                <a:spcPts val="1000"/>
              </a:spcBef>
              <a:spcAft>
                <a:spcPts val="0"/>
              </a:spcAft>
              <a:buClr>
                <a:schemeClr val="dk1"/>
              </a:buClr>
              <a:buSzPts val="2000"/>
              <a:buChar char="○"/>
            </a:pPr>
            <a:r>
              <a:rPr lang="en-US" sz="2000">
                <a:solidFill>
                  <a:schemeClr val="dk1"/>
                </a:solidFill>
                <a:latin typeface="Calibri"/>
                <a:ea typeface="Calibri"/>
                <a:cs typeface="Calibri"/>
                <a:sym typeface="Calibri"/>
              </a:rPr>
              <a:t>Models fine-tuned on input-output task pairs, e.g., ChatGPT.</a:t>
            </a:r>
            <a:endParaRPr/>
          </a:p>
          <a:p>
            <a:pPr indent="457200" lvl="0" marL="0" rtl="0" algn="l">
              <a:lnSpc>
                <a:spcPct val="150000"/>
              </a:lnSpc>
              <a:spcBef>
                <a:spcPts val="1000"/>
              </a:spcBef>
              <a:spcAft>
                <a:spcPts val="0"/>
              </a:spcAft>
              <a:buNone/>
            </a:pPr>
            <a:r>
              <a:rPr b="1" lang="en-US" sz="2000">
                <a:solidFill>
                  <a:schemeClr val="dk1"/>
                </a:solidFill>
                <a:latin typeface="Calibri"/>
                <a:ea typeface="Calibri"/>
                <a:cs typeface="Calibri"/>
                <a:sym typeface="Calibri"/>
              </a:rPr>
              <a:t>Instruction datasets</a:t>
            </a:r>
            <a:endParaRPr b="1" sz="2000">
              <a:solidFill>
                <a:schemeClr val="dk1"/>
              </a:solidFill>
              <a:latin typeface="Calibri"/>
              <a:ea typeface="Calibri"/>
              <a:cs typeface="Calibri"/>
              <a:sym typeface="Calibri"/>
            </a:endParaRPr>
          </a:p>
          <a:p>
            <a:pPr indent="-355600" lvl="1" marL="914400" rtl="0" algn="l">
              <a:lnSpc>
                <a:spcPct val="150000"/>
              </a:lnSpc>
              <a:spcBef>
                <a:spcPts val="1000"/>
              </a:spcBef>
              <a:spcAft>
                <a:spcPts val="0"/>
              </a:spcAft>
              <a:buClr>
                <a:schemeClr val="dk1"/>
              </a:buClr>
              <a:buSzPts val="2000"/>
              <a:buChar char="○"/>
            </a:pPr>
            <a:r>
              <a:rPr lang="en-US" sz="2000">
                <a:solidFill>
                  <a:schemeClr val="dk1"/>
                </a:solidFill>
                <a:latin typeface="Calibri"/>
                <a:ea typeface="Calibri"/>
                <a:cs typeface="Calibri"/>
                <a:sym typeface="Calibri"/>
              </a:rPr>
              <a:t>Enable precise task understanding for models like GPT and ChatGPT</a:t>
            </a:r>
            <a:endParaRPr sz="2000">
              <a:solidFill>
                <a:schemeClr val="dk1"/>
              </a:solidFill>
              <a:latin typeface="Calibri"/>
              <a:ea typeface="Calibri"/>
              <a:cs typeface="Calibri"/>
              <a:sym typeface="Calibri"/>
            </a:endParaRPr>
          </a:p>
          <a:p>
            <a:pPr indent="0" lvl="0" marL="457200" rtl="0" algn="l">
              <a:lnSpc>
                <a:spcPct val="150000"/>
              </a:lnSpc>
              <a:spcBef>
                <a:spcPts val="1000"/>
              </a:spcBef>
              <a:spcAft>
                <a:spcPts val="0"/>
              </a:spcAft>
              <a:buNone/>
            </a:pPr>
            <a:r>
              <a:rPr b="1" lang="en-US" sz="2000">
                <a:solidFill>
                  <a:schemeClr val="dk1"/>
                </a:solidFill>
                <a:latin typeface="Calibri"/>
                <a:ea typeface="Calibri"/>
                <a:cs typeface="Calibri"/>
                <a:sym typeface="Calibri"/>
              </a:rPr>
              <a:t>Challenge</a:t>
            </a:r>
            <a:endParaRPr/>
          </a:p>
          <a:p>
            <a:pPr indent="-355600" lvl="1" marL="914400" rtl="0" algn="l">
              <a:lnSpc>
                <a:spcPct val="150000"/>
              </a:lnSpc>
              <a:spcBef>
                <a:spcPts val="1000"/>
              </a:spcBef>
              <a:spcAft>
                <a:spcPts val="0"/>
              </a:spcAft>
              <a:buClr>
                <a:schemeClr val="dk1"/>
              </a:buClr>
              <a:buSzPts val="2000"/>
              <a:buChar char="○"/>
            </a:pPr>
            <a:r>
              <a:rPr lang="en-US" sz="2000">
                <a:solidFill>
                  <a:schemeClr val="dk1"/>
                </a:solidFill>
                <a:latin typeface="Calibri"/>
                <a:ea typeface="Calibri"/>
                <a:cs typeface="Calibri"/>
                <a:sym typeface="Calibri"/>
              </a:rPr>
              <a:t>Expensive, human-annotated datasets.</a:t>
            </a:r>
            <a:endParaRPr sz="2000">
              <a:solidFill>
                <a:schemeClr val="dk1"/>
              </a:solidFill>
              <a:latin typeface="Calibri"/>
              <a:ea typeface="Calibri"/>
              <a:cs typeface="Calibri"/>
              <a:sym typeface="Calibri"/>
            </a:endParaRPr>
          </a:p>
          <a:p>
            <a:pPr indent="-355600" lvl="1" marL="914400" rtl="0" algn="l">
              <a:lnSpc>
                <a:spcPct val="150000"/>
              </a:lnSpc>
              <a:spcBef>
                <a:spcPts val="1000"/>
              </a:spcBef>
              <a:spcAft>
                <a:spcPts val="0"/>
              </a:spcAft>
              <a:buClr>
                <a:schemeClr val="dk1"/>
              </a:buClr>
              <a:buSzPts val="2000"/>
              <a:buChar char="○"/>
            </a:pPr>
            <a:r>
              <a:rPr lang="en-US" sz="2000">
                <a:solidFill>
                  <a:schemeClr val="dk1"/>
                </a:solidFill>
                <a:latin typeface="Calibri"/>
                <a:ea typeface="Calibri"/>
                <a:cs typeface="Calibri"/>
                <a:sym typeface="Calibri"/>
              </a:rPr>
              <a:t>Dependency on pre-existing instruction-tuned models</a:t>
            </a:r>
            <a:endParaRPr b="1" sz="20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6"/>
          <p:cNvSpPr txBox="1"/>
          <p:nvPr>
            <p:ph idx="2" type="body"/>
          </p:nvPr>
        </p:nvSpPr>
        <p:spPr>
          <a:xfrm>
            <a:off x="704542" y="225066"/>
            <a:ext cx="9303986" cy="775904"/>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chemeClr val="dk2"/>
              </a:buClr>
              <a:buSzPts val="2800"/>
              <a:buFont typeface="Arial"/>
              <a:buNone/>
            </a:pPr>
            <a:r>
              <a:rPr lang="en-US" sz="2800"/>
              <a:t>Problem Statement</a:t>
            </a:r>
            <a:endParaRPr sz="2800"/>
          </a:p>
        </p:txBody>
      </p:sp>
      <p:sp>
        <p:nvSpPr>
          <p:cNvPr id="97" name="Google Shape;97;p16"/>
          <p:cNvSpPr txBox="1"/>
          <p:nvPr/>
        </p:nvSpPr>
        <p:spPr>
          <a:xfrm>
            <a:off x="942039" y="1447689"/>
            <a:ext cx="10785000" cy="3700781"/>
          </a:xfrm>
          <a:prstGeom prst="rect">
            <a:avLst/>
          </a:prstGeom>
          <a:noFill/>
          <a:ln>
            <a:noFill/>
          </a:ln>
        </p:spPr>
        <p:txBody>
          <a:bodyPr anchorCtr="0" anchor="t" bIns="45700" lIns="91425" spcFirstLastPara="1" rIns="91425" wrap="square" tIns="45700">
            <a:noAutofit/>
          </a:bodyPr>
          <a:lstStyle/>
          <a:p>
            <a:pPr indent="0" lvl="2" marL="0" marR="0" rtl="0" algn="l">
              <a:lnSpc>
                <a:spcPct val="100000"/>
              </a:lnSpc>
              <a:spcBef>
                <a:spcPts val="0"/>
              </a:spcBef>
              <a:spcAft>
                <a:spcPts val="0"/>
              </a:spcAft>
              <a:buNone/>
            </a:pPr>
            <a:r>
              <a:rPr b="1" i="0" lang="en-US" sz="2400" u="none" cap="none" strike="noStrike">
                <a:solidFill>
                  <a:schemeClr val="dk1"/>
                </a:solidFill>
                <a:latin typeface="Calibri"/>
                <a:ea typeface="Calibri"/>
                <a:cs typeface="Calibri"/>
                <a:sym typeface="Calibri"/>
              </a:rPr>
              <a:t>Issue Addressed</a:t>
            </a:r>
            <a:endParaRPr/>
          </a:p>
          <a:p>
            <a:pPr indent="0" lvl="2" marL="0" marR="0" rtl="0" algn="l">
              <a:lnSpc>
                <a:spcPct val="100000"/>
              </a:lnSpc>
              <a:spcBef>
                <a:spcPts val="0"/>
              </a:spcBef>
              <a:spcAft>
                <a:spcPts val="0"/>
              </a:spcAft>
              <a:buNone/>
            </a:pPr>
            <a:r>
              <a:t/>
            </a:r>
            <a:endParaRPr b="1" i="0" sz="2000" u="none" cap="none" strike="noStrike">
              <a:solidFill>
                <a:schemeClr val="dk1"/>
              </a:solidFill>
              <a:latin typeface="Calibri"/>
              <a:ea typeface="Calibri"/>
              <a:cs typeface="Calibri"/>
              <a:sym typeface="Calibri"/>
            </a:endParaRPr>
          </a:p>
          <a:p>
            <a:pPr indent="-342900" lvl="2" marL="342900" marR="0" rtl="0" algn="l">
              <a:lnSpc>
                <a:spcPct val="100000"/>
              </a:lnSpc>
              <a:spcBef>
                <a:spcPts val="0"/>
              </a:spcBef>
              <a:spcAft>
                <a:spcPts val="0"/>
              </a:spcAft>
              <a:buClr>
                <a:srgbClr val="000000"/>
              </a:buClr>
              <a:buSzPts val="2000"/>
              <a:buFont typeface="Arial"/>
              <a:buChar char="•"/>
            </a:pPr>
            <a:r>
              <a:rPr b="0" i="0" lang="en-US" sz="2000" u="none" cap="none" strike="noStrike">
                <a:solidFill>
                  <a:schemeClr val="dk1"/>
                </a:solidFill>
                <a:latin typeface="Calibri"/>
                <a:ea typeface="Calibri"/>
                <a:cs typeface="Calibri"/>
                <a:sym typeface="Calibri"/>
              </a:rPr>
              <a:t>Scarcity of instruction datasets for open-source use.</a:t>
            </a:r>
            <a:endParaRPr/>
          </a:p>
          <a:p>
            <a:pPr indent="-342900" lvl="2" marL="342900" marR="0" rtl="0" algn="l">
              <a:lnSpc>
                <a:spcPct val="100000"/>
              </a:lnSpc>
              <a:spcBef>
                <a:spcPts val="0"/>
              </a:spcBef>
              <a:spcAft>
                <a:spcPts val="0"/>
              </a:spcAft>
              <a:buClr>
                <a:srgbClr val="000000"/>
              </a:buClr>
              <a:buSzPts val="2000"/>
              <a:buFont typeface="Arial"/>
              <a:buChar char="•"/>
            </a:pPr>
            <a:r>
              <a:rPr b="0" i="0" lang="en-US" sz="2000" u="none" cap="none" strike="noStrike">
                <a:solidFill>
                  <a:schemeClr val="dk1"/>
                </a:solidFill>
                <a:latin typeface="Calibri"/>
                <a:ea typeface="Calibri"/>
                <a:cs typeface="Calibri"/>
                <a:sym typeface="Calibri"/>
              </a:rPr>
              <a:t>High costs and low scalability of manual annotation.</a:t>
            </a:r>
            <a:endParaRPr/>
          </a:p>
          <a:p>
            <a:pPr indent="-342900" lvl="2" marL="342900" marR="0" rtl="0" algn="l">
              <a:lnSpc>
                <a:spcPct val="100000"/>
              </a:lnSpc>
              <a:spcBef>
                <a:spcPts val="0"/>
              </a:spcBef>
              <a:spcAft>
                <a:spcPts val="0"/>
              </a:spcAft>
              <a:buClr>
                <a:srgbClr val="000000"/>
              </a:buClr>
              <a:buSzPts val="2000"/>
              <a:buFont typeface="Arial"/>
              <a:buChar char="•"/>
            </a:pPr>
            <a:r>
              <a:rPr b="0" i="0" lang="en-US" sz="2000" u="none" cap="none" strike="noStrike">
                <a:solidFill>
                  <a:schemeClr val="dk1"/>
                </a:solidFill>
                <a:latin typeface="Calibri"/>
                <a:ea typeface="Calibri"/>
                <a:cs typeface="Calibri"/>
                <a:sym typeface="Calibri"/>
              </a:rPr>
              <a:t>Dependency on proprietary models limits accessibility.</a:t>
            </a:r>
            <a:endParaRPr/>
          </a:p>
          <a:p>
            <a:pPr indent="-342900" lvl="2" marL="342900" marR="0" rtl="0" algn="l">
              <a:lnSpc>
                <a:spcPct val="100000"/>
              </a:lnSpc>
              <a:spcBef>
                <a:spcPts val="0"/>
              </a:spcBef>
              <a:spcAft>
                <a:spcPts val="0"/>
              </a:spcAft>
              <a:buClr>
                <a:srgbClr val="000000"/>
              </a:buClr>
              <a:buSzPts val="2000"/>
              <a:buFont typeface="Arial"/>
              <a:buChar char="•"/>
            </a:pPr>
            <a:r>
              <a:rPr b="0" i="0" lang="en-US" sz="2000" u="none" cap="none" strike="noStrike">
                <a:solidFill>
                  <a:schemeClr val="dk1"/>
                </a:solidFill>
                <a:latin typeface="Calibri"/>
                <a:ea typeface="Calibri"/>
                <a:cs typeface="Calibri"/>
                <a:sym typeface="Calibri"/>
              </a:rPr>
              <a:t>Underutilization of vast unlabeled corpora.</a:t>
            </a:r>
            <a:endParaRPr/>
          </a:p>
          <a:p>
            <a:pPr indent="0" lvl="2"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US" sz="2400" u="none" cap="none" strike="noStrike">
                <a:solidFill>
                  <a:schemeClr val="dk1"/>
                </a:solidFill>
                <a:latin typeface="Calibri"/>
                <a:ea typeface="Calibri"/>
                <a:cs typeface="Calibri"/>
                <a:sym typeface="Calibri"/>
              </a:rPr>
              <a:t>Goal</a:t>
            </a:r>
            <a:endParaRPr/>
          </a:p>
          <a:p>
            <a:pPr indent="0" lvl="0" marL="0" marR="0" rtl="0" algn="l">
              <a:lnSpc>
                <a:spcPct val="100000"/>
              </a:lnSpc>
              <a:spcBef>
                <a:spcPts val="0"/>
              </a:spcBef>
              <a:spcAft>
                <a:spcPts val="0"/>
              </a:spcAft>
              <a:buNone/>
            </a:pPr>
            <a:r>
              <a:rPr b="0" i="0" lang="en-US" sz="2000" u="none" cap="none" strike="noStrike">
                <a:solidFill>
                  <a:schemeClr val="dk1"/>
                </a:solidFill>
                <a:latin typeface="Calibri"/>
                <a:ea typeface="Calibri"/>
                <a:cs typeface="Calibri"/>
                <a:sym typeface="Calibri"/>
              </a:rPr>
              <a:t>Democratize dataset creation by making it scalable, cost-effective, and accessible.</a:t>
            </a:r>
            <a:endParaRPr/>
          </a:p>
          <a:p>
            <a:pPr indent="0" lvl="1" marL="558800" marR="0" rtl="0" algn="l">
              <a:lnSpc>
                <a:spcPct val="150000"/>
              </a:lnSpc>
              <a:spcBef>
                <a:spcPts val="1000"/>
              </a:spcBef>
              <a:spcAft>
                <a:spcPts val="0"/>
              </a:spcAft>
              <a:buNone/>
            </a:pPr>
            <a:r>
              <a:t/>
            </a:r>
            <a:endParaRPr b="0" i="0" sz="2000" u="none" cap="none" strike="noStrike">
              <a:solidFill>
                <a:schemeClr val="dk1"/>
              </a:solidFill>
              <a:latin typeface="Calibri"/>
              <a:ea typeface="Calibri"/>
              <a:cs typeface="Calibri"/>
              <a:sym typeface="Calibri"/>
            </a:endParaRPr>
          </a:p>
          <a:p>
            <a:pPr indent="0" lvl="0" marL="114300" marR="0" rtl="0" algn="l">
              <a:lnSpc>
                <a:spcPct val="90000"/>
              </a:lnSpc>
              <a:spcBef>
                <a:spcPts val="100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descr="A diagram of text and a magnifying glass&#10;&#10;Description automatically generated" id="103" name="Google Shape;103;p17"/>
          <p:cNvPicPr preferRelativeResize="0"/>
          <p:nvPr/>
        </p:nvPicPr>
        <p:blipFill rotWithShape="1">
          <a:blip r:embed="rId3">
            <a:alphaModFix/>
          </a:blip>
          <a:srcRect b="0" l="0" r="0" t="0"/>
          <a:stretch/>
        </p:blipFill>
        <p:spPr>
          <a:xfrm>
            <a:off x="6495525" y="2824850"/>
            <a:ext cx="5463850" cy="1836275"/>
          </a:xfrm>
          <a:prstGeom prst="rect">
            <a:avLst/>
          </a:prstGeom>
          <a:noFill/>
          <a:ln>
            <a:noFill/>
          </a:ln>
        </p:spPr>
      </p:pic>
      <p:sp>
        <p:nvSpPr>
          <p:cNvPr id="104" name="Google Shape;104;p17"/>
          <p:cNvSpPr txBox="1"/>
          <p:nvPr/>
        </p:nvSpPr>
        <p:spPr>
          <a:xfrm>
            <a:off x="999348" y="605971"/>
            <a:ext cx="4697118" cy="1217123"/>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1000"/>
              </a:spcBef>
              <a:spcAft>
                <a:spcPts val="0"/>
              </a:spcAft>
              <a:buNone/>
            </a:pPr>
            <a:r>
              <a:rPr b="1" i="0" lang="en-US" sz="4000" u="none" cap="none" strike="noStrike">
                <a:solidFill>
                  <a:schemeClr val="dk1"/>
                </a:solidFill>
                <a:latin typeface="Helvetica Neue"/>
                <a:ea typeface="Helvetica Neue"/>
                <a:cs typeface="Helvetica Neue"/>
                <a:sym typeface="Helvetica Neue"/>
              </a:rPr>
              <a:t>REInstruct</a:t>
            </a:r>
            <a:endParaRPr/>
          </a:p>
        </p:txBody>
      </p:sp>
      <p:sp>
        <p:nvSpPr>
          <p:cNvPr id="105" name="Google Shape;105;p17"/>
          <p:cNvSpPr txBox="1"/>
          <p:nvPr/>
        </p:nvSpPr>
        <p:spPr>
          <a:xfrm>
            <a:off x="999346" y="2288331"/>
            <a:ext cx="4697119" cy="3374337"/>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lang="en-US" sz="1600">
                <a:solidFill>
                  <a:schemeClr val="dk1"/>
                </a:solidFill>
              </a:rPr>
              <a:t>Pipeline:</a:t>
            </a:r>
            <a:endParaRPr b="1" sz="1600">
              <a:solidFill>
                <a:schemeClr val="dk1"/>
              </a:solidFill>
            </a:endParaRPr>
          </a:p>
          <a:p>
            <a:pPr indent="-330200" lvl="0" marL="457200" rtl="0" algn="l">
              <a:lnSpc>
                <a:spcPct val="115000"/>
              </a:lnSpc>
              <a:spcBef>
                <a:spcPts val="1200"/>
              </a:spcBef>
              <a:spcAft>
                <a:spcPts val="0"/>
              </a:spcAft>
              <a:buClr>
                <a:schemeClr val="dk1"/>
              </a:buClr>
              <a:buSzPts val="1600"/>
              <a:buChar char="●"/>
            </a:pPr>
            <a:r>
              <a:rPr lang="en-US" sz="1600">
                <a:solidFill>
                  <a:schemeClr val="dk1"/>
                </a:solidFill>
              </a:rPr>
              <a:t>Curate seed dataset with basic instructions.</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US" sz="1600">
                <a:solidFill>
                  <a:schemeClr val="dk1"/>
                </a:solidFill>
              </a:rPr>
              <a:t>Augment using backtranslation and filtering.</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US" sz="1600">
                <a:solidFill>
                  <a:schemeClr val="dk1"/>
                </a:solidFill>
              </a:rPr>
              <a:t>Fine-tune smaller models (e.g., GPT-2).</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US" sz="1600">
                <a:solidFill>
                  <a:schemeClr val="dk1"/>
                </a:solidFill>
              </a:rPr>
              <a:t>Evaluate with benchmarks like AlpacaEval.</a:t>
            </a:r>
            <a:endParaRPr sz="1600">
              <a:solidFill>
                <a:schemeClr val="dk1"/>
              </a:solidFill>
            </a:endParaRPr>
          </a:p>
          <a:p>
            <a:pPr indent="0" lvl="0" marL="0" rtl="0" algn="l">
              <a:lnSpc>
                <a:spcPct val="115000"/>
              </a:lnSpc>
              <a:spcBef>
                <a:spcPts val="1200"/>
              </a:spcBef>
              <a:spcAft>
                <a:spcPts val="0"/>
              </a:spcAft>
              <a:buNone/>
            </a:pPr>
            <a:r>
              <a:rPr b="1" lang="en-US" sz="1600">
                <a:solidFill>
                  <a:schemeClr val="dk1"/>
                </a:solidFill>
              </a:rPr>
              <a:t>Key Benefits:</a:t>
            </a:r>
            <a:r>
              <a:rPr lang="en-US" sz="1600">
                <a:solidFill>
                  <a:schemeClr val="dk1"/>
                </a:solidFill>
              </a:rPr>
              <a:t> Cost-effective, reduces manual annotation, enables open-source models.</a:t>
            </a:r>
            <a:endParaRPr sz="1700">
              <a:solidFill>
                <a:srgbClr val="B7B7B7"/>
              </a:solidFill>
              <a:latin typeface="Helvetica Neue"/>
              <a:ea typeface="Helvetica Neue"/>
              <a:cs typeface="Helvetica Neue"/>
              <a:sym typeface="Helvetica Neu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8"/>
          <p:cNvSpPr txBox="1"/>
          <p:nvPr>
            <p:ph idx="2" type="body"/>
          </p:nvPr>
        </p:nvSpPr>
        <p:spPr>
          <a:xfrm>
            <a:off x="824300" y="225075"/>
            <a:ext cx="9184200" cy="775800"/>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chemeClr val="dk2"/>
              </a:buClr>
              <a:buSzPts val="2800"/>
              <a:buFont typeface="Arial"/>
              <a:buNone/>
            </a:pPr>
            <a:r>
              <a:rPr lang="en-US" sz="3200"/>
              <a:t>Existing Methods vs REInstruct</a:t>
            </a:r>
            <a:endParaRPr sz="3200"/>
          </a:p>
        </p:txBody>
      </p:sp>
      <p:pic>
        <p:nvPicPr>
          <p:cNvPr descr="A diagram of a manual annotation&#10;&#10;Description automatically generated" id="112" name="Google Shape;112;p18"/>
          <p:cNvPicPr preferRelativeResize="0"/>
          <p:nvPr/>
        </p:nvPicPr>
        <p:blipFill rotWithShape="1">
          <a:blip r:embed="rId3">
            <a:alphaModFix/>
          </a:blip>
          <a:srcRect b="0" l="0" r="0" t="0"/>
          <a:stretch/>
        </p:blipFill>
        <p:spPr>
          <a:xfrm>
            <a:off x="989500" y="1292300"/>
            <a:ext cx="4674700" cy="4480076"/>
          </a:xfrm>
          <a:prstGeom prst="rect">
            <a:avLst/>
          </a:prstGeom>
          <a:noFill/>
          <a:ln>
            <a:noFill/>
          </a:ln>
        </p:spPr>
      </p:pic>
      <p:sp>
        <p:nvSpPr>
          <p:cNvPr id="113" name="Google Shape;113;p18"/>
          <p:cNvSpPr txBox="1"/>
          <p:nvPr/>
        </p:nvSpPr>
        <p:spPr>
          <a:xfrm>
            <a:off x="1482375" y="5848150"/>
            <a:ext cx="3811800" cy="480300"/>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chemeClr val="dk2"/>
              </a:buClr>
              <a:buSzPts val="2800"/>
              <a:buFont typeface="Arial"/>
              <a:buNone/>
            </a:pPr>
            <a:r>
              <a:rPr b="0" i="0" lang="en-US" sz="1400" u="none" cap="none" strike="noStrike">
                <a:solidFill>
                  <a:srgbClr val="B7B7B7"/>
                </a:solidFill>
                <a:latin typeface="Arial"/>
                <a:ea typeface="Arial"/>
                <a:cs typeface="Arial"/>
                <a:sym typeface="Arial"/>
              </a:rPr>
              <a:t>Comparison of our automatic instruction data annotation method and previous methods.</a:t>
            </a:r>
            <a:endParaRPr b="0" i="0" sz="1400" u="none" cap="none" strike="noStrike">
              <a:solidFill>
                <a:srgbClr val="B7B7B7"/>
              </a:solidFill>
              <a:latin typeface="Arial"/>
              <a:ea typeface="Arial"/>
              <a:cs typeface="Arial"/>
              <a:sym typeface="Arial"/>
            </a:endParaRPr>
          </a:p>
        </p:txBody>
      </p:sp>
      <p:sp>
        <p:nvSpPr>
          <p:cNvPr id="114" name="Google Shape;114;p18"/>
          <p:cNvSpPr txBox="1"/>
          <p:nvPr/>
        </p:nvSpPr>
        <p:spPr>
          <a:xfrm>
            <a:off x="6609523" y="1976362"/>
            <a:ext cx="5436703" cy="34932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700" u="none" cap="none" strike="noStrike">
                <a:solidFill>
                  <a:srgbClr val="000000"/>
                </a:solidFill>
                <a:latin typeface="Calibri"/>
                <a:ea typeface="Calibri"/>
                <a:cs typeface="Calibri"/>
                <a:sym typeface="Calibri"/>
              </a:rPr>
              <a:t>Manual Annotation</a:t>
            </a:r>
            <a:endParaRPr b="0" i="0" sz="1700" u="none" cap="none" strike="noStrike">
              <a:solidFill>
                <a:srgbClr val="000000"/>
              </a:solidFill>
              <a:latin typeface="Calibri"/>
              <a:ea typeface="Calibri"/>
              <a:cs typeface="Calibri"/>
              <a:sym typeface="Calibri"/>
            </a:endParaRPr>
          </a:p>
          <a:p>
            <a:pPr indent="-107950" lvl="0" marL="0" marR="0" rtl="0" algn="l">
              <a:lnSpc>
                <a:spcPct val="100000"/>
              </a:lnSpc>
              <a:spcBef>
                <a:spcPts val="0"/>
              </a:spcBef>
              <a:spcAft>
                <a:spcPts val="0"/>
              </a:spcAft>
              <a:buClr>
                <a:srgbClr val="000000"/>
              </a:buClr>
              <a:buSzPts val="1700"/>
              <a:buFont typeface="Arial"/>
              <a:buChar char="•"/>
            </a:pPr>
            <a:r>
              <a:rPr b="0" i="0" lang="en-US" sz="1700" u="none" cap="none" strike="noStrike">
                <a:solidFill>
                  <a:srgbClr val="000000"/>
                </a:solidFill>
                <a:latin typeface="Calibri"/>
                <a:ea typeface="Calibri"/>
                <a:cs typeface="Calibri"/>
                <a:sym typeface="Calibri"/>
              </a:rPr>
              <a:t>Relies on human experts.</a:t>
            </a:r>
            <a:endParaRPr/>
          </a:p>
          <a:p>
            <a:pPr indent="-107950" lvl="0" marL="0" marR="0" rtl="0" algn="l">
              <a:lnSpc>
                <a:spcPct val="100000"/>
              </a:lnSpc>
              <a:spcBef>
                <a:spcPts val="0"/>
              </a:spcBef>
              <a:spcAft>
                <a:spcPts val="0"/>
              </a:spcAft>
              <a:buClr>
                <a:srgbClr val="000000"/>
              </a:buClr>
              <a:buSzPts val="1700"/>
              <a:buFont typeface="Arial"/>
              <a:buChar char="•"/>
            </a:pPr>
            <a:r>
              <a:rPr b="0" i="0" lang="en-US" sz="1700" u="none" cap="none" strike="noStrike">
                <a:solidFill>
                  <a:srgbClr val="000000"/>
                </a:solidFill>
                <a:latin typeface="Calibri"/>
                <a:ea typeface="Calibri"/>
                <a:cs typeface="Calibri"/>
                <a:sym typeface="Calibri"/>
              </a:rPr>
              <a:t>Accurate but time-consuming, expensive, and hard to scale.</a:t>
            </a:r>
            <a:endParaRPr/>
          </a:p>
          <a:p>
            <a:pPr indent="0" lvl="0" marL="0" marR="0" rtl="0" algn="l">
              <a:lnSpc>
                <a:spcPct val="100000"/>
              </a:lnSpc>
              <a:spcBef>
                <a:spcPts val="0"/>
              </a:spcBef>
              <a:spcAft>
                <a:spcPts val="0"/>
              </a:spcAft>
              <a:buNone/>
            </a:pPr>
            <a:r>
              <a:t/>
            </a:r>
            <a:endParaRPr b="0" i="0" sz="17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700" u="none" cap="none" strike="noStrike">
                <a:solidFill>
                  <a:srgbClr val="000000"/>
                </a:solidFill>
                <a:latin typeface="Calibri"/>
                <a:ea typeface="Calibri"/>
                <a:cs typeface="Calibri"/>
                <a:sym typeface="Calibri"/>
              </a:rPr>
              <a:t>Distillation from Proprietary Models</a:t>
            </a:r>
            <a:endParaRPr b="0" i="0" sz="1700" u="none" cap="none" strike="noStrike">
              <a:solidFill>
                <a:srgbClr val="000000"/>
              </a:solidFill>
              <a:latin typeface="Calibri"/>
              <a:ea typeface="Calibri"/>
              <a:cs typeface="Calibri"/>
              <a:sym typeface="Calibri"/>
            </a:endParaRPr>
          </a:p>
          <a:p>
            <a:pPr indent="-107950" lvl="0" marL="0" marR="0" rtl="0" algn="l">
              <a:lnSpc>
                <a:spcPct val="100000"/>
              </a:lnSpc>
              <a:spcBef>
                <a:spcPts val="0"/>
              </a:spcBef>
              <a:spcAft>
                <a:spcPts val="0"/>
              </a:spcAft>
              <a:buClr>
                <a:srgbClr val="000000"/>
              </a:buClr>
              <a:buSzPts val="1700"/>
              <a:buFont typeface="Arial"/>
              <a:buChar char="•"/>
            </a:pPr>
            <a:r>
              <a:rPr b="0" i="0" lang="en-US" sz="1700" u="none" cap="none" strike="noStrike">
                <a:solidFill>
                  <a:srgbClr val="000000"/>
                </a:solidFill>
                <a:latin typeface="Calibri"/>
                <a:ea typeface="Calibri"/>
                <a:cs typeface="Calibri"/>
                <a:sym typeface="Calibri"/>
              </a:rPr>
              <a:t>Generates synthetic data using pre-trained models.</a:t>
            </a:r>
            <a:endParaRPr/>
          </a:p>
          <a:p>
            <a:pPr indent="-107950" lvl="0" marL="0" marR="0" rtl="0" algn="l">
              <a:lnSpc>
                <a:spcPct val="100000"/>
              </a:lnSpc>
              <a:spcBef>
                <a:spcPts val="0"/>
              </a:spcBef>
              <a:spcAft>
                <a:spcPts val="0"/>
              </a:spcAft>
              <a:buClr>
                <a:srgbClr val="000000"/>
              </a:buClr>
              <a:buSzPts val="1700"/>
              <a:buFont typeface="Arial"/>
              <a:buChar char="•"/>
            </a:pPr>
            <a:r>
              <a:rPr b="0" i="0" lang="en-US" sz="1700" u="none" cap="none" strike="noStrike">
                <a:solidFill>
                  <a:srgbClr val="000000"/>
                </a:solidFill>
                <a:latin typeface="Calibri"/>
                <a:ea typeface="Calibri"/>
                <a:cs typeface="Calibri"/>
                <a:sym typeface="Calibri"/>
              </a:rPr>
              <a:t>Limited by restricted access and variable quality.</a:t>
            </a:r>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700" u="none" cap="none" strike="noStrike">
                <a:solidFill>
                  <a:srgbClr val="000000"/>
                </a:solidFill>
                <a:latin typeface="Calibri"/>
                <a:ea typeface="Calibri"/>
                <a:cs typeface="Calibri"/>
                <a:sym typeface="Calibri"/>
              </a:rPr>
              <a:t>Building from Unlabeled Corpus (REInstruct)</a:t>
            </a:r>
            <a:endParaRPr b="0" i="0" sz="1700" u="none" cap="none" strike="noStrike">
              <a:solidFill>
                <a:srgbClr val="000000"/>
              </a:solidFill>
              <a:latin typeface="Calibri"/>
              <a:ea typeface="Calibri"/>
              <a:cs typeface="Calibri"/>
              <a:sym typeface="Calibri"/>
            </a:endParaRPr>
          </a:p>
          <a:p>
            <a:pPr indent="-107950" lvl="0" marL="0" marR="0" rtl="0" algn="l">
              <a:lnSpc>
                <a:spcPct val="100000"/>
              </a:lnSpc>
              <a:spcBef>
                <a:spcPts val="0"/>
              </a:spcBef>
              <a:spcAft>
                <a:spcPts val="0"/>
              </a:spcAft>
              <a:buClr>
                <a:srgbClr val="000000"/>
              </a:buClr>
              <a:buSzPts val="1700"/>
              <a:buFont typeface="Arial"/>
              <a:buChar char="•"/>
            </a:pPr>
            <a:r>
              <a:rPr b="0" i="0" lang="en-US" sz="1700" u="none" cap="none" strike="noStrike">
                <a:solidFill>
                  <a:srgbClr val="000000"/>
                </a:solidFill>
                <a:latin typeface="Calibri"/>
                <a:ea typeface="Calibri"/>
                <a:cs typeface="Calibri"/>
                <a:sym typeface="Calibri"/>
              </a:rPr>
              <a:t>Automates task generation from raw text.</a:t>
            </a:r>
            <a:endParaRPr/>
          </a:p>
          <a:p>
            <a:pPr indent="-107950" lvl="0" marL="0" marR="0" rtl="0" algn="l">
              <a:lnSpc>
                <a:spcPct val="100000"/>
              </a:lnSpc>
              <a:spcBef>
                <a:spcPts val="0"/>
              </a:spcBef>
              <a:spcAft>
                <a:spcPts val="0"/>
              </a:spcAft>
              <a:buClr>
                <a:srgbClr val="000000"/>
              </a:buClr>
              <a:buSzPts val="1700"/>
              <a:buFont typeface="Arial"/>
              <a:buChar char="•"/>
            </a:pPr>
            <a:r>
              <a:rPr b="0" i="0" lang="en-US" sz="1700" u="none" cap="none" strike="noStrike">
                <a:solidFill>
                  <a:srgbClr val="000000"/>
                </a:solidFill>
                <a:latin typeface="Calibri"/>
                <a:ea typeface="Calibri"/>
                <a:cs typeface="Calibri"/>
                <a:sym typeface="Calibri"/>
              </a:rPr>
              <a:t>Cost-effective, scalable, and diverse data creation.</a:t>
            </a:r>
            <a:endParaRPr/>
          </a:p>
          <a:p>
            <a:pPr indent="0" lvl="0" marL="0" marR="0" rtl="0" algn="l">
              <a:lnSpc>
                <a:spcPct val="100000"/>
              </a:lnSpc>
              <a:spcBef>
                <a:spcPts val="0"/>
              </a:spcBef>
              <a:spcAft>
                <a:spcPts val="0"/>
              </a:spcAft>
              <a:buNone/>
            </a:pPr>
            <a:r>
              <a:t/>
            </a:r>
            <a:endParaRPr b="0" i="0" sz="1700" u="none" cap="none" strike="noStrike">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idx="1" type="subTitle"/>
          </p:nvPr>
        </p:nvSpPr>
        <p:spPr>
          <a:xfrm>
            <a:off x="704550" y="384675"/>
            <a:ext cx="11965200" cy="616200"/>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chemeClr val="dk2"/>
              </a:buClr>
              <a:buSzPts val="3200"/>
              <a:buFont typeface="Arial"/>
              <a:buNone/>
            </a:pPr>
            <a:r>
              <a:rPr b="1" i="0" lang="en-US" sz="3200" u="none" cap="none" strike="noStrike">
                <a:solidFill>
                  <a:schemeClr val="dk2"/>
                </a:solidFill>
                <a:latin typeface="Helvetica Neue"/>
                <a:ea typeface="Helvetica Neue"/>
                <a:cs typeface="Helvetica Neue"/>
                <a:sym typeface="Helvetica Neue"/>
              </a:rPr>
              <a:t>Framework</a:t>
            </a:r>
            <a:endParaRPr b="1" i="0" sz="4000" u="none" cap="none" strike="noStrike">
              <a:solidFill>
                <a:schemeClr val="dk1"/>
              </a:solidFill>
              <a:latin typeface="Helvetica Neue"/>
              <a:ea typeface="Helvetica Neue"/>
              <a:cs typeface="Helvetica Neue"/>
              <a:sym typeface="Helvetica Neue"/>
            </a:endParaRPr>
          </a:p>
        </p:txBody>
      </p:sp>
      <p:sp>
        <p:nvSpPr>
          <p:cNvPr id="121" name="Google Shape;121;p19"/>
          <p:cNvSpPr txBox="1"/>
          <p:nvPr/>
        </p:nvSpPr>
        <p:spPr>
          <a:xfrm>
            <a:off x="1021175" y="1725475"/>
            <a:ext cx="10403100" cy="2642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lang="en-US" sz="1900">
                <a:solidFill>
                  <a:schemeClr val="dk1"/>
                </a:solidFill>
              </a:rPr>
              <a:t>Steps:</a:t>
            </a:r>
            <a:endParaRPr b="1" sz="1900">
              <a:solidFill>
                <a:schemeClr val="dk1"/>
              </a:solidFill>
            </a:endParaRPr>
          </a:p>
          <a:p>
            <a:pPr indent="-349250" lvl="0" marL="457200" rtl="0" algn="l">
              <a:lnSpc>
                <a:spcPct val="115000"/>
              </a:lnSpc>
              <a:spcBef>
                <a:spcPts val="1200"/>
              </a:spcBef>
              <a:spcAft>
                <a:spcPts val="0"/>
              </a:spcAft>
              <a:buClr>
                <a:schemeClr val="dk1"/>
              </a:buClr>
              <a:buSzPts val="1900"/>
              <a:buChar char="●"/>
            </a:pPr>
            <a:r>
              <a:rPr b="1" lang="en-US" sz="1900">
                <a:solidFill>
                  <a:schemeClr val="dk1"/>
                </a:solidFill>
              </a:rPr>
              <a:t>Seed Creation:</a:t>
            </a:r>
            <a:r>
              <a:rPr lang="en-US" sz="1900">
                <a:solidFill>
                  <a:schemeClr val="dk1"/>
                </a:solidFill>
              </a:rPr>
              <a:t> Simple instruction-response pairs.</a:t>
            </a:r>
            <a:endParaRPr sz="1900">
              <a:solidFill>
                <a:schemeClr val="dk1"/>
              </a:solidFill>
            </a:endParaRPr>
          </a:p>
          <a:p>
            <a:pPr indent="-349250" lvl="0" marL="457200" rtl="0" algn="l">
              <a:lnSpc>
                <a:spcPct val="115000"/>
              </a:lnSpc>
              <a:spcBef>
                <a:spcPts val="0"/>
              </a:spcBef>
              <a:spcAft>
                <a:spcPts val="0"/>
              </a:spcAft>
              <a:buClr>
                <a:schemeClr val="dk1"/>
              </a:buClr>
              <a:buSzPts val="1900"/>
              <a:buChar char="●"/>
            </a:pPr>
            <a:r>
              <a:rPr b="1" lang="en-US" sz="1900">
                <a:solidFill>
                  <a:schemeClr val="dk1"/>
                </a:solidFill>
              </a:rPr>
              <a:t>Augmentation:</a:t>
            </a:r>
            <a:r>
              <a:rPr lang="en-US" sz="1900">
                <a:solidFill>
                  <a:schemeClr val="dk1"/>
                </a:solidFill>
              </a:rPr>
              <a:t> Backtranslation for diversity.</a:t>
            </a:r>
            <a:endParaRPr sz="1900">
              <a:solidFill>
                <a:schemeClr val="dk1"/>
              </a:solidFill>
            </a:endParaRPr>
          </a:p>
          <a:p>
            <a:pPr indent="-349250" lvl="0" marL="457200" rtl="0" algn="l">
              <a:lnSpc>
                <a:spcPct val="115000"/>
              </a:lnSpc>
              <a:spcBef>
                <a:spcPts val="0"/>
              </a:spcBef>
              <a:spcAft>
                <a:spcPts val="0"/>
              </a:spcAft>
              <a:buClr>
                <a:schemeClr val="dk1"/>
              </a:buClr>
              <a:buSzPts val="1900"/>
              <a:buChar char="●"/>
            </a:pPr>
            <a:r>
              <a:rPr b="1" lang="en-US" sz="1900">
                <a:solidFill>
                  <a:schemeClr val="dk1"/>
                </a:solidFill>
              </a:rPr>
              <a:t>Fine-Tuning:</a:t>
            </a:r>
            <a:r>
              <a:rPr lang="en-US" sz="1900">
                <a:solidFill>
                  <a:schemeClr val="dk1"/>
                </a:solidFill>
              </a:rPr>
              <a:t> Train on augmented datasets (GPT-2).</a:t>
            </a:r>
            <a:endParaRPr sz="1900">
              <a:solidFill>
                <a:schemeClr val="dk1"/>
              </a:solidFill>
            </a:endParaRPr>
          </a:p>
          <a:p>
            <a:pPr indent="-349250" lvl="0" marL="457200" rtl="0" algn="l">
              <a:lnSpc>
                <a:spcPct val="115000"/>
              </a:lnSpc>
              <a:spcBef>
                <a:spcPts val="0"/>
              </a:spcBef>
              <a:spcAft>
                <a:spcPts val="0"/>
              </a:spcAft>
              <a:buClr>
                <a:schemeClr val="dk1"/>
              </a:buClr>
              <a:buSzPts val="1900"/>
              <a:buChar char="●"/>
            </a:pPr>
            <a:r>
              <a:rPr b="1" lang="en-US" sz="1900">
                <a:solidFill>
                  <a:schemeClr val="dk1"/>
                </a:solidFill>
              </a:rPr>
              <a:t>Evaluation:</a:t>
            </a:r>
            <a:r>
              <a:rPr lang="en-US" sz="1900">
                <a:solidFill>
                  <a:schemeClr val="dk1"/>
                </a:solidFill>
              </a:rPr>
              <a:t> Benchmarked on smaller datasets.</a:t>
            </a:r>
            <a:endParaRPr sz="1900">
              <a:solidFill>
                <a:schemeClr val="dk1"/>
              </a:solidFill>
            </a:endParaRPr>
          </a:p>
          <a:p>
            <a:pPr indent="0" lvl="0" marL="0" rtl="0" algn="l">
              <a:lnSpc>
                <a:spcPct val="115000"/>
              </a:lnSpc>
              <a:spcBef>
                <a:spcPts val="1200"/>
              </a:spcBef>
              <a:spcAft>
                <a:spcPts val="0"/>
              </a:spcAft>
              <a:buNone/>
            </a:pPr>
            <a:r>
              <a:t/>
            </a:r>
            <a:endParaRPr sz="1900">
              <a:solidFill>
                <a:schemeClr val="dk1"/>
              </a:solidFill>
            </a:endParaRPr>
          </a:p>
          <a:p>
            <a:pPr indent="0" lvl="0" marL="0" rtl="0" algn="l">
              <a:lnSpc>
                <a:spcPct val="115000"/>
              </a:lnSpc>
              <a:spcBef>
                <a:spcPts val="1200"/>
              </a:spcBef>
              <a:spcAft>
                <a:spcPts val="0"/>
              </a:spcAft>
              <a:buNone/>
            </a:pPr>
            <a:r>
              <a:t/>
            </a:r>
            <a:endParaRPr sz="1900">
              <a:solidFill>
                <a:schemeClr val="dk1"/>
              </a:solidFill>
            </a:endParaRPr>
          </a:p>
          <a:p>
            <a:pPr indent="0" lvl="0" marL="0" rtl="0" algn="l">
              <a:lnSpc>
                <a:spcPct val="115000"/>
              </a:lnSpc>
              <a:spcBef>
                <a:spcPts val="1200"/>
              </a:spcBef>
              <a:spcAft>
                <a:spcPts val="0"/>
              </a:spcAft>
              <a:buNone/>
            </a:pPr>
            <a:r>
              <a:t/>
            </a:r>
            <a:endParaRPr sz="1900">
              <a:solidFill>
                <a:schemeClr val="dk1"/>
              </a:solidFill>
            </a:endParaRPr>
          </a:p>
          <a:p>
            <a:pPr indent="0" lvl="0" marL="0" rtl="0" algn="l">
              <a:lnSpc>
                <a:spcPct val="115000"/>
              </a:lnSpc>
              <a:spcBef>
                <a:spcPts val="1200"/>
              </a:spcBef>
              <a:spcAft>
                <a:spcPts val="0"/>
              </a:spcAft>
              <a:buNone/>
            </a:pPr>
            <a:r>
              <a:t/>
            </a:r>
            <a:endParaRPr sz="1900">
              <a:solidFill>
                <a:schemeClr val="dk1"/>
              </a:solidFill>
            </a:endParaRPr>
          </a:p>
          <a:p>
            <a:pPr indent="0" lvl="0" marL="0" rtl="0" algn="l">
              <a:lnSpc>
                <a:spcPct val="115000"/>
              </a:lnSpc>
              <a:spcBef>
                <a:spcPts val="1200"/>
              </a:spcBef>
              <a:spcAft>
                <a:spcPts val="0"/>
              </a:spcAft>
              <a:buNone/>
            </a:pPr>
            <a:r>
              <a:rPr b="1" lang="en-US">
                <a:solidFill>
                  <a:srgbClr val="B7B7B7"/>
                </a:solidFill>
              </a:rPr>
              <a:t>Note:</a:t>
            </a:r>
            <a:r>
              <a:rPr lang="en-US">
                <a:solidFill>
                  <a:srgbClr val="B7B7B7"/>
                </a:solidFill>
              </a:rPr>
              <a:t> Pre-generated datasets used; experiments scaled to GPT-2 due to memory constraints.</a:t>
            </a:r>
            <a:endParaRPr sz="2300">
              <a:solidFill>
                <a:srgbClr val="B7B7B7"/>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idx="1" type="subTitle"/>
          </p:nvPr>
        </p:nvSpPr>
        <p:spPr>
          <a:xfrm>
            <a:off x="704550" y="384675"/>
            <a:ext cx="11965200" cy="616200"/>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chemeClr val="dk2"/>
              </a:buClr>
              <a:buSzPts val="3200"/>
              <a:buFont typeface="Arial"/>
              <a:buNone/>
            </a:pPr>
            <a:r>
              <a:rPr b="1" i="0" lang="en-US" sz="3200" u="none" cap="none" strike="noStrike">
                <a:solidFill>
                  <a:schemeClr val="dk2"/>
                </a:solidFill>
                <a:latin typeface="Helvetica Neue"/>
                <a:ea typeface="Helvetica Neue"/>
                <a:cs typeface="Helvetica Neue"/>
                <a:sym typeface="Helvetica Neue"/>
              </a:rPr>
              <a:t>Framework</a:t>
            </a:r>
            <a:endParaRPr b="1" i="0" sz="4000" u="none" cap="none" strike="noStrike">
              <a:solidFill>
                <a:schemeClr val="dk1"/>
              </a:solidFill>
              <a:latin typeface="Helvetica Neue"/>
              <a:ea typeface="Helvetica Neue"/>
              <a:cs typeface="Helvetica Neue"/>
              <a:sym typeface="Helvetica Neue"/>
            </a:endParaRPr>
          </a:p>
        </p:txBody>
      </p:sp>
      <p:sp>
        <p:nvSpPr>
          <p:cNvPr id="128" name="Google Shape;128;p20"/>
          <p:cNvSpPr txBox="1"/>
          <p:nvPr/>
        </p:nvSpPr>
        <p:spPr>
          <a:xfrm>
            <a:off x="1006550" y="777024"/>
            <a:ext cx="10403100" cy="5146697"/>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dk1"/>
              </a:buClr>
              <a:buSzPts val="1800"/>
              <a:buFont typeface="Arial"/>
              <a:buNone/>
            </a:pPr>
            <a:r>
              <a:t/>
            </a:r>
            <a:endParaRPr b="0" i="0" sz="2000" u="none" cap="none" strike="noStrike">
              <a:solidFill>
                <a:schemeClr val="dk1"/>
              </a:solidFill>
              <a:latin typeface="Calibri"/>
              <a:ea typeface="Calibri"/>
              <a:cs typeface="Calibri"/>
              <a:sym typeface="Calibri"/>
            </a:endParaRPr>
          </a:p>
        </p:txBody>
      </p:sp>
      <p:pic>
        <p:nvPicPr>
          <p:cNvPr descr="Diagram of instruction&#10;&#10;Description automatically generated" id="129" name="Google Shape;129;p20"/>
          <p:cNvPicPr preferRelativeResize="0"/>
          <p:nvPr/>
        </p:nvPicPr>
        <p:blipFill rotWithShape="1">
          <a:blip r:embed="rId3">
            <a:alphaModFix/>
          </a:blip>
          <a:srcRect b="0" l="0" r="0" t="0"/>
          <a:stretch/>
        </p:blipFill>
        <p:spPr>
          <a:xfrm>
            <a:off x="853850" y="1393225"/>
            <a:ext cx="10831401" cy="45305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idx="1" type="subTitle"/>
          </p:nvPr>
        </p:nvSpPr>
        <p:spPr>
          <a:xfrm>
            <a:off x="704550" y="384675"/>
            <a:ext cx="11965200" cy="616200"/>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chemeClr val="dk2"/>
              </a:buClr>
              <a:buSzPts val="3200"/>
              <a:buFont typeface="Arial"/>
              <a:buNone/>
            </a:pPr>
            <a:r>
              <a:rPr b="1" lang="en-US" sz="3200">
                <a:solidFill>
                  <a:schemeClr val="dk2"/>
                </a:solidFill>
                <a:latin typeface="Helvetica Neue"/>
                <a:ea typeface="Helvetica Neue"/>
                <a:cs typeface="Helvetica Neue"/>
                <a:sym typeface="Helvetica Neue"/>
              </a:rPr>
              <a:t>Reproducibility</a:t>
            </a:r>
            <a:endParaRPr b="1" i="0" sz="3200" u="none" cap="none" strike="noStrike">
              <a:solidFill>
                <a:schemeClr val="dk2"/>
              </a:solidFill>
              <a:latin typeface="Helvetica Neue"/>
              <a:ea typeface="Helvetica Neue"/>
              <a:cs typeface="Helvetica Neue"/>
              <a:sym typeface="Helvetica Neue"/>
            </a:endParaRPr>
          </a:p>
        </p:txBody>
      </p:sp>
      <p:sp>
        <p:nvSpPr>
          <p:cNvPr id="136" name="Google Shape;136;p21"/>
          <p:cNvSpPr txBox="1"/>
          <p:nvPr/>
        </p:nvSpPr>
        <p:spPr>
          <a:xfrm>
            <a:off x="704550" y="1000875"/>
            <a:ext cx="11167800" cy="4143600"/>
          </a:xfrm>
          <a:prstGeom prst="rect">
            <a:avLst/>
          </a:prstGeom>
          <a:noFill/>
          <a:ln>
            <a:noFill/>
          </a:ln>
        </p:spPr>
        <p:txBody>
          <a:bodyPr anchorCtr="0" anchor="t" bIns="45700" lIns="91425" spcFirstLastPara="1" rIns="91425" wrap="square" tIns="45700">
            <a:noAutofit/>
          </a:bodyPr>
          <a:lstStyle/>
          <a:p>
            <a:pPr indent="-228600" lvl="0" marL="457200" rtl="0" algn="l">
              <a:lnSpc>
                <a:spcPct val="115000"/>
              </a:lnSpc>
              <a:spcBef>
                <a:spcPts val="1200"/>
              </a:spcBef>
              <a:spcAft>
                <a:spcPts val="0"/>
              </a:spcAft>
              <a:buNone/>
            </a:pPr>
            <a:r>
              <a:t/>
            </a:r>
            <a:endParaRPr b="1" sz="1900"/>
          </a:p>
          <a:p>
            <a:pPr indent="-228600" lvl="0" marL="457200" rtl="0" algn="l">
              <a:lnSpc>
                <a:spcPct val="115000"/>
              </a:lnSpc>
              <a:spcBef>
                <a:spcPts val="1200"/>
              </a:spcBef>
              <a:spcAft>
                <a:spcPts val="0"/>
              </a:spcAft>
              <a:buNone/>
            </a:pPr>
            <a:r>
              <a:rPr b="1" lang="en-US" sz="1900"/>
              <a:t>What Was Reproduced:</a:t>
            </a:r>
            <a:endParaRPr b="1" sz="1900"/>
          </a:p>
          <a:p>
            <a:pPr indent="-349250" lvl="0" marL="457200" rtl="0" algn="l">
              <a:lnSpc>
                <a:spcPct val="115000"/>
              </a:lnSpc>
              <a:spcBef>
                <a:spcPts val="1200"/>
              </a:spcBef>
              <a:spcAft>
                <a:spcPts val="0"/>
              </a:spcAft>
              <a:buSzPts val="1900"/>
              <a:buChar char="●"/>
            </a:pPr>
            <a:r>
              <a:rPr lang="en-US" sz="1900"/>
              <a:t>Followed the original pipeline using pre-generated datasets.</a:t>
            </a:r>
            <a:endParaRPr sz="1900"/>
          </a:p>
          <a:p>
            <a:pPr indent="-349250" lvl="0" marL="457200" rtl="0" algn="l">
              <a:lnSpc>
                <a:spcPct val="115000"/>
              </a:lnSpc>
              <a:spcBef>
                <a:spcPts val="0"/>
              </a:spcBef>
              <a:spcAft>
                <a:spcPts val="0"/>
              </a:spcAft>
              <a:buSzPts val="1900"/>
              <a:buChar char="●"/>
            </a:pPr>
            <a:r>
              <a:rPr lang="en-US" sz="1900"/>
              <a:t>Fine-tuned GPT-2 due to hardware constraints.</a:t>
            </a:r>
            <a:endParaRPr sz="1900"/>
          </a:p>
          <a:p>
            <a:pPr indent="-349250" lvl="0" marL="457200" rtl="0" algn="l">
              <a:lnSpc>
                <a:spcPct val="115000"/>
              </a:lnSpc>
              <a:spcBef>
                <a:spcPts val="0"/>
              </a:spcBef>
              <a:spcAft>
                <a:spcPts val="0"/>
              </a:spcAft>
              <a:buSzPts val="1900"/>
              <a:buChar char="●"/>
            </a:pPr>
            <a:r>
              <a:rPr lang="en-US" sz="1900"/>
              <a:t>Evaluated the model using metrics like BLEU, ROUGE-L, and accuracy.</a:t>
            </a:r>
            <a:endParaRPr sz="1900"/>
          </a:p>
          <a:p>
            <a:pPr indent="0" lvl="0" marL="457200" rtl="0" algn="l">
              <a:lnSpc>
                <a:spcPct val="115000"/>
              </a:lnSpc>
              <a:spcBef>
                <a:spcPts val="1200"/>
              </a:spcBef>
              <a:spcAft>
                <a:spcPts val="0"/>
              </a:spcAft>
              <a:buNone/>
            </a:pPr>
            <a:r>
              <a:t/>
            </a:r>
            <a:endParaRPr sz="1900"/>
          </a:p>
          <a:p>
            <a:pPr indent="0" lvl="0" marL="0" rtl="0" algn="l">
              <a:lnSpc>
                <a:spcPct val="115000"/>
              </a:lnSpc>
              <a:spcBef>
                <a:spcPts val="1200"/>
              </a:spcBef>
              <a:spcAft>
                <a:spcPts val="0"/>
              </a:spcAft>
              <a:buNone/>
            </a:pPr>
            <a:r>
              <a:rPr b="1" lang="en-US" sz="1900"/>
              <a:t>     Results Comparison:</a:t>
            </a:r>
            <a:endParaRPr b="1" sz="1900"/>
          </a:p>
          <a:p>
            <a:pPr indent="-349250" lvl="0" marL="457200" rtl="0" algn="l">
              <a:lnSpc>
                <a:spcPct val="115000"/>
              </a:lnSpc>
              <a:spcBef>
                <a:spcPts val="1200"/>
              </a:spcBef>
              <a:spcAft>
                <a:spcPts val="0"/>
              </a:spcAft>
              <a:buSzPts val="1900"/>
              <a:buChar char="●"/>
            </a:pPr>
            <a:r>
              <a:rPr lang="en-US" sz="1900"/>
              <a:t>Achieved ±1–2% deviation from original results.</a:t>
            </a:r>
            <a:endParaRPr sz="1900"/>
          </a:p>
          <a:p>
            <a:pPr indent="-349250" lvl="0" marL="457200" rtl="0" algn="l">
              <a:lnSpc>
                <a:spcPct val="115000"/>
              </a:lnSpc>
              <a:spcBef>
                <a:spcPts val="0"/>
              </a:spcBef>
              <a:spcAft>
                <a:spcPts val="0"/>
              </a:spcAft>
              <a:buSzPts val="1900"/>
              <a:buChar char="●"/>
            </a:pPr>
            <a:r>
              <a:rPr lang="en-US" sz="1900"/>
              <a:t>Confirmed scalability and robustness in zero-shot tasks.</a:t>
            </a:r>
            <a:endParaRPr b="1" sz="1900">
              <a:solidFill>
                <a:schemeClr val="dk1"/>
              </a:solidFill>
            </a:endParaRPr>
          </a:p>
          <a:p>
            <a:pPr indent="0" lvl="0" marL="0" rtl="0" algn="l">
              <a:lnSpc>
                <a:spcPct val="115000"/>
              </a:lnSpc>
              <a:spcBef>
                <a:spcPts val="1200"/>
              </a:spcBef>
              <a:spcAft>
                <a:spcPts val="0"/>
              </a:spcAft>
              <a:buNone/>
            </a:pPr>
            <a:r>
              <a:t/>
            </a:r>
            <a:endParaRPr sz="1900">
              <a:solidFill>
                <a:schemeClr val="dk1"/>
              </a:solidFill>
            </a:endParaRPr>
          </a:p>
          <a:p>
            <a:pPr indent="0" lvl="0" marL="457200" rtl="0" algn="l">
              <a:lnSpc>
                <a:spcPct val="115000"/>
              </a:lnSpc>
              <a:spcBef>
                <a:spcPts val="1200"/>
              </a:spcBef>
              <a:spcAft>
                <a:spcPts val="1200"/>
              </a:spcAft>
              <a:buNone/>
            </a:pPr>
            <a:r>
              <a:t/>
            </a:r>
            <a:endParaRPr b="1" sz="1700">
              <a:solidFill>
                <a:srgbClr val="CCCCCC"/>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idx="1" type="subTitle"/>
          </p:nvPr>
        </p:nvSpPr>
        <p:spPr>
          <a:xfrm>
            <a:off x="704550" y="384675"/>
            <a:ext cx="11965200" cy="616200"/>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chemeClr val="dk2"/>
              </a:buClr>
              <a:buSzPts val="3200"/>
              <a:buFont typeface="Arial"/>
              <a:buNone/>
            </a:pPr>
            <a:r>
              <a:rPr b="1" i="0" lang="en-US" sz="3200" u="none" cap="none" strike="noStrike">
                <a:solidFill>
                  <a:schemeClr val="dk2"/>
                </a:solidFill>
                <a:latin typeface="Helvetica Neue"/>
                <a:ea typeface="Helvetica Neue"/>
                <a:cs typeface="Helvetica Neue"/>
                <a:sym typeface="Helvetica Neue"/>
              </a:rPr>
              <a:t>Dataset</a:t>
            </a:r>
            <a:endParaRPr b="1" i="0" sz="3200" u="none" cap="none" strike="noStrike">
              <a:solidFill>
                <a:schemeClr val="dk2"/>
              </a:solidFill>
              <a:latin typeface="Helvetica Neue"/>
              <a:ea typeface="Helvetica Neue"/>
              <a:cs typeface="Helvetica Neue"/>
              <a:sym typeface="Helvetica Neue"/>
            </a:endParaRPr>
          </a:p>
        </p:txBody>
      </p:sp>
      <p:sp>
        <p:nvSpPr>
          <p:cNvPr id="143" name="Google Shape;143;p22"/>
          <p:cNvSpPr txBox="1"/>
          <p:nvPr/>
        </p:nvSpPr>
        <p:spPr>
          <a:xfrm>
            <a:off x="921775" y="1395975"/>
            <a:ext cx="11167800" cy="4169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lang="en-US" sz="1900">
                <a:solidFill>
                  <a:schemeClr val="dk1"/>
                </a:solidFill>
              </a:rPr>
              <a:t>Pre-generated Datasets:</a:t>
            </a:r>
            <a:endParaRPr b="1" sz="1900">
              <a:solidFill>
                <a:schemeClr val="dk1"/>
              </a:solidFill>
            </a:endParaRPr>
          </a:p>
          <a:p>
            <a:pPr indent="-349250" lvl="0" marL="457200" rtl="0" algn="l">
              <a:lnSpc>
                <a:spcPct val="115000"/>
              </a:lnSpc>
              <a:spcBef>
                <a:spcPts val="1200"/>
              </a:spcBef>
              <a:spcAft>
                <a:spcPts val="0"/>
              </a:spcAft>
              <a:buClr>
                <a:schemeClr val="dk1"/>
              </a:buClr>
              <a:buSzPts val="1900"/>
              <a:buChar char="●"/>
            </a:pPr>
            <a:r>
              <a:rPr lang="en-US" sz="1900">
                <a:solidFill>
                  <a:schemeClr val="dk1"/>
                </a:solidFill>
              </a:rPr>
              <a:t>3k instructions from OpenAssistant (Köpf et al., 2023).</a:t>
            </a:r>
            <a:endParaRPr sz="1900">
              <a:solidFill>
                <a:schemeClr val="dk1"/>
              </a:solidFill>
            </a:endParaRPr>
          </a:p>
          <a:p>
            <a:pPr indent="-349250" lvl="0" marL="457200" rtl="0" algn="l">
              <a:lnSpc>
                <a:spcPct val="115000"/>
              </a:lnSpc>
              <a:spcBef>
                <a:spcPts val="0"/>
              </a:spcBef>
              <a:spcAft>
                <a:spcPts val="0"/>
              </a:spcAft>
              <a:buClr>
                <a:schemeClr val="dk1"/>
              </a:buClr>
              <a:buSzPts val="1900"/>
              <a:buChar char="●"/>
            </a:pPr>
            <a:r>
              <a:rPr lang="en-US" sz="1900">
                <a:solidFill>
                  <a:schemeClr val="dk1"/>
                </a:solidFill>
              </a:rPr>
              <a:t>4k rewriting data from GPT-3.5-turbo.</a:t>
            </a:r>
            <a:endParaRPr sz="1900">
              <a:solidFill>
                <a:schemeClr val="dk1"/>
              </a:solidFill>
            </a:endParaRPr>
          </a:p>
          <a:p>
            <a:pPr indent="0" lvl="0" marL="457200" rtl="0" algn="l">
              <a:lnSpc>
                <a:spcPct val="115000"/>
              </a:lnSpc>
              <a:spcBef>
                <a:spcPts val="1200"/>
              </a:spcBef>
              <a:spcAft>
                <a:spcPts val="0"/>
              </a:spcAft>
              <a:buNone/>
            </a:pPr>
            <a:r>
              <a:t/>
            </a:r>
            <a:endParaRPr sz="1900">
              <a:solidFill>
                <a:schemeClr val="dk1"/>
              </a:solidFill>
            </a:endParaRPr>
          </a:p>
          <a:p>
            <a:pPr indent="0" lvl="0" marL="0" rtl="0" algn="l">
              <a:lnSpc>
                <a:spcPct val="115000"/>
              </a:lnSpc>
              <a:spcBef>
                <a:spcPts val="1200"/>
              </a:spcBef>
              <a:spcAft>
                <a:spcPts val="0"/>
              </a:spcAft>
              <a:buNone/>
            </a:pPr>
            <a:r>
              <a:rPr b="1" lang="en-US" sz="1900">
                <a:solidFill>
                  <a:schemeClr val="dk1"/>
                </a:solidFill>
              </a:rPr>
              <a:t>Baselines for Comparison:</a:t>
            </a:r>
            <a:endParaRPr b="1" sz="1900">
              <a:solidFill>
                <a:schemeClr val="dk1"/>
              </a:solidFill>
            </a:endParaRPr>
          </a:p>
          <a:p>
            <a:pPr indent="-349250" lvl="0" marL="457200" rtl="0" algn="l">
              <a:lnSpc>
                <a:spcPct val="115000"/>
              </a:lnSpc>
              <a:spcBef>
                <a:spcPts val="1200"/>
              </a:spcBef>
              <a:spcAft>
                <a:spcPts val="0"/>
              </a:spcAft>
              <a:buClr>
                <a:schemeClr val="dk1"/>
              </a:buClr>
              <a:buSzPts val="1900"/>
              <a:buChar char="●"/>
            </a:pPr>
            <a:r>
              <a:rPr b="1" lang="en-US" sz="1900">
                <a:solidFill>
                  <a:schemeClr val="dk1"/>
                </a:solidFill>
              </a:rPr>
              <a:t>OASST3K</a:t>
            </a:r>
            <a:r>
              <a:rPr lang="en-US" sz="1900">
                <a:solidFill>
                  <a:schemeClr val="dk1"/>
                </a:solidFill>
              </a:rPr>
              <a:t>: LLaMA with 3k instructions.</a:t>
            </a:r>
            <a:endParaRPr sz="1900">
              <a:solidFill>
                <a:schemeClr val="dk1"/>
              </a:solidFill>
            </a:endParaRPr>
          </a:p>
          <a:p>
            <a:pPr indent="-349250" lvl="0" marL="457200" rtl="0" algn="l">
              <a:lnSpc>
                <a:spcPct val="115000"/>
              </a:lnSpc>
              <a:spcBef>
                <a:spcPts val="0"/>
              </a:spcBef>
              <a:spcAft>
                <a:spcPts val="0"/>
              </a:spcAft>
              <a:buClr>
                <a:schemeClr val="dk1"/>
              </a:buClr>
              <a:buSzPts val="1900"/>
              <a:buChar char="●"/>
            </a:pPr>
            <a:r>
              <a:rPr b="1" lang="en-US" sz="1900">
                <a:solidFill>
                  <a:schemeClr val="dk1"/>
                </a:solidFill>
              </a:rPr>
              <a:t>Guanaco</a:t>
            </a:r>
            <a:r>
              <a:rPr lang="en-US" sz="1900">
                <a:solidFill>
                  <a:schemeClr val="dk1"/>
                </a:solidFill>
              </a:rPr>
              <a:t>: LLaMA with 9k instructions.</a:t>
            </a:r>
            <a:endParaRPr sz="1900">
              <a:solidFill>
                <a:schemeClr val="dk1"/>
              </a:solidFill>
            </a:endParaRPr>
          </a:p>
          <a:p>
            <a:pPr indent="-349250" lvl="0" marL="457200" rtl="0" algn="l">
              <a:lnSpc>
                <a:spcPct val="115000"/>
              </a:lnSpc>
              <a:spcBef>
                <a:spcPts val="0"/>
              </a:spcBef>
              <a:spcAft>
                <a:spcPts val="0"/>
              </a:spcAft>
              <a:buClr>
                <a:schemeClr val="dk1"/>
              </a:buClr>
              <a:buSzPts val="1900"/>
              <a:buChar char="●"/>
            </a:pPr>
            <a:r>
              <a:rPr b="1" lang="en-US" sz="1900">
                <a:solidFill>
                  <a:schemeClr val="dk1"/>
                </a:solidFill>
              </a:rPr>
              <a:t>Dromedaryours</a:t>
            </a:r>
            <a:r>
              <a:rPr lang="en-US" sz="1900">
                <a:solidFill>
                  <a:schemeClr val="dk1"/>
                </a:solidFill>
              </a:rPr>
              <a:t>: LLaMA with 40k instructions.</a:t>
            </a:r>
            <a:endParaRPr sz="1900">
              <a:solidFill>
                <a:schemeClr val="dk1"/>
              </a:solidFill>
            </a:endParaRPr>
          </a:p>
          <a:p>
            <a:pPr indent="-349250" lvl="0" marL="457200" rtl="0" algn="l">
              <a:lnSpc>
                <a:spcPct val="115000"/>
              </a:lnSpc>
              <a:spcBef>
                <a:spcPts val="0"/>
              </a:spcBef>
              <a:spcAft>
                <a:spcPts val="0"/>
              </a:spcAft>
              <a:buClr>
                <a:schemeClr val="dk1"/>
              </a:buClr>
              <a:buSzPts val="1900"/>
              <a:buChar char="●"/>
            </a:pPr>
            <a:r>
              <a:rPr b="1" lang="en-US" sz="1900">
                <a:solidFill>
                  <a:schemeClr val="dk1"/>
                </a:solidFill>
              </a:rPr>
              <a:t>Humpbackours</a:t>
            </a:r>
            <a:r>
              <a:rPr lang="en-US" sz="1900">
                <a:solidFill>
                  <a:schemeClr val="dk1"/>
                </a:solidFill>
              </a:rPr>
              <a:t>: C4 + LLaMA-7B.</a:t>
            </a:r>
            <a:endParaRPr b="1" sz="1700">
              <a:solidFill>
                <a:srgbClr val="CCCCCC"/>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s uic december 2020">
  <a:themeElements>
    <a:clrScheme name="Custom 9">
      <a:dk1>
        <a:srgbClr val="001E61"/>
      </a:dk1>
      <a:lt1>
        <a:srgbClr val="FFFFFF"/>
      </a:lt1>
      <a:dk2>
        <a:srgbClr val="00B5E2"/>
      </a:dk2>
      <a:lt2>
        <a:srgbClr val="656665"/>
      </a:lt2>
      <a:accent1>
        <a:srgbClr val="FFC72C"/>
      </a:accent1>
      <a:accent2>
        <a:srgbClr val="00AEC7"/>
      </a:accent2>
      <a:accent3>
        <a:srgbClr val="D50032"/>
      </a:accent3>
      <a:accent4>
        <a:srgbClr val="10069F"/>
      </a:accent4>
      <a:accent5>
        <a:srgbClr val="2CD5C3"/>
      </a:accent5>
      <a:accent6>
        <a:srgbClr val="80276C"/>
      </a:accent6>
      <a:hlink>
        <a:srgbClr val="001D5F"/>
      </a:hlink>
      <a:folHlink>
        <a:srgbClr val="00B4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