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2448600"/>
          </a:xfrm>
          <a:prstGeom prst="rect">
            <a:avLst/>
          </a:prstGeom>
        </p:spPr>
        <p:txBody>
          <a:bodyPr anchorCtr="0" anchor="t" bIns="91425" lIns="91425" rIns="91425" tIns="91425">
            <a:noAutofit/>
          </a:bodyPr>
          <a:lstStyle/>
          <a:p>
            <a:pPr lvl="0">
              <a:spcBef>
                <a:spcPts val="0"/>
              </a:spcBef>
              <a:buNone/>
            </a:pPr>
            <a:r>
              <a:rPr lang="en" sz="2900"/>
              <a:t>Programming Club Project:</a:t>
            </a:r>
            <a:br>
              <a:rPr lang="en"/>
            </a:br>
            <a:r>
              <a:rPr lang="en"/>
              <a:t>Depression Therapy using Chatbot</a:t>
            </a:r>
          </a:p>
        </p:txBody>
      </p:sp>
      <p:sp>
        <p:nvSpPr>
          <p:cNvPr id="73" name="Shape 73"/>
          <p:cNvSpPr txBox="1"/>
          <p:nvPr>
            <p:ph idx="1" type="subTitle"/>
          </p:nvPr>
        </p:nvSpPr>
        <p:spPr>
          <a:xfrm>
            <a:off x="2390266" y="3238450"/>
            <a:ext cx="6331500" cy="1241700"/>
          </a:xfrm>
          <a:prstGeom prst="rect">
            <a:avLst/>
          </a:prstGeom>
        </p:spPr>
        <p:txBody>
          <a:bodyPr anchorCtr="0" anchor="b" bIns="91425" lIns="91425" rIns="91425" tIns="91425">
            <a:noAutofit/>
          </a:bodyPr>
          <a:lstStyle/>
          <a:p>
            <a:pPr lvl="0">
              <a:spcBef>
                <a:spcPts val="0"/>
              </a:spcBef>
              <a:buNone/>
            </a:pPr>
            <a:r>
              <a:rPr lang="en"/>
              <a:t>R. Harish • Vishwas Lathi </a:t>
            </a:r>
            <a:r>
              <a:rPr lang="en"/>
              <a:t>• Harshit Sharma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descr="Background pointer shape in timeline graphic" id="129" name="Shape 129"/>
          <p:cNvSpPr/>
          <p:nvPr/>
        </p:nvSpPr>
        <p:spPr>
          <a:xfrm>
            <a:off x="11258" y="2199000"/>
            <a:ext cx="1872300" cy="745500"/>
          </a:xfrm>
          <a:prstGeom prst="homePlate">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130" name="Shape 130"/>
          <p:cNvSpPr txBox="1"/>
          <p:nvPr>
            <p:ph idx="4294967295" type="body"/>
          </p:nvPr>
        </p:nvSpPr>
        <p:spPr>
          <a:xfrm>
            <a:off x="340923" y="2336550"/>
            <a:ext cx="1455600" cy="470400"/>
          </a:xfrm>
          <a:prstGeom prst="rect">
            <a:avLst/>
          </a:prstGeom>
        </p:spPr>
        <p:txBody>
          <a:bodyPr anchorCtr="0" anchor="ctr" bIns="91425" lIns="91425" rIns="91425" tIns="91425">
            <a:noAutofit/>
          </a:bodyPr>
          <a:lstStyle/>
          <a:p>
            <a:pPr lvl="0" algn="ctr">
              <a:lnSpc>
                <a:spcPct val="100000"/>
              </a:lnSpc>
              <a:spcBef>
                <a:spcPts val="0"/>
              </a:spcBef>
              <a:spcAft>
                <a:spcPts val="0"/>
              </a:spcAft>
              <a:buNone/>
            </a:pPr>
            <a:r>
              <a:rPr b="1" lang="en" sz="1600">
                <a:solidFill>
                  <a:schemeClr val="lt1"/>
                </a:solidFill>
              </a:rPr>
              <a:t>Week 3</a:t>
            </a:r>
          </a:p>
        </p:txBody>
      </p:sp>
      <p:grpSp>
        <p:nvGrpSpPr>
          <p:cNvPr id="131" name="Shape 131"/>
          <p:cNvGrpSpPr/>
          <p:nvPr/>
        </p:nvGrpSpPr>
        <p:grpSpPr>
          <a:xfrm>
            <a:off x="969269" y="1610215"/>
            <a:ext cx="198899" cy="593656"/>
            <a:chOff x="777446" y="1610215"/>
            <a:chExt cx="198899" cy="593656"/>
          </a:xfrm>
        </p:grpSpPr>
        <p:cxnSp>
          <p:nvCxnSpPr>
            <p:cNvPr id="132" name="Shape 132"/>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33" name="Shape 133"/>
            <p:cNvSpPr/>
            <p:nvPr/>
          </p:nvSpPr>
          <p:spPr>
            <a:xfrm>
              <a:off x="777446" y="1610215"/>
              <a:ext cx="198899" cy="1988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34" name="Shape 134"/>
          <p:cNvSpPr txBox="1"/>
          <p:nvPr>
            <p:ph idx="4294967295" type="body"/>
          </p:nvPr>
        </p:nvSpPr>
        <p:spPr>
          <a:xfrm>
            <a:off x="340925" y="385675"/>
            <a:ext cx="2242800" cy="1159500"/>
          </a:xfrm>
          <a:prstGeom prst="rect">
            <a:avLst/>
          </a:prstGeom>
        </p:spPr>
        <p:txBody>
          <a:bodyPr anchorCtr="0" anchor="t" bIns="91425" lIns="91425" rIns="91425" tIns="91425">
            <a:noAutofit/>
          </a:bodyPr>
          <a:lstStyle/>
          <a:p>
            <a:pPr lvl="0" rtl="0">
              <a:spcBef>
                <a:spcPts val="0"/>
              </a:spcBef>
              <a:spcAft>
                <a:spcPts val="0"/>
              </a:spcAft>
              <a:buClr>
                <a:schemeClr val="dk2"/>
              </a:buClr>
              <a:buSzPct val="68750"/>
              <a:buFont typeface="Arial"/>
              <a:buNone/>
            </a:pPr>
            <a:r>
              <a:rPr lang="en" sz="1600"/>
              <a:t>Use CBT to finalise the tree structure of responses</a:t>
            </a:r>
          </a:p>
          <a:p>
            <a:pPr lvl="0">
              <a:spcBef>
                <a:spcPts val="0"/>
              </a:spcBef>
              <a:buNone/>
            </a:pPr>
            <a:r>
              <a:t/>
            </a:r>
            <a:endParaRPr sz="1600"/>
          </a:p>
        </p:txBody>
      </p:sp>
      <p:sp>
        <p:nvSpPr>
          <p:cNvPr descr="Background pointer shape in timeline graphic" id="135" name="Shape 135"/>
          <p:cNvSpPr/>
          <p:nvPr/>
        </p:nvSpPr>
        <p:spPr>
          <a:xfrm>
            <a:off x="151380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136" name="Shape 136"/>
          <p:cNvSpPr txBox="1"/>
          <p:nvPr>
            <p:ph idx="4294967295" type="body"/>
          </p:nvPr>
        </p:nvSpPr>
        <p:spPr>
          <a:xfrm>
            <a:off x="1988591" y="2336550"/>
            <a:ext cx="1315500" cy="470400"/>
          </a:xfrm>
          <a:prstGeom prst="rect">
            <a:avLst/>
          </a:prstGeom>
        </p:spPr>
        <p:txBody>
          <a:bodyPr anchorCtr="0" anchor="ctr" bIns="91425" lIns="91425" rIns="91425" tIns="91425">
            <a:noAutofit/>
          </a:bodyPr>
          <a:lstStyle/>
          <a:p>
            <a:pPr lvl="0" algn="l">
              <a:lnSpc>
                <a:spcPct val="100000"/>
              </a:lnSpc>
              <a:spcBef>
                <a:spcPts val="0"/>
              </a:spcBef>
              <a:spcAft>
                <a:spcPts val="0"/>
              </a:spcAft>
              <a:buNone/>
            </a:pPr>
            <a:r>
              <a:rPr b="1" lang="en" sz="1600">
                <a:solidFill>
                  <a:schemeClr val="lt1"/>
                </a:solidFill>
              </a:rPr>
              <a:t>   Week 4</a:t>
            </a:r>
          </a:p>
        </p:txBody>
      </p:sp>
      <p:grpSp>
        <p:nvGrpSpPr>
          <p:cNvPr id="137" name="Shape 137"/>
          <p:cNvGrpSpPr/>
          <p:nvPr/>
        </p:nvGrpSpPr>
        <p:grpSpPr>
          <a:xfrm>
            <a:off x="2684632" y="2938957"/>
            <a:ext cx="198899" cy="593655"/>
            <a:chOff x="2223534" y="2938957"/>
            <a:chExt cx="198899" cy="593655"/>
          </a:xfrm>
        </p:grpSpPr>
        <p:cxnSp>
          <p:nvCxnSpPr>
            <p:cNvPr id="138" name="Shape 138"/>
            <p:cNvCxnSpPr/>
            <p:nvPr/>
          </p:nvCxnSpPr>
          <p:spPr>
            <a:xfrm rot="10800000">
              <a:off x="2322996" y="2938957"/>
              <a:ext cx="0" cy="554700"/>
            </a:xfrm>
            <a:prstGeom prst="straightConnector1">
              <a:avLst/>
            </a:prstGeom>
            <a:noFill/>
            <a:ln cap="flat" cmpd="sng" w="9525">
              <a:solidFill>
                <a:schemeClr val="dk2"/>
              </a:solidFill>
              <a:prstDash val="solid"/>
              <a:round/>
              <a:headEnd len="med" w="med" type="none"/>
              <a:tailEnd len="med" w="med" type="none"/>
            </a:ln>
          </p:spPr>
        </p:cxnSp>
        <p:sp>
          <p:nvSpPr>
            <p:cNvPr id="139" name="Shape 139"/>
            <p:cNvSpPr/>
            <p:nvPr/>
          </p:nvSpPr>
          <p:spPr>
            <a:xfrm flipH="1" rot="10800000">
              <a:off x="2223534" y="3333713"/>
              <a:ext cx="198899" cy="1988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0" name="Shape 140"/>
          <p:cNvSpPr txBox="1"/>
          <p:nvPr>
            <p:ph idx="4294967295" type="body"/>
          </p:nvPr>
        </p:nvSpPr>
        <p:spPr>
          <a:xfrm>
            <a:off x="1244323" y="3757725"/>
            <a:ext cx="2448900" cy="9063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600"/>
              <a:t>Create sample virtual human</a:t>
            </a:r>
          </a:p>
          <a:p>
            <a:pPr lvl="0" rtl="0">
              <a:lnSpc>
                <a:spcPct val="115000"/>
              </a:lnSpc>
              <a:spcBef>
                <a:spcPts val="0"/>
              </a:spcBef>
              <a:spcAft>
                <a:spcPts val="0"/>
              </a:spcAft>
              <a:buNone/>
            </a:pPr>
            <a:r>
              <a:rPr lang="en" sz="1600"/>
              <a:t>Start intent identification training</a:t>
            </a:r>
          </a:p>
        </p:txBody>
      </p:sp>
      <p:sp>
        <p:nvSpPr>
          <p:cNvPr descr="Background pointer shape in timeline graphic" id="141" name="Shape 141"/>
          <p:cNvSpPr/>
          <p:nvPr/>
        </p:nvSpPr>
        <p:spPr>
          <a:xfrm>
            <a:off x="3192048"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b="1" sz="1600">
              <a:solidFill>
                <a:srgbClr val="FFFFFF"/>
              </a:solidFill>
              <a:latin typeface="Lato"/>
              <a:ea typeface="Lato"/>
              <a:cs typeface="Lato"/>
              <a:sym typeface="Lato"/>
            </a:endParaRPr>
          </a:p>
          <a:p>
            <a:pPr lvl="0">
              <a:spcBef>
                <a:spcPts val="0"/>
              </a:spcBef>
              <a:buNone/>
            </a:pPr>
            <a:r>
              <a:rPr b="1" lang="en" sz="1600">
                <a:solidFill>
                  <a:srgbClr val="FFFFFF"/>
                </a:solidFill>
                <a:latin typeface="Lato"/>
                <a:ea typeface="Lato"/>
                <a:cs typeface="Lato"/>
                <a:sym typeface="Lato"/>
              </a:rPr>
              <a:t>     Week 5</a:t>
            </a:r>
          </a:p>
          <a:p>
            <a:pPr lvl="0">
              <a:spcBef>
                <a:spcPts val="0"/>
              </a:spcBef>
              <a:buNone/>
            </a:pPr>
            <a:r>
              <a:t/>
            </a:r>
            <a:endParaRPr b="1" sz="1600">
              <a:solidFill>
                <a:srgbClr val="FFFFFF"/>
              </a:solidFill>
              <a:latin typeface="Lato"/>
              <a:ea typeface="Lato"/>
              <a:cs typeface="Lato"/>
              <a:sym typeface="Lato"/>
            </a:endParaRPr>
          </a:p>
        </p:txBody>
      </p:sp>
      <p:grpSp>
        <p:nvGrpSpPr>
          <p:cNvPr id="142" name="Shape 142"/>
          <p:cNvGrpSpPr/>
          <p:nvPr/>
        </p:nvGrpSpPr>
        <p:grpSpPr>
          <a:xfrm>
            <a:off x="4319544" y="1610215"/>
            <a:ext cx="198899" cy="593656"/>
            <a:chOff x="3918083" y="1610215"/>
            <a:chExt cx="198899" cy="593656"/>
          </a:xfrm>
        </p:grpSpPr>
        <p:cxnSp>
          <p:nvCxnSpPr>
            <p:cNvPr id="143" name="Shape 143"/>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44" name="Shape 144"/>
            <p:cNvSpPr/>
            <p:nvPr/>
          </p:nvSpPr>
          <p:spPr>
            <a:xfrm>
              <a:off x="3918083" y="1610215"/>
              <a:ext cx="198899" cy="1988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5" name="Shape 145"/>
          <p:cNvSpPr txBox="1"/>
          <p:nvPr>
            <p:ph idx="4294967295" type="body"/>
          </p:nvPr>
        </p:nvSpPr>
        <p:spPr>
          <a:xfrm>
            <a:off x="3297600" y="385675"/>
            <a:ext cx="2448900" cy="906300"/>
          </a:xfrm>
          <a:prstGeom prst="rect">
            <a:avLst/>
          </a:prstGeom>
        </p:spPr>
        <p:txBody>
          <a:bodyPr anchorCtr="0" anchor="t" bIns="91425" lIns="91425" rIns="91425" tIns="91425">
            <a:noAutofit/>
          </a:bodyPr>
          <a:lstStyle/>
          <a:p>
            <a:pPr lvl="0">
              <a:spcBef>
                <a:spcPts val="0"/>
              </a:spcBef>
              <a:buNone/>
            </a:pPr>
            <a:r>
              <a:rPr lang="en" sz="1600"/>
              <a:t>Construct virtual human responses based on tree structure</a:t>
            </a:r>
          </a:p>
        </p:txBody>
      </p:sp>
      <p:sp>
        <p:nvSpPr>
          <p:cNvPr descr="Background pointer shape in timeline graphic" id="146" name="Shape 146"/>
          <p:cNvSpPr/>
          <p:nvPr/>
        </p:nvSpPr>
        <p:spPr>
          <a:xfrm>
            <a:off x="4870293" y="2199000"/>
            <a:ext cx="2051099"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147" name="Shape 147"/>
          <p:cNvSpPr txBox="1"/>
          <p:nvPr>
            <p:ph idx="4294967295" type="body"/>
          </p:nvPr>
        </p:nvSpPr>
        <p:spPr>
          <a:xfrm>
            <a:off x="5290674" y="2336550"/>
            <a:ext cx="1315500" cy="470400"/>
          </a:xfrm>
          <a:prstGeom prst="rect">
            <a:avLst/>
          </a:prstGeom>
        </p:spPr>
        <p:txBody>
          <a:bodyPr anchorCtr="0" anchor="ctr" bIns="91425" lIns="91425" rIns="91425" tIns="91425">
            <a:noAutofit/>
          </a:bodyPr>
          <a:lstStyle/>
          <a:p>
            <a:pPr lvl="0" algn="l">
              <a:lnSpc>
                <a:spcPct val="100000"/>
              </a:lnSpc>
              <a:spcBef>
                <a:spcPts val="0"/>
              </a:spcBef>
              <a:spcAft>
                <a:spcPts val="0"/>
              </a:spcAft>
              <a:buNone/>
            </a:pPr>
            <a:r>
              <a:rPr b="1" lang="en" sz="1600">
                <a:solidFill>
                  <a:schemeClr val="lt1"/>
                </a:solidFill>
              </a:rPr>
              <a:t>    Week 6</a:t>
            </a:r>
          </a:p>
        </p:txBody>
      </p:sp>
      <p:grpSp>
        <p:nvGrpSpPr>
          <p:cNvPr id="148" name="Shape 148"/>
          <p:cNvGrpSpPr/>
          <p:nvPr/>
        </p:nvGrpSpPr>
        <p:grpSpPr>
          <a:xfrm>
            <a:off x="5973069" y="2938957"/>
            <a:ext cx="198899" cy="593655"/>
            <a:chOff x="5958946" y="2938957"/>
            <a:chExt cx="198899" cy="593655"/>
          </a:xfrm>
        </p:grpSpPr>
        <p:cxnSp>
          <p:nvCxnSpPr>
            <p:cNvPr id="149" name="Shape 149"/>
            <p:cNvCxnSpPr/>
            <p:nvPr/>
          </p:nvCxnSpPr>
          <p:spPr>
            <a:xfrm rot="10800000">
              <a:off x="6058408" y="2938957"/>
              <a:ext cx="0" cy="554700"/>
            </a:xfrm>
            <a:prstGeom prst="straightConnector1">
              <a:avLst/>
            </a:prstGeom>
            <a:noFill/>
            <a:ln cap="flat" cmpd="sng" w="9525">
              <a:solidFill>
                <a:schemeClr val="dk2"/>
              </a:solidFill>
              <a:prstDash val="solid"/>
              <a:round/>
              <a:headEnd len="med" w="med" type="none"/>
              <a:tailEnd len="med" w="med" type="none"/>
            </a:ln>
          </p:spPr>
        </p:cxnSp>
        <p:sp>
          <p:nvSpPr>
            <p:cNvPr id="150" name="Shape 150"/>
            <p:cNvSpPr/>
            <p:nvPr/>
          </p:nvSpPr>
          <p:spPr>
            <a:xfrm flipH="1" rot="10800000">
              <a:off x="5958946" y="3333713"/>
              <a:ext cx="198899" cy="1988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51" name="Shape 151"/>
          <p:cNvSpPr txBox="1"/>
          <p:nvPr>
            <p:ph idx="4294967295" type="body"/>
          </p:nvPr>
        </p:nvSpPr>
        <p:spPr>
          <a:xfrm>
            <a:off x="5126902" y="3757725"/>
            <a:ext cx="2242800" cy="906300"/>
          </a:xfrm>
          <a:prstGeom prst="rect">
            <a:avLst/>
          </a:prstGeom>
        </p:spPr>
        <p:txBody>
          <a:bodyPr anchorCtr="0" anchor="t" bIns="91425" lIns="91425" rIns="91425" tIns="91425">
            <a:noAutofit/>
          </a:bodyPr>
          <a:lstStyle/>
          <a:p>
            <a:pPr lvl="0">
              <a:spcBef>
                <a:spcPts val="0"/>
              </a:spcBef>
              <a:buNone/>
            </a:pPr>
            <a:r>
              <a:rPr lang="en" sz="1600"/>
              <a:t>Integrate intent identification program with the virtual human</a:t>
            </a:r>
          </a:p>
        </p:txBody>
      </p:sp>
      <p:sp>
        <p:nvSpPr>
          <p:cNvPr descr="Background pointer shape in timeline graphic" id="152" name="Shape 152"/>
          <p:cNvSpPr/>
          <p:nvPr/>
        </p:nvSpPr>
        <p:spPr>
          <a:xfrm>
            <a:off x="6551638"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153" name="Shape 153"/>
          <p:cNvSpPr txBox="1"/>
          <p:nvPr>
            <p:ph idx="4294967295" type="body"/>
          </p:nvPr>
        </p:nvSpPr>
        <p:spPr>
          <a:xfrm>
            <a:off x="7111511" y="2336550"/>
            <a:ext cx="1315499" cy="470400"/>
          </a:xfrm>
          <a:prstGeom prst="rect">
            <a:avLst/>
          </a:prstGeom>
        </p:spPr>
        <p:txBody>
          <a:bodyPr anchorCtr="0" anchor="ctr" bIns="91425" lIns="91425" rIns="91425" tIns="91425">
            <a:noAutofit/>
          </a:bodyPr>
          <a:lstStyle/>
          <a:p>
            <a:pPr lvl="0" algn="l">
              <a:lnSpc>
                <a:spcPct val="100000"/>
              </a:lnSpc>
              <a:spcBef>
                <a:spcPts val="0"/>
              </a:spcBef>
              <a:spcAft>
                <a:spcPts val="0"/>
              </a:spcAft>
              <a:buNone/>
            </a:pPr>
            <a:r>
              <a:rPr b="1" lang="en" sz="1600">
                <a:solidFill>
                  <a:schemeClr val="lt1"/>
                </a:solidFill>
              </a:rPr>
              <a:t>  Week 7</a:t>
            </a:r>
          </a:p>
        </p:txBody>
      </p:sp>
      <p:grpSp>
        <p:nvGrpSpPr>
          <p:cNvPr id="154" name="Shape 154"/>
          <p:cNvGrpSpPr/>
          <p:nvPr/>
        </p:nvGrpSpPr>
        <p:grpSpPr>
          <a:xfrm>
            <a:off x="7669807" y="1610215"/>
            <a:ext cx="198899" cy="593656"/>
            <a:chOff x="3918083" y="1610215"/>
            <a:chExt cx="198899" cy="593656"/>
          </a:xfrm>
        </p:grpSpPr>
        <p:cxnSp>
          <p:nvCxnSpPr>
            <p:cNvPr id="155" name="Shape 155"/>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56" name="Shape 156"/>
            <p:cNvSpPr/>
            <p:nvPr/>
          </p:nvSpPr>
          <p:spPr>
            <a:xfrm>
              <a:off x="3918083" y="1610215"/>
              <a:ext cx="198899" cy="1988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57" name="Shape 157"/>
          <p:cNvSpPr txBox="1"/>
          <p:nvPr>
            <p:ph idx="4294967295" type="body"/>
          </p:nvPr>
        </p:nvSpPr>
        <p:spPr>
          <a:xfrm>
            <a:off x="6685978" y="385666"/>
            <a:ext cx="2242800" cy="906300"/>
          </a:xfrm>
          <a:prstGeom prst="rect">
            <a:avLst/>
          </a:prstGeom>
        </p:spPr>
        <p:txBody>
          <a:bodyPr anchorCtr="0" anchor="t" bIns="91425" lIns="91425" rIns="91425" tIns="91425">
            <a:noAutofit/>
          </a:bodyPr>
          <a:lstStyle/>
          <a:p>
            <a:pPr lvl="0">
              <a:spcBef>
                <a:spcPts val="0"/>
              </a:spcBef>
              <a:buNone/>
            </a:pPr>
            <a:r>
              <a:rPr lang="en" sz="1600"/>
              <a:t>Testing, debugging and final documentation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265500" y="1912650"/>
            <a:ext cx="4045199" cy="1318199"/>
          </a:xfrm>
          <a:prstGeom prst="rect">
            <a:avLst/>
          </a:prstGeom>
        </p:spPr>
        <p:txBody>
          <a:bodyPr anchorCtr="0" anchor="ctr" bIns="91425" lIns="91425" rIns="91425" tIns="91425">
            <a:noAutofit/>
          </a:bodyPr>
          <a:lstStyle/>
          <a:p>
            <a:pPr lvl="0">
              <a:spcBef>
                <a:spcPts val="0"/>
              </a:spcBef>
              <a:buNone/>
            </a:pPr>
            <a:r>
              <a:rPr lang="en" sz="5300"/>
              <a:t>Overview</a:t>
            </a:r>
          </a:p>
        </p:txBody>
      </p:sp>
      <p:sp>
        <p:nvSpPr>
          <p:cNvPr id="79" name="Shape 79"/>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rtl="0" algn="ctr">
              <a:spcBef>
                <a:spcPts val="0"/>
              </a:spcBef>
              <a:spcAft>
                <a:spcPts val="0"/>
              </a:spcAft>
              <a:buNone/>
            </a:pPr>
            <a:r>
              <a:rPr b="1" lang="en" sz="2300"/>
              <a:t>Virtual Human Therapist</a:t>
            </a:r>
          </a:p>
          <a:p>
            <a:pPr lvl="0">
              <a:spcBef>
                <a:spcPts val="0"/>
              </a:spcBef>
              <a:spcAft>
                <a:spcPts val="0"/>
              </a:spcAft>
              <a:buNone/>
            </a:pPr>
            <a:r>
              <a:t/>
            </a:r>
            <a:endParaRPr b="1" sz="2000"/>
          </a:p>
          <a:p>
            <a:pPr indent="-336550" lvl="0" marL="457200" rtl="0" algn="just">
              <a:lnSpc>
                <a:spcPct val="120000"/>
              </a:lnSpc>
              <a:spcBef>
                <a:spcPts val="0"/>
              </a:spcBef>
              <a:buSzPct val="100000"/>
            </a:pPr>
            <a:r>
              <a:rPr lang="en" sz="1700"/>
              <a:t>A virtual human made using the USC ICT Virtual Human Toolkit will interact with the user.</a:t>
            </a:r>
          </a:p>
          <a:p>
            <a:pPr indent="-336550" lvl="0" marL="457200" rtl="0" algn="just">
              <a:lnSpc>
                <a:spcPct val="120000"/>
              </a:lnSpc>
              <a:spcBef>
                <a:spcPts val="0"/>
              </a:spcBef>
              <a:buSzPct val="100000"/>
            </a:pPr>
            <a:r>
              <a:rPr lang="en" sz="1700"/>
              <a:t>Using Cognitive Behavioural Therapy, the virtual human will </a:t>
            </a:r>
            <a:r>
              <a:rPr lang="en" sz="1700"/>
              <a:t>advise</a:t>
            </a:r>
            <a:r>
              <a:rPr lang="en" sz="1700"/>
              <a:t> the user and offer simple methods to improve the user’s daily life.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265500" y="1397350"/>
            <a:ext cx="4045200" cy="1318200"/>
          </a:xfrm>
          <a:prstGeom prst="rect">
            <a:avLst/>
          </a:prstGeom>
        </p:spPr>
        <p:txBody>
          <a:bodyPr anchorCtr="0" anchor="b" bIns="91425" lIns="91425" rIns="91425" tIns="91425">
            <a:noAutofit/>
          </a:bodyPr>
          <a:lstStyle/>
          <a:p>
            <a:pPr lvl="0">
              <a:spcBef>
                <a:spcPts val="0"/>
              </a:spcBef>
              <a:buNone/>
            </a:pPr>
            <a:r>
              <a:rPr lang="en"/>
              <a:t>Approach</a:t>
            </a:r>
          </a:p>
        </p:txBody>
      </p:sp>
      <p:sp>
        <p:nvSpPr>
          <p:cNvPr id="85" name="Shape 85"/>
          <p:cNvSpPr txBox="1"/>
          <p:nvPr>
            <p:ph idx="1" type="subTitle"/>
          </p:nvPr>
        </p:nvSpPr>
        <p:spPr>
          <a:xfrm>
            <a:off x="265500" y="2735370"/>
            <a:ext cx="4045200" cy="1345499"/>
          </a:xfrm>
          <a:prstGeom prst="rect">
            <a:avLst/>
          </a:prstGeom>
        </p:spPr>
        <p:txBody>
          <a:bodyPr anchorCtr="0" anchor="t" bIns="91425" lIns="91425" rIns="91425" tIns="91425">
            <a:noAutofit/>
          </a:bodyPr>
          <a:lstStyle/>
          <a:p>
            <a:pPr lvl="0" rtl="0">
              <a:spcBef>
                <a:spcPts val="0"/>
              </a:spcBef>
              <a:buNone/>
            </a:pPr>
            <a:r>
              <a:rPr lang="en"/>
              <a:t>Virtual Humans</a:t>
            </a:r>
          </a:p>
        </p:txBody>
      </p:sp>
      <p:sp>
        <p:nvSpPr>
          <p:cNvPr id="86" name="Shape 86"/>
          <p:cNvSpPr txBox="1"/>
          <p:nvPr>
            <p:ph idx="2" type="body"/>
          </p:nvPr>
        </p:nvSpPr>
        <p:spPr>
          <a:xfrm>
            <a:off x="4939500" y="594900"/>
            <a:ext cx="3837000" cy="3772500"/>
          </a:xfrm>
          <a:prstGeom prst="rect">
            <a:avLst/>
          </a:prstGeom>
        </p:spPr>
        <p:txBody>
          <a:bodyPr anchorCtr="0" anchor="ctr" bIns="91425" lIns="91425" rIns="91425" tIns="91425">
            <a:noAutofit/>
          </a:bodyPr>
          <a:lstStyle/>
          <a:p>
            <a:pPr lvl="0" algn="just">
              <a:spcBef>
                <a:spcPts val="0"/>
              </a:spcBef>
              <a:buNone/>
            </a:pPr>
            <a:r>
              <a:rPr lang="en" sz="1700"/>
              <a:t>The USC ICT Virtual Human Toolkit enables one to create virtual humans and environments in which these virtual humans can interact with users. With technologies like MultiSense, Nonverbal Behaviour Generator and SmartBody, it enables virtual humans to display various body gestures and facial expressions according to the environment and state of the conversation.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65500" y="1397350"/>
            <a:ext cx="4045200" cy="1318200"/>
          </a:xfrm>
          <a:prstGeom prst="rect">
            <a:avLst/>
          </a:prstGeom>
        </p:spPr>
        <p:txBody>
          <a:bodyPr anchorCtr="0" anchor="b" bIns="91425" lIns="91425" rIns="91425" tIns="91425">
            <a:noAutofit/>
          </a:bodyPr>
          <a:lstStyle/>
          <a:p>
            <a:pPr lvl="0" rtl="0">
              <a:spcBef>
                <a:spcPts val="0"/>
              </a:spcBef>
              <a:buNone/>
            </a:pPr>
            <a:r>
              <a:rPr lang="en"/>
              <a:t>Approach</a:t>
            </a:r>
          </a:p>
        </p:txBody>
      </p:sp>
      <p:sp>
        <p:nvSpPr>
          <p:cNvPr id="92" name="Shape 92"/>
          <p:cNvSpPr txBox="1"/>
          <p:nvPr>
            <p:ph idx="1" type="subTitle"/>
          </p:nvPr>
        </p:nvSpPr>
        <p:spPr>
          <a:xfrm>
            <a:off x="265500" y="2735370"/>
            <a:ext cx="4045200" cy="1345499"/>
          </a:xfrm>
          <a:prstGeom prst="rect">
            <a:avLst/>
          </a:prstGeom>
        </p:spPr>
        <p:txBody>
          <a:bodyPr anchorCtr="0" anchor="t" bIns="91425" lIns="91425" rIns="91425" tIns="91425">
            <a:noAutofit/>
          </a:bodyPr>
          <a:lstStyle/>
          <a:p>
            <a:pPr lvl="0" rtl="0">
              <a:spcBef>
                <a:spcPts val="0"/>
              </a:spcBef>
              <a:buNone/>
            </a:pPr>
            <a:r>
              <a:rPr lang="en"/>
              <a:t>Sentiment Analysis</a:t>
            </a:r>
          </a:p>
        </p:txBody>
      </p:sp>
      <p:sp>
        <p:nvSpPr>
          <p:cNvPr id="93" name="Shape 93"/>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lgn="just">
              <a:spcBef>
                <a:spcPts val="0"/>
              </a:spcBef>
              <a:buNone/>
            </a:pPr>
            <a:r>
              <a:rPr lang="en"/>
              <a:t>Sentiment Analysis refers to the use of natural language processing, text analysis and  computational linguistics to study the subjective states of the text presented. Using datasets freely available online, we can train models and then use Sentiment Analysis to find out if the user’s response is positive, neutral or negative, and thus decide the virtual therapist’s responses.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265500" y="1397350"/>
            <a:ext cx="4045200" cy="1318200"/>
          </a:xfrm>
          <a:prstGeom prst="rect">
            <a:avLst/>
          </a:prstGeom>
        </p:spPr>
        <p:txBody>
          <a:bodyPr anchorCtr="0" anchor="b" bIns="91425" lIns="91425" rIns="91425" tIns="91425">
            <a:noAutofit/>
          </a:bodyPr>
          <a:lstStyle/>
          <a:p>
            <a:pPr lvl="0" rtl="0">
              <a:spcBef>
                <a:spcPts val="0"/>
              </a:spcBef>
              <a:buNone/>
            </a:pPr>
            <a:r>
              <a:rPr lang="en"/>
              <a:t>Approach</a:t>
            </a:r>
          </a:p>
        </p:txBody>
      </p:sp>
      <p:sp>
        <p:nvSpPr>
          <p:cNvPr id="99" name="Shape 99"/>
          <p:cNvSpPr txBox="1"/>
          <p:nvPr>
            <p:ph idx="1" type="subTitle"/>
          </p:nvPr>
        </p:nvSpPr>
        <p:spPr>
          <a:xfrm>
            <a:off x="265500" y="2735370"/>
            <a:ext cx="4045200" cy="1345499"/>
          </a:xfrm>
          <a:prstGeom prst="rect">
            <a:avLst/>
          </a:prstGeom>
        </p:spPr>
        <p:txBody>
          <a:bodyPr anchorCtr="0" anchor="t" bIns="91425" lIns="91425" rIns="91425" tIns="91425">
            <a:noAutofit/>
          </a:bodyPr>
          <a:lstStyle/>
          <a:p>
            <a:pPr lvl="0" rtl="0">
              <a:spcBef>
                <a:spcPts val="0"/>
              </a:spcBef>
              <a:buNone/>
            </a:pPr>
            <a:r>
              <a:rPr lang="en"/>
              <a:t>Cognitive Behavioural Therapy</a:t>
            </a:r>
          </a:p>
        </p:txBody>
      </p:sp>
      <p:sp>
        <p:nvSpPr>
          <p:cNvPr id="100" name="Shape 100"/>
          <p:cNvSpPr txBox="1"/>
          <p:nvPr>
            <p:ph idx="2" type="body"/>
          </p:nvPr>
        </p:nvSpPr>
        <p:spPr>
          <a:xfrm>
            <a:off x="4927850" y="602125"/>
            <a:ext cx="3837000" cy="4131000"/>
          </a:xfrm>
          <a:prstGeom prst="rect">
            <a:avLst/>
          </a:prstGeom>
        </p:spPr>
        <p:txBody>
          <a:bodyPr anchorCtr="0" anchor="ctr" bIns="91425" lIns="91425" rIns="91425" tIns="91425">
            <a:noAutofit/>
          </a:bodyPr>
          <a:lstStyle/>
          <a:p>
            <a:pPr lvl="0" algn="just">
              <a:spcBef>
                <a:spcPts val="0"/>
              </a:spcBef>
              <a:buClr>
                <a:schemeClr val="dk2"/>
              </a:buClr>
              <a:buSzPct val="61111"/>
              <a:buFont typeface="Arial"/>
              <a:buNone/>
            </a:pPr>
            <a:r>
              <a:rPr lang="en"/>
              <a:t>Cognitive behavioral therapy (CBT) is a type of psychotherapy in which negative patterns of thought about the self and the world are challenged in order to alter unwanted behaviour patterns or treat mood disorders such as depression. Using transcripts of therapy sessions, we can build the virtual human so that it can provide effective counselling.</a:t>
            </a:r>
          </a:p>
          <a:p>
            <a:pPr lvl="0" rtl="0" algn="just">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t>Progress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Progress - Week 1</a:t>
            </a:r>
          </a:p>
        </p:txBody>
      </p:sp>
      <p:sp>
        <p:nvSpPr>
          <p:cNvPr id="111" name="Shape 111"/>
          <p:cNvSpPr txBox="1"/>
          <p:nvPr>
            <p:ph idx="1" type="body"/>
          </p:nvPr>
        </p:nvSpPr>
        <p:spPr>
          <a:xfrm>
            <a:off x="2400302" y="1602675"/>
            <a:ext cx="3071400" cy="3002400"/>
          </a:xfrm>
          <a:prstGeom prst="rect">
            <a:avLst/>
          </a:prstGeom>
        </p:spPr>
        <p:txBody>
          <a:bodyPr anchorCtr="0" anchor="t" bIns="91425" lIns="91425" rIns="91425" tIns="91425">
            <a:noAutofit/>
          </a:bodyPr>
          <a:lstStyle/>
          <a:p>
            <a:pPr lvl="0" algn="ctr">
              <a:spcBef>
                <a:spcPts val="0"/>
              </a:spcBef>
              <a:buNone/>
            </a:pPr>
            <a:r>
              <a:rPr b="1" lang="en" sz="2100">
                <a:solidFill>
                  <a:schemeClr val="dk1"/>
                </a:solidFill>
              </a:rPr>
              <a:t>Andrew Ng Intro to ML</a:t>
            </a:r>
          </a:p>
          <a:p>
            <a:pPr indent="-330200" lvl="0" marL="457200" algn="just">
              <a:spcBef>
                <a:spcPts val="0"/>
              </a:spcBef>
              <a:spcAft>
                <a:spcPts val="1200"/>
              </a:spcAft>
              <a:buSzPct val="100000"/>
              <a:buNone/>
            </a:pPr>
            <a:r>
              <a:rPr lang="en" sz="1600"/>
              <a:t>Completed chapters of the online course on Coursera from Stanford University</a:t>
            </a:r>
          </a:p>
          <a:p>
            <a:pPr indent="-330200" lvl="0" marL="457200" algn="just">
              <a:spcBef>
                <a:spcPts val="0"/>
              </a:spcBef>
              <a:spcAft>
                <a:spcPts val="1200"/>
              </a:spcAft>
              <a:buSzPct val="100000"/>
              <a:buNone/>
            </a:pPr>
            <a:r>
              <a:rPr lang="en" sz="1600"/>
              <a:t>Completed programming exercises on supervised learning, unsupervised learning and  optimization of ML algorithms.</a:t>
            </a:r>
          </a:p>
        </p:txBody>
      </p:sp>
      <p:sp>
        <p:nvSpPr>
          <p:cNvPr id="112" name="Shape 112"/>
          <p:cNvSpPr txBox="1"/>
          <p:nvPr>
            <p:ph idx="2" type="body"/>
          </p:nvPr>
        </p:nvSpPr>
        <p:spPr>
          <a:xfrm>
            <a:off x="5650575" y="1602675"/>
            <a:ext cx="3306900" cy="3002400"/>
          </a:xfrm>
          <a:prstGeom prst="rect">
            <a:avLst/>
          </a:prstGeom>
        </p:spPr>
        <p:txBody>
          <a:bodyPr anchorCtr="0" anchor="t" bIns="91425" lIns="91425" rIns="91425" tIns="91425">
            <a:noAutofit/>
          </a:bodyPr>
          <a:lstStyle/>
          <a:p>
            <a:pPr lvl="0" rtl="0" algn="ctr">
              <a:spcBef>
                <a:spcPts val="0"/>
              </a:spcBef>
              <a:spcAft>
                <a:spcPts val="1200"/>
              </a:spcAft>
              <a:buClr>
                <a:srgbClr val="000000"/>
              </a:buClr>
              <a:buSzPct val="52380"/>
              <a:buFont typeface="Arial"/>
              <a:buNone/>
            </a:pPr>
            <a:r>
              <a:rPr b="1" lang="en" sz="2100">
                <a:solidFill>
                  <a:schemeClr val="dk1"/>
                </a:solidFill>
              </a:rPr>
              <a:t>Intro to ML by Udacity</a:t>
            </a:r>
          </a:p>
          <a:p>
            <a:pPr indent="-330200" lvl="0" marL="457200" rtl="0" algn="just">
              <a:spcBef>
                <a:spcPts val="0"/>
              </a:spcBef>
              <a:spcAft>
                <a:spcPts val="1200"/>
              </a:spcAft>
              <a:buSzPct val="100000"/>
            </a:pPr>
            <a:r>
              <a:rPr lang="en" sz="1600"/>
              <a:t>Completed the chapter on text learning by using python and it’s libraries like scikit learn and NLTK.</a:t>
            </a:r>
          </a:p>
          <a:p>
            <a:pPr indent="-330200" lvl="0" marL="457200" rtl="0" algn="just">
              <a:spcBef>
                <a:spcPts val="0"/>
              </a:spcBef>
              <a:spcAft>
                <a:spcPts val="1200"/>
              </a:spcAft>
              <a:buSzPct val="100000"/>
            </a:pPr>
            <a:r>
              <a:rPr lang="en" sz="1600"/>
              <a:t>Chapter included tokenisation, bag-of-words representation, stemming and tf-idf representation.</a:t>
            </a:r>
          </a:p>
          <a:p>
            <a:pPr lvl="0" rtl="0">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Progress - Week 2</a:t>
            </a:r>
          </a:p>
        </p:txBody>
      </p:sp>
      <p:sp>
        <p:nvSpPr>
          <p:cNvPr id="118" name="Shape 118"/>
          <p:cNvSpPr txBox="1"/>
          <p:nvPr>
            <p:ph idx="1" type="body"/>
          </p:nvPr>
        </p:nvSpPr>
        <p:spPr>
          <a:xfrm>
            <a:off x="2400250" y="1411250"/>
            <a:ext cx="3011700" cy="3275400"/>
          </a:xfrm>
          <a:prstGeom prst="rect">
            <a:avLst/>
          </a:prstGeom>
        </p:spPr>
        <p:txBody>
          <a:bodyPr anchorCtr="0" anchor="t" bIns="91425" lIns="91425" rIns="91425" tIns="91425">
            <a:noAutofit/>
          </a:bodyPr>
          <a:lstStyle/>
          <a:p>
            <a:pPr lvl="0" rtl="0" algn="ctr">
              <a:spcBef>
                <a:spcPts val="0"/>
              </a:spcBef>
              <a:spcAft>
                <a:spcPts val="1200"/>
              </a:spcAft>
              <a:buNone/>
            </a:pPr>
            <a:r>
              <a:rPr b="1" lang="en" sz="2100">
                <a:solidFill>
                  <a:schemeClr val="dk1"/>
                </a:solidFill>
              </a:rPr>
              <a:t>Neural Networks and Deep learning</a:t>
            </a:r>
            <a:r>
              <a:rPr b="1" lang="en" sz="1800">
                <a:solidFill>
                  <a:schemeClr val="dk1"/>
                </a:solidFill>
              </a:rPr>
              <a:t> </a:t>
            </a:r>
          </a:p>
          <a:p>
            <a:pPr lvl="0" rtl="0" algn="just">
              <a:spcBef>
                <a:spcPts val="0"/>
              </a:spcBef>
              <a:spcAft>
                <a:spcPts val="1200"/>
              </a:spcAft>
              <a:buClr>
                <a:schemeClr val="dk2"/>
              </a:buClr>
              <a:buSzPct val="68750"/>
              <a:buFont typeface="Arial"/>
              <a:buNone/>
            </a:pPr>
            <a:r>
              <a:rPr lang="en" sz="1600"/>
              <a:t>Completed chapters of the online ebook </a:t>
            </a:r>
            <a:r>
              <a:rPr i="1" lang="en" sz="1600"/>
              <a:t>neuralnetworksanddeeplearning.com</a:t>
            </a:r>
            <a:r>
              <a:rPr lang="en" sz="1600"/>
              <a:t> on the fundamentals of neural networks using python libraries like Tensorflow and Keras.</a:t>
            </a:r>
          </a:p>
          <a:p>
            <a:pPr lvl="0" rtl="0" algn="just">
              <a:spcBef>
                <a:spcPts val="0"/>
              </a:spcBef>
              <a:spcAft>
                <a:spcPts val="1200"/>
              </a:spcAft>
              <a:buNone/>
            </a:pPr>
            <a:r>
              <a:t/>
            </a:r>
            <a:endParaRPr b="1" sz="2100"/>
          </a:p>
        </p:txBody>
      </p:sp>
      <p:sp>
        <p:nvSpPr>
          <p:cNvPr id="119" name="Shape 119"/>
          <p:cNvSpPr txBox="1"/>
          <p:nvPr/>
        </p:nvSpPr>
        <p:spPr>
          <a:xfrm>
            <a:off x="5593275" y="1617775"/>
            <a:ext cx="3128400" cy="2907600"/>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b="1" lang="en" sz="2100">
                <a:solidFill>
                  <a:schemeClr val="dk1"/>
                </a:solidFill>
                <a:latin typeface="Lato"/>
                <a:ea typeface="Lato"/>
                <a:cs typeface="Lato"/>
                <a:sym typeface="Lato"/>
              </a:rPr>
              <a:t>Woebot</a:t>
            </a:r>
          </a:p>
          <a:p>
            <a:pPr lvl="0" rtl="0" algn="just">
              <a:lnSpc>
                <a:spcPct val="115000"/>
              </a:lnSpc>
              <a:spcBef>
                <a:spcPts val="0"/>
              </a:spcBef>
              <a:buNone/>
            </a:pPr>
            <a:r>
              <a:t/>
            </a:r>
            <a:endParaRPr sz="1800">
              <a:solidFill>
                <a:schemeClr val="dk2"/>
              </a:solidFill>
            </a:endParaRPr>
          </a:p>
          <a:p>
            <a:pPr lvl="0" rtl="0" algn="just">
              <a:lnSpc>
                <a:spcPct val="115000"/>
              </a:lnSpc>
              <a:spcBef>
                <a:spcPts val="0"/>
              </a:spcBef>
              <a:buNone/>
            </a:pPr>
            <a:r>
              <a:rPr lang="en" sz="1600">
                <a:solidFill>
                  <a:schemeClr val="dk2"/>
                </a:solidFill>
                <a:latin typeface="Lato"/>
                <a:ea typeface="Lato"/>
                <a:cs typeface="Lato"/>
                <a:sym typeface="Lato"/>
              </a:rPr>
              <a:t>Members chatting with woebot to obtain maximum responses from Woebot to learn about its tree structure, which will aid in building a tree structure for the project chatbot (virtual human).</a:t>
            </a:r>
          </a:p>
          <a:p>
            <a:pPr lvl="0" rtl="0" algn="just">
              <a:lnSpc>
                <a:spcPct val="115000"/>
              </a:lnSpc>
              <a:spcBef>
                <a:spcPts val="0"/>
              </a:spcBef>
              <a:buNone/>
            </a:pPr>
            <a:r>
              <a:rPr lang="en" sz="1600">
                <a:solidFill>
                  <a:schemeClr val="dk1"/>
                </a:solidFill>
                <a:latin typeface="Lato"/>
                <a:ea typeface="Lato"/>
                <a:cs typeface="Lato"/>
                <a:sym typeface="Lato"/>
              </a:rPr>
              <a:t>     </a:t>
            </a:r>
            <a:r>
              <a:rPr lang="en" sz="1600">
                <a:solidFill>
                  <a:schemeClr val="dk2"/>
                </a:solidFill>
                <a:latin typeface="Lato"/>
                <a:ea typeface="Lato"/>
                <a:cs typeface="Lato"/>
                <a:sym typeface="Lato"/>
              </a:rPr>
              <a:t>                                                                    </a:t>
            </a:r>
            <a:r>
              <a:rPr lang="en" sz="1100">
                <a:solidFill>
                  <a:schemeClr val="dk2"/>
                </a:solidFill>
              </a:rPr>
              <a:t>                                </a:t>
            </a:r>
          </a:p>
          <a:p>
            <a:pPr lvl="0" rtl="0">
              <a:lnSpc>
                <a:spcPct val="115000"/>
              </a:lnSpc>
              <a:spcBef>
                <a:spcPts val="0"/>
              </a:spcBef>
              <a:buNone/>
            </a:pPr>
            <a:r>
              <a:rPr lang="en" sz="1100">
                <a:solidFill>
                  <a:schemeClr val="dk2"/>
                </a:solidFill>
              </a:rPr>
              <a:t>                                                                                                               </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en"/>
              <a:t>Schedule</a:t>
            </a:r>
          </a:p>
        </p:txBody>
      </p:sp>
    </p:spTree>
  </p:cSld>
  <p:clrMapOvr>
    <a:masterClrMapping/>
  </p:clrMapOvr>
</p:sld>
</file>

<file path=ppt/theme/theme1.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