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sldIdLst>
    <p:sldId id="256" r:id="rId2"/>
    <p:sldId id="269" r:id="rId3"/>
    <p:sldId id="257" r:id="rId4"/>
    <p:sldId id="260" r:id="rId5"/>
    <p:sldId id="258" r:id="rId6"/>
    <p:sldId id="263" r:id="rId7"/>
    <p:sldId id="265" r:id="rId8"/>
    <p:sldId id="266" r:id="rId9"/>
    <p:sldId id="261" r:id="rId10"/>
    <p:sldId id="268" r:id="rId11"/>
    <p:sldId id="267" r:id="rId12"/>
    <p:sldId id="270" r:id="rId13"/>
    <p:sldId id="273" r:id="rId14"/>
    <p:sldId id="271" r:id="rId15"/>
    <p:sldId id="272" r:id="rId16"/>
    <p:sldId id="274"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87"/>
  </p:normalViewPr>
  <p:slideViewPr>
    <p:cSldViewPr snapToGrid="0" snapToObjects="1">
      <p:cViewPr varScale="1">
        <p:scale>
          <a:sx n="87" d="100"/>
          <a:sy n="87" d="100"/>
        </p:scale>
        <p:origin x="10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67139-DA1E-E648-8B83-3F0964FD26B0}"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ECE8AB3-37CB-AD42-9B78-A1942419AAEA}" type="slidenum">
              <a:rPr lang="en-US" smtClean="0"/>
              <a:t>‹#›</a:t>
            </a:fld>
            <a:endParaRPr lang="en-US"/>
          </a:p>
        </p:txBody>
      </p:sp>
    </p:spTree>
    <p:extLst>
      <p:ext uri="{BB962C8B-B14F-4D97-AF65-F5344CB8AC3E}">
        <p14:creationId xmlns:p14="http://schemas.microsoft.com/office/powerpoint/2010/main" val="16584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667139-DA1E-E648-8B83-3F0964FD26B0}"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8AB3-37CB-AD42-9B78-A1942419AAEA}" type="slidenum">
              <a:rPr lang="en-US" smtClean="0"/>
              <a:t>‹#›</a:t>
            </a:fld>
            <a:endParaRPr lang="en-US"/>
          </a:p>
        </p:txBody>
      </p:sp>
    </p:spTree>
    <p:extLst>
      <p:ext uri="{BB962C8B-B14F-4D97-AF65-F5344CB8AC3E}">
        <p14:creationId xmlns:p14="http://schemas.microsoft.com/office/powerpoint/2010/main" val="17999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67139-DA1E-E648-8B83-3F0964FD26B0}"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8AB3-37CB-AD42-9B78-A1942419AAEA}" type="slidenum">
              <a:rPr lang="en-US" smtClean="0"/>
              <a:t>‹#›</a:t>
            </a:fld>
            <a:endParaRPr lang="en-US"/>
          </a:p>
        </p:txBody>
      </p:sp>
    </p:spTree>
    <p:extLst>
      <p:ext uri="{BB962C8B-B14F-4D97-AF65-F5344CB8AC3E}">
        <p14:creationId xmlns:p14="http://schemas.microsoft.com/office/powerpoint/2010/main" val="251970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67139-DA1E-E648-8B83-3F0964FD26B0}"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8AB3-37CB-AD42-9B78-A1942419AAEA}" type="slidenum">
              <a:rPr lang="en-US" smtClean="0"/>
              <a:t>‹#›</a:t>
            </a:fld>
            <a:endParaRPr lang="en-US"/>
          </a:p>
        </p:txBody>
      </p:sp>
    </p:spTree>
    <p:extLst>
      <p:ext uri="{BB962C8B-B14F-4D97-AF65-F5344CB8AC3E}">
        <p14:creationId xmlns:p14="http://schemas.microsoft.com/office/powerpoint/2010/main" val="17540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667139-DA1E-E648-8B83-3F0964FD26B0}" type="datetimeFigureOut">
              <a:rPr lang="en-US" smtClean="0"/>
              <a:t>5/6/19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ECE8AB3-37CB-AD42-9B78-A1942419AAEA}" type="slidenum">
              <a:rPr lang="en-US" smtClean="0"/>
              <a:t>‹#›</a:t>
            </a:fld>
            <a:endParaRPr lang="en-US"/>
          </a:p>
        </p:txBody>
      </p:sp>
    </p:spTree>
    <p:extLst>
      <p:ext uri="{BB962C8B-B14F-4D97-AF65-F5344CB8AC3E}">
        <p14:creationId xmlns:p14="http://schemas.microsoft.com/office/powerpoint/2010/main" val="363797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67139-DA1E-E648-8B83-3F0964FD26B0}"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E8AB3-37CB-AD42-9B78-A1942419AAEA}" type="slidenum">
              <a:rPr lang="en-US" smtClean="0"/>
              <a:t>‹#›</a:t>
            </a:fld>
            <a:endParaRPr lang="en-US"/>
          </a:p>
        </p:txBody>
      </p:sp>
    </p:spTree>
    <p:extLst>
      <p:ext uri="{BB962C8B-B14F-4D97-AF65-F5344CB8AC3E}">
        <p14:creationId xmlns:p14="http://schemas.microsoft.com/office/powerpoint/2010/main" val="336522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67139-DA1E-E648-8B83-3F0964FD26B0}" type="datetimeFigureOut">
              <a:rPr lang="en-US" smtClean="0"/>
              <a:t>5/6/19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E8AB3-37CB-AD42-9B78-A1942419AAE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16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667139-DA1E-E648-8B83-3F0964FD26B0}" type="datetimeFigureOut">
              <a:rPr lang="en-US" smtClean="0"/>
              <a:t>5/6/19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E8AB3-37CB-AD42-9B78-A1942419AAEA}"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92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67139-DA1E-E648-8B83-3F0964FD26B0}" type="datetimeFigureOut">
              <a:rPr lang="en-US" smtClean="0"/>
              <a:t>5/6/19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E8AB3-37CB-AD42-9B78-A1942419AAEA}" type="slidenum">
              <a:rPr lang="en-US" smtClean="0"/>
              <a:t>‹#›</a:t>
            </a:fld>
            <a:endParaRPr lang="en-US"/>
          </a:p>
        </p:txBody>
      </p:sp>
    </p:spTree>
    <p:extLst>
      <p:ext uri="{BB962C8B-B14F-4D97-AF65-F5344CB8AC3E}">
        <p14:creationId xmlns:p14="http://schemas.microsoft.com/office/powerpoint/2010/main" val="228392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67139-DA1E-E648-8B83-3F0964FD26B0}"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ECE8AB3-37CB-AD42-9B78-A1942419AAEA}" type="slidenum">
              <a:rPr lang="en-US" smtClean="0"/>
              <a:t>‹#›</a:t>
            </a:fld>
            <a:endParaRPr lang="en-US"/>
          </a:p>
        </p:txBody>
      </p:sp>
    </p:spTree>
    <p:extLst>
      <p:ext uri="{BB962C8B-B14F-4D97-AF65-F5344CB8AC3E}">
        <p14:creationId xmlns:p14="http://schemas.microsoft.com/office/powerpoint/2010/main" val="279211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67139-DA1E-E648-8B83-3F0964FD26B0}" type="datetimeFigureOut">
              <a:rPr lang="en-US" smtClean="0"/>
              <a:t>5/6/19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ECE8AB3-37CB-AD42-9B78-A1942419AAEA}" type="slidenum">
              <a:rPr lang="en-US" smtClean="0"/>
              <a:t>‹#›</a:t>
            </a:fld>
            <a:endParaRPr lang="en-US"/>
          </a:p>
        </p:txBody>
      </p:sp>
    </p:spTree>
    <p:extLst>
      <p:ext uri="{BB962C8B-B14F-4D97-AF65-F5344CB8AC3E}">
        <p14:creationId xmlns:p14="http://schemas.microsoft.com/office/powerpoint/2010/main" val="376490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667139-DA1E-E648-8B83-3F0964FD26B0}" type="datetimeFigureOut">
              <a:rPr lang="en-US" smtClean="0"/>
              <a:t>5/6/19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ECE8AB3-37CB-AD42-9B78-A1942419AAEA}" type="slidenum">
              <a:rPr lang="en-US" smtClean="0"/>
              <a:t>‹#›</a:t>
            </a:fld>
            <a:endParaRPr lang="en-US"/>
          </a:p>
        </p:txBody>
      </p:sp>
    </p:spTree>
    <p:extLst>
      <p:ext uri="{BB962C8B-B14F-4D97-AF65-F5344CB8AC3E}">
        <p14:creationId xmlns:p14="http://schemas.microsoft.com/office/powerpoint/2010/main" val="268734150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markroxor.github.io/gensim/static/notebooks/WMD_tutorial.html" TargetMode="External"/><Relationship Id="rId3" Type="http://schemas.openxmlformats.org/officeDocument/2006/relationships/hyperlink" Target="https://engineering.quora.com/Semantic-Question-Matching-with-Deep-Learning" TargetMode="External"/><Relationship Id="rId7" Type="http://schemas.openxmlformats.org/officeDocument/2006/relationships/hyperlink" Target="http://www.tfidf.com/" TargetMode="External"/><Relationship Id="rId2" Type="http://schemas.openxmlformats.org/officeDocument/2006/relationships/hyperlink" Target="https://data.quora.com/First-Quora-Dataset-Release-Question-Pairs"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feature_extraction.text.CountVectorizer.html" TargetMode="External"/><Relationship Id="rId5" Type="http://schemas.openxmlformats.org/officeDocument/2006/relationships/hyperlink" Target="https://nlp.stanford.edu/projects/glove/" TargetMode="External"/><Relationship Id="rId4" Type="http://schemas.openxmlformats.org/officeDocument/2006/relationships/hyperlink" Target="https://towardsml.com/2018/06/12/understanding-word-embedding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qim.fs.quoracdn.net/quora_duplicate_questions.t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4362-39A4-3640-A436-B92B7803194E}"/>
              </a:ext>
            </a:extLst>
          </p:cNvPr>
          <p:cNvSpPr>
            <a:spLocks noGrp="1"/>
          </p:cNvSpPr>
          <p:nvPr>
            <p:ph type="ctrTitle"/>
          </p:nvPr>
        </p:nvSpPr>
        <p:spPr>
          <a:xfrm>
            <a:off x="1051560" y="1432223"/>
            <a:ext cx="9966960" cy="3035808"/>
          </a:xfrm>
        </p:spPr>
        <p:txBody>
          <a:bodyPr/>
          <a:lstStyle/>
          <a:p>
            <a:r>
              <a:rPr lang="en-US" sz="6000" dirty="0"/>
              <a:t>DETECTING SIMILARITY BETWEEN QUORA QUESTIONS USING MACHINE LEARNING TECHNIQUES</a:t>
            </a:r>
          </a:p>
        </p:txBody>
      </p:sp>
      <p:sp>
        <p:nvSpPr>
          <p:cNvPr id="3" name="Subtitle 2">
            <a:extLst>
              <a:ext uri="{FF2B5EF4-FFF2-40B4-BE49-F238E27FC236}">
                <a16:creationId xmlns:a16="http://schemas.microsoft.com/office/drawing/2014/main" id="{FF61C391-9DC2-EB49-BD27-52D7E47EA702}"/>
              </a:ext>
            </a:extLst>
          </p:cNvPr>
          <p:cNvSpPr>
            <a:spLocks noGrp="1"/>
          </p:cNvSpPr>
          <p:nvPr>
            <p:ph type="subTitle" idx="1"/>
          </p:nvPr>
        </p:nvSpPr>
        <p:spPr>
          <a:xfrm>
            <a:off x="-314452" y="4630420"/>
            <a:ext cx="9948672" cy="1069848"/>
          </a:xfrm>
        </p:spPr>
        <p:txBody>
          <a:bodyPr/>
          <a:lstStyle/>
          <a:p>
            <a:pPr marL="342900" indent="-342900" algn="r">
              <a:buFontTx/>
              <a:buChar char="-"/>
            </a:pPr>
            <a:r>
              <a:rPr lang="en-US" dirty="0"/>
              <a:t>RITI GUPTA &amp; SUNHERA PAUL</a:t>
            </a:r>
          </a:p>
        </p:txBody>
      </p:sp>
    </p:spTree>
    <p:extLst>
      <p:ext uri="{BB962C8B-B14F-4D97-AF65-F5344CB8AC3E}">
        <p14:creationId xmlns:p14="http://schemas.microsoft.com/office/powerpoint/2010/main" val="207264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3A41-2428-4FFC-ADD9-90592BF2687E}"/>
              </a:ext>
            </a:extLst>
          </p:cNvPr>
          <p:cNvSpPr>
            <a:spLocks noGrp="1"/>
          </p:cNvSpPr>
          <p:nvPr>
            <p:ph type="title"/>
          </p:nvPr>
        </p:nvSpPr>
        <p:spPr/>
        <p:txBody>
          <a:bodyPr/>
          <a:lstStyle/>
          <a:p>
            <a:r>
              <a:rPr lang="en-US" dirty="0"/>
              <a:t>ACCURACY COMPARISON</a:t>
            </a:r>
          </a:p>
        </p:txBody>
      </p:sp>
      <p:pic>
        <p:nvPicPr>
          <p:cNvPr id="2050" name="Picture 2" descr="https://lh4.googleusercontent.com/LrVataAO3MgMVEu5JfGx5de03Zk6ejIm5XZK2tPRuazXw8t3PB46LQXX8c_eOjT2DJIFW2IbVdVkSeOnspszS0j4LdFsC9ug8USuQfxiH6fy_oCid2EeN_K8VqPEzAyasQisXMAp">
            <a:extLst>
              <a:ext uri="{FF2B5EF4-FFF2-40B4-BE49-F238E27FC236}">
                <a16:creationId xmlns:a16="http://schemas.microsoft.com/office/drawing/2014/main" id="{083F6ECB-A6D3-4834-A380-76EB8C8676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028" y="1860549"/>
            <a:ext cx="7804468" cy="467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61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D9AC-449C-4EAA-A12D-A8FE87E287E6}"/>
              </a:ext>
            </a:extLst>
          </p:cNvPr>
          <p:cNvSpPr>
            <a:spLocks noGrp="1"/>
          </p:cNvSpPr>
          <p:nvPr>
            <p:ph type="title"/>
          </p:nvPr>
        </p:nvSpPr>
        <p:spPr/>
        <p:txBody>
          <a:bodyPr/>
          <a:lstStyle/>
          <a:p>
            <a:r>
              <a:rPr lang="en-US" dirty="0"/>
              <a:t>ROC AUC COMPARISON</a:t>
            </a:r>
          </a:p>
        </p:txBody>
      </p:sp>
      <p:pic>
        <p:nvPicPr>
          <p:cNvPr id="1026" name="Picture 2" descr="https://lh5.googleusercontent.com/lZYEnF0J18Mb7aiTPPB12nhIBtKNH2b6r4kUNHcdju8sB_ZAjI0rRDybT08zDGhkTf-ZbLzqP7-nZn2ulp5QCj_fRRjy13H6q3-tM48Ix2r_J3WEhx7hZ3T6vG7TkZzxMdJdOOaJ">
            <a:extLst>
              <a:ext uri="{FF2B5EF4-FFF2-40B4-BE49-F238E27FC236}">
                <a16:creationId xmlns:a16="http://schemas.microsoft.com/office/drawing/2014/main" id="{070A6DE4-0ED4-4875-9FA6-FFD7907B8D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0787" y="2047113"/>
            <a:ext cx="7210425" cy="432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0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8F15-E130-8E43-B6DF-1B76627332D6}"/>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BF3A7A37-969D-F247-915A-5A9EC9BA3329}"/>
              </a:ext>
            </a:extLst>
          </p:cNvPr>
          <p:cNvSpPr>
            <a:spLocks noGrp="1"/>
          </p:cNvSpPr>
          <p:nvPr>
            <p:ph idx="1"/>
          </p:nvPr>
        </p:nvSpPr>
        <p:spPr/>
        <p:txBody>
          <a:bodyPr>
            <a:normAutofit lnSpcReduction="10000"/>
          </a:bodyPr>
          <a:lstStyle/>
          <a:p>
            <a:r>
              <a:rPr lang="en-US" dirty="0"/>
              <a:t>DATA PREPARATION</a:t>
            </a:r>
          </a:p>
          <a:p>
            <a:pPr lvl="1"/>
            <a:r>
              <a:rPr lang="en-US" dirty="0"/>
              <a:t>Built a vocabulary of all words in dataset</a:t>
            </a:r>
          </a:p>
          <a:p>
            <a:pPr lvl="1"/>
            <a:r>
              <a:rPr lang="en-US" dirty="0"/>
              <a:t>Split the data into test(0.33) and train data (0.67)</a:t>
            </a:r>
          </a:p>
          <a:p>
            <a:endParaRPr lang="en-US" dirty="0"/>
          </a:p>
          <a:p>
            <a:r>
              <a:rPr lang="en-US" dirty="0"/>
              <a:t>LAYERS IN MODEL BUILT</a:t>
            </a:r>
          </a:p>
          <a:p>
            <a:pPr lvl="1"/>
            <a:r>
              <a:rPr lang="en-US" dirty="0"/>
              <a:t>LSTM</a:t>
            </a:r>
          </a:p>
          <a:p>
            <a:pPr lvl="1"/>
            <a:r>
              <a:rPr lang="en-US" dirty="0"/>
              <a:t>Embeddings layer</a:t>
            </a:r>
          </a:p>
          <a:p>
            <a:pPr lvl="2"/>
            <a:r>
              <a:rPr lang="en-US" dirty="0"/>
              <a:t>Used </a:t>
            </a:r>
            <a:r>
              <a:rPr lang="en-US" dirty="0" err="1"/>
              <a:t>GloVe</a:t>
            </a:r>
            <a:r>
              <a:rPr lang="en-US" dirty="0"/>
              <a:t> embeddings</a:t>
            </a:r>
          </a:p>
          <a:p>
            <a:pPr lvl="1"/>
            <a:r>
              <a:rPr lang="en-US" dirty="0"/>
              <a:t>Convolutional 1D </a:t>
            </a:r>
          </a:p>
          <a:p>
            <a:pPr lvl="1"/>
            <a:r>
              <a:rPr lang="en-US" dirty="0" err="1"/>
              <a:t>MaxPooling</a:t>
            </a:r>
            <a:endParaRPr lang="en-US" dirty="0"/>
          </a:p>
          <a:p>
            <a:pPr lvl="1"/>
            <a:r>
              <a:rPr lang="en-US" dirty="0"/>
              <a:t>Dropout Layers </a:t>
            </a:r>
            <a:r>
              <a:rPr lang="en-US" dirty="0">
                <a:sym typeface="Wingdings" pitchFamily="2" charset="2"/>
              </a:rPr>
              <a:t>(</a:t>
            </a:r>
            <a:r>
              <a:rPr lang="en-US" dirty="0"/>
              <a:t>To avoid overfitting)</a:t>
            </a:r>
          </a:p>
          <a:p>
            <a:pPr lvl="1"/>
            <a:r>
              <a:rPr lang="en-US" dirty="0"/>
              <a:t>Batch normalization</a:t>
            </a:r>
          </a:p>
        </p:txBody>
      </p:sp>
    </p:spTree>
    <p:extLst>
      <p:ext uri="{BB962C8B-B14F-4D97-AF65-F5344CB8AC3E}">
        <p14:creationId xmlns:p14="http://schemas.microsoft.com/office/powerpoint/2010/main" val="360284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CBF1-34A6-F445-9A35-DBC645FE5724}"/>
              </a:ext>
            </a:extLst>
          </p:cNvPr>
          <p:cNvSpPr>
            <a:spLocks noGrp="1"/>
          </p:cNvSpPr>
          <p:nvPr>
            <p:ph type="title"/>
          </p:nvPr>
        </p:nvSpPr>
        <p:spPr/>
        <p:txBody>
          <a:bodyPr/>
          <a:lstStyle/>
          <a:p>
            <a:r>
              <a:rPr lang="en-US" dirty="0"/>
              <a:t>DEEP LEARNING (</a:t>
            </a:r>
            <a:r>
              <a:rPr lang="en-US" dirty="0" err="1"/>
              <a:t>ConT.</a:t>
            </a:r>
            <a:r>
              <a:rPr lang="en-US" dirty="0"/>
              <a:t>.)</a:t>
            </a:r>
          </a:p>
        </p:txBody>
      </p:sp>
      <p:sp>
        <p:nvSpPr>
          <p:cNvPr id="3" name="Content Placeholder 2">
            <a:extLst>
              <a:ext uri="{FF2B5EF4-FFF2-40B4-BE49-F238E27FC236}">
                <a16:creationId xmlns:a16="http://schemas.microsoft.com/office/drawing/2014/main" id="{73378690-2646-4E4C-872C-356FD99FF3CB}"/>
              </a:ext>
            </a:extLst>
          </p:cNvPr>
          <p:cNvSpPr>
            <a:spLocks noGrp="1"/>
          </p:cNvSpPr>
          <p:nvPr>
            <p:ph idx="1"/>
          </p:nvPr>
        </p:nvSpPr>
        <p:spPr/>
        <p:txBody>
          <a:bodyPr/>
          <a:lstStyle/>
          <a:p>
            <a:r>
              <a:rPr lang="en-US" dirty="0"/>
              <a:t>Activation functions used:</a:t>
            </a:r>
          </a:p>
          <a:p>
            <a:pPr lvl="1"/>
            <a:r>
              <a:rPr lang="en-US" dirty="0"/>
              <a:t>Hidden layers :  </a:t>
            </a:r>
            <a:r>
              <a:rPr lang="en-US" dirty="0" err="1"/>
              <a:t>Relu</a:t>
            </a:r>
            <a:endParaRPr lang="en-US" dirty="0"/>
          </a:p>
          <a:p>
            <a:pPr lvl="1"/>
            <a:r>
              <a:rPr lang="en-US" dirty="0"/>
              <a:t>Output layer : sigmoid</a:t>
            </a:r>
          </a:p>
        </p:txBody>
      </p:sp>
    </p:spTree>
    <p:extLst>
      <p:ext uri="{BB962C8B-B14F-4D97-AF65-F5344CB8AC3E}">
        <p14:creationId xmlns:p14="http://schemas.microsoft.com/office/powerpoint/2010/main" val="71318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FA65-5B3A-294B-917A-9D16929274C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05A5CAA-80B7-CD4D-9CE7-A64C2944D52D}"/>
              </a:ext>
            </a:extLst>
          </p:cNvPr>
          <p:cNvSpPr>
            <a:spLocks noGrp="1"/>
          </p:cNvSpPr>
          <p:nvPr>
            <p:ph idx="1"/>
          </p:nvPr>
        </p:nvSpPr>
        <p:spPr>
          <a:xfrm>
            <a:off x="1069848" y="2121408"/>
            <a:ext cx="10058400" cy="4050792"/>
          </a:xfrm>
        </p:spPr>
        <p:txBody>
          <a:bodyPr/>
          <a:lstStyle/>
          <a:p>
            <a:r>
              <a:rPr lang="en-US" dirty="0"/>
              <a:t>Time taken : 12 hours for 38 epochs</a:t>
            </a:r>
          </a:p>
          <a:p>
            <a:r>
              <a:rPr lang="en-US" dirty="0"/>
              <a:t>Accuracy achieved on test data</a:t>
            </a:r>
          </a:p>
          <a:p>
            <a:pPr lvl="1"/>
            <a:r>
              <a:rPr lang="en-US" dirty="0"/>
              <a:t>0.80142</a:t>
            </a:r>
          </a:p>
          <a:p>
            <a:r>
              <a:rPr lang="en-US"/>
              <a:t>ROC </a:t>
            </a:r>
            <a:r>
              <a:rPr lang="en-US" dirty="0"/>
              <a:t>Curve</a:t>
            </a:r>
          </a:p>
          <a:p>
            <a:pPr lvl="1"/>
            <a:r>
              <a:rPr lang="en-US" dirty="0"/>
              <a:t>Area under the curve : 0.853</a:t>
            </a:r>
          </a:p>
        </p:txBody>
      </p:sp>
      <p:pic>
        <p:nvPicPr>
          <p:cNvPr id="1026" name="Picture 2" descr="https://lh5.googleusercontent.com/DF7rY__HdzHc-ZOZjlSQ-2VQ1sSzeQFm_BBBvRkbVIexwsugVC4JHw_7q3RGyor_dyuo9jHwHwH1SCfp29DUtb45E9pkAtW2QPD1_viafotxkwcTEQR-4MXRcK7mw6gpjVsZKTl_">
            <a:extLst>
              <a:ext uri="{FF2B5EF4-FFF2-40B4-BE49-F238E27FC236}">
                <a16:creationId xmlns:a16="http://schemas.microsoft.com/office/drawing/2014/main" id="{D3889E94-42A5-C44C-A932-3C9ED86B3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418" y="685801"/>
            <a:ext cx="494758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05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474B-C383-054B-8A15-2D697373EBF2}"/>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01802A05-263A-CB42-9606-38DD24E1BE1A}"/>
              </a:ext>
            </a:extLst>
          </p:cNvPr>
          <p:cNvSpPr>
            <a:spLocks noGrp="1"/>
          </p:cNvSpPr>
          <p:nvPr>
            <p:ph idx="1"/>
          </p:nvPr>
        </p:nvSpPr>
        <p:spPr>
          <a:xfrm>
            <a:off x="1069848" y="1828800"/>
            <a:ext cx="10058400" cy="4343400"/>
          </a:xfrm>
        </p:spPr>
        <p:txBody>
          <a:bodyPr/>
          <a:lstStyle/>
          <a:p>
            <a:r>
              <a:rPr lang="en-US" dirty="0"/>
              <a:t>Plotted confusion matrix with various thresholds (0.3,0.5,0.7)</a:t>
            </a:r>
          </a:p>
          <a:p>
            <a:r>
              <a:rPr lang="en-US" dirty="0"/>
              <a:t>All seem to be giving similar results</a:t>
            </a:r>
          </a:p>
        </p:txBody>
      </p:sp>
      <p:pic>
        <p:nvPicPr>
          <p:cNvPr id="4" name="Picture 3">
            <a:extLst>
              <a:ext uri="{FF2B5EF4-FFF2-40B4-BE49-F238E27FC236}">
                <a16:creationId xmlns:a16="http://schemas.microsoft.com/office/drawing/2014/main" id="{CD042978-C447-7442-8CAB-DAD0CA66CF26}"/>
              </a:ext>
            </a:extLst>
          </p:cNvPr>
          <p:cNvPicPr>
            <a:picLocks noChangeAspect="1"/>
          </p:cNvPicPr>
          <p:nvPr/>
        </p:nvPicPr>
        <p:blipFill>
          <a:blip r:embed="rId2"/>
          <a:stretch>
            <a:fillRect/>
          </a:stretch>
        </p:blipFill>
        <p:spPr>
          <a:xfrm>
            <a:off x="1477433" y="2984500"/>
            <a:ext cx="8763000" cy="2032000"/>
          </a:xfrm>
          <a:prstGeom prst="rect">
            <a:avLst/>
          </a:prstGeom>
        </p:spPr>
      </p:pic>
    </p:spTree>
    <p:extLst>
      <p:ext uri="{BB962C8B-B14F-4D97-AF65-F5344CB8AC3E}">
        <p14:creationId xmlns:p14="http://schemas.microsoft.com/office/powerpoint/2010/main" val="196848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D063-2ED9-5C49-AA7D-676E1FDE85E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2F7019-7B01-CC47-B369-332BC5DF54B2}"/>
              </a:ext>
            </a:extLst>
          </p:cNvPr>
          <p:cNvSpPr>
            <a:spLocks noGrp="1"/>
          </p:cNvSpPr>
          <p:nvPr>
            <p:ph idx="1"/>
          </p:nvPr>
        </p:nvSpPr>
        <p:spPr/>
        <p:txBody>
          <a:bodyPr>
            <a:normAutofit fontScale="92500"/>
          </a:bodyPr>
          <a:lstStyle/>
          <a:p>
            <a:pPr fontAlgn="base"/>
            <a:r>
              <a:rPr lang="en-US" u="sng" dirty="0">
                <a:hlinkClick r:id="rId2"/>
              </a:rPr>
              <a:t>https://data.quora.com/First-Quora-Dataset-Release-Question-Pairs</a:t>
            </a:r>
            <a:r>
              <a:rPr lang="en-US" b="1" dirty="0"/>
              <a:t> </a:t>
            </a:r>
            <a:endParaRPr lang="en-US" dirty="0"/>
          </a:p>
          <a:p>
            <a:pPr fontAlgn="base"/>
            <a:r>
              <a:rPr lang="en-US" u="sng" dirty="0">
                <a:hlinkClick r:id="rId3"/>
              </a:rPr>
              <a:t>https://engineering.quora.com/Semantic-Question-Matching-with-Deep-Learning</a:t>
            </a:r>
            <a:endParaRPr lang="en-US" dirty="0"/>
          </a:p>
          <a:p>
            <a:pPr fontAlgn="base"/>
            <a:r>
              <a:rPr lang="en-US" u="sng" dirty="0">
                <a:hlinkClick r:id="rId4"/>
              </a:rPr>
              <a:t>https://towardsml.com/2018/06/12/understanding-word-embeddings/</a:t>
            </a:r>
            <a:endParaRPr lang="en-US" dirty="0"/>
          </a:p>
          <a:p>
            <a:pPr fontAlgn="base"/>
            <a:r>
              <a:rPr lang="en-US" u="sng" dirty="0">
                <a:hlinkClick r:id="rId5"/>
              </a:rPr>
              <a:t>https://nlp.stanford.edu/projects/glove/</a:t>
            </a:r>
            <a:endParaRPr lang="en-US" dirty="0"/>
          </a:p>
          <a:p>
            <a:pPr fontAlgn="base"/>
            <a:r>
              <a:rPr lang="en-US" dirty="0"/>
              <a:t>J. Pennington, R. </a:t>
            </a:r>
            <a:r>
              <a:rPr lang="en-US" dirty="0" err="1"/>
              <a:t>Socher</a:t>
            </a:r>
            <a:r>
              <a:rPr lang="en-US" dirty="0"/>
              <a:t>, C. D. Manning : </a:t>
            </a:r>
            <a:r>
              <a:rPr lang="en-US" dirty="0" err="1"/>
              <a:t>GloVe</a:t>
            </a:r>
            <a:r>
              <a:rPr lang="en-US" dirty="0"/>
              <a:t>: Global Vectors for Word Representation, Computer Science Department, Stanford University, Stanford, CA 94305</a:t>
            </a:r>
          </a:p>
          <a:p>
            <a:pPr fontAlgn="base"/>
            <a:r>
              <a:rPr lang="en-US" u="sng" dirty="0">
                <a:hlinkClick r:id="rId6"/>
              </a:rPr>
              <a:t>https://scikit-learn.org/stable/modules/generated/sklearn.feature_extraction.text.CountVectorizer.html</a:t>
            </a:r>
            <a:endParaRPr lang="en-US" dirty="0"/>
          </a:p>
          <a:p>
            <a:pPr fontAlgn="base"/>
            <a:r>
              <a:rPr lang="en-US" u="sng" dirty="0">
                <a:hlinkClick r:id="rId7"/>
              </a:rPr>
              <a:t>http://www.tfidf.com/</a:t>
            </a:r>
            <a:endParaRPr lang="en-US" dirty="0"/>
          </a:p>
          <a:p>
            <a:pPr fontAlgn="base"/>
            <a:r>
              <a:rPr lang="en-US" u="sng" dirty="0">
                <a:hlinkClick r:id="rId8"/>
              </a:rPr>
              <a:t>https://markroxor.github.io/gensim/static/notebooks/WMD_tutorial.html</a:t>
            </a:r>
            <a:endParaRPr lang="en-US" dirty="0"/>
          </a:p>
          <a:p>
            <a:endParaRPr lang="en-US" dirty="0"/>
          </a:p>
        </p:txBody>
      </p:sp>
    </p:spTree>
    <p:extLst>
      <p:ext uri="{BB962C8B-B14F-4D97-AF65-F5344CB8AC3E}">
        <p14:creationId xmlns:p14="http://schemas.microsoft.com/office/powerpoint/2010/main" val="64474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3E3A-F00E-8A4F-938F-DB0BAE4AE9E9}"/>
              </a:ext>
            </a:extLst>
          </p:cNvPr>
          <p:cNvSpPr>
            <a:spLocks noGrp="1"/>
          </p:cNvSpPr>
          <p:nvPr>
            <p:ph type="title"/>
          </p:nvPr>
        </p:nvSpPr>
        <p:spPr>
          <a:xfrm>
            <a:off x="1066800" y="2121408"/>
            <a:ext cx="10058400" cy="1609344"/>
          </a:xfrm>
        </p:spPr>
        <p:txBody>
          <a:bodyPr/>
          <a:lstStyle/>
          <a:p>
            <a:pPr algn="ctr"/>
            <a:r>
              <a:rPr lang="en-US" dirty="0"/>
              <a:t>THANKS</a:t>
            </a:r>
          </a:p>
        </p:txBody>
      </p:sp>
      <p:sp>
        <p:nvSpPr>
          <p:cNvPr id="3" name="Content Placeholder 2">
            <a:extLst>
              <a:ext uri="{FF2B5EF4-FFF2-40B4-BE49-F238E27FC236}">
                <a16:creationId xmlns:a16="http://schemas.microsoft.com/office/drawing/2014/main" id="{8015F807-3323-5D4B-A7D7-09D829AEA39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798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B5DA-9466-7A48-9342-7138F15D946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6E57852-C6BE-5E4B-B8B2-21F05AF02FED}"/>
              </a:ext>
            </a:extLst>
          </p:cNvPr>
          <p:cNvSpPr>
            <a:spLocks noGrp="1"/>
          </p:cNvSpPr>
          <p:nvPr>
            <p:ph idx="1"/>
          </p:nvPr>
        </p:nvSpPr>
        <p:spPr/>
        <p:txBody>
          <a:bodyPr/>
          <a:lstStyle/>
          <a:p>
            <a:r>
              <a:rPr lang="en-US" dirty="0"/>
              <a:t>INTRODUCTION</a:t>
            </a:r>
          </a:p>
          <a:p>
            <a:r>
              <a:rPr lang="en-US" dirty="0"/>
              <a:t>DATASET</a:t>
            </a:r>
          </a:p>
          <a:p>
            <a:r>
              <a:rPr lang="en-US" dirty="0"/>
              <a:t>CLEANING</a:t>
            </a:r>
          </a:p>
          <a:p>
            <a:r>
              <a:rPr lang="en-US" dirty="0"/>
              <a:t>FEATURE EXTRACTION</a:t>
            </a:r>
          </a:p>
          <a:p>
            <a:r>
              <a:rPr lang="en-US" dirty="0"/>
              <a:t>ML MODELS USED AND THEIR ACCURACY</a:t>
            </a:r>
          </a:p>
          <a:p>
            <a:pPr lvl="1"/>
            <a:r>
              <a:rPr lang="en-US" dirty="0"/>
              <a:t>RANDOM FOREST</a:t>
            </a:r>
          </a:p>
          <a:p>
            <a:pPr lvl="1"/>
            <a:r>
              <a:rPr lang="en-US" dirty="0"/>
              <a:t>XGBOOST</a:t>
            </a:r>
          </a:p>
          <a:p>
            <a:pPr lvl="1"/>
            <a:r>
              <a:rPr lang="en-US" dirty="0"/>
              <a:t>SVM</a:t>
            </a:r>
          </a:p>
          <a:p>
            <a:pPr lvl="1"/>
            <a:r>
              <a:rPr lang="en-US" dirty="0"/>
              <a:t>NEURAL NETWORKS</a:t>
            </a:r>
          </a:p>
          <a:p>
            <a:r>
              <a:rPr lang="en-US" dirty="0"/>
              <a:t>CONCLUSION</a:t>
            </a:r>
          </a:p>
        </p:txBody>
      </p:sp>
    </p:spTree>
    <p:extLst>
      <p:ext uri="{BB962C8B-B14F-4D97-AF65-F5344CB8AC3E}">
        <p14:creationId xmlns:p14="http://schemas.microsoft.com/office/powerpoint/2010/main" val="270871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6E53-8D9B-4A41-9BA8-3B741E4AF277}"/>
              </a:ext>
            </a:extLst>
          </p:cNvPr>
          <p:cNvSpPr>
            <a:spLocks noGrp="1"/>
          </p:cNvSpPr>
          <p:nvPr>
            <p:ph type="title"/>
          </p:nvPr>
        </p:nvSpPr>
        <p:spPr>
          <a:xfrm>
            <a:off x="1066800" y="34689"/>
            <a:ext cx="10058400" cy="1001268"/>
          </a:xfrm>
        </p:spPr>
        <p:txBody>
          <a:bodyPr/>
          <a:lstStyle/>
          <a:p>
            <a:r>
              <a:rPr lang="en-US" dirty="0"/>
              <a:t>INTRODUCTION</a:t>
            </a:r>
          </a:p>
        </p:txBody>
      </p:sp>
      <p:sp>
        <p:nvSpPr>
          <p:cNvPr id="3" name="Content Placeholder 2">
            <a:extLst>
              <a:ext uri="{FF2B5EF4-FFF2-40B4-BE49-F238E27FC236}">
                <a16:creationId xmlns:a16="http://schemas.microsoft.com/office/drawing/2014/main" id="{E171DC85-E786-C241-B8C4-1257BB052D60}"/>
              </a:ext>
            </a:extLst>
          </p:cNvPr>
          <p:cNvSpPr>
            <a:spLocks noGrp="1"/>
          </p:cNvSpPr>
          <p:nvPr>
            <p:ph idx="1"/>
          </p:nvPr>
        </p:nvSpPr>
        <p:spPr>
          <a:xfrm>
            <a:off x="1066800" y="1282700"/>
            <a:ext cx="10312400" cy="5540611"/>
          </a:xfrm>
        </p:spPr>
        <p:txBody>
          <a:bodyPr>
            <a:normAutofit/>
          </a:bodyPr>
          <a:lstStyle/>
          <a:p>
            <a:pPr fontAlgn="base"/>
            <a:r>
              <a:rPr lang="en-US" sz="2400" dirty="0"/>
              <a:t>In order to build a high-quality knowledge base, it's important that each unique question exists on Quora only once. </a:t>
            </a:r>
          </a:p>
          <a:p>
            <a:pPr lvl="1" fontAlgn="base"/>
            <a:r>
              <a:rPr lang="en-US" sz="2000" dirty="0"/>
              <a:t>avoid multiple versions</a:t>
            </a:r>
          </a:p>
          <a:p>
            <a:pPr lvl="1" fontAlgn="base"/>
            <a:r>
              <a:rPr lang="en-US" sz="2000" dirty="0"/>
              <a:t>readers should be able to find a single canonical page for the questions</a:t>
            </a:r>
          </a:p>
          <a:p>
            <a:pPr marL="274320" lvl="1" indent="0" fontAlgn="base">
              <a:buNone/>
            </a:pPr>
            <a:endParaRPr lang="en-US" sz="2000" dirty="0"/>
          </a:p>
          <a:p>
            <a:pPr fontAlgn="base"/>
            <a:r>
              <a:rPr lang="en-US" sz="2400" dirty="0"/>
              <a:t>EXAMPLE :</a:t>
            </a:r>
          </a:p>
          <a:p>
            <a:pPr lvl="2" fontAlgn="base"/>
            <a:r>
              <a:rPr lang="en-US" sz="1800" dirty="0"/>
              <a:t>Duplicate Questions : </a:t>
            </a:r>
          </a:p>
          <a:p>
            <a:pPr lvl="3" fontAlgn="base"/>
            <a:r>
              <a:rPr lang="en-US" sz="1800" dirty="0"/>
              <a:t>Why did Trump win the Presidency?</a:t>
            </a:r>
          </a:p>
          <a:p>
            <a:pPr marL="822960" lvl="3" indent="0" fontAlgn="base">
              <a:buNone/>
            </a:pPr>
            <a:r>
              <a:rPr lang="en-US" sz="1800" dirty="0"/>
              <a:t>    How did Donald Trump win the 2016 Presidential Election?</a:t>
            </a:r>
          </a:p>
          <a:p>
            <a:pPr lvl="2" fontAlgn="base"/>
            <a:r>
              <a:rPr lang="en-US" sz="1800" dirty="0"/>
              <a:t>Non-duplicate questions </a:t>
            </a:r>
          </a:p>
          <a:p>
            <a:pPr lvl="3" fontAlgn="base"/>
            <a:r>
              <a:rPr lang="en-US" sz="1800" dirty="0"/>
              <a:t>How can I start an online shopping (e-commerce) website?</a:t>
            </a:r>
          </a:p>
          <a:p>
            <a:pPr marL="822960" lvl="3" indent="0" fontAlgn="base">
              <a:buNone/>
            </a:pPr>
            <a:r>
              <a:rPr lang="en-US" sz="1800" dirty="0"/>
              <a:t>    Which web technology is best suitable for building a big E-Commerce website?</a:t>
            </a:r>
          </a:p>
          <a:p>
            <a:pPr lvl="2" fontAlgn="base"/>
            <a:endParaRPr lang="en-US" sz="1800" dirty="0"/>
          </a:p>
          <a:p>
            <a:pPr fontAlgn="base"/>
            <a:r>
              <a:rPr lang="en-US" sz="2400" dirty="0"/>
              <a:t>Can be implemented in various other Q&amp;A portals like Stack Overflow</a:t>
            </a:r>
          </a:p>
        </p:txBody>
      </p:sp>
    </p:spTree>
    <p:extLst>
      <p:ext uri="{BB962C8B-B14F-4D97-AF65-F5344CB8AC3E}">
        <p14:creationId xmlns:p14="http://schemas.microsoft.com/office/powerpoint/2010/main" val="15456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9C11-C190-2C44-B572-32EE491C8868}"/>
              </a:ext>
            </a:extLst>
          </p:cNvPr>
          <p:cNvSpPr>
            <a:spLocks noGrp="1"/>
          </p:cNvSpPr>
          <p:nvPr>
            <p:ph type="title"/>
          </p:nvPr>
        </p:nvSpPr>
        <p:spPr>
          <a:xfrm>
            <a:off x="1066800" y="0"/>
            <a:ext cx="10058400" cy="1609344"/>
          </a:xfrm>
        </p:spPr>
        <p:txBody>
          <a:bodyPr/>
          <a:lstStyle/>
          <a:p>
            <a:r>
              <a:rPr lang="en-US" dirty="0"/>
              <a:t>SECURING THE DATASET </a:t>
            </a:r>
          </a:p>
        </p:txBody>
      </p:sp>
      <p:sp>
        <p:nvSpPr>
          <p:cNvPr id="3" name="Content Placeholder 2">
            <a:extLst>
              <a:ext uri="{FF2B5EF4-FFF2-40B4-BE49-F238E27FC236}">
                <a16:creationId xmlns:a16="http://schemas.microsoft.com/office/drawing/2014/main" id="{7BF0B1D4-7C93-EE49-963A-B88729B79D4A}"/>
              </a:ext>
            </a:extLst>
          </p:cNvPr>
          <p:cNvSpPr>
            <a:spLocks noGrp="1"/>
          </p:cNvSpPr>
          <p:nvPr>
            <p:ph idx="1"/>
          </p:nvPr>
        </p:nvSpPr>
        <p:spPr>
          <a:xfrm>
            <a:off x="1066799" y="1403603"/>
            <a:ext cx="10702413" cy="4810929"/>
          </a:xfrm>
        </p:spPr>
        <p:txBody>
          <a:bodyPr/>
          <a:lstStyle/>
          <a:p>
            <a:r>
              <a:rPr lang="en-US" dirty="0">
                <a:hlinkClick r:id="rId2"/>
              </a:rPr>
              <a:t>http://qim.fs.quoracdn.net/quora_duplicate_questions.tsv</a:t>
            </a:r>
            <a:endParaRPr lang="en-US" dirty="0"/>
          </a:p>
          <a:p>
            <a:pPr lvl="1"/>
            <a:r>
              <a:rPr lang="en-US" dirty="0"/>
              <a:t>Publicly available by Quora</a:t>
            </a:r>
          </a:p>
          <a:p>
            <a:pPr lvl="1"/>
            <a:r>
              <a:rPr lang="en-US" dirty="0"/>
              <a:t>Contains actual questions on </a:t>
            </a:r>
            <a:r>
              <a:rPr lang="en-US" dirty="0" err="1"/>
              <a:t>quora</a:t>
            </a:r>
            <a:endParaRPr lang="en-US" dirty="0"/>
          </a:p>
          <a:p>
            <a:r>
              <a:rPr lang="en-US" dirty="0"/>
              <a:t>Total sample : 400,000 pairs of questions</a:t>
            </a:r>
          </a:p>
          <a:p>
            <a:pPr lvl="1"/>
            <a:r>
              <a:rPr lang="en-US" dirty="0"/>
              <a:t>250,000 duplicate</a:t>
            </a:r>
          </a:p>
          <a:p>
            <a:pPr lvl="1"/>
            <a:r>
              <a:rPr lang="en-US" dirty="0"/>
              <a:t>150,000 non-duplicate</a:t>
            </a:r>
          </a:p>
          <a:p>
            <a:pPr fontAlgn="base"/>
            <a:r>
              <a:rPr lang="en-US" dirty="0"/>
              <a:t>Each line contains space separated information</a:t>
            </a:r>
          </a:p>
          <a:p>
            <a:pPr lvl="1" fontAlgn="base"/>
            <a:r>
              <a:rPr lang="en-US" dirty="0"/>
              <a:t>id: the id of a question pair</a:t>
            </a:r>
          </a:p>
          <a:p>
            <a:pPr marL="274320" lvl="1" indent="0" fontAlgn="base">
              <a:buNone/>
            </a:pPr>
            <a:r>
              <a:rPr lang="en-US" dirty="0"/>
              <a:t>   qid1,   unique ids of each question</a:t>
            </a:r>
          </a:p>
          <a:p>
            <a:pPr marL="274320" lvl="1" indent="0" fontAlgn="base">
              <a:buNone/>
            </a:pPr>
            <a:r>
              <a:rPr lang="en-US" dirty="0"/>
              <a:t>   question1, question2 - the full text of each question </a:t>
            </a:r>
            <a:r>
              <a:rPr lang="en-US" dirty="0" err="1"/>
              <a:t>is_duplicate</a:t>
            </a:r>
            <a:r>
              <a:rPr lang="en-US" dirty="0"/>
              <a:t> - the target variable, set to 1 if   question1 and question2 have the same meaning, and 0 otherwise.</a:t>
            </a:r>
          </a:p>
          <a:p>
            <a:endParaRPr lang="en-US" dirty="0"/>
          </a:p>
          <a:p>
            <a:endParaRPr lang="en-US" dirty="0"/>
          </a:p>
          <a:p>
            <a:endParaRPr lang="en-US" dirty="0"/>
          </a:p>
          <a:p>
            <a:pPr marL="0" indent="0">
              <a:buNone/>
            </a:pPr>
            <a:endParaRPr lang="en-US" dirty="0"/>
          </a:p>
        </p:txBody>
      </p:sp>
      <p:sp>
        <p:nvSpPr>
          <p:cNvPr id="5" name="Rectangle 4">
            <a:extLst>
              <a:ext uri="{FF2B5EF4-FFF2-40B4-BE49-F238E27FC236}">
                <a16:creationId xmlns:a16="http://schemas.microsoft.com/office/drawing/2014/main" id="{14A96090-1AE4-4E73-B0C7-9FCF0E49DD25}"/>
              </a:ext>
            </a:extLst>
          </p:cNvPr>
          <p:cNvSpPr/>
          <p:nvPr/>
        </p:nvSpPr>
        <p:spPr>
          <a:xfrm>
            <a:off x="1298574" y="4715732"/>
            <a:ext cx="9714865" cy="923330"/>
          </a:xfrm>
          <a:prstGeom prst="rect">
            <a:avLst/>
          </a:prstGeom>
        </p:spPr>
        <p:txBody>
          <a:bodyPr wrap="square">
            <a:spAutoFit/>
          </a:bodyPr>
          <a:lstStyle/>
          <a:p>
            <a:pPr>
              <a:buClr>
                <a:schemeClr val="accent2"/>
              </a:buClr>
            </a:pPr>
            <a:endParaRPr lang="en-US" dirty="0"/>
          </a:p>
          <a:p>
            <a:br>
              <a:rPr lang="en-US" dirty="0"/>
            </a:br>
            <a:endParaRPr lang="en-US" dirty="0"/>
          </a:p>
        </p:txBody>
      </p:sp>
    </p:spTree>
    <p:extLst>
      <p:ext uri="{BB962C8B-B14F-4D97-AF65-F5344CB8AC3E}">
        <p14:creationId xmlns:p14="http://schemas.microsoft.com/office/powerpoint/2010/main" val="56518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5222-2A35-2044-AE7D-B2180FBF271D}"/>
              </a:ext>
            </a:extLst>
          </p:cNvPr>
          <p:cNvSpPr>
            <a:spLocks noGrp="1"/>
          </p:cNvSpPr>
          <p:nvPr>
            <p:ph type="title"/>
          </p:nvPr>
        </p:nvSpPr>
        <p:spPr>
          <a:xfrm>
            <a:off x="1066800" y="-116114"/>
            <a:ext cx="10058400" cy="1609344"/>
          </a:xfrm>
        </p:spPr>
        <p:txBody>
          <a:bodyPr/>
          <a:lstStyle/>
          <a:p>
            <a:r>
              <a:rPr lang="en-US" dirty="0"/>
              <a:t>DATA CLEANING</a:t>
            </a:r>
          </a:p>
        </p:txBody>
      </p:sp>
      <p:sp>
        <p:nvSpPr>
          <p:cNvPr id="3" name="Content Placeholder 2">
            <a:extLst>
              <a:ext uri="{FF2B5EF4-FFF2-40B4-BE49-F238E27FC236}">
                <a16:creationId xmlns:a16="http://schemas.microsoft.com/office/drawing/2014/main" id="{1D233BBD-9463-3949-9447-BDD546DA5A62}"/>
              </a:ext>
            </a:extLst>
          </p:cNvPr>
          <p:cNvSpPr>
            <a:spLocks noGrp="1"/>
          </p:cNvSpPr>
          <p:nvPr>
            <p:ph idx="1"/>
          </p:nvPr>
        </p:nvSpPr>
        <p:spPr>
          <a:xfrm>
            <a:off x="1066800" y="1169078"/>
            <a:ext cx="10058400" cy="5384122"/>
          </a:xfrm>
        </p:spPr>
        <p:txBody>
          <a:bodyPr>
            <a:normAutofit/>
          </a:bodyPr>
          <a:lstStyle/>
          <a:p>
            <a:pPr fontAlgn="base"/>
            <a:r>
              <a:rPr lang="en-US" dirty="0"/>
              <a:t>Remove punctuation marks</a:t>
            </a:r>
          </a:p>
          <a:p>
            <a:pPr fontAlgn="base"/>
            <a:r>
              <a:rPr lang="en-US" dirty="0"/>
              <a:t>Modify the special characters($,%,&amp;) to words</a:t>
            </a:r>
          </a:p>
          <a:p>
            <a:pPr fontAlgn="base"/>
            <a:r>
              <a:rPr lang="en-US" dirty="0"/>
              <a:t>Remove comma from between the numbers greater than 999.</a:t>
            </a:r>
          </a:p>
          <a:p>
            <a:pPr fontAlgn="base"/>
            <a:r>
              <a:rPr lang="en-US" dirty="0"/>
              <a:t>Don’t remove stop words</a:t>
            </a:r>
          </a:p>
          <a:p>
            <a:pPr fontAlgn="base"/>
            <a:r>
              <a:rPr lang="en-US" dirty="0"/>
              <a:t>Don’t apply stemming to words</a:t>
            </a:r>
          </a:p>
          <a:p>
            <a:endParaRPr lang="en-US" sz="2400" dirty="0"/>
          </a:p>
        </p:txBody>
      </p:sp>
    </p:spTree>
    <p:extLst>
      <p:ext uri="{BB962C8B-B14F-4D97-AF65-F5344CB8AC3E}">
        <p14:creationId xmlns:p14="http://schemas.microsoft.com/office/powerpoint/2010/main" val="300449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976A-2E2D-424A-B905-657A43496EEF}"/>
              </a:ext>
            </a:extLst>
          </p:cNvPr>
          <p:cNvSpPr>
            <a:spLocks noGrp="1"/>
          </p:cNvSpPr>
          <p:nvPr>
            <p:ph type="title"/>
          </p:nvPr>
        </p:nvSpPr>
        <p:spPr>
          <a:xfrm>
            <a:off x="1066800" y="-241082"/>
            <a:ext cx="10058400" cy="1609344"/>
          </a:xfrm>
        </p:spPr>
        <p:txBody>
          <a:bodyPr/>
          <a:lstStyle/>
          <a:p>
            <a:r>
              <a:rPr lang="en-US" dirty="0"/>
              <a:t>FEATURE ENGINEERING</a:t>
            </a:r>
          </a:p>
        </p:txBody>
      </p:sp>
      <p:sp>
        <p:nvSpPr>
          <p:cNvPr id="3" name="Content Placeholder 2">
            <a:extLst>
              <a:ext uri="{FF2B5EF4-FFF2-40B4-BE49-F238E27FC236}">
                <a16:creationId xmlns:a16="http://schemas.microsoft.com/office/drawing/2014/main" id="{DC7861C3-2EAB-044E-896C-8C63346B0673}"/>
              </a:ext>
            </a:extLst>
          </p:cNvPr>
          <p:cNvSpPr>
            <a:spLocks noGrp="1"/>
          </p:cNvSpPr>
          <p:nvPr>
            <p:ph idx="1"/>
          </p:nvPr>
        </p:nvSpPr>
        <p:spPr>
          <a:xfrm>
            <a:off x="1069848" y="1117599"/>
            <a:ext cx="10258552" cy="5367867"/>
          </a:xfrm>
        </p:spPr>
        <p:txBody>
          <a:bodyPr>
            <a:normAutofit fontScale="92500" lnSpcReduction="20000"/>
          </a:bodyPr>
          <a:lstStyle/>
          <a:p>
            <a:pPr marL="548640" lvl="2" indent="0">
              <a:buNone/>
            </a:pPr>
            <a:endParaRPr lang="en-US" sz="2000" dirty="0"/>
          </a:p>
          <a:p>
            <a:r>
              <a:rPr lang="en-US" sz="2400" dirty="0"/>
              <a:t>Count Vectorizer:</a:t>
            </a:r>
          </a:p>
          <a:p>
            <a:pPr lvl="1">
              <a:buFont typeface="Courier New" panose="02070309020205020404" pitchFamily="49" charset="0"/>
              <a:buChar char="o"/>
            </a:pPr>
            <a:r>
              <a:rPr lang="en-US" sz="2000" dirty="0"/>
              <a:t>It represents the words that are present in the questions in our case and the number of occurrences of the words which specify the importance of the words</a:t>
            </a:r>
          </a:p>
          <a:p>
            <a:pPr>
              <a:buFont typeface="Courier New" panose="02070309020205020404" pitchFamily="49" charset="0"/>
              <a:buChar char="o"/>
            </a:pPr>
            <a:endParaRPr lang="en-US" sz="2400" dirty="0"/>
          </a:p>
          <a:p>
            <a:r>
              <a:rPr lang="en-US" sz="2400" dirty="0"/>
              <a:t>TF-IDF:</a:t>
            </a:r>
          </a:p>
          <a:p>
            <a:pPr lvl="1">
              <a:buFont typeface="Courier New" panose="02070309020205020404" pitchFamily="49" charset="0"/>
              <a:buChar char="o"/>
            </a:pPr>
            <a:r>
              <a:rPr lang="en-US" sz="2000" dirty="0"/>
              <a:t>The term frequency summarizes the number of times a word has appeared within a question whereas the inverse document frequency downscales the words that have appeared numerous times across questions</a:t>
            </a:r>
          </a:p>
          <a:p>
            <a:pPr lvl="2">
              <a:buFont typeface="Courier New" panose="02070309020205020404" pitchFamily="49" charset="0"/>
              <a:buChar char="o"/>
            </a:pPr>
            <a:r>
              <a:rPr lang="en-US" sz="1800" dirty="0"/>
              <a:t>N-gram word TFIDF (N=2,3)</a:t>
            </a:r>
          </a:p>
          <a:p>
            <a:pPr lvl="2">
              <a:buFont typeface="Courier New" panose="02070309020205020404" pitchFamily="49" charset="0"/>
              <a:buChar char="o"/>
            </a:pPr>
            <a:r>
              <a:rPr lang="en-US" sz="1800" dirty="0"/>
              <a:t>N-gram character TFIDF (N=2,3)</a:t>
            </a:r>
          </a:p>
          <a:p>
            <a:pPr lvl="1">
              <a:buFont typeface="Courier New" panose="02070309020205020404" pitchFamily="49" charset="0"/>
              <a:buChar char="o"/>
            </a:pPr>
            <a:endParaRPr lang="en-US" sz="2200" dirty="0"/>
          </a:p>
          <a:p>
            <a:r>
              <a:rPr lang="en-US" sz="2400" dirty="0"/>
              <a:t>Common Features:</a:t>
            </a:r>
          </a:p>
          <a:p>
            <a:pPr lvl="1" fontAlgn="base">
              <a:buFont typeface="Courier New" panose="02070309020205020404" pitchFamily="49" charset="0"/>
              <a:buChar char="o"/>
            </a:pPr>
            <a:r>
              <a:rPr lang="en-US" sz="2000" dirty="0"/>
              <a:t>The number of words in question</a:t>
            </a:r>
          </a:p>
          <a:p>
            <a:pPr lvl="1" fontAlgn="base">
              <a:buFont typeface="Courier New" panose="02070309020205020404" pitchFamily="49" charset="0"/>
              <a:buChar char="o"/>
            </a:pPr>
            <a:r>
              <a:rPr lang="en-US" sz="2000" dirty="0"/>
              <a:t>The number of characters in question</a:t>
            </a:r>
          </a:p>
          <a:p>
            <a:pPr lvl="1" fontAlgn="base">
              <a:buFont typeface="Courier New" panose="02070309020205020404" pitchFamily="49" charset="0"/>
              <a:buChar char="o"/>
            </a:pPr>
            <a:r>
              <a:rPr lang="en-US" sz="2000" dirty="0"/>
              <a:t>The length of the common word in the questions</a:t>
            </a:r>
          </a:p>
          <a:p>
            <a:pPr lvl="1" fontAlgn="base">
              <a:buFont typeface="Courier New" panose="02070309020205020404" pitchFamily="49" charset="0"/>
              <a:buChar char="o"/>
            </a:pPr>
            <a:r>
              <a:rPr lang="en-US" sz="2000" dirty="0"/>
              <a:t>The difference in the length of the questions</a:t>
            </a:r>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422602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976A-2E2D-424A-B905-657A43496EEF}"/>
              </a:ext>
            </a:extLst>
          </p:cNvPr>
          <p:cNvSpPr>
            <a:spLocks noGrp="1"/>
          </p:cNvSpPr>
          <p:nvPr>
            <p:ph type="title"/>
          </p:nvPr>
        </p:nvSpPr>
        <p:spPr>
          <a:xfrm>
            <a:off x="1066800" y="-241082"/>
            <a:ext cx="10058400" cy="1609344"/>
          </a:xfrm>
        </p:spPr>
        <p:txBody>
          <a:bodyPr/>
          <a:lstStyle/>
          <a:p>
            <a:r>
              <a:rPr lang="en-US" dirty="0"/>
              <a:t>FEATURE ENGINEERING</a:t>
            </a:r>
          </a:p>
        </p:txBody>
      </p:sp>
      <p:sp>
        <p:nvSpPr>
          <p:cNvPr id="3" name="Content Placeholder 2">
            <a:extLst>
              <a:ext uri="{FF2B5EF4-FFF2-40B4-BE49-F238E27FC236}">
                <a16:creationId xmlns:a16="http://schemas.microsoft.com/office/drawing/2014/main" id="{DC7861C3-2EAB-044E-896C-8C63346B0673}"/>
              </a:ext>
            </a:extLst>
          </p:cNvPr>
          <p:cNvSpPr>
            <a:spLocks noGrp="1"/>
          </p:cNvSpPr>
          <p:nvPr>
            <p:ph idx="1"/>
          </p:nvPr>
        </p:nvSpPr>
        <p:spPr>
          <a:xfrm>
            <a:off x="1069848" y="1117599"/>
            <a:ext cx="10258552" cy="5367867"/>
          </a:xfrm>
        </p:spPr>
        <p:txBody>
          <a:bodyPr>
            <a:normAutofit lnSpcReduction="10000"/>
          </a:bodyPr>
          <a:lstStyle/>
          <a:p>
            <a:r>
              <a:rPr lang="en-US" dirty="0"/>
              <a:t>Fuzzy string matching:</a:t>
            </a:r>
          </a:p>
          <a:p>
            <a:pPr lvl="1"/>
            <a:r>
              <a:rPr lang="en-US" dirty="0"/>
              <a:t>It is a technique of matching strings where the strings are matched approximately.</a:t>
            </a:r>
          </a:p>
          <a:p>
            <a:pPr lvl="1"/>
            <a:r>
              <a:rPr lang="en-US" dirty="0"/>
              <a:t>Useful in case of typographical errors, missing words</a:t>
            </a:r>
          </a:p>
          <a:p>
            <a:pPr lvl="2"/>
            <a:r>
              <a:rPr lang="en-US" dirty="0" err="1"/>
              <a:t>Partial_ratio</a:t>
            </a:r>
            <a:endParaRPr lang="en-US" dirty="0"/>
          </a:p>
          <a:p>
            <a:pPr lvl="2"/>
            <a:r>
              <a:rPr lang="en-US" dirty="0" err="1"/>
              <a:t>fuzzy_qratio</a:t>
            </a:r>
            <a:endParaRPr lang="en-US" dirty="0"/>
          </a:p>
          <a:p>
            <a:pPr lvl="2"/>
            <a:r>
              <a:rPr lang="en-US" dirty="0" err="1"/>
              <a:t>Fuzzy_wratio</a:t>
            </a:r>
            <a:endParaRPr lang="en-US" dirty="0"/>
          </a:p>
          <a:p>
            <a:pPr lvl="2"/>
            <a:r>
              <a:rPr lang="en-US" dirty="0" err="1"/>
              <a:t>Partial_token_set</a:t>
            </a:r>
            <a:r>
              <a:rPr lang="en-US" dirty="0"/>
              <a:t> ratio</a:t>
            </a:r>
          </a:p>
          <a:p>
            <a:pPr lvl="2"/>
            <a:r>
              <a:rPr lang="en-US" dirty="0" err="1"/>
              <a:t>Partial_token_sort_ratio</a:t>
            </a:r>
            <a:endParaRPr lang="en-US" dirty="0"/>
          </a:p>
          <a:p>
            <a:pPr lvl="2"/>
            <a:r>
              <a:rPr lang="en-US" dirty="0" err="1"/>
              <a:t>Token_set_ratio</a:t>
            </a:r>
            <a:endParaRPr lang="en-US" dirty="0"/>
          </a:p>
          <a:p>
            <a:pPr lvl="2"/>
            <a:r>
              <a:rPr lang="en-US" dirty="0" err="1"/>
              <a:t>Token_sort_ratio</a:t>
            </a:r>
            <a:endParaRPr lang="en-US" dirty="0"/>
          </a:p>
          <a:p>
            <a:pPr marL="548640" lvl="2" indent="0">
              <a:buNone/>
            </a:pPr>
            <a:endParaRPr lang="en-US" dirty="0"/>
          </a:p>
          <a:p>
            <a:r>
              <a:rPr lang="en-US" dirty="0"/>
              <a:t>WMD(Word Mover’s Distance):</a:t>
            </a:r>
          </a:p>
          <a:p>
            <a:pPr lvl="1"/>
            <a:r>
              <a:rPr lang="en-US" dirty="0"/>
              <a:t>It measures the dissimilarity between two text documents as the minimum amount of distance that the embedded words of one document need to travel to reach the embedded words of another document.</a:t>
            </a:r>
          </a:p>
          <a:p>
            <a:pPr lvl="1"/>
            <a:r>
              <a:rPr lang="en-US" dirty="0"/>
              <a:t>Normalized WMD scores used as well</a:t>
            </a:r>
          </a:p>
          <a:p>
            <a:r>
              <a:rPr lang="en-US" dirty="0"/>
              <a:t>Sentence2vector embeddings:</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51761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976A-2E2D-424A-B905-657A43496EEF}"/>
              </a:ext>
            </a:extLst>
          </p:cNvPr>
          <p:cNvSpPr>
            <a:spLocks noGrp="1"/>
          </p:cNvSpPr>
          <p:nvPr>
            <p:ph type="title"/>
          </p:nvPr>
        </p:nvSpPr>
        <p:spPr>
          <a:xfrm>
            <a:off x="1066800" y="-241082"/>
            <a:ext cx="10058400" cy="1609344"/>
          </a:xfrm>
        </p:spPr>
        <p:txBody>
          <a:bodyPr/>
          <a:lstStyle/>
          <a:p>
            <a:r>
              <a:rPr lang="en-US" dirty="0"/>
              <a:t>FEATURE ENGINEERING</a:t>
            </a:r>
          </a:p>
        </p:txBody>
      </p:sp>
      <p:sp>
        <p:nvSpPr>
          <p:cNvPr id="3" name="Content Placeholder 2">
            <a:extLst>
              <a:ext uri="{FF2B5EF4-FFF2-40B4-BE49-F238E27FC236}">
                <a16:creationId xmlns:a16="http://schemas.microsoft.com/office/drawing/2014/main" id="{DC7861C3-2EAB-044E-896C-8C63346B0673}"/>
              </a:ext>
            </a:extLst>
          </p:cNvPr>
          <p:cNvSpPr>
            <a:spLocks noGrp="1"/>
          </p:cNvSpPr>
          <p:nvPr>
            <p:ph idx="1"/>
          </p:nvPr>
        </p:nvSpPr>
        <p:spPr>
          <a:xfrm>
            <a:off x="1069848" y="1117599"/>
            <a:ext cx="10258552" cy="5367867"/>
          </a:xfrm>
        </p:spPr>
        <p:txBody>
          <a:bodyPr>
            <a:normAutofit/>
          </a:bodyPr>
          <a:lstStyle/>
          <a:p>
            <a:pPr fontAlgn="base"/>
            <a:r>
              <a:rPr lang="en-US" dirty="0"/>
              <a:t>The cosine distance</a:t>
            </a:r>
          </a:p>
          <a:p>
            <a:pPr fontAlgn="base"/>
            <a:r>
              <a:rPr lang="en-US" dirty="0"/>
              <a:t>The Manhattan distance </a:t>
            </a:r>
          </a:p>
          <a:p>
            <a:pPr fontAlgn="base"/>
            <a:r>
              <a:rPr lang="en-US" dirty="0"/>
              <a:t>The Jaccard distance</a:t>
            </a:r>
          </a:p>
          <a:p>
            <a:pPr fontAlgn="base"/>
            <a:r>
              <a:rPr lang="en-US" dirty="0"/>
              <a:t>The Canberra distance</a:t>
            </a:r>
          </a:p>
          <a:p>
            <a:pPr fontAlgn="base"/>
            <a:r>
              <a:rPr lang="en-US" dirty="0"/>
              <a:t>The Euclidean distance</a:t>
            </a:r>
          </a:p>
          <a:p>
            <a:pPr fontAlgn="base"/>
            <a:r>
              <a:rPr lang="en-US" dirty="0"/>
              <a:t>The </a:t>
            </a:r>
            <a:r>
              <a:rPr lang="en-US" dirty="0" err="1"/>
              <a:t>Minkowski</a:t>
            </a:r>
            <a:r>
              <a:rPr lang="en-US" dirty="0"/>
              <a:t> distance (power = 3)</a:t>
            </a:r>
          </a:p>
          <a:p>
            <a:pPr fontAlgn="base"/>
            <a:r>
              <a:rPr lang="en-US" dirty="0"/>
              <a:t>The Bray-Curtis distance</a:t>
            </a:r>
          </a:p>
          <a:p>
            <a:pPr fontAlgn="base"/>
            <a:r>
              <a:rPr lang="en-US" dirty="0"/>
              <a:t>The skew and kurtosis of the vectors</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56952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DF96-3A26-7E44-A17D-7DB91E907BFF}"/>
              </a:ext>
            </a:extLst>
          </p:cNvPr>
          <p:cNvSpPr>
            <a:spLocks noGrp="1"/>
          </p:cNvSpPr>
          <p:nvPr>
            <p:ph type="title"/>
          </p:nvPr>
        </p:nvSpPr>
        <p:spPr>
          <a:xfrm>
            <a:off x="1066800" y="0"/>
            <a:ext cx="10058400" cy="1609344"/>
          </a:xfrm>
        </p:spPr>
        <p:txBody>
          <a:bodyPr/>
          <a:lstStyle/>
          <a:p>
            <a:r>
              <a:rPr lang="en-US" dirty="0"/>
              <a:t>MACHINE LEARNING TECHNIQUES</a:t>
            </a:r>
          </a:p>
        </p:txBody>
      </p:sp>
      <p:sp>
        <p:nvSpPr>
          <p:cNvPr id="3" name="Content Placeholder 2">
            <a:extLst>
              <a:ext uri="{FF2B5EF4-FFF2-40B4-BE49-F238E27FC236}">
                <a16:creationId xmlns:a16="http://schemas.microsoft.com/office/drawing/2014/main" id="{B9E2DE0C-88C6-1344-96D8-24B7D6B9AC24}"/>
              </a:ext>
            </a:extLst>
          </p:cNvPr>
          <p:cNvSpPr>
            <a:spLocks noGrp="1"/>
          </p:cNvSpPr>
          <p:nvPr>
            <p:ph idx="1"/>
          </p:nvPr>
        </p:nvSpPr>
        <p:spPr>
          <a:xfrm>
            <a:off x="1066800" y="1312164"/>
            <a:ext cx="10058400" cy="5312156"/>
          </a:xfrm>
        </p:spPr>
        <p:txBody>
          <a:bodyPr>
            <a:normAutofit/>
          </a:bodyPr>
          <a:lstStyle/>
          <a:p>
            <a:r>
              <a:rPr lang="en-US" dirty="0"/>
              <a:t>Random Forest Classifier:</a:t>
            </a:r>
          </a:p>
          <a:p>
            <a:pPr lvl="1">
              <a:buFont typeface="Courier New" panose="02070309020205020404" pitchFamily="49" charset="0"/>
              <a:buChar char="o"/>
            </a:pPr>
            <a:r>
              <a:rPr lang="en-US" dirty="0"/>
              <a:t>It builds multiple decision trees on the features available and then merges the results together to get a more accurate prediction. </a:t>
            </a:r>
          </a:p>
          <a:p>
            <a:pPr>
              <a:buFont typeface="Courier New" panose="02070309020205020404" pitchFamily="49" charset="0"/>
              <a:buChar char="o"/>
            </a:pPr>
            <a:endParaRPr lang="en-US" dirty="0"/>
          </a:p>
          <a:p>
            <a:r>
              <a:rPr lang="en-US" dirty="0" err="1"/>
              <a:t>XGBoosting</a:t>
            </a:r>
            <a:r>
              <a:rPr lang="en-US" dirty="0"/>
              <a:t> Algorithm:</a:t>
            </a:r>
          </a:p>
          <a:p>
            <a:pPr lvl="1">
              <a:buFont typeface="Courier New" panose="02070309020205020404" pitchFamily="49" charset="0"/>
              <a:buChar char="o"/>
            </a:pPr>
            <a:r>
              <a:rPr lang="en-US" dirty="0"/>
              <a:t>It builds trees one at a time, where each new tree helps to correct the errors made by the previous tree.</a:t>
            </a:r>
          </a:p>
          <a:p>
            <a:pPr>
              <a:buFont typeface="Courier New" panose="02070309020205020404" pitchFamily="49" charset="0"/>
              <a:buChar char="o"/>
            </a:pPr>
            <a:endParaRPr lang="en-US" dirty="0"/>
          </a:p>
          <a:p>
            <a:r>
              <a:rPr lang="en-US" dirty="0"/>
              <a:t>Support Vector Machine:</a:t>
            </a:r>
          </a:p>
          <a:p>
            <a:pPr lvl="1">
              <a:buFont typeface="Courier New" panose="02070309020205020404" pitchFamily="49" charset="0"/>
              <a:buChar char="o"/>
            </a:pPr>
            <a:r>
              <a:rPr lang="en-US" dirty="0"/>
              <a:t>Supervised learning method which defines a separating hyperplane to classify the dataset given.</a:t>
            </a:r>
          </a:p>
          <a:p>
            <a:pPr lvl="1">
              <a:buFont typeface="Courier New" panose="02070309020205020404" pitchFamily="49" charset="0"/>
              <a:buChar char="o"/>
            </a:pPr>
            <a:r>
              <a:rPr lang="en-US" dirty="0"/>
              <a:t>Kernels used : Linear, RBF</a:t>
            </a:r>
          </a:p>
          <a:p>
            <a:pPr marL="274320" lvl="1" indent="0">
              <a:buNone/>
            </a:pPr>
            <a:endParaRPr lang="en-US" dirty="0"/>
          </a:p>
          <a:p>
            <a:r>
              <a:rPr lang="en-US" dirty="0"/>
              <a:t>Logistic Regression:</a:t>
            </a:r>
          </a:p>
          <a:p>
            <a:pPr lvl="1">
              <a:buFont typeface="Courier New" panose="02070309020205020404" pitchFamily="49" charset="0"/>
              <a:buChar char="o"/>
            </a:pPr>
            <a:r>
              <a:rPr lang="en-US" sz="1900" dirty="0"/>
              <a:t>We have used threshold value of 0.5</a:t>
            </a:r>
          </a:p>
        </p:txBody>
      </p:sp>
    </p:spTree>
    <p:extLst>
      <p:ext uri="{BB962C8B-B14F-4D97-AF65-F5344CB8AC3E}">
        <p14:creationId xmlns:p14="http://schemas.microsoft.com/office/powerpoint/2010/main" val="3472174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{58055640-A568-6C46-BE29-6E08B9B00EC9}tf10001070</Template>
  <TotalTime>1091</TotalTime>
  <Words>725</Words>
  <Application>Microsoft Macintosh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Courier New</vt:lpstr>
      <vt:lpstr>Rockwell</vt:lpstr>
      <vt:lpstr>Rockwell Condensed</vt:lpstr>
      <vt:lpstr>Rockwell Extra Bold</vt:lpstr>
      <vt:lpstr>Wingdings</vt:lpstr>
      <vt:lpstr>Wood Type</vt:lpstr>
      <vt:lpstr>DETECTING SIMILARITY BETWEEN QUORA QUESTIONS USING MACHINE LEARNING TECHNIQUES</vt:lpstr>
      <vt:lpstr>AGENDA</vt:lpstr>
      <vt:lpstr>INTRODUCTION</vt:lpstr>
      <vt:lpstr>SECURING THE DATASET </vt:lpstr>
      <vt:lpstr>DATA CLEANING</vt:lpstr>
      <vt:lpstr>FEATURE ENGINEERING</vt:lpstr>
      <vt:lpstr>FEATURE ENGINEERING</vt:lpstr>
      <vt:lpstr>FEATURE ENGINEERING</vt:lpstr>
      <vt:lpstr>MACHINE LEARNING TECHNIQUES</vt:lpstr>
      <vt:lpstr>ACCURACY COMPARISON</vt:lpstr>
      <vt:lpstr>ROC AUC COMPARISON</vt:lpstr>
      <vt:lpstr>DEEP LEARNING</vt:lpstr>
      <vt:lpstr>DEEP LEARNING (ConT..)</vt:lpstr>
      <vt:lpstr>EVALUATION</vt:lpstr>
      <vt:lpstr>CONFUSION MATRIX</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Riti Gupta</dc:creator>
  <cp:lastModifiedBy>Riti Gupta</cp:lastModifiedBy>
  <cp:revision>66</cp:revision>
  <dcterms:created xsi:type="dcterms:W3CDTF">2019-02-20T21:26:42Z</dcterms:created>
  <dcterms:modified xsi:type="dcterms:W3CDTF">2019-05-07T05:38:02Z</dcterms:modified>
</cp:coreProperties>
</file>