
<file path=[Content_Types].xml><?xml version="1.0" encoding="utf-8"?>
<Types xmlns="http://schemas.openxmlformats.org/package/2006/content-types">
  <Default Extension="glb" ContentType="model/gltf.binary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5" r:id="rId4"/>
    <p:sldId id="272" r:id="rId5"/>
    <p:sldId id="277" r:id="rId6"/>
    <p:sldId id="273" r:id="rId7"/>
    <p:sldId id="278" r:id="rId8"/>
    <p:sldId id="281" r:id="rId9"/>
    <p:sldId id="274" r:id="rId10"/>
    <p:sldId id="280" r:id="rId11"/>
    <p:sldId id="261" r:id="rId12"/>
    <p:sldId id="282" r:id="rId13"/>
    <p:sldId id="264" r:id="rId14"/>
    <p:sldId id="284" r:id="rId15"/>
    <p:sldId id="265" r:id="rId16"/>
    <p:sldId id="283" r:id="rId17"/>
    <p:sldId id="266" r:id="rId18"/>
    <p:sldId id="262" r:id="rId19"/>
    <p:sldId id="285" r:id="rId20"/>
    <p:sldId id="259" r:id="rId21"/>
    <p:sldId id="271" r:id="rId22"/>
    <p:sldId id="269" r:id="rId23"/>
    <p:sldId id="286" r:id="rId24"/>
    <p:sldId id="288" r:id="rId25"/>
    <p:sldId id="290" r:id="rId26"/>
    <p:sldId id="291" r:id="rId27"/>
    <p:sldId id="292" r:id="rId28"/>
    <p:sldId id="270" r:id="rId29"/>
    <p:sldId id="295" r:id="rId30"/>
    <p:sldId id="287" r:id="rId31"/>
    <p:sldId id="267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84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0252B-9AC6-457D-A820-533F4FC77C9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6828E4-68D8-404B-BB8D-0130E6D8CB21}">
      <dgm:prSet custT="1"/>
      <dgm:spPr/>
      <dgm:t>
        <a:bodyPr/>
        <a:lstStyle/>
        <a:p>
          <a:pPr>
            <a:defRPr b="1"/>
          </a:pPr>
          <a:r>
            <a:rPr lang="en-US" sz="2800" dirty="0"/>
            <a:t>Data size increasing</a:t>
          </a:r>
        </a:p>
      </dgm:t>
    </dgm:pt>
    <dgm:pt modelId="{0DA920B2-C9E1-4C2F-8821-A70768A96980}" type="parTrans" cxnId="{3B238D14-C383-45B5-A644-F514D06475A1}">
      <dgm:prSet/>
      <dgm:spPr/>
      <dgm:t>
        <a:bodyPr/>
        <a:lstStyle/>
        <a:p>
          <a:endParaRPr lang="en-US"/>
        </a:p>
      </dgm:t>
    </dgm:pt>
    <dgm:pt modelId="{4DFC28A6-11A0-4E21-92CF-FD9DA4AD52A7}" type="sibTrans" cxnId="{3B238D14-C383-45B5-A644-F514D06475A1}">
      <dgm:prSet/>
      <dgm:spPr/>
      <dgm:t>
        <a:bodyPr/>
        <a:lstStyle/>
        <a:p>
          <a:endParaRPr lang="en-US"/>
        </a:p>
      </dgm:t>
    </dgm:pt>
    <dgm:pt modelId="{C64CDF93-9B39-4F81-B008-1BD5CA049E1E}">
      <dgm:prSet custT="1"/>
      <dgm:spPr/>
      <dgm:t>
        <a:bodyPr/>
        <a:lstStyle/>
        <a:p>
          <a:pPr>
            <a:defRPr b="1"/>
          </a:pPr>
          <a:r>
            <a:rPr lang="en-US" sz="2800" dirty="0"/>
            <a:t>Hardware-level parallelization limits have been reached</a:t>
          </a:r>
        </a:p>
      </dgm:t>
    </dgm:pt>
    <dgm:pt modelId="{24792251-EEEB-4416-8011-2DE444C330DB}" type="parTrans" cxnId="{7D032997-E997-4377-A472-88832866D4FC}">
      <dgm:prSet/>
      <dgm:spPr/>
      <dgm:t>
        <a:bodyPr/>
        <a:lstStyle/>
        <a:p>
          <a:endParaRPr lang="en-US"/>
        </a:p>
      </dgm:t>
    </dgm:pt>
    <dgm:pt modelId="{A7CB6BF5-861A-4E93-A2B6-422B889AAD01}" type="sibTrans" cxnId="{7D032997-E997-4377-A472-88832866D4FC}">
      <dgm:prSet/>
      <dgm:spPr/>
      <dgm:t>
        <a:bodyPr/>
        <a:lstStyle/>
        <a:p>
          <a:endParaRPr lang="en-US"/>
        </a:p>
      </dgm:t>
    </dgm:pt>
    <dgm:pt modelId="{BE4361C6-59E8-4B04-99B9-0FFA6CD80B42}">
      <dgm:prSet/>
      <dgm:spPr/>
      <dgm:t>
        <a:bodyPr/>
        <a:lstStyle/>
        <a:p>
          <a:pPr>
            <a:defRPr b="1"/>
          </a:pPr>
          <a:r>
            <a:rPr lang="en-US" dirty="0"/>
            <a:t>Modern Machines support parallelization</a:t>
          </a:r>
        </a:p>
      </dgm:t>
    </dgm:pt>
    <dgm:pt modelId="{3288F2CC-0F38-4A4E-97CA-D1879C444E53}" type="parTrans" cxnId="{0183F05F-2E56-4BEE-97B9-F00CBF2AC9F5}">
      <dgm:prSet/>
      <dgm:spPr/>
      <dgm:t>
        <a:bodyPr/>
        <a:lstStyle/>
        <a:p>
          <a:endParaRPr lang="en-US"/>
        </a:p>
      </dgm:t>
    </dgm:pt>
    <dgm:pt modelId="{81159289-232A-4C52-A571-D76CCEAFBB24}" type="sibTrans" cxnId="{0183F05F-2E56-4BEE-97B9-F00CBF2AC9F5}">
      <dgm:prSet/>
      <dgm:spPr/>
      <dgm:t>
        <a:bodyPr/>
        <a:lstStyle/>
        <a:p>
          <a:endParaRPr lang="en-US"/>
        </a:p>
      </dgm:t>
    </dgm:pt>
    <dgm:pt modelId="{47359274-6CBA-4DA4-9F8D-A30823AF9CC8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3200" dirty="0"/>
            <a:t>Multi-core</a:t>
          </a:r>
        </a:p>
      </dgm:t>
    </dgm:pt>
    <dgm:pt modelId="{CB2668A1-0DE3-4D45-89F2-C8BD7662837D}" type="parTrans" cxnId="{7B8713EE-D4E8-4015-8A9D-A02F0231D994}">
      <dgm:prSet/>
      <dgm:spPr/>
      <dgm:t>
        <a:bodyPr/>
        <a:lstStyle/>
        <a:p>
          <a:endParaRPr lang="en-US"/>
        </a:p>
      </dgm:t>
    </dgm:pt>
    <dgm:pt modelId="{39A6D510-FEA8-42FA-83BE-6A7891D6331A}" type="sibTrans" cxnId="{7B8713EE-D4E8-4015-8A9D-A02F0231D994}">
      <dgm:prSet/>
      <dgm:spPr/>
      <dgm:t>
        <a:bodyPr/>
        <a:lstStyle/>
        <a:p>
          <a:endParaRPr lang="en-US"/>
        </a:p>
      </dgm:t>
    </dgm:pt>
    <dgm:pt modelId="{6A86F9DA-BD9A-4084-B56B-96CB1B796D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/>
            <a:t>Hyperthreading</a:t>
          </a:r>
        </a:p>
      </dgm:t>
    </dgm:pt>
    <dgm:pt modelId="{58015991-13CB-427C-BAF4-6896928A7802}" type="parTrans" cxnId="{61FA7400-B79A-4611-8179-E23D134B12AE}">
      <dgm:prSet/>
      <dgm:spPr/>
      <dgm:t>
        <a:bodyPr/>
        <a:lstStyle/>
        <a:p>
          <a:endParaRPr lang="en-US"/>
        </a:p>
      </dgm:t>
    </dgm:pt>
    <dgm:pt modelId="{0A0D116F-80CE-4CE9-B39D-91B6494CDBD1}" type="sibTrans" cxnId="{61FA7400-B79A-4611-8179-E23D134B12AE}">
      <dgm:prSet/>
      <dgm:spPr/>
      <dgm:t>
        <a:bodyPr/>
        <a:lstStyle/>
        <a:p>
          <a:endParaRPr lang="en-US"/>
        </a:p>
      </dgm:t>
    </dgm:pt>
    <dgm:pt modelId="{04E4E491-3DD1-4730-B187-5FCE37D2431E}" type="pres">
      <dgm:prSet presAssocID="{9B10252B-9AC6-457D-A820-533F4FC77C96}" presName="root" presStyleCnt="0">
        <dgm:presLayoutVars>
          <dgm:dir/>
          <dgm:resizeHandles val="exact"/>
        </dgm:presLayoutVars>
      </dgm:prSet>
      <dgm:spPr/>
    </dgm:pt>
    <dgm:pt modelId="{CFC701CF-830C-456F-BE81-64005228F953}" type="pres">
      <dgm:prSet presAssocID="{E06828E4-68D8-404B-BB8D-0130E6D8CB21}" presName="compNode" presStyleCnt="0"/>
      <dgm:spPr/>
    </dgm:pt>
    <dgm:pt modelId="{D8FC4719-27A8-451B-8106-C58469E68B9E}" type="pres">
      <dgm:prSet presAssocID="{E06828E4-68D8-404B-BB8D-0130E6D8CB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1309393-D509-44B7-ABAE-BBE82D24CADC}" type="pres">
      <dgm:prSet presAssocID="{E06828E4-68D8-404B-BB8D-0130E6D8CB21}" presName="iconSpace" presStyleCnt="0"/>
      <dgm:spPr/>
    </dgm:pt>
    <dgm:pt modelId="{DF608569-03C2-48BA-9BF5-C4FC9EA96E8F}" type="pres">
      <dgm:prSet presAssocID="{E06828E4-68D8-404B-BB8D-0130E6D8CB21}" presName="parTx" presStyleLbl="revTx" presStyleIdx="0" presStyleCnt="6">
        <dgm:presLayoutVars>
          <dgm:chMax val="0"/>
          <dgm:chPref val="0"/>
        </dgm:presLayoutVars>
      </dgm:prSet>
      <dgm:spPr/>
    </dgm:pt>
    <dgm:pt modelId="{F877B9DF-E2C2-48B2-B1F7-B10B129B79C0}" type="pres">
      <dgm:prSet presAssocID="{E06828E4-68D8-404B-BB8D-0130E6D8CB21}" presName="txSpace" presStyleCnt="0"/>
      <dgm:spPr/>
    </dgm:pt>
    <dgm:pt modelId="{BDA196A4-949E-4834-B144-D14189AF0166}" type="pres">
      <dgm:prSet presAssocID="{E06828E4-68D8-404B-BB8D-0130E6D8CB21}" presName="desTx" presStyleLbl="revTx" presStyleIdx="1" presStyleCnt="6">
        <dgm:presLayoutVars/>
      </dgm:prSet>
      <dgm:spPr/>
    </dgm:pt>
    <dgm:pt modelId="{C4D08E33-06A0-432D-ABB0-B2BBD7FC9226}" type="pres">
      <dgm:prSet presAssocID="{4DFC28A6-11A0-4E21-92CF-FD9DA4AD52A7}" presName="sibTrans" presStyleCnt="0"/>
      <dgm:spPr/>
    </dgm:pt>
    <dgm:pt modelId="{07A07805-1141-4299-B8E9-8EF5940CF149}" type="pres">
      <dgm:prSet presAssocID="{C64CDF93-9B39-4F81-B008-1BD5CA049E1E}" presName="compNode" presStyleCnt="0"/>
      <dgm:spPr/>
    </dgm:pt>
    <dgm:pt modelId="{B21D6EE6-B147-4398-87D2-C23F2F8EE4DA}" type="pres">
      <dgm:prSet presAssocID="{C64CDF93-9B39-4F81-B008-1BD5CA049E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B0E797-DE83-4D4B-868B-4169D0619533}" type="pres">
      <dgm:prSet presAssocID="{C64CDF93-9B39-4F81-B008-1BD5CA049E1E}" presName="iconSpace" presStyleCnt="0"/>
      <dgm:spPr/>
    </dgm:pt>
    <dgm:pt modelId="{040DE730-5002-4F1C-80C2-21CCDCF28FA6}" type="pres">
      <dgm:prSet presAssocID="{C64CDF93-9B39-4F81-B008-1BD5CA049E1E}" presName="parTx" presStyleLbl="revTx" presStyleIdx="2" presStyleCnt="6">
        <dgm:presLayoutVars>
          <dgm:chMax val="0"/>
          <dgm:chPref val="0"/>
        </dgm:presLayoutVars>
      </dgm:prSet>
      <dgm:spPr/>
    </dgm:pt>
    <dgm:pt modelId="{5115C222-9196-4280-BB4E-5DB843F27A0E}" type="pres">
      <dgm:prSet presAssocID="{C64CDF93-9B39-4F81-B008-1BD5CA049E1E}" presName="txSpace" presStyleCnt="0"/>
      <dgm:spPr/>
    </dgm:pt>
    <dgm:pt modelId="{359761F8-AD0D-4DC5-A0BB-5F728A379052}" type="pres">
      <dgm:prSet presAssocID="{C64CDF93-9B39-4F81-B008-1BD5CA049E1E}" presName="desTx" presStyleLbl="revTx" presStyleIdx="3" presStyleCnt="6">
        <dgm:presLayoutVars/>
      </dgm:prSet>
      <dgm:spPr/>
    </dgm:pt>
    <dgm:pt modelId="{A818687A-1F87-46C0-9FB6-2664D5D15C5B}" type="pres">
      <dgm:prSet presAssocID="{A7CB6BF5-861A-4E93-A2B6-422B889AAD01}" presName="sibTrans" presStyleCnt="0"/>
      <dgm:spPr/>
    </dgm:pt>
    <dgm:pt modelId="{594FA79F-B69D-49FD-AFF8-DE52E589A218}" type="pres">
      <dgm:prSet presAssocID="{BE4361C6-59E8-4B04-99B9-0FFA6CD80B42}" presName="compNode" presStyleCnt="0"/>
      <dgm:spPr/>
    </dgm:pt>
    <dgm:pt modelId="{138B5590-A9E5-49BF-BC70-E9C5B0021903}" type="pres">
      <dgm:prSet presAssocID="{BE4361C6-59E8-4B04-99B9-0FFA6CD80B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3A31AC0-958F-49F3-8E0D-56D6495F2FB5}" type="pres">
      <dgm:prSet presAssocID="{BE4361C6-59E8-4B04-99B9-0FFA6CD80B42}" presName="iconSpace" presStyleCnt="0"/>
      <dgm:spPr/>
    </dgm:pt>
    <dgm:pt modelId="{05FF1C27-6D60-46FF-A6ED-9DF91ABA9EA2}" type="pres">
      <dgm:prSet presAssocID="{BE4361C6-59E8-4B04-99B9-0FFA6CD80B42}" presName="parTx" presStyleLbl="revTx" presStyleIdx="4" presStyleCnt="6">
        <dgm:presLayoutVars>
          <dgm:chMax val="0"/>
          <dgm:chPref val="0"/>
        </dgm:presLayoutVars>
      </dgm:prSet>
      <dgm:spPr/>
    </dgm:pt>
    <dgm:pt modelId="{4BC4C19D-9788-45B6-8338-8637AFDCDA0B}" type="pres">
      <dgm:prSet presAssocID="{BE4361C6-59E8-4B04-99B9-0FFA6CD80B42}" presName="txSpace" presStyleCnt="0"/>
      <dgm:spPr/>
    </dgm:pt>
    <dgm:pt modelId="{2CE0C92D-3CCB-4B57-B6E7-3B5912C8282B}" type="pres">
      <dgm:prSet presAssocID="{BE4361C6-59E8-4B04-99B9-0FFA6CD80B42}" presName="desTx" presStyleLbl="revTx" presStyleIdx="5" presStyleCnt="6">
        <dgm:presLayoutVars/>
      </dgm:prSet>
      <dgm:spPr/>
    </dgm:pt>
  </dgm:ptLst>
  <dgm:cxnLst>
    <dgm:cxn modelId="{61FA7400-B79A-4611-8179-E23D134B12AE}" srcId="{BE4361C6-59E8-4B04-99B9-0FFA6CD80B42}" destId="{6A86F9DA-BD9A-4084-B56B-96CB1B796DA4}" srcOrd="1" destOrd="0" parTransId="{58015991-13CB-427C-BAF4-6896928A7802}" sibTransId="{0A0D116F-80CE-4CE9-B39D-91B6494CDBD1}"/>
    <dgm:cxn modelId="{3B238D14-C383-45B5-A644-F514D06475A1}" srcId="{9B10252B-9AC6-457D-A820-533F4FC77C96}" destId="{E06828E4-68D8-404B-BB8D-0130E6D8CB21}" srcOrd="0" destOrd="0" parTransId="{0DA920B2-C9E1-4C2F-8821-A70768A96980}" sibTransId="{4DFC28A6-11A0-4E21-92CF-FD9DA4AD52A7}"/>
    <dgm:cxn modelId="{ED271A30-F9E5-4B71-8F66-FA1324BBF956}" type="presOf" srcId="{9B10252B-9AC6-457D-A820-533F4FC77C96}" destId="{04E4E491-3DD1-4730-B187-5FCE37D2431E}" srcOrd="0" destOrd="0" presId="urn:microsoft.com/office/officeart/2018/5/layout/CenteredIconLabelDescriptionList"/>
    <dgm:cxn modelId="{31BF2857-11DF-4656-B451-98EA7DBF4AA3}" type="presOf" srcId="{6A86F9DA-BD9A-4084-B56B-96CB1B796DA4}" destId="{2CE0C92D-3CCB-4B57-B6E7-3B5912C8282B}" srcOrd="0" destOrd="1" presId="urn:microsoft.com/office/officeart/2018/5/layout/CenteredIconLabelDescriptionList"/>
    <dgm:cxn modelId="{0183F05F-2E56-4BEE-97B9-F00CBF2AC9F5}" srcId="{9B10252B-9AC6-457D-A820-533F4FC77C96}" destId="{BE4361C6-59E8-4B04-99B9-0FFA6CD80B42}" srcOrd="2" destOrd="0" parTransId="{3288F2CC-0F38-4A4E-97CA-D1879C444E53}" sibTransId="{81159289-232A-4C52-A571-D76CCEAFBB24}"/>
    <dgm:cxn modelId="{7D032997-E997-4377-A472-88832866D4FC}" srcId="{9B10252B-9AC6-457D-A820-533F4FC77C96}" destId="{C64CDF93-9B39-4F81-B008-1BD5CA049E1E}" srcOrd="1" destOrd="0" parTransId="{24792251-EEEB-4416-8011-2DE444C330DB}" sibTransId="{A7CB6BF5-861A-4E93-A2B6-422B889AAD01}"/>
    <dgm:cxn modelId="{90570ABE-2067-47F4-95DC-223896FB3BF8}" type="presOf" srcId="{47359274-6CBA-4DA4-9F8D-A30823AF9CC8}" destId="{2CE0C92D-3CCB-4B57-B6E7-3B5912C8282B}" srcOrd="0" destOrd="0" presId="urn:microsoft.com/office/officeart/2018/5/layout/CenteredIconLabelDescriptionList"/>
    <dgm:cxn modelId="{0D2ACFE1-3E4D-431A-958C-4D58287E815A}" type="presOf" srcId="{E06828E4-68D8-404B-BB8D-0130E6D8CB21}" destId="{DF608569-03C2-48BA-9BF5-C4FC9EA96E8F}" srcOrd="0" destOrd="0" presId="urn:microsoft.com/office/officeart/2018/5/layout/CenteredIconLabelDescriptionList"/>
    <dgm:cxn modelId="{7B8713EE-D4E8-4015-8A9D-A02F0231D994}" srcId="{BE4361C6-59E8-4B04-99B9-0FFA6CD80B42}" destId="{47359274-6CBA-4DA4-9F8D-A30823AF9CC8}" srcOrd="0" destOrd="0" parTransId="{CB2668A1-0DE3-4D45-89F2-C8BD7662837D}" sibTransId="{39A6D510-FEA8-42FA-83BE-6A7891D6331A}"/>
    <dgm:cxn modelId="{6800E8F6-CED4-4A36-A5E1-4DD89F4CD4D4}" type="presOf" srcId="{BE4361C6-59E8-4B04-99B9-0FFA6CD80B42}" destId="{05FF1C27-6D60-46FF-A6ED-9DF91ABA9EA2}" srcOrd="0" destOrd="0" presId="urn:microsoft.com/office/officeart/2018/5/layout/CenteredIconLabelDescriptionList"/>
    <dgm:cxn modelId="{8A9123F7-3BDE-4C8F-862F-8F43C1C09CA2}" type="presOf" srcId="{C64CDF93-9B39-4F81-B008-1BD5CA049E1E}" destId="{040DE730-5002-4F1C-80C2-21CCDCF28FA6}" srcOrd="0" destOrd="0" presId="urn:microsoft.com/office/officeart/2018/5/layout/CenteredIconLabelDescriptionList"/>
    <dgm:cxn modelId="{8271AF3F-0141-4C41-87CF-980A7D388259}" type="presParOf" srcId="{04E4E491-3DD1-4730-B187-5FCE37D2431E}" destId="{CFC701CF-830C-456F-BE81-64005228F953}" srcOrd="0" destOrd="0" presId="urn:microsoft.com/office/officeart/2018/5/layout/CenteredIconLabelDescriptionList"/>
    <dgm:cxn modelId="{60B7A233-ED25-4657-B6ED-0D0EA258DD14}" type="presParOf" srcId="{CFC701CF-830C-456F-BE81-64005228F953}" destId="{D8FC4719-27A8-451B-8106-C58469E68B9E}" srcOrd="0" destOrd="0" presId="urn:microsoft.com/office/officeart/2018/5/layout/CenteredIconLabelDescriptionList"/>
    <dgm:cxn modelId="{9CFEE3E1-ED90-469D-A95B-71D458EA81B6}" type="presParOf" srcId="{CFC701CF-830C-456F-BE81-64005228F953}" destId="{71309393-D509-44B7-ABAE-BBE82D24CADC}" srcOrd="1" destOrd="0" presId="urn:microsoft.com/office/officeart/2018/5/layout/CenteredIconLabelDescriptionList"/>
    <dgm:cxn modelId="{77054EAF-64AF-4D45-965A-DB9413E70EBA}" type="presParOf" srcId="{CFC701CF-830C-456F-BE81-64005228F953}" destId="{DF608569-03C2-48BA-9BF5-C4FC9EA96E8F}" srcOrd="2" destOrd="0" presId="urn:microsoft.com/office/officeart/2018/5/layout/CenteredIconLabelDescriptionList"/>
    <dgm:cxn modelId="{54EE6148-C93F-43FD-BAC8-05EF8E9322DE}" type="presParOf" srcId="{CFC701CF-830C-456F-BE81-64005228F953}" destId="{F877B9DF-E2C2-48B2-B1F7-B10B129B79C0}" srcOrd="3" destOrd="0" presId="urn:microsoft.com/office/officeart/2018/5/layout/CenteredIconLabelDescriptionList"/>
    <dgm:cxn modelId="{CCCDF5C5-191B-451F-A93B-88AD98D91027}" type="presParOf" srcId="{CFC701CF-830C-456F-BE81-64005228F953}" destId="{BDA196A4-949E-4834-B144-D14189AF0166}" srcOrd="4" destOrd="0" presId="urn:microsoft.com/office/officeart/2018/5/layout/CenteredIconLabelDescriptionList"/>
    <dgm:cxn modelId="{B6280ACB-41C5-4FE1-83A9-529DD11481BA}" type="presParOf" srcId="{04E4E491-3DD1-4730-B187-5FCE37D2431E}" destId="{C4D08E33-06A0-432D-ABB0-B2BBD7FC9226}" srcOrd="1" destOrd="0" presId="urn:microsoft.com/office/officeart/2018/5/layout/CenteredIconLabelDescriptionList"/>
    <dgm:cxn modelId="{A0872BE5-4B37-4874-B517-320B9EC177B7}" type="presParOf" srcId="{04E4E491-3DD1-4730-B187-5FCE37D2431E}" destId="{07A07805-1141-4299-B8E9-8EF5940CF149}" srcOrd="2" destOrd="0" presId="urn:microsoft.com/office/officeart/2018/5/layout/CenteredIconLabelDescriptionList"/>
    <dgm:cxn modelId="{D0A6A8CC-C165-42E0-BF41-CD824BB3D124}" type="presParOf" srcId="{07A07805-1141-4299-B8E9-8EF5940CF149}" destId="{B21D6EE6-B147-4398-87D2-C23F2F8EE4DA}" srcOrd="0" destOrd="0" presId="urn:microsoft.com/office/officeart/2018/5/layout/CenteredIconLabelDescriptionList"/>
    <dgm:cxn modelId="{AC020ECF-B997-4C56-8165-094BA3595DFE}" type="presParOf" srcId="{07A07805-1141-4299-B8E9-8EF5940CF149}" destId="{CDB0E797-DE83-4D4B-868B-4169D0619533}" srcOrd="1" destOrd="0" presId="urn:microsoft.com/office/officeart/2018/5/layout/CenteredIconLabelDescriptionList"/>
    <dgm:cxn modelId="{2C43BD98-C6B8-47AE-8F4C-7454EEE2AA1C}" type="presParOf" srcId="{07A07805-1141-4299-B8E9-8EF5940CF149}" destId="{040DE730-5002-4F1C-80C2-21CCDCF28FA6}" srcOrd="2" destOrd="0" presId="urn:microsoft.com/office/officeart/2018/5/layout/CenteredIconLabelDescriptionList"/>
    <dgm:cxn modelId="{381BBF7B-3CD8-472C-B6FA-BC6159F879D4}" type="presParOf" srcId="{07A07805-1141-4299-B8E9-8EF5940CF149}" destId="{5115C222-9196-4280-BB4E-5DB843F27A0E}" srcOrd="3" destOrd="0" presId="urn:microsoft.com/office/officeart/2018/5/layout/CenteredIconLabelDescriptionList"/>
    <dgm:cxn modelId="{EEB53121-C18D-488F-94F8-0F329E13AB2D}" type="presParOf" srcId="{07A07805-1141-4299-B8E9-8EF5940CF149}" destId="{359761F8-AD0D-4DC5-A0BB-5F728A379052}" srcOrd="4" destOrd="0" presId="urn:microsoft.com/office/officeart/2018/5/layout/CenteredIconLabelDescriptionList"/>
    <dgm:cxn modelId="{F87FF7F8-CA1E-4120-BBFE-0C7E8C378EDA}" type="presParOf" srcId="{04E4E491-3DD1-4730-B187-5FCE37D2431E}" destId="{A818687A-1F87-46C0-9FB6-2664D5D15C5B}" srcOrd="3" destOrd="0" presId="urn:microsoft.com/office/officeart/2018/5/layout/CenteredIconLabelDescriptionList"/>
    <dgm:cxn modelId="{C719752B-0233-4451-B171-59A3E89B3219}" type="presParOf" srcId="{04E4E491-3DD1-4730-B187-5FCE37D2431E}" destId="{594FA79F-B69D-49FD-AFF8-DE52E589A218}" srcOrd="4" destOrd="0" presId="urn:microsoft.com/office/officeart/2018/5/layout/CenteredIconLabelDescriptionList"/>
    <dgm:cxn modelId="{607D8177-37C9-411E-ADCE-0A3584AEF4A2}" type="presParOf" srcId="{594FA79F-B69D-49FD-AFF8-DE52E589A218}" destId="{138B5590-A9E5-49BF-BC70-E9C5B0021903}" srcOrd="0" destOrd="0" presId="urn:microsoft.com/office/officeart/2018/5/layout/CenteredIconLabelDescriptionList"/>
    <dgm:cxn modelId="{EB6AFB84-C621-43A1-9615-C64282287AE0}" type="presParOf" srcId="{594FA79F-B69D-49FD-AFF8-DE52E589A218}" destId="{23A31AC0-958F-49F3-8E0D-56D6495F2FB5}" srcOrd="1" destOrd="0" presId="urn:microsoft.com/office/officeart/2018/5/layout/CenteredIconLabelDescriptionList"/>
    <dgm:cxn modelId="{49F862EE-02AF-4DB9-B3D7-C4C9B7DFB699}" type="presParOf" srcId="{594FA79F-B69D-49FD-AFF8-DE52E589A218}" destId="{05FF1C27-6D60-46FF-A6ED-9DF91ABA9EA2}" srcOrd="2" destOrd="0" presId="urn:microsoft.com/office/officeart/2018/5/layout/CenteredIconLabelDescriptionList"/>
    <dgm:cxn modelId="{68FCB8D5-BA12-4BFF-B50C-8B31194AAE79}" type="presParOf" srcId="{594FA79F-B69D-49FD-AFF8-DE52E589A218}" destId="{4BC4C19D-9788-45B6-8338-8637AFDCDA0B}" srcOrd="3" destOrd="0" presId="urn:microsoft.com/office/officeart/2018/5/layout/CenteredIconLabelDescriptionList"/>
    <dgm:cxn modelId="{F5C54AA6-68DE-4317-9533-9DA015ED8038}" type="presParOf" srcId="{594FA79F-B69D-49FD-AFF8-DE52E589A218}" destId="{2CE0C92D-3CCB-4B57-B6E7-3B5912C8282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C4719-27A8-451B-8106-C58469E68B9E}">
      <dsp:nvSpPr>
        <dsp:cNvPr id="0" name=""/>
        <dsp:cNvSpPr/>
      </dsp:nvSpPr>
      <dsp:spPr>
        <a:xfrm>
          <a:off x="1020487" y="393034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08569-03C2-48BA-9BF5-C4FC9EA96E8F}">
      <dsp:nvSpPr>
        <dsp:cNvPr id="0" name=""/>
        <dsp:cNvSpPr/>
      </dsp:nvSpPr>
      <dsp:spPr>
        <a:xfrm>
          <a:off x="393" y="1644903"/>
          <a:ext cx="3138750" cy="117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Data size increasing</a:t>
          </a:r>
        </a:p>
      </dsp:txBody>
      <dsp:txXfrm>
        <a:off x="393" y="1644903"/>
        <a:ext cx="3138750" cy="1174500"/>
      </dsp:txXfrm>
    </dsp:sp>
    <dsp:sp modelId="{BDA196A4-949E-4834-B144-D14189AF0166}">
      <dsp:nvSpPr>
        <dsp:cNvPr id="0" name=""/>
        <dsp:cNvSpPr/>
      </dsp:nvSpPr>
      <dsp:spPr>
        <a:xfrm>
          <a:off x="393" y="2890708"/>
          <a:ext cx="3138750" cy="106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D6EE6-B147-4398-87D2-C23F2F8EE4DA}">
      <dsp:nvSpPr>
        <dsp:cNvPr id="0" name=""/>
        <dsp:cNvSpPr/>
      </dsp:nvSpPr>
      <dsp:spPr>
        <a:xfrm>
          <a:off x="4708518" y="393034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DE730-5002-4F1C-80C2-21CCDCF28FA6}">
      <dsp:nvSpPr>
        <dsp:cNvPr id="0" name=""/>
        <dsp:cNvSpPr/>
      </dsp:nvSpPr>
      <dsp:spPr>
        <a:xfrm>
          <a:off x="3688425" y="1644903"/>
          <a:ext cx="3138750" cy="117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Hardware-level parallelization limits have been reached</a:t>
          </a:r>
        </a:p>
      </dsp:txBody>
      <dsp:txXfrm>
        <a:off x="3688425" y="1644903"/>
        <a:ext cx="3138750" cy="1174500"/>
      </dsp:txXfrm>
    </dsp:sp>
    <dsp:sp modelId="{359761F8-AD0D-4DC5-A0BB-5F728A379052}">
      <dsp:nvSpPr>
        <dsp:cNvPr id="0" name=""/>
        <dsp:cNvSpPr/>
      </dsp:nvSpPr>
      <dsp:spPr>
        <a:xfrm>
          <a:off x="3688425" y="2890708"/>
          <a:ext cx="3138750" cy="106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B5590-A9E5-49BF-BC70-E9C5B0021903}">
      <dsp:nvSpPr>
        <dsp:cNvPr id="0" name=""/>
        <dsp:cNvSpPr/>
      </dsp:nvSpPr>
      <dsp:spPr>
        <a:xfrm>
          <a:off x="8396550" y="393034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F1C27-6D60-46FF-A6ED-9DF91ABA9EA2}">
      <dsp:nvSpPr>
        <dsp:cNvPr id="0" name=""/>
        <dsp:cNvSpPr/>
      </dsp:nvSpPr>
      <dsp:spPr>
        <a:xfrm>
          <a:off x="7376456" y="1644903"/>
          <a:ext cx="3138750" cy="117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/>
            <a:t>Modern Machines support parallelization</a:t>
          </a:r>
        </a:p>
      </dsp:txBody>
      <dsp:txXfrm>
        <a:off x="7376456" y="1644903"/>
        <a:ext cx="3138750" cy="1174500"/>
      </dsp:txXfrm>
    </dsp:sp>
    <dsp:sp modelId="{2CE0C92D-3CCB-4B57-B6E7-3B5912C8282B}">
      <dsp:nvSpPr>
        <dsp:cNvPr id="0" name=""/>
        <dsp:cNvSpPr/>
      </dsp:nvSpPr>
      <dsp:spPr>
        <a:xfrm>
          <a:off x="7376456" y="2890708"/>
          <a:ext cx="3138750" cy="1067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3200" kern="1200" dirty="0"/>
            <a:t>Multi-core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200" kern="1200" dirty="0"/>
            <a:t>Hyperthreading</a:t>
          </a:r>
        </a:p>
      </dsp:txBody>
      <dsp:txXfrm>
        <a:off x="7376456" y="2890708"/>
        <a:ext cx="3138750" cy="106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7BEB-E65F-044A-BEF3-19A61A46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E7087-CDC8-9245-9134-14F6AD793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4396-C90B-E543-8EF0-5D660667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2BFD-3076-3049-BD7A-1141E18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EA102-2C29-6845-8740-757C2FE6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9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186-FE71-D247-8328-9CA25F42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75F6F-03F8-E540-BB2C-1A8FDEDA4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EAC2-A40D-334A-BBF2-513CB9EC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754A-1122-9144-B0F8-93680EC2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DCBD7-FD13-DA41-A0F9-1E61DF1F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0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F706E-544B-9F43-9890-09A81D2DF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15C-ACDD-E64B-B0EE-09E83DA43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F6A8-B9F6-5044-851D-26F068D42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4508-4A5F-CC40-B312-EAAD7413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67EE0-9160-1846-8A95-2837D64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503A8-3846-EE41-BE17-16311810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8162-6503-B343-A5F2-0990C6D0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4BBF-C369-FA45-A9DC-AD4D1651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995D2-8D39-F844-A638-ECC412A3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8DED7-F20D-3D46-B741-57712A28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8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0B5B-F331-344D-9B97-D0F2F1F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381E5-4DB8-2948-8D1F-EFB65208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6B354-F787-3E42-A77D-6F2E1451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9797E-0306-C648-9DC1-376C1473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73AA-C8D5-634C-B5FD-5BAEDC3B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2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C7C-4EC9-384D-BB6A-AF3BE54C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1BB6-69A5-9847-86B9-B3F287380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C4E7D-F555-4546-98B2-4301712F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3FFAE-5961-3845-961C-CFB3C510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AC87-A18D-D245-9346-8FC1EBF1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C5-7877-F74F-8D85-85E915CE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0162-59CF-BE4D-B279-612291D8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30D07-42D9-FE4A-964E-C5AD403C2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C80EC-D1ED-4442-B9C1-A1B331415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9DA07-F641-8841-AD11-BAF3313BB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78AE-598C-BA42-A105-778354076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11C8E8-49E2-B94E-BC7C-FFA3CD56B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0FFA5-1692-944E-85C4-1E4742E1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A5FBF-7D3C-BC4D-A346-2AFF7896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1629-74F3-F442-BF05-103DA7C2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15BD3-7AE6-2847-99A3-F3BC2EB2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3E76F-CCB9-194D-BA21-CB76173E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43E1-6778-864E-B020-452A84BB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832FE-B474-C845-99E0-9240B89C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65EC2-6E60-7343-BEF9-EC7C98E7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601C1-9B4A-4C42-B5F0-ED3BF16C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E242-2DBB-4745-9D34-C8E67473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7A598-83F0-6A4B-8E08-ABC8307B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6ED0A-6E1F-2440-A219-83BE485B1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5E6B8-384D-B04C-A506-D04D8FBB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8559B-B7A1-154B-81CF-EB657FFC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60195-A1B0-8C4E-BBF5-23899314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462C-EBA6-014A-B667-68A20C86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CA79B-5E70-3E40-8544-38C412E5B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15A24-B4D9-8B4B-8474-D680B063C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50732-59A6-8D42-B0BB-147B1C2D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0E06B-99A8-D24E-BFA1-23E04B62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BEBF6-9BD5-724C-807D-FD1E2678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4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1F2F-7794-C94E-B3B2-531B820E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0FD72-79DD-CE4D-912A-B076BE8D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8167-E34A-6141-AA48-B054FF18C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BB66-E414-2D4E-BCB7-FC2B3084FC5C}" type="datetimeFigureOut">
              <a:rPr lang="en-US" smtClean="0"/>
              <a:t>11/13/19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5A204-365F-E145-BD1C-D1A0C6887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697EB-C3A2-AB44-910A-C5CE30DF7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11D0B-91CD-4040-A77F-714BD5A9D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9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EF79-4C46-2242-9582-10765268E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4" y="1041400"/>
            <a:ext cx="9820275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Data Analysis Using Apache Kafka </a:t>
            </a:r>
            <a:br>
              <a:rPr lang="en-US" b="1" dirty="0"/>
            </a:br>
            <a:r>
              <a:rPr lang="en-US" sz="4900" b="1" i="1" dirty="0"/>
              <a:t>(Producer-Consumer)</a:t>
            </a:r>
            <a:endParaRPr lang="en-US" sz="2700" i="1" dirty="0">
              <a:latin typeface="+mn-lt"/>
            </a:endParaRP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9B4CDCE9-4464-DA46-9653-BF3C955A1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4" y="3567303"/>
            <a:ext cx="9286875" cy="71438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  <a:p>
            <a:pPr algn="l"/>
            <a:endParaRPr lang="en-US" sz="2800" dirty="0"/>
          </a:p>
          <a:p>
            <a:pPr algn="l"/>
            <a:r>
              <a:rPr lang="en-US" sz="2800" dirty="0" err="1"/>
              <a:t>Riti</a:t>
            </a:r>
            <a:r>
              <a:rPr lang="en-US" sz="2800" dirty="0"/>
              <a:t> Gupta</a:t>
            </a:r>
          </a:p>
          <a:p>
            <a:pPr algn="l"/>
            <a:r>
              <a:rPr lang="en-US" sz="2800" dirty="0"/>
              <a:t>Fall 2019</a:t>
            </a:r>
          </a:p>
          <a:p>
            <a:pPr algn="l"/>
            <a:r>
              <a:rPr lang="en-US" sz="2800" dirty="0">
                <a:latin typeface="+mn-lt"/>
              </a:rPr>
              <a:t>CS 259 : Advanced Parallel Processing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80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2"/>
    </mc:Choice>
    <mc:Fallback xmlns="">
      <p:transition spd="slow" advTm="300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6B18-2A6A-D044-83D3-39AAC87E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 To Kafka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DABE4-6C5D-BC4E-A53A-32E28EE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Open-source platform </a:t>
            </a:r>
            <a:r>
              <a:rPr lang="en-US" dirty="0"/>
              <a:t>developed by LinkedIn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Based on </a:t>
            </a:r>
            <a:r>
              <a:rPr lang="en-US" dirty="0">
                <a:solidFill>
                  <a:srgbClr val="0070C0"/>
                </a:solidFill>
              </a:rPr>
              <a:t>publisher-subscriber</a:t>
            </a:r>
            <a:r>
              <a:rPr lang="en-US" dirty="0"/>
              <a:t> mechanism</a:t>
            </a:r>
          </a:p>
          <a:p>
            <a:pPr lvl="1"/>
            <a:r>
              <a:rPr lang="en-US" dirty="0"/>
              <a:t>Can have multiple producers and consumers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Horizontally Scalable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Fault tolerant</a:t>
            </a:r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075E8ACD-3385-5A4F-A242-8E127AA8968C}"/>
              </a:ext>
            </a:extLst>
          </p:cNvPr>
          <p:cNvSpPr txBox="1">
            <a:spLocks/>
          </p:cNvSpPr>
          <p:nvPr/>
        </p:nvSpPr>
        <p:spPr>
          <a:xfrm>
            <a:off x="838201" y="1343891"/>
            <a:ext cx="5105400" cy="82572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Magnifying glass">
                <a:extLst>
                  <a:ext uri="{FF2B5EF4-FFF2-40B4-BE49-F238E27FC236}">
                    <a16:creationId xmlns:a16="http://schemas.microsoft.com/office/drawing/2014/main" id="{565931D9-7212-C742-8C32-889D98BB40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27824810"/>
                  </p:ext>
                </p:extLst>
              </p:nvPr>
            </p:nvGraphicFramePr>
            <p:xfrm>
              <a:off x="9582695" y="682737"/>
              <a:ext cx="1040225" cy="23225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40225" cy="2322531"/>
                    </a:xfrm>
                    <a:prstGeom prst="rect">
                      <a:avLst/>
                    </a:prstGeom>
                  </am3d:spPr>
                  <am3d:camera>
                    <am3d:pos x="0" y="0" z="51708359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17285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67795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Magnifying glass">
                <a:extLst>
                  <a:ext uri="{FF2B5EF4-FFF2-40B4-BE49-F238E27FC236}">
                    <a16:creationId xmlns:a16="http://schemas.microsoft.com/office/drawing/2014/main" id="{565931D9-7212-C742-8C32-889D98BB40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2695" y="682737"/>
                <a:ext cx="1040225" cy="23225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9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95C1-2A70-5D40-9163-5FDAEE6F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09" y="101885"/>
            <a:ext cx="10515600" cy="1325563"/>
          </a:xfrm>
        </p:spPr>
        <p:txBody>
          <a:bodyPr/>
          <a:lstStyle/>
          <a:p>
            <a:r>
              <a:rPr lang="en-US" dirty="0"/>
              <a:t>What is Producer/Consumer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4850D-41C3-F245-8163-FA95AB6111BF}"/>
              </a:ext>
            </a:extLst>
          </p:cNvPr>
          <p:cNvSpPr/>
          <p:nvPr/>
        </p:nvSpPr>
        <p:spPr>
          <a:xfrm>
            <a:off x="4443691" y="3096320"/>
            <a:ext cx="3145829" cy="903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F10BA9-773C-1543-AF10-9033665C9383}"/>
              </a:ext>
            </a:extLst>
          </p:cNvPr>
          <p:cNvSpPr/>
          <p:nvPr/>
        </p:nvSpPr>
        <p:spPr>
          <a:xfrm>
            <a:off x="2510638" y="1485178"/>
            <a:ext cx="1471613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P1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30787C-CCD8-6E4F-A972-8AD7827C07E7}"/>
              </a:ext>
            </a:extLst>
          </p:cNvPr>
          <p:cNvSpPr/>
          <p:nvPr/>
        </p:nvSpPr>
        <p:spPr>
          <a:xfrm>
            <a:off x="7981982" y="1393360"/>
            <a:ext cx="2027161" cy="13431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C1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0499E4-CBBC-744C-B29C-EFC8861CFFDB}"/>
              </a:ext>
            </a:extLst>
          </p:cNvPr>
          <p:cNvSpPr/>
          <p:nvPr/>
        </p:nvSpPr>
        <p:spPr>
          <a:xfrm>
            <a:off x="7589521" y="4086305"/>
            <a:ext cx="1848574" cy="1330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C3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BDB36E-F884-4940-8F02-21C0740954C4}"/>
              </a:ext>
            </a:extLst>
          </p:cNvPr>
          <p:cNvSpPr/>
          <p:nvPr/>
        </p:nvSpPr>
        <p:spPr>
          <a:xfrm>
            <a:off x="8391529" y="2840536"/>
            <a:ext cx="2027161" cy="1156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 C2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E2D975-4FAE-324B-AEFA-0DB6D94DC878}"/>
              </a:ext>
            </a:extLst>
          </p:cNvPr>
          <p:cNvSpPr/>
          <p:nvPr/>
        </p:nvSpPr>
        <p:spPr>
          <a:xfrm>
            <a:off x="2063361" y="3996882"/>
            <a:ext cx="1471613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P3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286EFE-4F1C-1E40-A5F6-6E0CB513A84B}"/>
              </a:ext>
            </a:extLst>
          </p:cNvPr>
          <p:cNvSpPr/>
          <p:nvPr/>
        </p:nvSpPr>
        <p:spPr>
          <a:xfrm>
            <a:off x="974846" y="2753861"/>
            <a:ext cx="1471613" cy="148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 P2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D7332A-6A70-F347-BB5B-E1D57591C96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982251" y="2228128"/>
            <a:ext cx="968039" cy="871501"/>
          </a:xfrm>
          <a:prstGeom prst="straightConnector1">
            <a:avLst/>
          </a:prstGeom>
          <a:ln w="31750" cap="flat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D0A471-7B28-AF49-9D24-9BD86C0C657D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534974" y="3996882"/>
            <a:ext cx="951568" cy="742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F9BC0E-1D61-BB4E-B2E7-E4CEE4688BD6}"/>
              </a:ext>
            </a:extLst>
          </p:cNvPr>
          <p:cNvCxnSpPr>
            <a:cxnSpLocks/>
          </p:cNvCxnSpPr>
          <p:nvPr/>
        </p:nvCxnSpPr>
        <p:spPr>
          <a:xfrm flipV="1">
            <a:off x="6862328" y="2293147"/>
            <a:ext cx="1119654" cy="90193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0D4292-395D-B643-AFC5-AFD31BBD5C6E}"/>
              </a:ext>
            </a:extLst>
          </p:cNvPr>
          <p:cNvCxnSpPr>
            <a:cxnSpLocks/>
            <a:stCxn id="13" idx="6"/>
            <a:endCxn id="4" idx="1"/>
          </p:cNvCxnSpPr>
          <p:nvPr/>
        </p:nvCxnSpPr>
        <p:spPr>
          <a:xfrm>
            <a:off x="2446459" y="3496811"/>
            <a:ext cx="1997232" cy="511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620140-DC50-6545-B7B0-DE8888AE9414}"/>
              </a:ext>
            </a:extLst>
          </p:cNvPr>
          <p:cNvCxnSpPr>
            <a:cxnSpLocks/>
          </p:cNvCxnSpPr>
          <p:nvPr/>
        </p:nvCxnSpPr>
        <p:spPr>
          <a:xfrm>
            <a:off x="6674752" y="3848123"/>
            <a:ext cx="1092018" cy="55135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7CD8E-60DB-E44C-AE15-4CD5071B15A2}"/>
              </a:ext>
            </a:extLst>
          </p:cNvPr>
          <p:cNvCxnSpPr>
            <a:cxnSpLocks/>
          </p:cNvCxnSpPr>
          <p:nvPr/>
        </p:nvCxnSpPr>
        <p:spPr>
          <a:xfrm>
            <a:off x="7611982" y="3570982"/>
            <a:ext cx="77954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29A5CB-1C1A-2749-8928-8F7844CC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7792" y="5611871"/>
            <a:ext cx="6530303" cy="950259"/>
          </a:xfrm>
          <a:ln w="28575">
            <a:solidFill>
              <a:schemeClr val="accent1">
                <a:shade val="50000"/>
              </a:schemeClr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Producers keep writing data to buffer</a:t>
            </a:r>
          </a:p>
          <a:p>
            <a:r>
              <a:rPr lang="en-US" dirty="0"/>
              <a:t>Consumers keep reading data from buffer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7" name="Google Shape;494;p56">
            <a:extLst>
              <a:ext uri="{FF2B5EF4-FFF2-40B4-BE49-F238E27FC236}">
                <a16:creationId xmlns:a16="http://schemas.microsoft.com/office/drawing/2014/main" id="{BE27401F-2305-5746-AFE7-B6912097BF62}"/>
              </a:ext>
            </a:extLst>
          </p:cNvPr>
          <p:cNvSpPr txBox="1">
            <a:spLocks/>
          </p:cNvSpPr>
          <p:nvPr/>
        </p:nvSpPr>
        <p:spPr>
          <a:xfrm flipV="1">
            <a:off x="561109" y="1050125"/>
            <a:ext cx="8721436" cy="6072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4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"/>
    </mc:Choice>
    <mc:Fallback xmlns="">
      <p:transition spd="slow" advTm="4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4153C-A008-5B49-8F1F-F73E2D81B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 (continued.)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0E68-4182-AE41-918C-AA2197F27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Also known as </a:t>
            </a:r>
            <a:r>
              <a:rPr lang="en-US" b="1" dirty="0">
                <a:solidFill>
                  <a:srgbClr val="0070C0"/>
                </a:solidFill>
              </a:rPr>
              <a:t>Publisher-Subscriber</a:t>
            </a:r>
            <a:r>
              <a:rPr lang="en-US" dirty="0"/>
              <a:t> mechanism</a:t>
            </a:r>
          </a:p>
          <a:p>
            <a:pPr lvl="1"/>
            <a:r>
              <a:rPr lang="en-US" dirty="0"/>
              <a:t>Publisher publishes data to buffer</a:t>
            </a:r>
          </a:p>
          <a:p>
            <a:pPr lvl="1"/>
            <a:r>
              <a:rPr lang="en-US" dirty="0"/>
              <a:t>Subscriber subscribes to the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 </a:t>
            </a:r>
            <a:r>
              <a:rPr lang="en-US" b="1" dirty="0">
                <a:solidFill>
                  <a:srgbClr val="0070C0"/>
                </a:solidFill>
              </a:rPr>
              <a:t>synchronization :</a:t>
            </a:r>
          </a:p>
          <a:p>
            <a:pPr lvl="1"/>
            <a:r>
              <a:rPr lang="en-US" dirty="0"/>
              <a:t>Send the data to buffer if space exists</a:t>
            </a:r>
          </a:p>
          <a:p>
            <a:pPr lvl="1"/>
            <a:r>
              <a:rPr lang="en-US" dirty="0"/>
              <a:t>Read/consumer the data from the buffer if it exists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Handle </a:t>
            </a:r>
            <a:r>
              <a:rPr lang="en-US" b="1" dirty="0">
                <a:solidFill>
                  <a:srgbClr val="0070C0"/>
                </a:solidFill>
              </a:rPr>
              <a:t>mutual exclusion :</a:t>
            </a:r>
          </a:p>
          <a:p>
            <a:pPr lvl="1"/>
            <a:r>
              <a:rPr lang="en-US" dirty="0"/>
              <a:t>All Producers and Consumers should access the location on a buffer without interference from each other. </a:t>
            </a:r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EC0BC57C-B14F-6448-9584-3362F8F18E3A}"/>
              </a:ext>
            </a:extLst>
          </p:cNvPr>
          <p:cNvSpPr txBox="1">
            <a:spLocks/>
          </p:cNvSpPr>
          <p:nvPr/>
        </p:nvSpPr>
        <p:spPr>
          <a:xfrm flipV="1">
            <a:off x="838200" y="1426462"/>
            <a:ext cx="7793182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"/>
    </mc:Choice>
    <mc:Fallback xmlns="">
      <p:transition spd="slow" advTm="9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EABBDB-09A0-254E-9598-788DCD535325}"/>
              </a:ext>
            </a:extLst>
          </p:cNvPr>
          <p:cNvGrpSpPr/>
          <p:nvPr/>
        </p:nvGrpSpPr>
        <p:grpSpPr>
          <a:xfrm>
            <a:off x="1242568" y="2183240"/>
            <a:ext cx="10304978" cy="4024893"/>
            <a:chOff x="1242568" y="2183240"/>
            <a:chExt cx="10304978" cy="40248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4A87C3-6D34-FF48-BC1D-F73D93A8FEAC}"/>
                </a:ext>
              </a:extLst>
            </p:cNvPr>
            <p:cNvSpPr/>
            <p:nvPr/>
          </p:nvSpPr>
          <p:spPr>
            <a:xfrm>
              <a:off x="1363133" y="2183240"/>
              <a:ext cx="1503123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Fashion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D2155-CEAF-034E-B47E-06351C1ADBB2}"/>
                </a:ext>
              </a:extLst>
            </p:cNvPr>
            <p:cNvSpPr/>
            <p:nvPr/>
          </p:nvSpPr>
          <p:spPr>
            <a:xfrm>
              <a:off x="3475855" y="2183240"/>
              <a:ext cx="1503123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Technology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649EA-0355-704D-9F47-735C3F4237E5}"/>
                </a:ext>
              </a:extLst>
            </p:cNvPr>
            <p:cNvSpPr/>
            <p:nvPr/>
          </p:nvSpPr>
          <p:spPr>
            <a:xfrm>
              <a:off x="5588577" y="2183240"/>
              <a:ext cx="1411268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Books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C90D0-8070-4A44-8A0A-3310C4FAE0E4}"/>
                </a:ext>
              </a:extLst>
            </p:cNvPr>
            <p:cNvSpPr/>
            <p:nvPr/>
          </p:nvSpPr>
          <p:spPr>
            <a:xfrm>
              <a:off x="7609444" y="2183240"/>
              <a:ext cx="1411268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Kitchen Essentials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C0600-8B5E-6649-B927-92E00D9516C3}"/>
                </a:ext>
              </a:extLst>
            </p:cNvPr>
            <p:cNvSpPr/>
            <p:nvPr/>
          </p:nvSpPr>
          <p:spPr>
            <a:xfrm>
              <a:off x="9630311" y="2183240"/>
              <a:ext cx="1411268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Support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4DD2A-726B-9B4B-9C17-8C6AAA6AB4AF}"/>
                </a:ext>
              </a:extLst>
            </p:cNvPr>
            <p:cNvSpPr/>
            <p:nvPr/>
          </p:nvSpPr>
          <p:spPr>
            <a:xfrm>
              <a:off x="2114695" y="3730205"/>
              <a:ext cx="1780784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Metrics Pub/Sub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(Buffer)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07AA99-FACA-4F48-A4AD-3A4A7E7EC637}"/>
                </a:ext>
              </a:extLst>
            </p:cNvPr>
            <p:cNvSpPr/>
            <p:nvPr/>
          </p:nvSpPr>
          <p:spPr>
            <a:xfrm>
              <a:off x="6358466" y="3745920"/>
              <a:ext cx="2028056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Revenue Pub/Sub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(Buffer)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6DACEB-B8A7-054D-9D6C-17657651CAF0}"/>
                </a:ext>
              </a:extLst>
            </p:cNvPr>
            <p:cNvSpPr/>
            <p:nvPr/>
          </p:nvSpPr>
          <p:spPr>
            <a:xfrm>
              <a:off x="9325745" y="3745920"/>
              <a:ext cx="2028055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Logging Pub/Sub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(Buffer)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051342-CE0F-1C4A-9325-2FBDAA8F96F5}"/>
                </a:ext>
              </a:extLst>
            </p:cNvPr>
            <p:cNvSpPr/>
            <p:nvPr/>
          </p:nvSpPr>
          <p:spPr>
            <a:xfrm>
              <a:off x="1242568" y="5277170"/>
              <a:ext cx="1503123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Metrics Dashboard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50550-3B93-8B4F-961A-ADF889E5DF42}"/>
                </a:ext>
              </a:extLst>
            </p:cNvPr>
            <p:cNvSpPr/>
            <p:nvPr/>
          </p:nvSpPr>
          <p:spPr>
            <a:xfrm>
              <a:off x="3884690" y="5277170"/>
              <a:ext cx="1503123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Metrics Database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A0C3B7-807C-634B-8E3A-47DDF7E3D483}"/>
                </a:ext>
              </a:extLst>
            </p:cNvPr>
            <p:cNvSpPr/>
            <p:nvPr/>
          </p:nvSpPr>
          <p:spPr>
            <a:xfrm>
              <a:off x="6620932" y="5277170"/>
              <a:ext cx="1503123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Revenue Estimation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996BC-199E-E846-82D9-F08A122664AD}"/>
                </a:ext>
              </a:extLst>
            </p:cNvPr>
            <p:cNvSpPr/>
            <p:nvPr/>
          </p:nvSpPr>
          <p:spPr>
            <a:xfrm>
              <a:off x="9124342" y="5331311"/>
              <a:ext cx="2423204" cy="8768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Grievances Analysis</a:t>
              </a:r>
              <a:br>
                <a:rPr lang="en-US" dirty="0"/>
              </a:br>
              <a:r>
                <a:rPr lang="en-US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625FA3-612E-D34E-9928-15ABCC32C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14694" y="3395133"/>
              <a:ext cx="61461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BA66AE-42D7-384D-85FC-276F5546BFEC}"/>
                </a:ext>
              </a:extLst>
            </p:cNvPr>
            <p:cNvCxnSpPr>
              <a:stCxn id="4" idx="2"/>
            </p:cNvCxnSpPr>
            <p:nvPr/>
          </p:nvCxnSpPr>
          <p:spPr>
            <a:xfrm flipH="1">
              <a:off x="2114694" y="3060062"/>
              <a:ext cx="1" cy="335071"/>
            </a:xfrm>
            <a:prstGeom prst="line">
              <a:avLst/>
            </a:prstGeom>
            <a:ln cap="flat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34BB45-08CD-814A-9A86-64C4A0EBB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88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C9BEF7-C876-B94D-AD70-6DFE78A5E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7342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8C2D7D-8719-2C45-B263-442FD29D7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796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2D0180-D46B-CC42-8BF4-1595EC132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1180" y="4607027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1E33DB-8E38-7B41-9A22-79E68C81FB5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372494" y="3395133"/>
              <a:ext cx="0" cy="350787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C45C67-C8EE-884A-BB57-D79FF2547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080" y="3411836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41C362-5662-F049-A4B1-51AB43E50CC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10335945" y="3060062"/>
              <a:ext cx="3828" cy="685858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BA4006-4D76-844F-90A7-1414609D4D77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0335944" y="4622742"/>
              <a:ext cx="3829" cy="708569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6A7034-4AD9-7449-9712-5E2B2E4AC55E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372494" y="4622742"/>
              <a:ext cx="0" cy="654428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460EB9-F50E-A04F-873F-1730DFAC2C24}"/>
                </a:ext>
              </a:extLst>
            </p:cNvPr>
            <p:cNvCxnSpPr>
              <a:cxnSpLocks/>
            </p:cNvCxnSpPr>
            <p:nvPr/>
          </p:nvCxnSpPr>
          <p:spPr>
            <a:xfrm>
              <a:off x="1794933" y="4942098"/>
              <a:ext cx="2963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A0753-7566-2B45-8013-6767E4DA6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0371" y="4942098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908F8E-2A64-ED4A-8A93-0F7E2683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12" y="4939663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528B87DC-2914-1446-8279-A92B8292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Pub/Sub : Real world scenario</a:t>
            </a:r>
          </a:p>
        </p:txBody>
      </p:sp>
      <p:sp>
        <p:nvSpPr>
          <p:cNvPr id="30" name="Google Shape;494;p56">
            <a:extLst>
              <a:ext uri="{FF2B5EF4-FFF2-40B4-BE49-F238E27FC236}">
                <a16:creationId xmlns:a16="http://schemas.microsoft.com/office/drawing/2014/main" id="{F6EC04FA-1CF9-6844-8583-506833FC765C}"/>
              </a:ext>
            </a:extLst>
          </p:cNvPr>
          <p:cNvSpPr txBox="1">
            <a:spLocks/>
          </p:cNvSpPr>
          <p:nvPr/>
        </p:nvSpPr>
        <p:spPr>
          <a:xfrm flipV="1">
            <a:off x="838200" y="1426463"/>
            <a:ext cx="6795655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"/>
    </mc:Choice>
    <mc:Fallback xmlns="">
      <p:transition spd="slow" advTm="7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0EABBDB-09A0-254E-9598-788DCD535325}"/>
              </a:ext>
            </a:extLst>
          </p:cNvPr>
          <p:cNvGrpSpPr/>
          <p:nvPr/>
        </p:nvGrpSpPr>
        <p:grpSpPr>
          <a:xfrm>
            <a:off x="1218861" y="2050698"/>
            <a:ext cx="6853697" cy="4157434"/>
            <a:chOff x="1206074" y="2338703"/>
            <a:chExt cx="10550154" cy="38694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4A87C3-6D34-FF48-BC1D-F73D93A8FEAC}"/>
                </a:ext>
              </a:extLst>
            </p:cNvPr>
            <p:cNvSpPr/>
            <p:nvPr/>
          </p:nvSpPr>
          <p:spPr>
            <a:xfrm>
              <a:off x="1363132" y="2338703"/>
              <a:ext cx="1653164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Fashion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D2155-CEAF-034E-B47E-06351C1ADBB2}"/>
                </a:ext>
              </a:extLst>
            </p:cNvPr>
            <p:cNvSpPr/>
            <p:nvPr/>
          </p:nvSpPr>
          <p:spPr>
            <a:xfrm>
              <a:off x="3475853" y="2338703"/>
              <a:ext cx="1653164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Technology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649EA-0355-704D-9F47-735C3F4237E5}"/>
                </a:ext>
              </a:extLst>
            </p:cNvPr>
            <p:cNvSpPr/>
            <p:nvPr/>
          </p:nvSpPr>
          <p:spPr>
            <a:xfrm>
              <a:off x="5588575" y="2338703"/>
              <a:ext cx="1552140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Books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C90D0-8070-4A44-8A0A-3310C4FAE0E4}"/>
                </a:ext>
              </a:extLst>
            </p:cNvPr>
            <p:cNvSpPr/>
            <p:nvPr/>
          </p:nvSpPr>
          <p:spPr>
            <a:xfrm>
              <a:off x="7609442" y="2338703"/>
              <a:ext cx="1552140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Kitchen Essentials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C0600-8B5E-6649-B927-92E00D9516C3}"/>
                </a:ext>
              </a:extLst>
            </p:cNvPr>
            <p:cNvSpPr/>
            <p:nvPr/>
          </p:nvSpPr>
          <p:spPr>
            <a:xfrm>
              <a:off x="9630309" y="2338703"/>
              <a:ext cx="1552140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 Support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4DD2A-726B-9B4B-9C17-8C6AAA6AB4AF}"/>
                </a:ext>
              </a:extLst>
            </p:cNvPr>
            <p:cNvSpPr/>
            <p:nvPr/>
          </p:nvSpPr>
          <p:spPr>
            <a:xfrm>
              <a:off x="2114695" y="3885668"/>
              <a:ext cx="1958541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Metrics Pub/Sub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(Buffer)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07AA99-FACA-4F48-A4AD-3A4A7E7EC637}"/>
                </a:ext>
              </a:extLst>
            </p:cNvPr>
            <p:cNvSpPr/>
            <p:nvPr/>
          </p:nvSpPr>
          <p:spPr>
            <a:xfrm>
              <a:off x="6358464" y="3901383"/>
              <a:ext cx="2230495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Revenue Pub/Sub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(Buffer)</a:t>
              </a:r>
              <a:endParaRPr lang="en-US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6DACEB-B8A7-054D-9D6C-17657651CAF0}"/>
                </a:ext>
              </a:extLst>
            </p:cNvPr>
            <p:cNvSpPr/>
            <p:nvPr/>
          </p:nvSpPr>
          <p:spPr>
            <a:xfrm>
              <a:off x="9325743" y="3901383"/>
              <a:ext cx="2230495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Logging Pub/Sub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(Buffer)</a:t>
              </a:r>
              <a:endParaRPr lang="en-US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051342-CE0F-1C4A-9325-2FBDAA8F96F5}"/>
                </a:ext>
              </a:extLst>
            </p:cNvPr>
            <p:cNvSpPr/>
            <p:nvPr/>
          </p:nvSpPr>
          <p:spPr>
            <a:xfrm>
              <a:off x="1206074" y="5290117"/>
              <a:ext cx="1653164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Metrics Dashboard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50550-3B93-8B4F-961A-ADF889E5DF42}"/>
                </a:ext>
              </a:extLst>
            </p:cNvPr>
            <p:cNvSpPr/>
            <p:nvPr/>
          </p:nvSpPr>
          <p:spPr>
            <a:xfrm>
              <a:off x="3884318" y="5308576"/>
              <a:ext cx="1653164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Metrics Database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A0C3B7-807C-634B-8E3A-47DDF7E3D483}"/>
                </a:ext>
              </a:extLst>
            </p:cNvPr>
            <p:cNvSpPr/>
            <p:nvPr/>
          </p:nvSpPr>
          <p:spPr>
            <a:xfrm>
              <a:off x="6620930" y="5432633"/>
              <a:ext cx="1653164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Revenue Estimation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996BC-199E-E846-82D9-F08A122664AD}"/>
                </a:ext>
              </a:extLst>
            </p:cNvPr>
            <p:cNvSpPr/>
            <p:nvPr/>
          </p:nvSpPr>
          <p:spPr>
            <a:xfrm>
              <a:off x="9091142" y="5486772"/>
              <a:ext cx="2665086" cy="7213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Customer Grievances Analysis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625FA3-612E-D34E-9928-15ABCC32C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14694" y="3395133"/>
              <a:ext cx="61461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BA66AE-42D7-384D-85FC-276F5546BFE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114697" y="3060063"/>
              <a:ext cx="75018" cy="335070"/>
            </a:xfrm>
            <a:prstGeom prst="line">
              <a:avLst/>
            </a:prstGeom>
            <a:ln cap="flat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34BB45-08CD-814A-9A86-64C4A0EBB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3888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C9BEF7-C876-B94D-AD70-6DFE78A5E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7342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8C2D7D-8719-2C45-B263-442FD29D7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0796" y="3060062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E2D0180-D46B-CC42-8BF4-1595EC1323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1180" y="4607027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D1E33DB-8E38-7B41-9A22-79E68C81FB5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7473712" y="3411836"/>
              <a:ext cx="0" cy="489548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FC45C67-C8EE-884A-BB57-D79FF2547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080" y="3411836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41C362-5662-F049-A4B1-51AB43E50CC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10406379" y="3060063"/>
              <a:ext cx="34612" cy="84132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BA4006-4D76-844F-90A7-1414609D4D77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0423685" y="4622743"/>
              <a:ext cx="17307" cy="86403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6A7034-4AD9-7449-9712-5E2B2E4AC55E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 flipH="1">
              <a:off x="7447512" y="4622743"/>
              <a:ext cx="26200" cy="80989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5460EB9-F50E-A04F-873F-1730DFAC2C24}"/>
                </a:ext>
              </a:extLst>
            </p:cNvPr>
            <p:cNvCxnSpPr>
              <a:cxnSpLocks/>
            </p:cNvCxnSpPr>
            <p:nvPr/>
          </p:nvCxnSpPr>
          <p:spPr>
            <a:xfrm>
              <a:off x="1794933" y="4942098"/>
              <a:ext cx="29633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A0753-7566-2B45-8013-6767E4DA6F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30371" y="4942098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908F8E-2A64-ED4A-8A93-0F7E2683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512" y="4939663"/>
              <a:ext cx="1" cy="33507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528B87DC-2914-1446-8279-A92B8292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Pub/Sub : Real world scenario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8552C-126A-CA45-875D-78D0BBB81C39}"/>
              </a:ext>
            </a:extLst>
          </p:cNvPr>
          <p:cNvSpPr txBox="1"/>
          <p:nvPr/>
        </p:nvSpPr>
        <p:spPr>
          <a:xfrm>
            <a:off x="8471174" y="2007613"/>
            <a:ext cx="3499810" cy="3108543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buffers for each topic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Duplicacy</a:t>
            </a:r>
            <a:r>
              <a:rPr lang="en-US" sz="2800" dirty="0"/>
              <a:t> : multiple systems maintaining the similar queueing infrastructure</a:t>
            </a:r>
          </a:p>
        </p:txBody>
      </p:sp>
      <p:sp>
        <p:nvSpPr>
          <p:cNvPr id="31" name="Google Shape;494;p56">
            <a:extLst>
              <a:ext uri="{FF2B5EF4-FFF2-40B4-BE49-F238E27FC236}">
                <a16:creationId xmlns:a16="http://schemas.microsoft.com/office/drawing/2014/main" id="{5CF2E4D2-CDF0-C444-B526-B88151ADDC94}"/>
              </a:ext>
            </a:extLst>
          </p:cNvPr>
          <p:cNvSpPr txBox="1">
            <a:spLocks/>
          </p:cNvSpPr>
          <p:nvPr/>
        </p:nvSpPr>
        <p:spPr>
          <a:xfrm flipV="1">
            <a:off x="838200" y="1426463"/>
            <a:ext cx="6795655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0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"/>
    </mc:Choice>
    <mc:Fallback xmlns="">
      <p:transition spd="slow" advTm="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A87C3-6D34-FF48-BC1D-F73D93A8FEAC}"/>
              </a:ext>
            </a:extLst>
          </p:cNvPr>
          <p:cNvSpPr/>
          <p:nvPr/>
        </p:nvSpPr>
        <p:spPr>
          <a:xfrm>
            <a:off x="1177293" y="1294070"/>
            <a:ext cx="1698659" cy="11310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Fashion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(Producer)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Produce topic1 &amp; topic2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D2155-CEAF-034E-B47E-06351C1ADBB2}"/>
              </a:ext>
            </a:extLst>
          </p:cNvPr>
          <p:cNvSpPr/>
          <p:nvPr/>
        </p:nvSpPr>
        <p:spPr>
          <a:xfrm>
            <a:off x="3228893" y="1294070"/>
            <a:ext cx="1955310" cy="11285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b="1" dirty="0"/>
              <a:t>Technology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(Producer)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Produce topic1 &amp; topic2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649EA-0355-704D-9F47-735C3F4237E5}"/>
              </a:ext>
            </a:extLst>
          </p:cNvPr>
          <p:cNvSpPr/>
          <p:nvPr/>
        </p:nvSpPr>
        <p:spPr>
          <a:xfrm>
            <a:off x="5598272" y="1348950"/>
            <a:ext cx="1716307" cy="112850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dirty="0"/>
            </a:br>
            <a:r>
              <a:rPr lang="en-US" b="1" dirty="0"/>
              <a:t>Books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(Producer)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Produce topic1 &amp; topic2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0C90D0-8070-4A44-8A0A-3310C4FAE0E4}"/>
              </a:ext>
            </a:extLst>
          </p:cNvPr>
          <p:cNvSpPr/>
          <p:nvPr/>
        </p:nvSpPr>
        <p:spPr>
          <a:xfrm>
            <a:off x="7616007" y="1348950"/>
            <a:ext cx="1889460" cy="111968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Kitchen Essentials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(Producer)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Produce topic1 &amp; topic2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C0600-8B5E-6649-B927-92E00D9516C3}"/>
              </a:ext>
            </a:extLst>
          </p:cNvPr>
          <p:cNvSpPr/>
          <p:nvPr/>
        </p:nvSpPr>
        <p:spPr>
          <a:xfrm>
            <a:off x="9622830" y="1348950"/>
            <a:ext cx="1687087" cy="111087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Support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(Producer)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Produce topic3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4DD2A-726B-9B4B-9C17-8C6AAA6AB4AF}"/>
              </a:ext>
            </a:extLst>
          </p:cNvPr>
          <p:cNvSpPr/>
          <p:nvPr/>
        </p:nvSpPr>
        <p:spPr>
          <a:xfrm>
            <a:off x="1024314" y="3153163"/>
            <a:ext cx="10314822" cy="145063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Kafka Broker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Topic1: Metrics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Topic2: Revenue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Topic3: Logging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51342-CE0F-1C4A-9325-2FBDAA8F96F5}"/>
              </a:ext>
            </a:extLst>
          </p:cNvPr>
          <p:cNvSpPr/>
          <p:nvPr/>
        </p:nvSpPr>
        <p:spPr>
          <a:xfrm>
            <a:off x="1274560" y="5243480"/>
            <a:ext cx="1849676" cy="1161209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 Dashboard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(Consumer)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Consume topic1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D50550-3B93-8B4F-961A-ADF889E5DF42}"/>
              </a:ext>
            </a:extLst>
          </p:cNvPr>
          <p:cNvSpPr/>
          <p:nvPr/>
        </p:nvSpPr>
        <p:spPr>
          <a:xfrm>
            <a:off x="3684354" y="5243481"/>
            <a:ext cx="1694569" cy="11612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Metrics Database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(Consumer)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Consume topic1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0C3B7-807C-634B-8E3A-47DDF7E3D483}"/>
              </a:ext>
            </a:extLst>
          </p:cNvPr>
          <p:cNvSpPr/>
          <p:nvPr/>
        </p:nvSpPr>
        <p:spPr>
          <a:xfrm>
            <a:off x="6295910" y="5243481"/>
            <a:ext cx="1837842" cy="11612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Revenue Estimation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(Consumer)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Consume topic2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9996BC-199E-E846-82D9-F08A122664AD}"/>
              </a:ext>
            </a:extLst>
          </p:cNvPr>
          <p:cNvSpPr/>
          <p:nvPr/>
        </p:nvSpPr>
        <p:spPr>
          <a:xfrm>
            <a:off x="9116863" y="5238703"/>
            <a:ext cx="2423204" cy="116120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 Grievances Analysis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</a:rPr>
              <a:t>(Consumer)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Consume topic3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BA66AE-42D7-384D-85FC-276F5546BFE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26623" y="2425124"/>
            <a:ext cx="0" cy="667593"/>
          </a:xfrm>
          <a:prstGeom prst="line">
            <a:avLst/>
          </a:prstGeom>
          <a:ln cap="flat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34BB45-08CD-814A-9A86-64C4A0EBB65D}"/>
              </a:ext>
            </a:extLst>
          </p:cNvPr>
          <p:cNvCxnSpPr>
            <a:cxnSpLocks/>
          </p:cNvCxnSpPr>
          <p:nvPr/>
        </p:nvCxnSpPr>
        <p:spPr>
          <a:xfrm flipH="1">
            <a:off x="4296326" y="2422574"/>
            <a:ext cx="1" cy="670143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C9BEF7-C876-B94D-AD70-6DFE78A5E556}"/>
              </a:ext>
            </a:extLst>
          </p:cNvPr>
          <p:cNvCxnSpPr>
            <a:cxnSpLocks/>
          </p:cNvCxnSpPr>
          <p:nvPr/>
        </p:nvCxnSpPr>
        <p:spPr>
          <a:xfrm flipH="1">
            <a:off x="6295909" y="2480585"/>
            <a:ext cx="1" cy="670143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8C2D7D-8719-2C45-B263-442FD29D7B5C}"/>
              </a:ext>
            </a:extLst>
          </p:cNvPr>
          <p:cNvCxnSpPr>
            <a:cxnSpLocks/>
          </p:cNvCxnSpPr>
          <p:nvPr/>
        </p:nvCxnSpPr>
        <p:spPr>
          <a:xfrm>
            <a:off x="8291666" y="2462122"/>
            <a:ext cx="3826" cy="670143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41C362-5662-F049-A4B1-51AB43E50CC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462548" y="2459824"/>
            <a:ext cx="3826" cy="690904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BA4006-4D76-844F-90A7-1414609D4D7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328465" y="4589053"/>
            <a:ext cx="0" cy="64965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C6A7034-4AD9-7449-9712-5E2B2E4AC55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7214831" y="4603800"/>
            <a:ext cx="1" cy="639681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10A0753-7566-2B45-8013-6767E4DA6F04}"/>
              </a:ext>
            </a:extLst>
          </p:cNvPr>
          <p:cNvCxnSpPr>
            <a:cxnSpLocks/>
          </p:cNvCxnSpPr>
          <p:nvPr/>
        </p:nvCxnSpPr>
        <p:spPr>
          <a:xfrm>
            <a:off x="4627361" y="4569101"/>
            <a:ext cx="1" cy="656863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D908F8E-2A64-ED4A-8A93-0F7E2683A239}"/>
              </a:ext>
            </a:extLst>
          </p:cNvPr>
          <p:cNvCxnSpPr>
            <a:cxnSpLocks/>
          </p:cNvCxnSpPr>
          <p:nvPr/>
        </p:nvCxnSpPr>
        <p:spPr>
          <a:xfrm>
            <a:off x="2144100" y="4594038"/>
            <a:ext cx="1" cy="65442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7BFF6422-2123-C44E-B6DF-A5E262D3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74380"/>
            <a:ext cx="10515600" cy="1119690"/>
          </a:xfrm>
        </p:spPr>
        <p:txBody>
          <a:bodyPr/>
          <a:lstStyle/>
          <a:p>
            <a:r>
              <a:rPr lang="en-US" dirty="0"/>
              <a:t>Simplification with Apache Kafka</a:t>
            </a:r>
          </a:p>
        </p:txBody>
      </p:sp>
      <p:sp>
        <p:nvSpPr>
          <p:cNvPr id="22" name="Google Shape;494;p56">
            <a:extLst>
              <a:ext uri="{FF2B5EF4-FFF2-40B4-BE49-F238E27FC236}">
                <a16:creationId xmlns:a16="http://schemas.microsoft.com/office/drawing/2014/main" id="{ADA1CA0E-43F5-4B4F-94AD-500E4ED688F3}"/>
              </a:ext>
            </a:extLst>
          </p:cNvPr>
          <p:cNvSpPr txBox="1">
            <a:spLocks/>
          </p:cNvSpPr>
          <p:nvPr/>
        </p:nvSpPr>
        <p:spPr>
          <a:xfrm flipV="1">
            <a:off x="651933" y="997527"/>
            <a:ext cx="7481819" cy="54442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"/>
    </mc:Choice>
    <mc:Fallback xmlns="">
      <p:transition spd="slow" advTm="2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67A1A41-054A-9146-BF4B-7AA7B7EF29BB}"/>
              </a:ext>
            </a:extLst>
          </p:cNvPr>
          <p:cNvGrpSpPr/>
          <p:nvPr/>
        </p:nvGrpSpPr>
        <p:grpSpPr>
          <a:xfrm>
            <a:off x="1024314" y="1294070"/>
            <a:ext cx="7406453" cy="5110619"/>
            <a:chOff x="1024314" y="1294070"/>
            <a:chExt cx="10515753" cy="51106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4A87C3-6D34-FF48-BC1D-F73D93A8FEAC}"/>
                </a:ext>
              </a:extLst>
            </p:cNvPr>
            <p:cNvSpPr/>
            <p:nvPr/>
          </p:nvSpPr>
          <p:spPr>
            <a:xfrm>
              <a:off x="1177293" y="1294070"/>
              <a:ext cx="1698659" cy="113105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Fashion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Produce topic1 &amp; topic2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7D2155-CEAF-034E-B47E-06351C1ADBB2}"/>
                </a:ext>
              </a:extLst>
            </p:cNvPr>
            <p:cNvSpPr/>
            <p:nvPr/>
          </p:nvSpPr>
          <p:spPr>
            <a:xfrm>
              <a:off x="3228893" y="1294070"/>
              <a:ext cx="1955310" cy="1128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400" dirty="0"/>
              </a:br>
              <a:r>
                <a:rPr lang="en-US" sz="1400" b="1" dirty="0"/>
                <a:t>Technology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Produce topic1 &amp; topic2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1649EA-0355-704D-9F47-735C3F4237E5}"/>
                </a:ext>
              </a:extLst>
            </p:cNvPr>
            <p:cNvSpPr/>
            <p:nvPr/>
          </p:nvSpPr>
          <p:spPr>
            <a:xfrm>
              <a:off x="5598272" y="1348950"/>
              <a:ext cx="1716307" cy="112850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1400" dirty="0"/>
              </a:br>
              <a:r>
                <a:rPr lang="en-US" sz="1400" b="1" dirty="0"/>
                <a:t>Books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Produce topic1 &amp; topic2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0C90D0-8070-4A44-8A0A-3310C4FAE0E4}"/>
                </a:ext>
              </a:extLst>
            </p:cNvPr>
            <p:cNvSpPr/>
            <p:nvPr/>
          </p:nvSpPr>
          <p:spPr>
            <a:xfrm>
              <a:off x="7616007" y="1348950"/>
              <a:ext cx="1889460" cy="111968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Kitchen Essentials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Produce topic1 &amp; topic2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1C0600-8B5E-6649-B927-92E00D9516C3}"/>
                </a:ext>
              </a:extLst>
            </p:cNvPr>
            <p:cNvSpPr/>
            <p:nvPr/>
          </p:nvSpPr>
          <p:spPr>
            <a:xfrm>
              <a:off x="9622830" y="1348950"/>
              <a:ext cx="1687087" cy="111087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Customer Support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(Producer)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Produce topic3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94DD2A-726B-9B4B-9C17-8C6AAA6AB4AF}"/>
                </a:ext>
              </a:extLst>
            </p:cNvPr>
            <p:cNvSpPr/>
            <p:nvPr/>
          </p:nvSpPr>
          <p:spPr>
            <a:xfrm>
              <a:off x="1024314" y="3153163"/>
              <a:ext cx="10314822" cy="145063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accent6">
                      <a:lumMod val="75000"/>
                    </a:schemeClr>
                  </a:solidFill>
                </a:rPr>
                <a:t>Kafka Broker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Topic1: Metrics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Topic2: Revenue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2000" dirty="0">
                  <a:solidFill>
                    <a:schemeClr val="tx1"/>
                  </a:solidFill>
                </a:rPr>
                <a:t>Topic3: Logging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E051342-CE0F-1C4A-9325-2FBDAA8F96F5}"/>
                </a:ext>
              </a:extLst>
            </p:cNvPr>
            <p:cNvSpPr/>
            <p:nvPr/>
          </p:nvSpPr>
          <p:spPr>
            <a:xfrm>
              <a:off x="1274560" y="5243480"/>
              <a:ext cx="1849676" cy="116120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Metrics Dashboard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Consume topic1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D50550-3B93-8B4F-961A-ADF889E5DF42}"/>
                </a:ext>
              </a:extLst>
            </p:cNvPr>
            <p:cNvSpPr/>
            <p:nvPr/>
          </p:nvSpPr>
          <p:spPr>
            <a:xfrm>
              <a:off x="3684354" y="5243481"/>
              <a:ext cx="1694569" cy="1161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Metrics Database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Consume topic1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A0C3B7-807C-634B-8E3A-47DDF7E3D483}"/>
                </a:ext>
              </a:extLst>
            </p:cNvPr>
            <p:cNvSpPr/>
            <p:nvPr/>
          </p:nvSpPr>
          <p:spPr>
            <a:xfrm>
              <a:off x="6295910" y="5243481"/>
              <a:ext cx="1837842" cy="116120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Revenue Estimation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Consume topic2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9996BC-199E-E846-82D9-F08A122664AD}"/>
                </a:ext>
              </a:extLst>
            </p:cNvPr>
            <p:cNvSpPr/>
            <p:nvPr/>
          </p:nvSpPr>
          <p:spPr>
            <a:xfrm>
              <a:off x="9116863" y="5238703"/>
              <a:ext cx="2423204" cy="116120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Customer Grievances Analysis</a:t>
              </a:r>
              <a:br>
                <a:rPr lang="en-US" sz="1400" dirty="0"/>
              </a:br>
              <a:r>
                <a:rPr lang="en-US" sz="1400" b="1" dirty="0">
                  <a:solidFill>
                    <a:schemeClr val="tx1"/>
                  </a:solidFill>
                </a:rPr>
                <a:t>(Consumer)</a:t>
              </a:r>
              <a:br>
                <a:rPr lang="en-US" sz="1400" b="1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Consume topic3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2BA66AE-42D7-384D-85FC-276F5546BFEC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2026623" y="2425124"/>
              <a:ext cx="0" cy="667593"/>
            </a:xfrm>
            <a:prstGeom prst="line">
              <a:avLst/>
            </a:prstGeom>
            <a:ln cap="flat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534BB45-08CD-814A-9A86-64C4A0EBB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6326" y="2422574"/>
              <a:ext cx="1" cy="670143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C9BEF7-C876-B94D-AD70-6DFE78A5E5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909" y="2480585"/>
              <a:ext cx="1" cy="670143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8C2D7D-8719-2C45-B263-442FD29D7B5C}"/>
                </a:ext>
              </a:extLst>
            </p:cNvPr>
            <p:cNvCxnSpPr>
              <a:cxnSpLocks/>
            </p:cNvCxnSpPr>
            <p:nvPr/>
          </p:nvCxnSpPr>
          <p:spPr>
            <a:xfrm>
              <a:off x="8291666" y="2462122"/>
              <a:ext cx="3826" cy="670143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A41C362-5662-F049-A4B1-51AB43E50CC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0462548" y="2459824"/>
              <a:ext cx="3826" cy="690904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DBA4006-4D76-844F-90A7-1414609D4D77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0328465" y="4589053"/>
              <a:ext cx="0" cy="64965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6A7034-4AD9-7449-9712-5E2B2E4AC55E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7214831" y="4603800"/>
              <a:ext cx="1" cy="639681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10A0753-7566-2B45-8013-6767E4DA6F04}"/>
                </a:ext>
              </a:extLst>
            </p:cNvPr>
            <p:cNvCxnSpPr>
              <a:cxnSpLocks/>
            </p:cNvCxnSpPr>
            <p:nvPr/>
          </p:nvCxnSpPr>
          <p:spPr>
            <a:xfrm>
              <a:off x="4627361" y="4569101"/>
              <a:ext cx="1" cy="656863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908F8E-2A64-ED4A-8A93-0F7E2683A239}"/>
                </a:ext>
              </a:extLst>
            </p:cNvPr>
            <p:cNvCxnSpPr>
              <a:cxnSpLocks/>
            </p:cNvCxnSpPr>
            <p:nvPr/>
          </p:nvCxnSpPr>
          <p:spPr>
            <a:xfrm>
              <a:off x="2144100" y="4594038"/>
              <a:ext cx="1" cy="654428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BFF6422-2123-C44E-B6DF-A5E262D3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74380"/>
            <a:ext cx="10515600" cy="1119690"/>
          </a:xfrm>
        </p:spPr>
        <p:txBody>
          <a:bodyPr/>
          <a:lstStyle/>
          <a:p>
            <a:r>
              <a:rPr lang="en-US" dirty="0"/>
              <a:t>Simplification with Apache Kafka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1BECE5-706F-954A-A406-C8A9D564251D}"/>
              </a:ext>
            </a:extLst>
          </p:cNvPr>
          <p:cNvSpPr txBox="1"/>
          <p:nvPr/>
        </p:nvSpPr>
        <p:spPr>
          <a:xfrm>
            <a:off x="8686800" y="1294070"/>
            <a:ext cx="3255264" cy="5262979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One buffer for all producers and consumers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Producers write to the buffer by specifying the topic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Consumers subscribe to the required topics</a:t>
            </a:r>
          </a:p>
        </p:txBody>
      </p:sp>
      <p:sp>
        <p:nvSpPr>
          <p:cNvPr id="26" name="Google Shape;494;p56">
            <a:extLst>
              <a:ext uri="{FF2B5EF4-FFF2-40B4-BE49-F238E27FC236}">
                <a16:creationId xmlns:a16="http://schemas.microsoft.com/office/drawing/2014/main" id="{CF2B2033-085D-4F4C-B578-567AF4AFE5EB}"/>
              </a:ext>
            </a:extLst>
          </p:cNvPr>
          <p:cNvSpPr txBox="1">
            <a:spLocks/>
          </p:cNvSpPr>
          <p:nvPr/>
        </p:nvSpPr>
        <p:spPr>
          <a:xfrm flipV="1">
            <a:off x="651933" y="1006249"/>
            <a:ext cx="7616735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0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"/>
    </mc:Choice>
    <mc:Fallback xmlns="">
      <p:transition spd="slow" advTm="2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56EA-A2B6-854D-AC63-CAA39BB5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Partitions For a Topic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578E03F-251D-C745-AD79-7C115B1B5A96}"/>
              </a:ext>
            </a:extLst>
          </p:cNvPr>
          <p:cNvGrpSpPr/>
          <p:nvPr/>
        </p:nvGrpSpPr>
        <p:grpSpPr>
          <a:xfrm>
            <a:off x="586782" y="2381949"/>
            <a:ext cx="6600402" cy="3532339"/>
            <a:chOff x="1373166" y="2455101"/>
            <a:chExt cx="9591804" cy="3532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E95B4C-3F19-3B42-A8F5-AC0B2A4AB77E}"/>
                </a:ext>
              </a:extLst>
            </p:cNvPr>
            <p:cNvSpPr/>
            <p:nvPr/>
          </p:nvSpPr>
          <p:spPr>
            <a:xfrm>
              <a:off x="4634630" y="2455101"/>
              <a:ext cx="3068876" cy="35323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Partition 1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Partition 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Partition 3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Partition 4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Partition 5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11EFBB-017A-D447-BB41-DDD6DDF79109}"/>
                </a:ext>
              </a:extLst>
            </p:cNvPr>
            <p:cNvCxnSpPr>
              <a:cxnSpLocks/>
            </p:cNvCxnSpPr>
            <p:nvPr/>
          </p:nvCxnSpPr>
          <p:spPr>
            <a:xfrm>
              <a:off x="4279726" y="3182075"/>
              <a:ext cx="3432132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43C80B-2728-C94D-B631-D96D8876D142}"/>
                </a:ext>
              </a:extLst>
            </p:cNvPr>
            <p:cNvCxnSpPr>
              <a:cxnSpLocks/>
            </p:cNvCxnSpPr>
            <p:nvPr/>
          </p:nvCxnSpPr>
          <p:spPr>
            <a:xfrm>
              <a:off x="4271375" y="3843867"/>
              <a:ext cx="3432132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7A4A9A-E762-2143-A2B7-F526E44B02BB}"/>
                </a:ext>
              </a:extLst>
            </p:cNvPr>
            <p:cNvCxnSpPr>
              <a:cxnSpLocks/>
            </p:cNvCxnSpPr>
            <p:nvPr/>
          </p:nvCxnSpPr>
          <p:spPr>
            <a:xfrm>
              <a:off x="4271375" y="5232401"/>
              <a:ext cx="3432132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0401ED-921B-D14D-A20A-44696FAD777A}"/>
                </a:ext>
              </a:extLst>
            </p:cNvPr>
            <p:cNvCxnSpPr>
              <a:cxnSpLocks/>
            </p:cNvCxnSpPr>
            <p:nvPr/>
          </p:nvCxnSpPr>
          <p:spPr>
            <a:xfrm>
              <a:off x="4271375" y="4605867"/>
              <a:ext cx="3432132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2F8818-8489-EA40-B0FA-7DFAAC77DC15}"/>
                </a:ext>
              </a:extLst>
            </p:cNvPr>
            <p:cNvSpPr/>
            <p:nvPr/>
          </p:nvSpPr>
          <p:spPr>
            <a:xfrm>
              <a:off x="1373166" y="3181610"/>
              <a:ext cx="2354893" cy="1039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Producer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1C0A017-A38F-0A4C-8BA5-72088C381143}"/>
                </a:ext>
              </a:extLst>
            </p:cNvPr>
            <p:cNvSpPr/>
            <p:nvPr/>
          </p:nvSpPr>
          <p:spPr>
            <a:xfrm>
              <a:off x="8610077" y="3181610"/>
              <a:ext cx="2354893" cy="1039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Consumer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D7193F8-399D-4C4B-B014-7CA053E655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8059" y="2693096"/>
              <a:ext cx="906570" cy="61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9F191C2-409F-CE4C-A969-6965AA99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6411" y="3527934"/>
              <a:ext cx="906570" cy="159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643759-5512-4A45-9693-B6EC3D787D1C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3704833" y="3850248"/>
              <a:ext cx="929797" cy="371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C4E4F05-72C9-874F-85FD-2DBAF35B7487}"/>
                </a:ext>
              </a:extLst>
            </p:cNvPr>
            <p:cNvCxnSpPr>
              <a:cxnSpLocks/>
            </p:cNvCxnSpPr>
            <p:nvPr/>
          </p:nvCxnSpPr>
          <p:spPr>
            <a:xfrm>
              <a:off x="3732234" y="4041037"/>
              <a:ext cx="894044" cy="942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5426DE5-4806-C040-9949-365CF1CB251C}"/>
                </a:ext>
              </a:extLst>
            </p:cNvPr>
            <p:cNvCxnSpPr>
              <a:cxnSpLocks/>
            </p:cNvCxnSpPr>
            <p:nvPr/>
          </p:nvCxnSpPr>
          <p:spPr>
            <a:xfrm>
              <a:off x="3709008" y="4193436"/>
              <a:ext cx="925621" cy="1383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5F9249-D717-3445-BEBE-DD4C7A250921}"/>
                </a:ext>
              </a:extLst>
            </p:cNvPr>
            <p:cNvCxnSpPr>
              <a:cxnSpLocks/>
            </p:cNvCxnSpPr>
            <p:nvPr/>
          </p:nvCxnSpPr>
          <p:spPr>
            <a:xfrm>
              <a:off x="7695155" y="2868809"/>
              <a:ext cx="914922" cy="49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EC7B66-6943-F14F-AAAE-2E28508E2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5240" y="3495341"/>
              <a:ext cx="916485" cy="8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51D3AE9-6DA8-554C-A80D-AD80F43A8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5155" y="3684908"/>
              <a:ext cx="906570" cy="61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CC3EDFD-2D45-7F40-92CF-8EB384815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858" y="3909050"/>
              <a:ext cx="889867" cy="983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87AA147-E58A-E741-8143-F637147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5155" y="4093976"/>
              <a:ext cx="914922" cy="15381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B5265E9-35E5-FF4B-835B-0AABEC2D5C69}"/>
              </a:ext>
            </a:extLst>
          </p:cNvPr>
          <p:cNvSpPr txBox="1"/>
          <p:nvPr/>
        </p:nvSpPr>
        <p:spPr>
          <a:xfrm>
            <a:off x="7494784" y="1419852"/>
            <a:ext cx="4311711" cy="4832092"/>
          </a:xfrm>
          <a:prstGeom prst="rect">
            <a:avLst/>
          </a:prstGeom>
          <a:noFill/>
          <a:ln w="349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partitions for a topic</a:t>
            </a:r>
            <a:br>
              <a:rPr lang="en-US" sz="2800" dirty="0"/>
            </a:b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Partitioner</a:t>
            </a:r>
            <a:r>
              <a:rPr lang="en-US" sz="2800" dirty="0"/>
              <a:t> decides partition based on </a:t>
            </a:r>
            <a:r>
              <a:rPr lang="en-US" sz="2800" b="1" dirty="0">
                <a:solidFill>
                  <a:srgbClr val="C00000"/>
                </a:solidFill>
              </a:rPr>
              <a:t>load of partition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C00000"/>
                </a:solidFill>
              </a:rPr>
              <a:t>key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Multiple producers and consumers access different partitions in case of heavy traffic/load.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048CD-EAB3-274B-85F7-FC3A6FA153D4}"/>
              </a:ext>
            </a:extLst>
          </p:cNvPr>
          <p:cNvSpPr txBox="1"/>
          <p:nvPr/>
        </p:nvSpPr>
        <p:spPr>
          <a:xfrm>
            <a:off x="3076747" y="1648792"/>
            <a:ext cx="1620471" cy="523220"/>
          </a:xfrm>
          <a:prstGeom prst="rect">
            <a:avLst/>
          </a:prstGeom>
          <a:solidFill>
            <a:schemeClr val="accent1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Topic A</a:t>
            </a:r>
          </a:p>
        </p:txBody>
      </p:sp>
      <p:sp>
        <p:nvSpPr>
          <p:cNvPr id="23" name="Google Shape;494;p56">
            <a:extLst>
              <a:ext uri="{FF2B5EF4-FFF2-40B4-BE49-F238E27FC236}">
                <a16:creationId xmlns:a16="http://schemas.microsoft.com/office/drawing/2014/main" id="{A5C85757-5C1C-814D-AD18-FAA97BFF6054}"/>
              </a:ext>
            </a:extLst>
          </p:cNvPr>
          <p:cNvSpPr txBox="1">
            <a:spLocks/>
          </p:cNvSpPr>
          <p:nvPr/>
        </p:nvSpPr>
        <p:spPr>
          <a:xfrm flipV="1">
            <a:off x="838201" y="1330886"/>
            <a:ext cx="6348984" cy="57272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"/>
    </mc:Choice>
    <mc:Fallback xmlns="">
      <p:transition spd="slow" advTm="2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A008-5E83-9B4C-867D-34AFDDE3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69BA-B19B-A54A-B038-C3FB8D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Producer</a:t>
            </a:r>
            <a:r>
              <a:rPr lang="en-US" dirty="0"/>
              <a:t> – Application sending messages/data/message record to Kafka. Producer sends to </a:t>
            </a:r>
            <a:r>
              <a:rPr lang="en-US" dirty="0" err="1"/>
              <a:t>kafka</a:t>
            </a:r>
            <a:r>
              <a:rPr lang="en-US" dirty="0"/>
              <a:t> servers and not consumers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b="1" dirty="0">
                <a:solidFill>
                  <a:srgbClr val="0070C0"/>
                </a:solidFill>
              </a:rPr>
              <a:t>Consumer</a:t>
            </a:r>
            <a:r>
              <a:rPr lang="en-US" dirty="0"/>
              <a:t> – Application consuming data from Kafka servers after requesting from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Kafka Broker </a:t>
            </a:r>
            <a:r>
              <a:rPr lang="en-US" dirty="0"/>
              <a:t>– Same as </a:t>
            </a:r>
            <a:r>
              <a:rPr lang="en-US" dirty="0" err="1"/>
              <a:t>kafka</a:t>
            </a:r>
            <a:r>
              <a:rPr lang="en-US" dirty="0"/>
              <a:t> server. Acts as broker between producer and consumer. Producer and consumer do not interact directly. 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CA5EC7C3-0301-6D47-A93E-8B2D314192B5}"/>
              </a:ext>
            </a:extLst>
          </p:cNvPr>
          <p:cNvSpPr txBox="1">
            <a:spLocks/>
          </p:cNvSpPr>
          <p:nvPr/>
        </p:nvSpPr>
        <p:spPr>
          <a:xfrm flipV="1">
            <a:off x="838200" y="1399308"/>
            <a:ext cx="4620491" cy="72873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9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6"/>
    </mc:Choice>
    <mc:Fallback xmlns="">
      <p:transition spd="slow" advTm="66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A008-5E83-9B4C-867D-34AFDDE3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Terminology (Continued.)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069BA-B19B-A54A-B038-C3FB8D42F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Kafka Cluster </a:t>
            </a:r>
            <a:r>
              <a:rPr lang="en-US" dirty="0"/>
              <a:t>– </a:t>
            </a:r>
            <a:r>
              <a:rPr lang="en-US" dirty="0">
                <a:solidFill>
                  <a:srgbClr val="0070C0"/>
                </a:solidFill>
              </a:rPr>
              <a:t>Group of </a:t>
            </a:r>
            <a:r>
              <a:rPr lang="en-US" dirty="0" err="1">
                <a:solidFill>
                  <a:srgbClr val="0070C0"/>
                </a:solidFill>
              </a:rPr>
              <a:t>kafka</a:t>
            </a:r>
            <a:r>
              <a:rPr lang="en-US" dirty="0">
                <a:solidFill>
                  <a:srgbClr val="0070C0"/>
                </a:solidFill>
              </a:rPr>
              <a:t> brokers </a:t>
            </a:r>
            <a:r>
              <a:rPr lang="en-US" dirty="0"/>
              <a:t>functioning together. Same partition can be replicated on different broker.</a:t>
            </a:r>
          </a:p>
          <a:p>
            <a:pPr lvl="1"/>
            <a:r>
              <a:rPr lang="en-US" dirty="0"/>
              <a:t>Helps in scalability</a:t>
            </a:r>
          </a:p>
          <a:p>
            <a:pPr lvl="1"/>
            <a:r>
              <a:rPr lang="en-US" dirty="0"/>
              <a:t>Fault tolerant</a:t>
            </a:r>
          </a:p>
          <a:p>
            <a:pPr lvl="1"/>
            <a:endParaRPr lang="en-US" dirty="0"/>
          </a:p>
          <a:p>
            <a:r>
              <a:rPr lang="en-US" b="1" dirty="0"/>
              <a:t>Zookeeper</a:t>
            </a:r>
            <a:r>
              <a:rPr lang="en-US" dirty="0"/>
              <a:t> - </a:t>
            </a:r>
            <a:r>
              <a:rPr lang="en-US" dirty="0">
                <a:solidFill>
                  <a:srgbClr val="0070C0"/>
                </a:solidFill>
              </a:rPr>
              <a:t>Administrative tool for apache </a:t>
            </a:r>
            <a:r>
              <a:rPr lang="en-US" dirty="0" err="1">
                <a:solidFill>
                  <a:srgbClr val="0070C0"/>
                </a:solidFill>
              </a:rPr>
              <a:t>kafka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to track information related to Kafka topics, partitions, broker and clusters. </a:t>
            </a:r>
          </a:p>
          <a:p>
            <a:pPr lvl="1"/>
            <a:r>
              <a:rPr lang="en-US" dirty="0"/>
              <a:t>It is highly available and consistent due to its criticality.</a:t>
            </a:r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4D1049AA-B343-F641-A917-9547809B2624}"/>
              </a:ext>
            </a:extLst>
          </p:cNvPr>
          <p:cNvSpPr txBox="1">
            <a:spLocks/>
          </p:cNvSpPr>
          <p:nvPr/>
        </p:nvSpPr>
        <p:spPr>
          <a:xfrm flipV="1">
            <a:off x="838200" y="1399308"/>
            <a:ext cx="7446818" cy="72873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"/>
    </mc:Choice>
    <mc:Fallback xmlns="">
      <p:transition spd="slow" advTm="1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5DDB-3AA9-B649-9857-AE947CEC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C83A9-BF68-B24C-A66A-27AA821A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Log Analysis</a:t>
            </a:r>
          </a:p>
          <a:p>
            <a:pPr lvl="1"/>
            <a:r>
              <a:rPr lang="en-US" dirty="0"/>
              <a:t>Twitter Stream Data Analysis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Introduction To Kafka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Kafka Internals</a:t>
            </a:r>
          </a:p>
          <a:p>
            <a:r>
              <a:rPr lang="en-US" dirty="0"/>
              <a:t>Design and Implementation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AAFEF61E-E8FE-8049-A016-56AEB20293E5}"/>
              </a:ext>
            </a:extLst>
          </p:cNvPr>
          <p:cNvSpPr txBox="1">
            <a:spLocks/>
          </p:cNvSpPr>
          <p:nvPr/>
        </p:nvSpPr>
        <p:spPr>
          <a:xfrm>
            <a:off x="838200" y="1364431"/>
            <a:ext cx="1988127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0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"/>
    </mc:Choice>
    <mc:Fallback xmlns="">
      <p:transition spd="slow" advTm="16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7B83-6AB7-A243-B0D0-597E0B82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F464D-A9C3-FE43-ADB1-3668E2142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Data Retention : </a:t>
            </a:r>
          </a:p>
          <a:p>
            <a:pPr lvl="1"/>
            <a:r>
              <a:rPr lang="en-US" sz="2800" dirty="0"/>
              <a:t>Kafka consumers do not erase the data after consuming.</a:t>
            </a:r>
          </a:p>
          <a:p>
            <a:pPr lvl="1"/>
            <a:r>
              <a:rPr lang="en-US" sz="2800" dirty="0"/>
              <a:t>Data is removed after specified time intervals or after the space is reached to specified limits.</a:t>
            </a:r>
          </a:p>
          <a:p>
            <a:pPr lvl="1"/>
            <a:r>
              <a:rPr lang="en-US" sz="2800" dirty="0"/>
              <a:t>Helps in maintenance, etc.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FDAFF2B1-EA96-134A-9720-5B533D0505A0}"/>
              </a:ext>
            </a:extLst>
          </p:cNvPr>
          <p:cNvSpPr txBox="1">
            <a:spLocks/>
          </p:cNvSpPr>
          <p:nvPr/>
        </p:nvSpPr>
        <p:spPr>
          <a:xfrm flipV="1">
            <a:off x="838201" y="1413164"/>
            <a:ext cx="3636818" cy="59018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"/>
    </mc:Choice>
    <mc:Fallback xmlns="">
      <p:transition spd="slow" advTm="37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034C-8479-8F4C-8EB1-88E66A81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: Other Features (Continued.)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EA715-858E-2A45-B1E1-317907D6B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Producer receives acknowledgement from Kafka broker</a:t>
            </a:r>
          </a:p>
          <a:p>
            <a:pPr lvl="1"/>
            <a:r>
              <a:rPr lang="en-US" dirty="0"/>
              <a:t>Exception in case of errors.</a:t>
            </a:r>
          </a:p>
          <a:p>
            <a:pPr lvl="1"/>
            <a:r>
              <a:rPr lang="en-US" dirty="0"/>
              <a:t>Partition number and offset in case of success.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Data format for Kafka broker</a:t>
            </a:r>
          </a:p>
          <a:p>
            <a:pPr lvl="1"/>
            <a:r>
              <a:rPr lang="en-US" dirty="0"/>
              <a:t>Key/Value written using serialization for uniformity across different producers and consumers</a:t>
            </a:r>
          </a:p>
          <a:p>
            <a:pPr lvl="1"/>
            <a:r>
              <a:rPr lang="en-US" dirty="0"/>
              <a:t>Kafka sees each message as simple array of bytes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Consumer keeps sending heartbeats to Kafka</a:t>
            </a:r>
          </a:p>
          <a:p>
            <a:pPr lvl="1"/>
            <a:r>
              <a:rPr lang="en-US" dirty="0"/>
              <a:t>If heartbeat not received, the partition is assigned to some other consumer.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33A4187F-FBB0-BC42-9ECD-39799CC36DF3}"/>
              </a:ext>
            </a:extLst>
          </p:cNvPr>
          <p:cNvSpPr txBox="1">
            <a:spLocks/>
          </p:cNvSpPr>
          <p:nvPr/>
        </p:nvSpPr>
        <p:spPr>
          <a:xfrm flipV="1">
            <a:off x="838200" y="1399308"/>
            <a:ext cx="8167255" cy="72873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"/>
    </mc:Choice>
    <mc:Fallback xmlns="">
      <p:transition spd="slow" advTm="53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B99B-91CB-F84D-AA3B-7198D8A49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: Functionality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487AC-A96A-CF4F-AEEB-A7D35A4EF345}"/>
              </a:ext>
            </a:extLst>
          </p:cNvPr>
          <p:cNvSpPr/>
          <p:nvPr/>
        </p:nvSpPr>
        <p:spPr>
          <a:xfrm>
            <a:off x="842264" y="1837265"/>
            <a:ext cx="4165600" cy="43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/>
            <a:br>
              <a:rPr lang="en-US" sz="2000" dirty="0"/>
            </a:br>
            <a:r>
              <a:rPr lang="en-US" sz="2000" dirty="0"/>
              <a:t>PRODUCER</a:t>
            </a:r>
            <a:br>
              <a:rPr lang="en-US" sz="2000" dirty="0"/>
            </a:b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Read the data</a:t>
            </a:r>
            <a:br>
              <a:rPr lang="en-US" sz="2000" dirty="0"/>
            </a:b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Sends them to broker by connecting to a server. </a:t>
            </a:r>
            <a:br>
              <a:rPr lang="en-US" sz="2000" dirty="0"/>
            </a:br>
            <a:r>
              <a:rPr lang="en-US" sz="2000" dirty="0"/>
              <a:t>(example: localhost:9092)</a:t>
            </a:r>
            <a:br>
              <a:rPr lang="en-US" sz="2000" dirty="0"/>
            </a:br>
            <a:endParaRPr lang="en-US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Producer.send</a:t>
            </a:r>
            <a:r>
              <a:rPr lang="en-US" sz="2000" dirty="0"/>
              <a:t> (topic, key, value)</a:t>
            </a:r>
            <a:br>
              <a:rPr lang="en-US" sz="2000" dirty="0"/>
            </a:br>
            <a:r>
              <a:rPr lang="en-US" sz="2000" dirty="0"/>
              <a:t>example : topic : </a:t>
            </a:r>
            <a:r>
              <a:rPr lang="en-US" sz="2000" dirty="0" err="1"/>
              <a:t>user_data</a:t>
            </a:r>
            <a:br>
              <a:rPr lang="en-US" sz="2000" dirty="0"/>
            </a:br>
            <a:r>
              <a:rPr lang="en-US" sz="2000" dirty="0"/>
              <a:t>                  key : user78</a:t>
            </a:r>
            <a:br>
              <a:rPr lang="en-US" sz="2000" dirty="0"/>
            </a:br>
            <a:r>
              <a:rPr lang="en-US" sz="2000" dirty="0"/>
              <a:t>                  value : WARNING </a:t>
            </a:r>
            <a:br>
              <a:rPr lang="en-US" sz="2000" dirty="0"/>
            </a:br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86A220-A4F7-AB4B-A916-A83A6D629152}"/>
              </a:ext>
            </a:extLst>
          </p:cNvPr>
          <p:cNvSpPr/>
          <p:nvPr/>
        </p:nvSpPr>
        <p:spPr>
          <a:xfrm>
            <a:off x="5526532" y="2234691"/>
            <a:ext cx="1913466" cy="3183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KAFKA BROKER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B3536-6FBE-9D4F-AC49-D306760F2E3B}"/>
              </a:ext>
            </a:extLst>
          </p:cNvPr>
          <p:cNvSpPr/>
          <p:nvPr/>
        </p:nvSpPr>
        <p:spPr>
          <a:xfrm>
            <a:off x="7958666" y="1837266"/>
            <a:ext cx="3757846" cy="39783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r>
              <a:rPr lang="en-US" dirty="0"/>
              <a:t>CONSUMER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Connect to Kafka Broker (example : localhost:9092)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Subscribe to the required topic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Performs the required processing. </a:t>
            </a:r>
            <a:br>
              <a:rPr lang="en-US" sz="2000" dirty="0"/>
            </a:br>
            <a:r>
              <a:rPr lang="en-US" sz="2000" dirty="0"/>
              <a:t>(example : MAP-REDUCE)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12186C99-8E03-074F-8BA0-8C1524CA29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53933" y="4297172"/>
            <a:ext cx="758804" cy="3036824"/>
          </a:xfrm>
          <a:prstGeom prst="curvedConnector4">
            <a:avLst>
              <a:gd name="adj1" fmla="val -39766"/>
              <a:gd name="adj2" fmla="val 98745"/>
            </a:avLst>
          </a:prstGeom>
          <a:ln w="1079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F9310EB7-71D1-A54C-A3BD-5927EE103B91}"/>
              </a:ext>
            </a:extLst>
          </p:cNvPr>
          <p:cNvCxnSpPr>
            <a:cxnSpLocks/>
          </p:cNvCxnSpPr>
          <p:nvPr/>
        </p:nvCxnSpPr>
        <p:spPr>
          <a:xfrm>
            <a:off x="7214783" y="5436182"/>
            <a:ext cx="2832947" cy="397426"/>
          </a:xfrm>
          <a:prstGeom prst="curvedConnector4">
            <a:avLst>
              <a:gd name="adj1" fmla="val 54"/>
              <a:gd name="adj2" fmla="val 217341"/>
            </a:avLst>
          </a:prstGeom>
          <a:ln w="1079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494;p56">
            <a:extLst>
              <a:ext uri="{FF2B5EF4-FFF2-40B4-BE49-F238E27FC236}">
                <a16:creationId xmlns:a16="http://schemas.microsoft.com/office/drawing/2014/main" id="{62C3DF70-5B13-0E43-A0E3-67A822FB1A9C}"/>
              </a:ext>
            </a:extLst>
          </p:cNvPr>
          <p:cNvSpPr txBox="1">
            <a:spLocks/>
          </p:cNvSpPr>
          <p:nvPr/>
        </p:nvSpPr>
        <p:spPr>
          <a:xfrm flipV="1">
            <a:off x="838200" y="1394123"/>
            <a:ext cx="7239000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0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"/>
    </mc:Choice>
    <mc:Fallback xmlns="">
      <p:transition spd="slow" advTm="55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DESIGN AND IMPLEMENTATION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64E300CD-B817-7448-BFE4-38051CDD41E1}"/>
              </a:ext>
            </a:extLst>
          </p:cNvPr>
          <p:cNvSpPr txBox="1">
            <a:spLocks/>
          </p:cNvSpPr>
          <p:nvPr/>
        </p:nvSpPr>
        <p:spPr>
          <a:xfrm>
            <a:off x="942109" y="1163538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"/>
    </mc:Choice>
    <mc:Fallback xmlns="">
      <p:transition spd="slow" advTm="46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8B2D-56DD-AE46-A71B-18098F1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5FF5-4C23-F34F-BCF0-85CB5320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Number of threads </a:t>
            </a:r>
            <a:r>
              <a:rPr lang="en-US" b="1" dirty="0"/>
              <a:t>: </a:t>
            </a:r>
            <a:r>
              <a:rPr lang="en-US" dirty="0"/>
              <a:t>2</a:t>
            </a:r>
          </a:p>
          <a:p>
            <a:pPr lvl="1"/>
            <a:r>
              <a:rPr lang="en-US" dirty="0"/>
              <a:t>One for producer and other for consumer </a:t>
            </a:r>
          </a:p>
          <a:p>
            <a:pPr lvl="1"/>
            <a:r>
              <a:rPr lang="en-US" dirty="0"/>
              <a:t>Process ids verified by ‘</a:t>
            </a:r>
            <a:r>
              <a:rPr lang="en-US" dirty="0" err="1"/>
              <a:t>ps</a:t>
            </a:r>
            <a:r>
              <a:rPr lang="en-US" dirty="0"/>
              <a:t> –</a:t>
            </a:r>
            <a:r>
              <a:rPr lang="en-US" dirty="0" err="1"/>
              <a:t>eaf</a:t>
            </a:r>
            <a:r>
              <a:rPr lang="en-US" dirty="0"/>
              <a:t>’</a:t>
            </a:r>
            <a:br>
              <a:rPr lang="en-US" dirty="0"/>
            </a:br>
            <a:endParaRPr lang="en-US" dirty="0"/>
          </a:p>
          <a:p>
            <a:pPr lvl="0"/>
            <a:r>
              <a:rPr lang="en-US" b="1" dirty="0">
                <a:solidFill>
                  <a:srgbClr val="0070C0"/>
                </a:solidFill>
              </a:rPr>
              <a:t>Laptop’s configuration</a:t>
            </a:r>
          </a:p>
          <a:p>
            <a:pPr lvl="1"/>
            <a:r>
              <a:rPr lang="en-US" dirty="0" err="1"/>
              <a:t>sysctl</a:t>
            </a:r>
            <a:r>
              <a:rPr lang="en-US" dirty="0"/>
              <a:t> </a:t>
            </a:r>
            <a:r>
              <a:rPr lang="en-US" dirty="0" err="1"/>
              <a:t>hw.physicalcpu</a:t>
            </a:r>
            <a:r>
              <a:rPr lang="en-US" dirty="0"/>
              <a:t> </a:t>
            </a:r>
            <a:r>
              <a:rPr lang="en-US" dirty="0" err="1"/>
              <a:t>hw.logicalcpu</a:t>
            </a:r>
            <a:endParaRPr lang="en-US" dirty="0"/>
          </a:p>
          <a:p>
            <a:pPr lvl="2"/>
            <a:r>
              <a:rPr lang="en-US" dirty="0" err="1"/>
              <a:t>hw.physicalcpu</a:t>
            </a:r>
            <a:r>
              <a:rPr lang="en-US" dirty="0"/>
              <a:t>: 4</a:t>
            </a:r>
          </a:p>
          <a:p>
            <a:pPr lvl="2"/>
            <a:r>
              <a:rPr lang="en-US" dirty="0" err="1"/>
              <a:t>hw.logicalcpu</a:t>
            </a:r>
            <a:r>
              <a:rPr lang="en-US" dirty="0"/>
              <a:t>: 8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Language used </a:t>
            </a:r>
            <a:r>
              <a:rPr lang="en-US" dirty="0"/>
              <a:t>: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805539F4-49CC-554C-8065-21E6BC033B66}"/>
              </a:ext>
            </a:extLst>
          </p:cNvPr>
          <p:cNvSpPr txBox="1">
            <a:spLocks/>
          </p:cNvSpPr>
          <p:nvPr/>
        </p:nvSpPr>
        <p:spPr>
          <a:xfrm flipV="1">
            <a:off x="838201" y="1399308"/>
            <a:ext cx="5105400" cy="72873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1"/>
    </mc:Choice>
    <mc:Fallback xmlns="">
      <p:transition spd="slow" advTm="64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016-AE92-4644-A061-2EB8D466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E4DF-3F4A-984E-A171-0A9F42C4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Run zookeeper </a:t>
            </a:r>
            <a:r>
              <a:rPr lang="en-US" sz="3200" dirty="0"/>
              <a:t>(to maintain list of </a:t>
            </a:r>
            <a:r>
              <a:rPr lang="en-US" sz="3200" dirty="0" err="1"/>
              <a:t>kafka</a:t>
            </a:r>
            <a:r>
              <a:rPr lang="en-US" sz="3200" dirty="0"/>
              <a:t> brokers, partitions, topics)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Start Kafka Server</a:t>
            </a:r>
          </a:p>
          <a:p>
            <a:pPr lvl="1"/>
            <a:r>
              <a:rPr lang="en-US" sz="2800" i="1" dirty="0" err="1">
                <a:solidFill>
                  <a:srgbClr val="C00000"/>
                </a:solidFill>
              </a:rPr>
              <a:t>kafka</a:t>
            </a:r>
            <a:r>
              <a:rPr lang="en-US" sz="2800" i="1" dirty="0">
                <a:solidFill>
                  <a:srgbClr val="C00000"/>
                </a:solidFill>
              </a:rPr>
              <a:t>-server-start /</a:t>
            </a:r>
            <a:r>
              <a:rPr lang="en-US" sz="2800" i="1" dirty="0" err="1">
                <a:solidFill>
                  <a:srgbClr val="C00000"/>
                </a:solidFill>
              </a:rPr>
              <a:t>usr</a:t>
            </a:r>
            <a:r>
              <a:rPr lang="en-US" sz="2800" i="1" dirty="0">
                <a:solidFill>
                  <a:srgbClr val="C00000"/>
                </a:solidFill>
              </a:rPr>
              <a:t>/local/</a:t>
            </a:r>
            <a:r>
              <a:rPr lang="en-US" sz="2800" i="1" dirty="0" err="1">
                <a:solidFill>
                  <a:srgbClr val="C00000"/>
                </a:solidFill>
              </a:rPr>
              <a:t>etc</a:t>
            </a:r>
            <a:r>
              <a:rPr lang="en-US" sz="2800" i="1" dirty="0">
                <a:solidFill>
                  <a:srgbClr val="C00000"/>
                </a:solidFill>
              </a:rPr>
              <a:t>/</a:t>
            </a:r>
            <a:r>
              <a:rPr lang="en-US" sz="2800" i="1" dirty="0" err="1">
                <a:solidFill>
                  <a:srgbClr val="C00000"/>
                </a:solidFill>
              </a:rPr>
              <a:t>kafka</a:t>
            </a:r>
            <a:r>
              <a:rPr lang="en-US" sz="2800" i="1" dirty="0">
                <a:solidFill>
                  <a:srgbClr val="C00000"/>
                </a:solidFill>
              </a:rPr>
              <a:t>/</a:t>
            </a:r>
            <a:r>
              <a:rPr lang="en-US" sz="2800" i="1" dirty="0" err="1">
                <a:solidFill>
                  <a:srgbClr val="C00000"/>
                </a:solidFill>
              </a:rPr>
              <a:t>server.properties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800" i="1" dirty="0"/>
              <a:t>“</a:t>
            </a:r>
            <a:r>
              <a:rPr lang="en-US" sz="2800" i="1" dirty="0" err="1"/>
              <a:t>Server.properties</a:t>
            </a:r>
            <a:r>
              <a:rPr lang="en-US" sz="2800" i="1" dirty="0"/>
              <a:t>” </a:t>
            </a:r>
            <a:r>
              <a:rPr lang="en-US" sz="2800" dirty="0"/>
              <a:t>contains information related to zookeeper, number of partitions, log retention policies etc.</a:t>
            </a:r>
          </a:p>
          <a:p>
            <a:endParaRPr lang="en-US" sz="3200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BE1E6421-F9DE-B74D-9F9E-58A11C635192}"/>
              </a:ext>
            </a:extLst>
          </p:cNvPr>
          <p:cNvSpPr txBox="1">
            <a:spLocks/>
          </p:cNvSpPr>
          <p:nvPr/>
        </p:nvSpPr>
        <p:spPr>
          <a:xfrm flipV="1">
            <a:off x="838200" y="1329480"/>
            <a:ext cx="4634345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3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05"/>
    </mc:Choice>
    <mc:Fallback xmlns="">
      <p:transition spd="slow" advTm="2340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54F2-AE75-8645-B17A-52586DB6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E1AF-E236-6E48-A860-6C5074E4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# The address the socket server listens on</a:t>
            </a:r>
            <a:br>
              <a:rPr lang="en-US" dirty="0"/>
            </a:br>
            <a:r>
              <a:rPr lang="en-US" sz="2400" dirty="0">
                <a:solidFill>
                  <a:srgbClr val="C00000"/>
                </a:solidFill>
              </a:rPr>
              <a:t>listeners=PLAINTEXT://localhost:9092</a:t>
            </a:r>
            <a:br>
              <a:rPr lang="en-US" sz="2400" dirty="0"/>
            </a:br>
            <a:endParaRPr lang="en-US" sz="2400" dirty="0"/>
          </a:p>
          <a:p>
            <a:r>
              <a:rPr lang="en-US" i="1" dirty="0">
                <a:solidFill>
                  <a:srgbClr val="0070C0"/>
                </a:solidFill>
              </a:rPr>
              <a:t># A comma separated list of directories under which to store log files</a:t>
            </a:r>
            <a:br>
              <a:rPr lang="en-US" dirty="0"/>
            </a:br>
            <a:r>
              <a:rPr lang="en-US" sz="2400" dirty="0" err="1">
                <a:solidFill>
                  <a:srgbClr val="C00000"/>
                </a:solidFill>
              </a:rPr>
              <a:t>log.dirs</a:t>
            </a:r>
            <a:r>
              <a:rPr lang="en-US" sz="2400" dirty="0">
                <a:solidFill>
                  <a:srgbClr val="C00000"/>
                </a:solidFill>
              </a:rPr>
              <a:t>=/</a:t>
            </a:r>
            <a:r>
              <a:rPr lang="en-US" sz="2400" dirty="0" err="1">
                <a:solidFill>
                  <a:srgbClr val="C00000"/>
                </a:solidFill>
              </a:rPr>
              <a:t>usr</a:t>
            </a:r>
            <a:r>
              <a:rPr lang="en-US" sz="2400" dirty="0">
                <a:solidFill>
                  <a:srgbClr val="C00000"/>
                </a:solidFill>
              </a:rPr>
              <a:t>/local/var/lib/</a:t>
            </a:r>
            <a:r>
              <a:rPr lang="en-US" sz="2400" dirty="0" err="1">
                <a:solidFill>
                  <a:srgbClr val="C00000"/>
                </a:solidFill>
              </a:rPr>
              <a:t>kafka</a:t>
            </a:r>
            <a:r>
              <a:rPr lang="en-US" sz="2400" dirty="0">
                <a:solidFill>
                  <a:srgbClr val="C00000"/>
                </a:solidFill>
              </a:rPr>
              <a:t>-logs</a:t>
            </a:r>
            <a:br>
              <a:rPr lang="en-US" sz="2400" dirty="0"/>
            </a:br>
            <a:endParaRPr lang="en-US" sz="2400" dirty="0"/>
          </a:p>
          <a:p>
            <a:r>
              <a:rPr lang="en-US" i="1" dirty="0">
                <a:solidFill>
                  <a:srgbClr val="0070C0"/>
                </a:solidFill>
              </a:rPr>
              <a:t># The default number of log partitions per topic. More partitions allow greater parallelism for consumption, but this will also result in more files across the brokers.</a:t>
            </a:r>
            <a:br>
              <a:rPr lang="en-US" dirty="0"/>
            </a:br>
            <a:r>
              <a:rPr lang="en-US" sz="2400" dirty="0" err="1">
                <a:solidFill>
                  <a:srgbClr val="C00000"/>
                </a:solidFill>
              </a:rPr>
              <a:t>num.partitions</a:t>
            </a:r>
            <a:r>
              <a:rPr lang="en-US" sz="2400" dirty="0">
                <a:solidFill>
                  <a:srgbClr val="C00000"/>
                </a:solidFill>
              </a:rPr>
              <a:t>=2</a:t>
            </a:r>
          </a:p>
          <a:p>
            <a:endParaRPr lang="en-US" sz="2400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 replication factor for the group metadata</a:t>
            </a:r>
            <a:br>
              <a:rPr lang="en-US" dirty="0"/>
            </a:br>
            <a:r>
              <a:rPr lang="en-US" sz="2400" i="1" dirty="0" err="1">
                <a:solidFill>
                  <a:srgbClr val="C00000"/>
                </a:solidFill>
              </a:rPr>
              <a:t>offsets.topic.replication.factor</a:t>
            </a:r>
            <a:r>
              <a:rPr lang="en-US" sz="2400" i="1" dirty="0">
                <a:solidFill>
                  <a:srgbClr val="C00000"/>
                </a:solidFill>
              </a:rPr>
              <a:t>=1</a:t>
            </a:r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A2332DAC-ADE9-6149-9518-CF7EC941B089}"/>
              </a:ext>
            </a:extLst>
          </p:cNvPr>
          <p:cNvSpPr txBox="1">
            <a:spLocks/>
          </p:cNvSpPr>
          <p:nvPr/>
        </p:nvSpPr>
        <p:spPr>
          <a:xfrm flipV="1">
            <a:off x="838200" y="1343335"/>
            <a:ext cx="4398818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4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"/>
    </mc:Choice>
    <mc:Fallback xmlns="">
      <p:transition spd="slow" advTm="65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11EA-EDDE-C643-BEDC-20B08EF3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Server.properties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E9E-5A97-CE48-AC07-5E63FF009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i="1" dirty="0">
                <a:solidFill>
                  <a:srgbClr val="0070C0"/>
                </a:solidFill>
              </a:rPr>
              <a:t># The minimum age of a log file to be eligible for deletion due to age</a:t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en-US" sz="2400" dirty="0" err="1">
                <a:solidFill>
                  <a:srgbClr val="C00000"/>
                </a:solidFill>
              </a:rPr>
              <a:t>log.retention.hours</a:t>
            </a:r>
            <a:r>
              <a:rPr lang="en-US" sz="2400" dirty="0">
                <a:solidFill>
                  <a:srgbClr val="C00000"/>
                </a:solidFill>
              </a:rPr>
              <a:t>=168</a:t>
            </a:r>
          </a:p>
          <a:p>
            <a:endParaRPr lang="en-US" dirty="0"/>
          </a:p>
          <a:p>
            <a:r>
              <a:rPr lang="en-US" dirty="0"/>
              <a:t> </a:t>
            </a:r>
            <a:r>
              <a:rPr lang="en-US" sz="2600" i="1" dirty="0">
                <a:solidFill>
                  <a:srgbClr val="0070C0"/>
                </a:solidFill>
              </a:rPr>
              <a:t># Zookeeper connection string</a:t>
            </a:r>
            <a:br>
              <a:rPr lang="en-US" sz="2600" dirty="0"/>
            </a:br>
            <a:r>
              <a:rPr lang="en-US" sz="2400" dirty="0" err="1">
                <a:solidFill>
                  <a:srgbClr val="C00000"/>
                </a:solidFill>
              </a:rPr>
              <a:t>zookeeper.connect</a:t>
            </a:r>
            <a:r>
              <a:rPr lang="en-US" sz="2400" dirty="0">
                <a:solidFill>
                  <a:srgbClr val="C00000"/>
                </a:solidFill>
              </a:rPr>
              <a:t>=localhost:2181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0781BDD5-72AC-6E48-8F31-683CDE75D99E}"/>
              </a:ext>
            </a:extLst>
          </p:cNvPr>
          <p:cNvSpPr txBox="1">
            <a:spLocks/>
          </p:cNvSpPr>
          <p:nvPr/>
        </p:nvSpPr>
        <p:spPr>
          <a:xfrm flipV="1">
            <a:off x="838200" y="1343335"/>
            <a:ext cx="4218709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17"/>
    </mc:Choice>
    <mc:Fallback xmlns="">
      <p:transition spd="slow" advTm="811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3EEF-48C8-EE4D-8E86-DDCD466A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Analysis : 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31AF-0C14-EC48-BAB3-CBCB9017B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690688"/>
            <a:ext cx="110307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Data format : </a:t>
            </a:r>
            <a:r>
              <a:rPr lang="en-US" sz="2400" b="1" i="1" dirty="0">
                <a:solidFill>
                  <a:srgbClr val="C00000"/>
                </a:solidFill>
              </a:rPr>
              <a:t>key : user100, value : WARNING</a:t>
            </a:r>
            <a:br>
              <a:rPr lang="en-US" sz="2400" i="1" dirty="0">
                <a:solidFill>
                  <a:srgbClr val="C00000"/>
                </a:solidFill>
              </a:rPr>
            </a:br>
            <a:endParaRPr lang="en-US" sz="2400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// collect all values</a:t>
            </a:r>
          </a:p>
          <a:p>
            <a:pPr marL="0" indent="0">
              <a:buNone/>
            </a:pPr>
            <a:r>
              <a:rPr lang="en-US" sz="2400" dirty="0" err="1"/>
              <a:t>JavaDStream</a:t>
            </a:r>
            <a:r>
              <a:rPr lang="en-US" sz="2400" dirty="0"/>
              <a:t>&lt;String&gt; lines = </a:t>
            </a:r>
            <a:r>
              <a:rPr lang="en-US" sz="2400" dirty="0" err="1"/>
              <a:t>messages.map</a:t>
            </a:r>
            <a:r>
              <a:rPr lang="en-US" sz="2400" dirty="0"/>
              <a:t>(</a:t>
            </a:r>
            <a:r>
              <a:rPr lang="en-US" sz="2400" dirty="0" err="1"/>
              <a:t>ConsumerRecord</a:t>
            </a:r>
            <a:r>
              <a:rPr lang="en-US" sz="2400" dirty="0"/>
              <a:t>::value);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// split the lines by space</a:t>
            </a:r>
            <a:br>
              <a:rPr lang="en-US" sz="2400" dirty="0"/>
            </a:br>
            <a:r>
              <a:rPr lang="en-US" sz="2400" dirty="0" err="1"/>
              <a:t>JavaDStream</a:t>
            </a:r>
            <a:r>
              <a:rPr lang="en-US" sz="2400" dirty="0"/>
              <a:t>&lt;String&gt; words = </a:t>
            </a:r>
            <a:r>
              <a:rPr lang="en-US" sz="2400" dirty="0" err="1"/>
              <a:t>lines.flatMap</a:t>
            </a:r>
            <a:r>
              <a:rPr lang="en-US" sz="2400" dirty="0"/>
              <a:t>(x -&gt; </a:t>
            </a:r>
            <a:r>
              <a:rPr lang="en-US" sz="2400" dirty="0" err="1"/>
              <a:t>Arrays.</a:t>
            </a:r>
            <a:r>
              <a:rPr lang="en-US" sz="2400" i="1" dirty="0" err="1"/>
              <a:t>asList</a:t>
            </a:r>
            <a:r>
              <a:rPr lang="en-US" sz="2400" dirty="0"/>
              <a:t>(</a:t>
            </a:r>
            <a:r>
              <a:rPr lang="en-US" sz="2400" i="1" dirty="0" err="1"/>
              <a:t>SPACE</a:t>
            </a:r>
            <a:r>
              <a:rPr lang="en-US" sz="2400" dirty="0" err="1"/>
              <a:t>.split</a:t>
            </a:r>
            <a:r>
              <a:rPr lang="en-US" sz="2400" dirty="0"/>
              <a:t>(x)).iterator());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// Map-reduce over all the words</a:t>
            </a:r>
            <a:br>
              <a:rPr lang="en-US" sz="2400" dirty="0"/>
            </a:br>
            <a:r>
              <a:rPr lang="en-US" sz="2400" dirty="0" err="1"/>
              <a:t>JavaPairDStream</a:t>
            </a:r>
            <a:r>
              <a:rPr lang="en-US" sz="2400" dirty="0"/>
              <a:t>&lt;String, Integer&gt; </a:t>
            </a:r>
            <a:r>
              <a:rPr lang="en-US" sz="2400" dirty="0" err="1"/>
              <a:t>wordCounts</a:t>
            </a:r>
            <a:r>
              <a:rPr lang="en-US" sz="2400" dirty="0"/>
              <a:t> = </a:t>
            </a:r>
            <a:r>
              <a:rPr lang="en-US" sz="2400" dirty="0" err="1"/>
              <a:t>words.mapToPair</a:t>
            </a:r>
            <a:r>
              <a:rPr lang="en-US" sz="2400" dirty="0"/>
              <a:t>(s -&gt; new Tuple2&lt;&gt;(s, 1)).</a:t>
            </a:r>
            <a:r>
              <a:rPr lang="en-US" sz="2400" dirty="0" err="1"/>
              <a:t>reduceByKey</a:t>
            </a:r>
            <a:r>
              <a:rPr lang="en-US" sz="2400" dirty="0"/>
              <a:t>((i1, i2) -&gt; i1 + i2);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wordCounts.print</a:t>
            </a:r>
            <a:r>
              <a:rPr lang="en-US" sz="2400" dirty="0"/>
              <a:t>();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92C8DC91-5F24-EF46-8A81-05A42547CEA2}"/>
              </a:ext>
            </a:extLst>
          </p:cNvPr>
          <p:cNvSpPr txBox="1">
            <a:spLocks/>
          </p:cNvSpPr>
          <p:nvPr/>
        </p:nvSpPr>
        <p:spPr>
          <a:xfrm flipV="1">
            <a:off x="838200" y="1315626"/>
            <a:ext cx="6213764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12"/>
    </mc:Choice>
    <mc:Fallback xmlns="">
      <p:transition spd="slow" advTm="5281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35A-7532-E647-9FDE-D1D3C0B9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Stream Analysis : Map-Reduce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CA44B-6049-E645-B375-151DDF9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20"/>
            <a:ext cx="10719816" cy="5167312"/>
          </a:xfrm>
        </p:spPr>
        <p:txBody>
          <a:bodyPr>
            <a:noAutofit/>
          </a:bodyPr>
          <a:lstStyle/>
          <a:p>
            <a:r>
              <a:rPr lang="en-US" sz="2200" b="1" dirty="0"/>
              <a:t>Data Format : </a:t>
            </a:r>
            <a:r>
              <a:rPr lang="en-US" sz="2200" b="1" dirty="0">
                <a:solidFill>
                  <a:srgbClr val="C00000"/>
                </a:solidFill>
              </a:rPr>
              <a:t>key</a:t>
            </a:r>
            <a:r>
              <a:rPr lang="en-US" sz="2200" dirty="0"/>
              <a:t> : 12812, </a:t>
            </a:r>
            <a:r>
              <a:rPr lang="en-US" sz="2200" b="1" dirty="0">
                <a:solidFill>
                  <a:srgbClr val="C00000"/>
                </a:solidFill>
              </a:rPr>
              <a:t>value</a:t>
            </a:r>
            <a:r>
              <a:rPr lang="en-US" sz="2200" dirty="0"/>
              <a:t> :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Kafka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was introduced by LinkedIn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BigData</a:t>
            </a:r>
            <a:r>
              <a:rPr lang="en-US" sz="2200" dirty="0"/>
              <a:t> </a:t>
            </a:r>
          </a:p>
          <a:p>
            <a:endParaRPr lang="en-US" sz="400" dirty="0"/>
          </a:p>
          <a:p>
            <a:pPr marL="0" indent="0">
              <a:buNone/>
            </a:pP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// collect all values</a:t>
            </a:r>
            <a:br>
              <a:rPr lang="en-US" sz="2200" dirty="0"/>
            </a:br>
            <a:r>
              <a:rPr lang="en-US" sz="2200" dirty="0" err="1"/>
              <a:t>JavaDStream</a:t>
            </a:r>
            <a:r>
              <a:rPr lang="en-US" sz="2200" dirty="0"/>
              <a:t>&lt;String&gt; lines = </a:t>
            </a:r>
            <a:r>
              <a:rPr lang="en-US" sz="2200" dirty="0" err="1"/>
              <a:t>messages.map</a:t>
            </a:r>
            <a:r>
              <a:rPr lang="en-US" sz="2200" dirty="0"/>
              <a:t>(</a:t>
            </a:r>
            <a:r>
              <a:rPr lang="en-US" sz="2200" dirty="0" err="1"/>
              <a:t>ConsumerRecord</a:t>
            </a:r>
            <a:r>
              <a:rPr lang="en-US" sz="2200" dirty="0"/>
              <a:t>::value);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// split the lines by space</a:t>
            </a:r>
            <a:br>
              <a:rPr lang="en-US" sz="2200" dirty="0"/>
            </a:br>
            <a:r>
              <a:rPr lang="en-US" sz="2200" dirty="0" err="1"/>
              <a:t>JavaDStream</a:t>
            </a:r>
            <a:r>
              <a:rPr lang="en-US" sz="2200" dirty="0"/>
              <a:t>&lt;String&gt; words = </a:t>
            </a:r>
            <a:r>
              <a:rPr lang="en-US" sz="2200" dirty="0" err="1"/>
              <a:t>lines.flatMap</a:t>
            </a:r>
            <a:r>
              <a:rPr lang="en-US" sz="2200" dirty="0"/>
              <a:t>(x -&gt; </a:t>
            </a:r>
            <a:r>
              <a:rPr lang="en-US" sz="2200" dirty="0" err="1"/>
              <a:t>Arrays.</a:t>
            </a:r>
            <a:r>
              <a:rPr lang="en-US" sz="2200" i="1" dirty="0" err="1"/>
              <a:t>asList</a:t>
            </a:r>
            <a:r>
              <a:rPr lang="en-US" sz="2200" dirty="0"/>
              <a:t>(</a:t>
            </a:r>
            <a:r>
              <a:rPr lang="en-US" sz="2200" i="1" dirty="0" err="1"/>
              <a:t>SPACE</a:t>
            </a:r>
            <a:r>
              <a:rPr lang="en-US" sz="2200" dirty="0" err="1"/>
              <a:t>.split</a:t>
            </a:r>
            <a:r>
              <a:rPr lang="en-US" sz="2200" dirty="0"/>
              <a:t>(x)).iterator());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// collect hashtags starting with ‘#’</a:t>
            </a:r>
            <a:br>
              <a:rPr lang="en-US" sz="2200" dirty="0"/>
            </a:br>
            <a:r>
              <a:rPr lang="en-US" sz="2200" dirty="0" err="1"/>
              <a:t>JavaDStream</a:t>
            </a:r>
            <a:r>
              <a:rPr lang="en-US" sz="2200" dirty="0"/>
              <a:t>&lt;String&gt; </a:t>
            </a:r>
            <a:r>
              <a:rPr lang="en-US" sz="2200" dirty="0" err="1"/>
              <a:t>hashTags</a:t>
            </a:r>
            <a:r>
              <a:rPr lang="en-US" sz="2200" dirty="0"/>
              <a:t> = </a:t>
            </a:r>
            <a:r>
              <a:rPr lang="en-US" sz="2200" dirty="0" err="1"/>
              <a:t>words.filter</a:t>
            </a:r>
            <a:r>
              <a:rPr lang="en-US" sz="2200" dirty="0"/>
              <a:t>(name -&gt; </a:t>
            </a:r>
            <a:r>
              <a:rPr lang="en-US" sz="2200" dirty="0" err="1"/>
              <a:t>name.startsWith</a:t>
            </a:r>
            <a:r>
              <a:rPr lang="en-US" sz="2200" dirty="0"/>
              <a:t>("#"));</a:t>
            </a:r>
          </a:p>
          <a:p>
            <a:pPr marL="0" indent="0">
              <a:buNone/>
            </a:pPr>
            <a:endParaRPr lang="en-US" sz="400" dirty="0"/>
          </a:p>
          <a:p>
            <a:pPr marL="0" indent="0">
              <a:buNone/>
            </a:pP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</a:rPr>
              <a:t>// Map-reduce over filtered words</a:t>
            </a:r>
            <a:br>
              <a:rPr lang="en-US" sz="2200" dirty="0"/>
            </a:br>
            <a:r>
              <a:rPr lang="en-US" sz="2200" dirty="0" err="1"/>
              <a:t>JavaPairDStream</a:t>
            </a:r>
            <a:r>
              <a:rPr lang="en-US" sz="2200" dirty="0"/>
              <a:t>&lt;String, Integer&gt; </a:t>
            </a:r>
            <a:r>
              <a:rPr lang="en-US" sz="2200" dirty="0" err="1"/>
              <a:t>wordCounts</a:t>
            </a:r>
            <a:r>
              <a:rPr lang="en-US" sz="2200" dirty="0"/>
              <a:t> = </a:t>
            </a:r>
            <a:r>
              <a:rPr lang="en-US" sz="2200" dirty="0" err="1"/>
              <a:t>hashTags.mapToPair</a:t>
            </a:r>
            <a:r>
              <a:rPr lang="en-US" sz="2200" dirty="0"/>
              <a:t>(s -&gt; new Tuple2&lt;&gt;(s, 1)).</a:t>
            </a:r>
            <a:r>
              <a:rPr lang="en-US" sz="2200" dirty="0" err="1"/>
              <a:t>reduceByKey</a:t>
            </a:r>
            <a:r>
              <a:rPr lang="en-US" sz="2200" dirty="0"/>
              <a:t>((i1, i2) -&gt; i1 + i2);</a:t>
            </a:r>
          </a:p>
          <a:p>
            <a:pPr marL="0" indent="0">
              <a:buNone/>
            </a:pPr>
            <a:br>
              <a:rPr lang="en-US" sz="400" dirty="0"/>
            </a:br>
            <a:r>
              <a:rPr lang="en-US" sz="2200" dirty="0" err="1"/>
              <a:t>wordCounts.print</a:t>
            </a:r>
            <a:r>
              <a:rPr lang="en-US" sz="2200" dirty="0"/>
              <a:t>();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8C38C21F-50AB-3048-AE7D-985492F7999B}"/>
              </a:ext>
            </a:extLst>
          </p:cNvPr>
          <p:cNvSpPr txBox="1">
            <a:spLocks/>
          </p:cNvSpPr>
          <p:nvPr/>
        </p:nvSpPr>
        <p:spPr>
          <a:xfrm flipV="1">
            <a:off x="838200" y="1302326"/>
            <a:ext cx="9982200" cy="72873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83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03"/>
    </mc:Choice>
    <mc:Fallback xmlns="">
      <p:transition spd="slow" advTm="6290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EE216A09-9820-0541-BEE7-6B6F179DB9B2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9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"/>
    </mc:Choice>
    <mc:Fallback xmlns="">
      <p:transition spd="slow" advTm="14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793D0911-7E4A-F845-902D-995B9FB12361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0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"/>
    </mc:Choice>
    <mc:Fallback xmlns="">
      <p:transition spd="slow" advTm="83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F7F6-45D1-DC4B-AC9C-0B56B7B6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D22E-E2E9-8042-BD69-0E9EFA90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Explore big data technologies suited for your requirements</a:t>
            </a:r>
          </a:p>
          <a:p>
            <a:pPr lvl="1"/>
            <a:r>
              <a:rPr lang="en-US" dirty="0"/>
              <a:t>Apache Kafka, Apache Spark, Map-Reduce, Storm, etc.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Parallelize the processes wherever possible</a:t>
            </a:r>
          </a:p>
          <a:p>
            <a:pPr lvl="1"/>
            <a:r>
              <a:rPr lang="en-US" dirty="0"/>
              <a:t>Imagine the cook doing both the jobs - cooking and serving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Maintain optimum degree of parallelization</a:t>
            </a:r>
          </a:p>
          <a:p>
            <a:pPr lvl="1"/>
            <a:r>
              <a:rPr lang="en-US" dirty="0"/>
              <a:t>Avoid over-utilization and under-utilization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Contribute to big data open source platforms </a:t>
            </a:r>
          </a:p>
          <a:p>
            <a:pPr lvl="1"/>
            <a:r>
              <a:rPr lang="en-US" dirty="0"/>
              <a:t>Help the community !!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2C044991-82CE-3A4C-9FC4-5FAE46A9F4EB}"/>
              </a:ext>
            </a:extLst>
          </p:cNvPr>
          <p:cNvSpPr txBox="1">
            <a:spLocks/>
          </p:cNvSpPr>
          <p:nvPr/>
        </p:nvSpPr>
        <p:spPr>
          <a:xfrm>
            <a:off x="838200" y="1311470"/>
            <a:ext cx="2639291" cy="73985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15"/>
    </mc:Choice>
    <mc:Fallback xmlns="">
      <p:transition spd="slow" advTm="10261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FD565496-EB21-0440-A92E-7AFF0AAF2206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"/>
    </mc:Choice>
    <mc:Fallback xmlns="">
      <p:transition spd="slow" advTm="63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QUESTIONS ??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9946C6CB-2BB3-3045-8075-604D05F7EB1E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5"/>
    </mc:Choice>
    <mc:Fallback xmlns="">
      <p:transition spd="slow" advTm="81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7515-2A23-6240-ACB5-C6CB14ED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Why Parallelization?</a:t>
            </a:r>
          </a:p>
        </p:txBody>
      </p:sp>
      <p:sp>
        <p:nvSpPr>
          <p:cNvPr id="4" name="Google Shape;494;p56">
            <a:extLst>
              <a:ext uri="{FF2B5EF4-FFF2-40B4-BE49-F238E27FC236}">
                <a16:creationId xmlns:a16="http://schemas.microsoft.com/office/drawing/2014/main" id="{55AC0E92-5137-A744-B59A-50EAFC3FFC0A}"/>
              </a:ext>
            </a:extLst>
          </p:cNvPr>
          <p:cNvSpPr txBox="1">
            <a:spLocks/>
          </p:cNvSpPr>
          <p:nvPr/>
        </p:nvSpPr>
        <p:spPr>
          <a:xfrm>
            <a:off x="921327" y="1399309"/>
            <a:ext cx="4911437" cy="55418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11ED817-8FC6-4738-9DCC-3D99DFDF8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1740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7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"/>
    </mc:Choice>
    <mc:Fallback xmlns="">
      <p:transition spd="slow" advTm="1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BD8C1C74-E8C7-A44D-827F-C8743824F89E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7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"/>
    </mc:Choice>
    <mc:Fallback xmlns="">
      <p:transition spd="slow" advTm="13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6492-6455-954E-9A27-5983276D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63E2-7AB2-704E-B64D-B17A16352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AIM</a:t>
            </a:r>
            <a:r>
              <a:rPr lang="en-US" dirty="0"/>
              <a:t> : Count WARNING, ERROR and INFO messages in a 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3BCA7-7303-774B-858B-D9F665A53426}"/>
              </a:ext>
            </a:extLst>
          </p:cNvPr>
          <p:cNvSpPr/>
          <p:nvPr/>
        </p:nvSpPr>
        <p:spPr>
          <a:xfrm>
            <a:off x="1828800" y="2448454"/>
            <a:ext cx="3810000" cy="344434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LOG SNAPSHOT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1. User76499,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r>
              <a:rPr lang="en-US" sz="2400" dirty="0">
                <a:solidFill>
                  <a:srgbClr val="C00000"/>
                </a:solidFill>
              </a:rPr>
              <a:t>2. User76500,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INFO</a:t>
            </a:r>
          </a:p>
          <a:p>
            <a:r>
              <a:rPr lang="en-US" sz="2400" dirty="0">
                <a:solidFill>
                  <a:srgbClr val="C00000"/>
                </a:solidFill>
              </a:rPr>
              <a:t>3. User76501,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WARNING</a:t>
            </a:r>
          </a:p>
          <a:p>
            <a:r>
              <a:rPr lang="en-US" sz="2400" dirty="0">
                <a:solidFill>
                  <a:srgbClr val="C00000"/>
                </a:solidFill>
              </a:rPr>
              <a:t>4. User76502,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  <a:p>
            <a:r>
              <a:rPr lang="en-US" sz="1600" dirty="0">
                <a:solidFill>
                  <a:srgbClr val="C00000"/>
                </a:solidFill>
              </a:rPr>
              <a:t>…………………</a:t>
            </a:r>
          </a:p>
          <a:p>
            <a:r>
              <a:rPr lang="en-US" sz="1600" dirty="0">
                <a:solidFill>
                  <a:srgbClr val="C00000"/>
                </a:solidFill>
              </a:rPr>
              <a:t>…………………</a:t>
            </a:r>
          </a:p>
          <a:p>
            <a:r>
              <a:rPr lang="en-US" sz="1600" dirty="0">
                <a:solidFill>
                  <a:srgbClr val="C00000"/>
                </a:solidFill>
              </a:rPr>
              <a:t>…………………</a:t>
            </a:r>
          </a:p>
          <a:p>
            <a:r>
              <a:rPr lang="en-US" sz="2400" dirty="0">
                <a:solidFill>
                  <a:srgbClr val="C00000"/>
                </a:solidFill>
              </a:rPr>
              <a:t>10000. User 50,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ERROR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9B7141-98D4-9547-BD92-DF8A4E3D41BB}"/>
              </a:ext>
            </a:extLst>
          </p:cNvPr>
          <p:cNvSpPr/>
          <p:nvPr/>
        </p:nvSpPr>
        <p:spPr>
          <a:xfrm>
            <a:off x="6629400" y="2448453"/>
            <a:ext cx="3234268" cy="3444345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EXPECTED OUTPUT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(WARNING,8153)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(ERROR,8018)</a:t>
            </a:r>
          </a:p>
          <a:p>
            <a:r>
              <a:rPr lang="en-US" sz="2400" dirty="0">
                <a:solidFill>
                  <a:srgbClr val="C00000"/>
                </a:solidFill>
              </a:rPr>
              <a:t>(INFO,8089)</a:t>
            </a:r>
          </a:p>
        </p:txBody>
      </p:sp>
      <p:sp>
        <p:nvSpPr>
          <p:cNvPr id="6" name="Google Shape;494;p56">
            <a:extLst>
              <a:ext uri="{FF2B5EF4-FFF2-40B4-BE49-F238E27FC236}">
                <a16:creationId xmlns:a16="http://schemas.microsoft.com/office/drawing/2014/main" id="{18D3EE91-02E5-3340-B098-356253EB7369}"/>
              </a:ext>
            </a:extLst>
          </p:cNvPr>
          <p:cNvSpPr txBox="1">
            <a:spLocks/>
          </p:cNvSpPr>
          <p:nvPr/>
        </p:nvSpPr>
        <p:spPr>
          <a:xfrm>
            <a:off x="838200" y="1330035"/>
            <a:ext cx="3138055" cy="554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1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"/>
    </mc:Choice>
    <mc:Fallback xmlns="">
      <p:transition spd="slow" advTm="1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B47E-9B95-A04F-8CF7-8E8CDF79D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 Data Stream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FCE9-823B-7B46-BAC7-F1930F80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AIM</a:t>
            </a:r>
            <a:r>
              <a:rPr lang="en-US" b="1" dirty="0"/>
              <a:t> : </a:t>
            </a:r>
            <a:r>
              <a:rPr lang="en-US" dirty="0"/>
              <a:t>Count hashtags corresponding to specified keywords.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AECCD-63B7-664F-81EC-7FEDD2FCDC52}"/>
              </a:ext>
            </a:extLst>
          </p:cNvPr>
          <p:cNvSpPr/>
          <p:nvPr/>
        </p:nvSpPr>
        <p:spPr>
          <a:xfrm>
            <a:off x="2066544" y="2889504"/>
            <a:ext cx="7816596" cy="2542032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EXAMPLE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>
                <a:solidFill>
                  <a:srgbClr val="C00000"/>
                </a:solidFill>
              </a:rPr>
              <a:t> 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Kafka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Tweet</a:t>
            </a:r>
            <a:r>
              <a:rPr lang="en-US" sz="2800" dirty="0">
                <a:solidFill>
                  <a:srgbClr val="C00000"/>
                </a:solidFill>
              </a:rPr>
              <a:t> 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Kafka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was introduced by LinkedIn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BigData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Output</a:t>
            </a:r>
            <a:r>
              <a:rPr lang="en-US" sz="2800" dirty="0">
                <a:solidFill>
                  <a:srgbClr val="C00000"/>
                </a:solidFill>
              </a:rPr>
              <a:t> :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#</a:t>
            </a:r>
            <a:r>
              <a:rPr lang="en-US" sz="2800" b="1" dirty="0" err="1">
                <a:solidFill>
                  <a:schemeClr val="accent4">
                    <a:lumMod val="75000"/>
                  </a:schemeClr>
                </a:solidFill>
              </a:rPr>
              <a:t>BigData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, 1</a:t>
            </a:r>
          </a:p>
        </p:txBody>
      </p:sp>
      <p:sp>
        <p:nvSpPr>
          <p:cNvPr id="5" name="Google Shape;494;p56">
            <a:extLst>
              <a:ext uri="{FF2B5EF4-FFF2-40B4-BE49-F238E27FC236}">
                <a16:creationId xmlns:a16="http://schemas.microsoft.com/office/drawing/2014/main" id="{72347B62-02C7-D741-8551-A7CC155A3762}"/>
              </a:ext>
            </a:extLst>
          </p:cNvPr>
          <p:cNvSpPr txBox="1">
            <a:spLocks/>
          </p:cNvSpPr>
          <p:nvPr/>
        </p:nvSpPr>
        <p:spPr>
          <a:xfrm flipV="1">
            <a:off x="838200" y="1426463"/>
            <a:ext cx="6795655" cy="45719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"/>
    </mc:Choice>
    <mc:Fallback xmlns="">
      <p:transition spd="slow" advTm="11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53ABD9-D29E-A84D-B6B0-BD575DD7D0CE}"/>
              </a:ext>
            </a:extLst>
          </p:cNvPr>
          <p:cNvSpPr/>
          <p:nvPr/>
        </p:nvSpPr>
        <p:spPr>
          <a:xfrm>
            <a:off x="2359152" y="274319"/>
            <a:ext cx="5047488" cy="599846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TWITTER DATASTREAM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Hashtag: gnu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Tweet:StatusJSONImpl</a:t>
            </a:r>
            <a:r>
              <a:rPr lang="en-US" sz="2400" dirty="0">
                <a:solidFill>
                  <a:srgbClr val="C00000"/>
                </a:solidFill>
              </a:rPr>
              <a:t>{</a:t>
            </a:r>
            <a:r>
              <a:rPr lang="en-US" sz="2400" dirty="0" err="1">
                <a:solidFill>
                  <a:srgbClr val="C00000"/>
                </a:solidFill>
              </a:rPr>
              <a:t>createdAt</a:t>
            </a:r>
            <a:r>
              <a:rPr lang="en-US" sz="2400" dirty="0">
                <a:solidFill>
                  <a:srgbClr val="C00000"/>
                </a:solidFill>
              </a:rPr>
              <a:t>=Thu Nov 07 08:23 PST 2019, id=119, text='RT @</a:t>
            </a:r>
            <a:r>
              <a:rPr lang="en-US" sz="2400" dirty="0" err="1">
                <a:solidFill>
                  <a:srgbClr val="C00000"/>
                </a:solidFill>
              </a:rPr>
              <a:t>schestowitz</a:t>
            </a:r>
            <a:r>
              <a:rPr lang="en-US" sz="2400" dirty="0">
                <a:solidFill>
                  <a:srgbClr val="C00000"/>
                </a:solidFill>
              </a:rPr>
              <a:t>: #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Ubuntu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#Podcast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from the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#UK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LoCo</a:t>
            </a:r>
            <a:r>
              <a:rPr lang="en-US" sz="2400" dirty="0">
                <a:solidFill>
                  <a:srgbClr val="C00000"/>
                </a:solidFill>
              </a:rPr>
              <a:t>: S12E31 – </a:t>
            </a:r>
            <a:r>
              <a:rPr lang="en-US" sz="2400" dirty="0" err="1">
                <a:solidFill>
                  <a:srgbClr val="C00000"/>
                </a:solidFill>
              </a:rPr>
              <a:t>Ikari</a:t>
            </a:r>
            <a:r>
              <a:rPr lang="en-US" sz="2400" dirty="0">
                <a:solidFill>
                  <a:srgbClr val="C00000"/>
                </a:solidFill>
              </a:rPr>
              <a:t> Warriors https://</a:t>
            </a:r>
            <a:r>
              <a:rPr lang="en-US" sz="2400" dirty="0" err="1">
                <a:solidFill>
                  <a:srgbClr val="C00000"/>
                </a:solidFill>
              </a:rPr>
              <a:t>t.co</a:t>
            </a:r>
            <a:r>
              <a:rPr lang="en-US" sz="2400" dirty="0">
                <a:solidFill>
                  <a:srgbClr val="C00000"/>
                </a:solidFill>
              </a:rPr>
              <a:t>/si8xApIWyo </a:t>
            </a:r>
            <a:r>
              <a:rPr lang="en-US" sz="2400" b="1" dirty="0">
                <a:solidFill>
                  <a:srgbClr val="0070C0"/>
                </a:solidFill>
              </a:rPr>
              <a:t>#gnu </a:t>
            </a:r>
            <a:r>
              <a:rPr lang="en-US" sz="2400" dirty="0">
                <a:solidFill>
                  <a:srgbClr val="C00000"/>
                </a:solidFill>
              </a:rPr>
              <a:t>#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linux</a:t>
            </a:r>
            <a:r>
              <a:rPr lang="en-US" sz="2400" dirty="0">
                <a:solidFill>
                  <a:srgbClr val="C00000"/>
                </a:solidFill>
              </a:rPr>
              <a:t>'</a:t>
            </a:r>
          </a:p>
          <a:p>
            <a:r>
              <a:rPr lang="en-US" sz="2400" dirty="0">
                <a:solidFill>
                  <a:srgbClr val="C00000"/>
                </a:solidFill>
              </a:rPr>
              <a:t>Hashtag: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 err="1">
                <a:solidFill>
                  <a:srgbClr val="C00000"/>
                </a:solidFill>
              </a:rPr>
              <a:t>Tweet:StatusJSONImpl</a:t>
            </a:r>
            <a:r>
              <a:rPr lang="en-US" sz="2400" dirty="0">
                <a:solidFill>
                  <a:srgbClr val="C00000"/>
                </a:solidFill>
              </a:rPr>
              <a:t>{</a:t>
            </a:r>
            <a:r>
              <a:rPr lang="en-US" sz="2400" dirty="0" err="1">
                <a:solidFill>
                  <a:srgbClr val="C00000"/>
                </a:solidFill>
              </a:rPr>
              <a:t>createdAt</a:t>
            </a:r>
            <a:r>
              <a:rPr lang="en-US" sz="2400" dirty="0">
                <a:solidFill>
                  <a:srgbClr val="C00000"/>
                </a:solidFill>
              </a:rPr>
              <a:t>=Thu Nov 07 08:23 PST 2019, id=11924, text='RT @</a:t>
            </a:r>
            <a:r>
              <a:rPr lang="en-US" sz="2400" dirty="0" err="1">
                <a:solidFill>
                  <a:srgbClr val="C00000"/>
                </a:solidFill>
              </a:rPr>
              <a:t>MrThomasRayner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b="1" dirty="0">
                <a:solidFill>
                  <a:srgbClr val="0070C0"/>
                </a:solidFill>
              </a:rPr>
              <a:t>#</a:t>
            </a:r>
            <a:r>
              <a:rPr lang="en-US" sz="2400" b="1" dirty="0" err="1">
                <a:solidFill>
                  <a:srgbClr val="0070C0"/>
                </a:solidFill>
              </a:rPr>
              <a:t>MSIgnite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this book might change your life. Or at least help you run secure infrastructure. </a:t>
            </a:r>
            <a:r>
              <a:rPr lang="en-US" sz="2400" b="1" dirty="0">
                <a:solidFill>
                  <a:srgbClr val="0070C0"/>
                </a:solidFill>
              </a:rPr>
              <a:t>#JEA </a:t>
            </a:r>
            <a:r>
              <a:rPr lang="en-US" sz="2400" dirty="0" err="1">
                <a:solidFill>
                  <a:srgbClr val="C00000"/>
                </a:solidFill>
              </a:rPr>
              <a:t>fo</a:t>
            </a:r>
            <a:r>
              <a:rPr lang="en-US" sz="2400" dirty="0">
                <a:solidFill>
                  <a:srgbClr val="C00000"/>
                </a:solidFill>
              </a:rPr>
              <a:t>…'</a:t>
            </a:r>
          </a:p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F0623-3669-104B-90CC-C0B1A56FD134}"/>
              </a:ext>
            </a:extLst>
          </p:cNvPr>
          <p:cNvSpPr/>
          <p:nvPr/>
        </p:nvSpPr>
        <p:spPr>
          <a:xfrm>
            <a:off x="7642606" y="1600200"/>
            <a:ext cx="4208018" cy="35941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EXPECTED OUTPUT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(#101thingsthatmakemesmile,</a:t>
            </a:r>
            <a:r>
              <a:rPr lang="en-US" sz="2400" dirty="0">
                <a:solidFill>
                  <a:srgbClr val="C00000"/>
                </a:solidFill>
              </a:rPr>
              <a:t>2)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(#edgecomputing?,</a:t>
            </a:r>
            <a:r>
              <a:rPr lang="en-US" sz="2400" dirty="0">
                <a:solidFill>
                  <a:srgbClr val="C00000"/>
                </a:solidFill>
              </a:rPr>
              <a:t>1)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(#UK</a:t>
            </a:r>
            <a:r>
              <a:rPr lang="en-US" sz="2400" dirty="0">
                <a:solidFill>
                  <a:srgbClr val="C00000"/>
                </a:solidFill>
              </a:rPr>
              <a:t>,5)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(#Ubuntu</a:t>
            </a:r>
            <a:r>
              <a:rPr lang="en-US" sz="2400" dirty="0">
                <a:solidFill>
                  <a:srgbClr val="C00000"/>
                </a:solidFill>
              </a:rPr>
              <a:t>,5)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(#linux,</a:t>
            </a:r>
            <a:r>
              <a:rPr lang="en-US" sz="2400" dirty="0">
                <a:solidFill>
                  <a:srgbClr val="C00000"/>
                </a:solidFill>
              </a:rPr>
              <a:t>5)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(#gnu</a:t>
            </a:r>
            <a:r>
              <a:rPr lang="en-US" sz="2400" dirty="0">
                <a:solidFill>
                  <a:srgbClr val="C00000"/>
                </a:solidFill>
              </a:rPr>
              <a:t>,5)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(#Podcast</a:t>
            </a:r>
            <a:r>
              <a:rPr lang="en-US" sz="2400" dirty="0">
                <a:solidFill>
                  <a:srgbClr val="C00000"/>
                </a:solidFill>
              </a:rPr>
              <a:t>,5)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437DB-4E9A-3044-8987-E8C570B5AD3B}"/>
              </a:ext>
            </a:extLst>
          </p:cNvPr>
          <p:cNvSpPr/>
          <p:nvPr/>
        </p:nvSpPr>
        <p:spPr>
          <a:xfrm>
            <a:off x="341376" y="2336292"/>
            <a:ext cx="1783588" cy="2185416"/>
          </a:xfrm>
          <a:prstGeom prst="rect">
            <a:avLst/>
          </a:prstGeom>
          <a:solidFill>
            <a:schemeClr val="accent1">
              <a:alpha val="2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rgbClr val="C00000"/>
                </a:solidFill>
              </a:rPr>
              <a:t>keyWords</a:t>
            </a:r>
            <a:r>
              <a:rPr lang="en-US" sz="2400" b="1" dirty="0">
                <a:solidFill>
                  <a:schemeClr val="tx1"/>
                </a:solidFill>
              </a:rPr>
              <a:t> =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{"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linux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", "ubuntu", "windows", "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unix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"}; 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9F56C22-085F-EF45-B656-64E87A91A446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432433" y="4322445"/>
            <a:ext cx="672592" cy="1071118"/>
          </a:xfrm>
          <a:prstGeom prst="curvedConnector2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E9E2FC38-6D40-C64B-B295-31BF44DE4D97}"/>
              </a:ext>
            </a:extLst>
          </p:cNvPr>
          <p:cNvCxnSpPr>
            <a:endCxn id="5" idx="2"/>
          </p:cNvCxnSpPr>
          <p:nvPr/>
        </p:nvCxnSpPr>
        <p:spPr>
          <a:xfrm flipV="1">
            <a:off x="7406640" y="5194300"/>
            <a:ext cx="2339975" cy="657860"/>
          </a:xfrm>
          <a:prstGeom prst="curvedConnector2">
            <a:avLst/>
          </a:prstGeom>
          <a:ln w="1270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"/>
    </mc:Choice>
    <mc:Fallback xmlns="">
      <p:transition spd="slow" advTm="11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4A8D-5D7F-A741-90AD-53B53571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3" y="365125"/>
            <a:ext cx="11328400" cy="6103408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3" name="Google Shape;494;p56">
            <a:extLst>
              <a:ext uri="{FF2B5EF4-FFF2-40B4-BE49-F238E27FC236}">
                <a16:creationId xmlns:a16="http://schemas.microsoft.com/office/drawing/2014/main" id="{0E24EB4B-8DEA-3E41-B106-623F2B349F47}"/>
              </a:ext>
            </a:extLst>
          </p:cNvPr>
          <p:cNvSpPr txBox="1">
            <a:spLocks/>
          </p:cNvSpPr>
          <p:nvPr/>
        </p:nvSpPr>
        <p:spPr>
          <a:xfrm>
            <a:off x="1482436" y="1038847"/>
            <a:ext cx="96980" cy="47662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3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"/>
    </mc:Choice>
    <mc:Fallback xmlns="">
      <p:transition spd="slow" advTm="34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1787</Words>
  <Application>Microsoft Macintosh PowerPoint</Application>
  <PresentationFormat>Widescreen</PresentationFormat>
  <Paragraphs>269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    Data Analysis Using Apache Kafka  (Producer-Consumer)</vt:lpstr>
      <vt:lpstr>Agenda</vt:lpstr>
      <vt:lpstr>MOTIVATION</vt:lpstr>
      <vt:lpstr>Why Parallelization?</vt:lpstr>
      <vt:lpstr>PROBLEM</vt:lpstr>
      <vt:lpstr>Logs Analysis</vt:lpstr>
      <vt:lpstr>Twitter Data Stream Analysis</vt:lpstr>
      <vt:lpstr>PowerPoint Presentation</vt:lpstr>
      <vt:lpstr>BACKGROUND</vt:lpstr>
      <vt:lpstr>Introduction To Kafka</vt:lpstr>
      <vt:lpstr>What is Producer/Consumer Problem</vt:lpstr>
      <vt:lpstr>Producer/Consumer (continued.)</vt:lpstr>
      <vt:lpstr>Pub/Sub : Real world scenario</vt:lpstr>
      <vt:lpstr>Pub/Sub : Real world scenario</vt:lpstr>
      <vt:lpstr>Simplification with Apache Kafka</vt:lpstr>
      <vt:lpstr>Simplification with Apache Kafka</vt:lpstr>
      <vt:lpstr>Kafka Partitions For a Topic</vt:lpstr>
      <vt:lpstr>Kafka Terminology</vt:lpstr>
      <vt:lpstr>Kafka Terminology (Continued.)</vt:lpstr>
      <vt:lpstr>Kafka Features</vt:lpstr>
      <vt:lpstr>Kafka : Other Features (Continued.)</vt:lpstr>
      <vt:lpstr>Kafka : Functionality Flowchart</vt:lpstr>
      <vt:lpstr>DESIGN AND IMPLEMENTATION</vt:lpstr>
      <vt:lpstr>Configuration Details</vt:lpstr>
      <vt:lpstr>How to Run Kafka</vt:lpstr>
      <vt:lpstr>Server.properties</vt:lpstr>
      <vt:lpstr>Server.properties</vt:lpstr>
      <vt:lpstr>Log Analysis : Map-Reduce</vt:lpstr>
      <vt:lpstr>Twitter Data Stream Analysis : Map-Reduce</vt:lpstr>
      <vt:lpstr>CONCLUSION</vt:lpstr>
      <vt:lpstr>Conclusion</vt:lpstr>
      <vt:lpstr>THANK YOU</vt:lpstr>
      <vt:lpstr>QUESTIONS 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Data Analysis Using Apache Kafka  (Producer-Consumer)</dc:title>
  <dc:creator>Riti Gupta</dc:creator>
  <cp:lastModifiedBy>Riti Gupta</cp:lastModifiedBy>
  <cp:revision>12</cp:revision>
  <dcterms:created xsi:type="dcterms:W3CDTF">2019-11-13T17:14:21Z</dcterms:created>
  <dcterms:modified xsi:type="dcterms:W3CDTF">2019-11-14T06:43:35Z</dcterms:modified>
</cp:coreProperties>
</file>