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4240a64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4240a64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the </a:t>
            </a:r>
            <a:r>
              <a:rPr b="1" lang="en" sz="1200">
                <a:solidFill>
                  <a:schemeClr val="dk1"/>
                </a:solidFill>
              </a:rPr>
              <a:t>baseline</a:t>
            </a:r>
            <a:r>
              <a:rPr lang="en" sz="1200">
                <a:solidFill>
                  <a:schemeClr val="dk1"/>
                </a:solidFill>
              </a:rPr>
              <a:t> is better than one of these methods, </a:t>
            </a:r>
            <a:r>
              <a:rPr b="1" lang="en" sz="1200">
                <a:solidFill>
                  <a:schemeClr val="dk1"/>
                </a:solidFill>
              </a:rPr>
              <a:t>fine-tuning improves</a:t>
            </a:r>
            <a:r>
              <a:rPr lang="en" sz="1200">
                <a:solidFill>
                  <a:schemeClr val="dk1"/>
                </a:solidFill>
              </a:rPr>
              <a:t> the original method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means that, </a:t>
            </a:r>
            <a:r>
              <a:rPr b="1" lang="en" sz="1200">
                <a:solidFill>
                  <a:schemeClr val="dk1"/>
                </a:solidFill>
              </a:rPr>
              <a:t>between two sampling </a:t>
            </a:r>
            <a:r>
              <a:rPr lang="en" sz="1200">
                <a:solidFill>
                  <a:schemeClr val="dk1"/>
                </a:solidFill>
              </a:rPr>
              <a:t>methods that </a:t>
            </a:r>
            <a:r>
              <a:rPr b="1" lang="en" sz="1200">
                <a:solidFill>
                  <a:schemeClr val="dk1"/>
                </a:solidFill>
              </a:rPr>
              <a:t>eliminate imbalance</a:t>
            </a:r>
            <a:r>
              <a:rPr lang="en" sz="1200">
                <a:solidFill>
                  <a:schemeClr val="dk1"/>
                </a:solidFill>
              </a:rPr>
              <a:t>, even using </a:t>
            </a:r>
            <a:r>
              <a:rPr b="1" lang="en" sz="1200">
                <a:solidFill>
                  <a:schemeClr val="dk1"/>
                </a:solidFill>
              </a:rPr>
              <a:t>fewer data can be comparable.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 </a:t>
            </a:r>
            <a:r>
              <a:rPr b="1" lang="en" sz="1200">
                <a:solidFill>
                  <a:schemeClr val="dk1"/>
                </a:solidFill>
              </a:rPr>
              <a:t>training time</a:t>
            </a:r>
            <a:r>
              <a:rPr lang="en" sz="1200">
                <a:solidFill>
                  <a:schemeClr val="dk1"/>
                </a:solidFill>
              </a:rPr>
              <a:t> is an </a:t>
            </a:r>
            <a:r>
              <a:rPr b="1" lang="en" sz="1200">
                <a:solidFill>
                  <a:schemeClr val="dk1"/>
                </a:solidFill>
              </a:rPr>
              <a:t>issue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undersampling</a:t>
            </a:r>
            <a:r>
              <a:rPr lang="en" sz="1200">
                <a:solidFill>
                  <a:schemeClr val="dk1"/>
                </a:solidFill>
              </a:rPr>
              <a:t> is a </a:t>
            </a:r>
            <a:r>
              <a:rPr b="1" lang="en" sz="1200">
                <a:solidFill>
                  <a:schemeClr val="dk1"/>
                </a:solidFill>
              </a:rPr>
              <a:t>better choice</a:t>
            </a:r>
            <a:r>
              <a:rPr lang="en" sz="1200">
                <a:solidFill>
                  <a:schemeClr val="dk1"/>
                </a:solidFill>
              </a:rPr>
              <a:t> in such a scenario since it </a:t>
            </a:r>
            <a:r>
              <a:rPr b="1" lang="en" sz="1200">
                <a:solidFill>
                  <a:schemeClr val="dk1"/>
                </a:solidFill>
              </a:rPr>
              <a:t>dramatically</a:t>
            </a:r>
            <a:r>
              <a:rPr lang="en" sz="1200">
                <a:solidFill>
                  <a:schemeClr val="dk1"/>
                </a:solidFill>
              </a:rPr>
              <a:t> reduces the </a:t>
            </a:r>
            <a:r>
              <a:rPr b="1" lang="en" sz="1200">
                <a:solidFill>
                  <a:schemeClr val="dk1"/>
                </a:solidFill>
              </a:rPr>
              <a:t>size</a:t>
            </a:r>
            <a:r>
              <a:rPr lang="en" sz="1200">
                <a:solidFill>
                  <a:schemeClr val="dk1"/>
                </a:solidFill>
              </a:rPr>
              <a:t> of the training set.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4240a64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4240a64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 only the total number of examples, but also its </a:t>
            </a:r>
            <a:r>
              <a:rPr b="1" lang="en" sz="1200">
                <a:solidFill>
                  <a:schemeClr val="dk1"/>
                </a:solidFill>
              </a:rPr>
              <a:t>distribution between classes matters.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4240a64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4240a64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However, that level is </a:t>
            </a:r>
            <a:r>
              <a:rPr b="1" lang="en" sz="1200">
                <a:solidFill>
                  <a:schemeClr val="dk1"/>
                </a:solidFill>
              </a:rPr>
              <a:t>not known a priori rendering </a:t>
            </a:r>
            <a:r>
              <a:rPr lang="en" sz="1200">
                <a:solidFill>
                  <a:schemeClr val="dk1"/>
                </a:solidFill>
              </a:rPr>
              <a:t>oversampling still the method of choice.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4240a64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4240a64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4240a645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4240a645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4240a64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4240a64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0370477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40370477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240a64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4240a64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240a645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4240a645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0370477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40370477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Focal Loss introduces a parameter γ, which allows for the modulation of loss contribution based on the confidence of the prediction.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When γ is greater than 0, it reduces the relative loss for well-classified examples (where the predicted probability is high, typically above 0.5).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reduction in loss for well-classified examples effectively down-weights their contribution to the overall loss function.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Consequently, the model focuses more on hard, misclassified examples during training.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40370477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40370477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4240a645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4240a645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propose a novel loss we term the Focal Loss that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adds a factor (1 − pt)γ to the standard cross entropy criterion.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Setting γ &gt; 0 reduces the relative loss for well-classified examples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(pt &gt; .5), putting more focus on hard, misclassified examples. As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our experiments will demonstrate, the proposed focal loss enables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training highly accurate dense object detectors in the presence of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vast numbers of easy background examples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4240a645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4240a645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83838"/>
                </a:solidFill>
              </a:rPr>
              <a:t>scenario-2</a:t>
            </a:r>
            <a:r>
              <a:rPr lang="en" sz="1350">
                <a:solidFill>
                  <a:srgbClr val="383838"/>
                </a:solidFill>
                <a:highlight>
                  <a:srgbClr val="FFFFFF"/>
                </a:highlight>
              </a:rPr>
              <a:t>: 2.3/0.667 = 4.5 times smaller number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40370477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40370477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40370477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40370477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40370477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40370477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40370477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40370477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49ce00e4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49ce00e4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49ce00e45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49ce00e4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49ce00e4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49ce00e4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240a64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4240a64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common</a:t>
            </a:r>
            <a:r>
              <a:rPr lang="en"/>
              <a:t> problem in ML and Deep learning algos is some classes having </a:t>
            </a:r>
            <a:r>
              <a:rPr b="1" lang="en"/>
              <a:t>much</a:t>
            </a:r>
            <a:r>
              <a:rPr lang="en"/>
              <a:t> higher/lower no of samples in training set resulting in </a:t>
            </a:r>
            <a:r>
              <a:rPr b="1" lang="en"/>
              <a:t>biased output</a:t>
            </a:r>
            <a:r>
              <a:rPr lang="en"/>
              <a:t>  in the model.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240a64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4240a64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49ce00e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49ce00e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some problems </a:t>
            </a:r>
            <a:r>
              <a:rPr b="1" lang="en" sz="1200">
                <a:solidFill>
                  <a:schemeClr val="dk1"/>
                </a:solidFill>
              </a:rPr>
              <a:t>only one class</a:t>
            </a:r>
            <a:r>
              <a:rPr lang="en" sz="1200">
                <a:solidFill>
                  <a:schemeClr val="dk1"/>
                </a:solidFill>
              </a:rPr>
              <a:t> might be </a:t>
            </a:r>
            <a:r>
              <a:rPr b="1" lang="en" sz="1200">
                <a:solidFill>
                  <a:schemeClr val="dk1"/>
                </a:solidFill>
              </a:rPr>
              <a:t>underrepresented</a:t>
            </a:r>
            <a:r>
              <a:rPr lang="en" sz="1200">
                <a:solidFill>
                  <a:schemeClr val="dk1"/>
                </a:solidFill>
              </a:rPr>
              <a:t> or </a:t>
            </a:r>
            <a:r>
              <a:rPr b="1" lang="en" sz="1200">
                <a:solidFill>
                  <a:schemeClr val="dk1"/>
                </a:solidFill>
              </a:rPr>
              <a:t>overrepresented</a:t>
            </a:r>
            <a:r>
              <a:rPr lang="en" sz="1200">
                <a:solidFill>
                  <a:schemeClr val="dk1"/>
                </a:solidFill>
              </a:rPr>
              <a:t> and in other </a:t>
            </a:r>
            <a:r>
              <a:rPr b="1" lang="en" sz="1200">
                <a:solidFill>
                  <a:schemeClr val="dk1"/>
                </a:solidFill>
              </a:rPr>
              <a:t>every class</a:t>
            </a:r>
            <a:r>
              <a:rPr lang="en" sz="1200">
                <a:solidFill>
                  <a:schemeClr val="dk1"/>
                </a:solidFill>
              </a:rPr>
              <a:t> will have a </a:t>
            </a:r>
            <a:r>
              <a:rPr b="1" lang="en" sz="1200">
                <a:solidFill>
                  <a:schemeClr val="dk1"/>
                </a:solidFill>
              </a:rPr>
              <a:t>different</a:t>
            </a:r>
            <a:r>
              <a:rPr lang="en" sz="1200">
                <a:solidFill>
                  <a:schemeClr val="dk1"/>
                </a:solidFill>
              </a:rPr>
              <a:t> number of examples.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240a64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240a64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Pre-training</a:t>
            </a:r>
            <a:r>
              <a:rPr lang="en" sz="1200">
                <a:solidFill>
                  <a:schemeClr val="dk1"/>
                </a:solidFill>
              </a:rPr>
              <a:t> is done on a </a:t>
            </a:r>
            <a:r>
              <a:rPr b="1" lang="en" sz="1200">
                <a:solidFill>
                  <a:schemeClr val="dk1"/>
                </a:solidFill>
              </a:rPr>
              <a:t>modified dataset </a:t>
            </a:r>
            <a:r>
              <a:rPr lang="en" sz="1200">
                <a:solidFill>
                  <a:schemeClr val="dk1"/>
                </a:solidFill>
              </a:rPr>
              <a:t>and </a:t>
            </a:r>
            <a:r>
              <a:rPr b="1" lang="en" sz="1200">
                <a:solidFill>
                  <a:schemeClr val="dk1"/>
                </a:solidFill>
              </a:rPr>
              <a:t>fine-tuning</a:t>
            </a:r>
            <a:r>
              <a:rPr lang="en" sz="1200">
                <a:solidFill>
                  <a:schemeClr val="dk1"/>
                </a:solidFill>
              </a:rPr>
              <a:t> on </a:t>
            </a:r>
            <a:r>
              <a:rPr b="1" lang="en" sz="1200">
                <a:solidFill>
                  <a:schemeClr val="dk1"/>
                </a:solidFill>
              </a:rPr>
              <a:t>Original.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240a64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4240a64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All models for the same dataset were run an </a:t>
            </a:r>
            <a:r>
              <a:rPr b="1" lang="en" sz="1200">
                <a:solidFill>
                  <a:schemeClr val="dk1"/>
                </a:solidFill>
              </a:rPr>
              <a:t>equal number of training iterations</a:t>
            </a:r>
            <a:r>
              <a:rPr lang="en" sz="1200">
                <a:solidFill>
                  <a:schemeClr val="dk1"/>
                </a:solidFill>
              </a:rPr>
              <a:t>, ensuring a </a:t>
            </a:r>
            <a:r>
              <a:rPr b="1" lang="en" sz="1200">
                <a:solidFill>
                  <a:schemeClr val="dk1"/>
                </a:solidFill>
              </a:rPr>
              <a:t>consistent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comparison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240a64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240a64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notice that </a:t>
            </a:r>
            <a:r>
              <a:rPr b="1" lang="en" sz="1200">
                <a:solidFill>
                  <a:schemeClr val="dk1"/>
                </a:solidFill>
              </a:rPr>
              <a:t>oversampling</a:t>
            </a:r>
            <a:r>
              <a:rPr lang="en" sz="1200">
                <a:solidFill>
                  <a:schemeClr val="dk1"/>
                </a:solidFill>
              </a:rPr>
              <a:t> method uses the </a:t>
            </a:r>
            <a:r>
              <a:rPr b="1" lang="en" sz="1200">
                <a:solidFill>
                  <a:schemeClr val="dk1"/>
                </a:solidFill>
              </a:rPr>
              <a:t>same amount</a:t>
            </a:r>
            <a:r>
              <a:rPr lang="en" sz="1200">
                <a:solidFill>
                  <a:schemeClr val="dk1"/>
                </a:solidFill>
              </a:rPr>
              <a:t> of data as the </a:t>
            </a:r>
            <a:r>
              <a:rPr b="1" lang="en" sz="1200">
                <a:solidFill>
                  <a:schemeClr val="dk1"/>
                </a:solidFill>
              </a:rPr>
              <a:t>baseline</a:t>
            </a:r>
            <a:r>
              <a:rPr lang="en" sz="1200">
                <a:solidFill>
                  <a:schemeClr val="dk1"/>
                </a:solidFill>
              </a:rPr>
              <a:t>. It only eliminates the imbalance which should  improved the performance in almost all the cases. Still, it does </a:t>
            </a:r>
            <a:r>
              <a:rPr b="1" lang="en" sz="1200">
                <a:solidFill>
                  <a:schemeClr val="dk1"/>
                </a:solidFill>
              </a:rPr>
              <a:t>not</a:t>
            </a:r>
            <a:r>
              <a:rPr lang="en" sz="1200">
                <a:solidFill>
                  <a:schemeClr val="dk1"/>
                </a:solidFill>
              </a:rPr>
              <a:t> reach the </a:t>
            </a:r>
            <a:r>
              <a:rPr b="1" lang="en" sz="1200">
                <a:solidFill>
                  <a:schemeClr val="dk1"/>
                </a:solidFill>
              </a:rPr>
              <a:t>performance of a classifier trained on the original dataset.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55025" y="1160875"/>
            <a:ext cx="5017500" cy="17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Imbalanced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Classification</a:t>
            </a:r>
            <a:endParaRPr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Seminar Presentation on ‘Image Processing for Document Automation (WS23/24)’</a:t>
            </a:r>
            <a:endParaRPr sz="2000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750900" y="3567750"/>
            <a:ext cx="1937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Guidance: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Dr. Tobias Alt-Veit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Dr. Darko Obradovic</a:t>
            </a:r>
            <a:endParaRPr sz="14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6590100" y="4476850"/>
            <a:ext cx="22593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Ritik Gupta &amp; </a:t>
            </a:r>
            <a:r>
              <a:rPr lang="en" sz="1200"/>
              <a:t>Prajna Shetty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919750" y="1613850"/>
            <a:ext cx="34221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Two-phase training methods perform between the baseline and their corresponding methods.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extreme cases, undersampling performs better than baseline and on a par with oversampling.</a:t>
            </a:r>
            <a:endParaRPr sz="1400"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8542" l="0" r="0" t="0"/>
          <a:stretch/>
        </p:blipFill>
        <p:spPr>
          <a:xfrm>
            <a:off x="4572000" y="1321587"/>
            <a:ext cx="4116576" cy="25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4572000" y="3938000"/>
            <a:ext cx="4116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3: Comparison on MNIST (a - c) and CIFAR-10 (d - f) for step imbalance with fixed Imbalance ratio.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789700" y="393750"/>
            <a:ext cx="7434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919750" y="1009950"/>
            <a:ext cx="36522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Linear Imbalance: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Score for undersampling decreases approximately linearly with imbalance ratio.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drop in performance is much higher for step imbalance compared to Linear imbalance.</a:t>
            </a:r>
            <a:r>
              <a:rPr lang="en" sz="1400"/>
              <a:t>​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Oversampling does not cause overfitting of CNNs, as opposed to some classical machine learning models.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13457" l="0" r="0" t="0"/>
          <a:stretch/>
        </p:blipFill>
        <p:spPr>
          <a:xfrm>
            <a:off x="4572000" y="1660925"/>
            <a:ext cx="4116576" cy="18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4572000" y="3616525"/>
            <a:ext cx="4116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4: Comparison of methods w.r.t multi-class ROC AUC on MNIST and CIFAR-10 for linear imbalance.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789700" y="393750"/>
            <a:ext cx="7434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901900" y="1160850"/>
            <a:ext cx="73224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 level to which we can apply undersampling and achieve equivalent performance as oversampling.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Oversampling should be applied to the level that completely eliminates the imbalance, whereas the optimal undersampling ratio depends on the extent of imbalance. </a:t>
            </a:r>
            <a:endParaRPr sz="1400"/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789700" y="393750"/>
            <a:ext cx="7434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75" y="1850687"/>
            <a:ext cx="4134451" cy="14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1625175" y="3292825"/>
            <a:ext cx="67419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5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Comparison of oversampling and undersampling to reduced imbalance ratios on MNIST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901900" y="1143000"/>
            <a:ext cx="73224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		</a:t>
            </a:r>
            <a:endParaRPr sz="1400"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For ImageNet, Small decrease in performance for oversampling for extreme imbalances.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Oversampling consistently emerged as the most effective method in almost all situations.​</a:t>
            </a:r>
            <a:endParaRPr sz="1400"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24981" l="0" r="0" t="0"/>
          <a:stretch/>
        </p:blipFill>
        <p:spPr>
          <a:xfrm>
            <a:off x="1442137" y="1307850"/>
            <a:ext cx="5831076" cy="11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>
            <p:ph type="title"/>
          </p:nvPr>
        </p:nvSpPr>
        <p:spPr>
          <a:xfrm>
            <a:off x="789700" y="393750"/>
            <a:ext cx="7434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830575" y="2493125"/>
            <a:ext cx="5143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Table2: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Comparison of results on ImageNet w.r.t multi-class ROC AUC.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(Buda et al., 2018)c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733100" y="2239650"/>
            <a:ext cx="5677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“Focal Loss for Dense Object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Detection”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6736525" y="3883625"/>
            <a:ext cx="1510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-Lin, Tsung-Yi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101325" y="436075"/>
            <a:ext cx="7304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910825" y="1395200"/>
            <a:ext cx="74256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“</a:t>
            </a:r>
            <a:r>
              <a:rPr b="1" lang="en" sz="1400"/>
              <a:t>Focal Loss for Dense Object Detection”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document presents a novel loss function, the Focal Loss and outlines the challenges faced by one-stage detectors.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dk1"/>
                </a:highlight>
              </a:rPr>
              <a:t>	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Aim to address the class imbalance issue encountered during the training of one-stage detector.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910825" y="393750"/>
            <a:ext cx="742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Two-stage Detectors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910825" y="1160850"/>
            <a:ext cx="73224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Approach: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Utilizes a two-stage methodology for object detection.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First stage: Generates sparse candidate proposals containing objects and filters out negative locations.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Second stage: Classifies proposals into foreground or background classes.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400"/>
              <a:t>Pioneers and Frameworks: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Originated with Selective Search and further developed in frameworks like R-CNN, Faster R-CNN, and their variants.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400"/>
              <a:t>Performance: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Consistently achieves top accuracy on challenging benchmarks such as COCO.</a:t>
            </a:r>
            <a:endParaRPr b="1" sz="1400"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919750" y="393750"/>
            <a:ext cx="7416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One-stage Detectors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919800" y="1143000"/>
            <a:ext cx="7416600" cy="4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400"/>
              <a:t>Approach: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Applies detection over regular, dense sampling of object locations, scales, and aspect ratios.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These detectors are designed to be faster and simpler,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400"/>
              <a:t>Examples: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OverFeat, SSD, and YOLO are prominent examples of one-stage detectors.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 sz="1400"/>
              <a:t>Advantages and Challenges: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Potential for speed and simplicity compared to two-stage detectors.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Historically trailed in accuracy.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Faces challenges related to class imbalance during training due to processing a larger set of candidate object locations.</a:t>
            </a:r>
            <a:endParaRPr sz="1400"/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919750" y="393750"/>
            <a:ext cx="7416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Standard Cross-Entropy Loss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919800" y="1363975"/>
            <a:ext cx="74166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In standard cross-entropy loss, each training example contributes equally to the overall loss regardless of its difficulty.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Misclassified examples (where the predicted probability for the true class is low) contribute significantly to the loss, driving the model to correct these errors.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Well-classified examples (where the predicted probability for the true class is high) also contribute to the loss, but their impact may not be as significant.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919750" y="393750"/>
            <a:ext cx="7416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Focal Loss: Motivation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919800" y="1374375"/>
            <a:ext cx="74166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Focal Loss is a novel loss function designed for dense object detectors, addressing extreme class imbalances encountered during training, particularly in one-stage detectors.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Reshapes standard cross-entropy loss to mitigate the impact of class imbalance.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Down-weights loss for well-classified examples and focuses training on hard examples.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Introduces a modulating factor, (1 - pt)^γ, to the cross-entropy loss.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The focusing parameter γ controls the strength of the modulating term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FL(pt) = −(1 − pt)^γ log(pt).</a:t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910825" y="393750"/>
            <a:ext cx="742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Table Of Content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910825" y="1143000"/>
            <a:ext cx="73134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systematic study of the class imbalance problem in convolutional neural network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Experimental Setup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Forms of imbalances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Methods of addressing imbalance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highlight>
                  <a:schemeClr val="dk1"/>
                </a:highlight>
              </a:rPr>
              <a:t>DataSets &amp; Models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Results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Focal Loss for Dense Object Detection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Focal Loss: Motivation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Retina Net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Results </a:t>
            </a:r>
            <a:endParaRPr sz="14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1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919800" y="393750"/>
            <a:ext cx="4176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Focal Loss: Motivation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919750" y="1603450"/>
            <a:ext cx="4176600" cy="278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Automatically down-weights the contribution of easy examples during training.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Rapidly focuses the model on hard examples, improving its ability to learn from challenging instances.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D8D8FF"/>
              </a:highlight>
            </a:endParaRPr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00" y="1359700"/>
            <a:ext cx="3616350" cy="24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6223000" y="3926425"/>
            <a:ext cx="2211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6: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(Lin, Tsung-Yi 2017)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390734" y="4543668"/>
            <a:ext cx="548700" cy="1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819150" y="845600"/>
            <a:ext cx="7505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Focal Loss VS Cross-Entropy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3"/>
          <p:cNvSpPr txBox="1"/>
          <p:nvPr>
            <p:ph idx="1" type="body"/>
          </p:nvPr>
        </p:nvSpPr>
        <p:spPr>
          <a:xfrm>
            <a:off x="819150" y="1561800"/>
            <a:ext cx="75057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Let’s say 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foreground is classified with predicted probability                 p=0.05 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background object misclassified with predicted probability         p=0.95.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8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= {0.95, when Y</a:t>
            </a:r>
            <a:r>
              <a:rPr lang="en" sz="8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act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=1 1-0.05 ,when Y</a:t>
            </a:r>
            <a:r>
              <a:rPr lang="en" sz="8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act 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= 0}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CE(FG)= -ln (0.05)    = 2.995732273553991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CE(BG)= -ln (1-0.95) = 2.995732273553992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Let’s consider the same scenario Focal loss with  </a:t>
            </a:r>
            <a:r>
              <a:rPr lang="en" sz="2150">
                <a:highlight>
                  <a:schemeClr val="dk1"/>
                </a:highlight>
              </a:rPr>
              <a:t>∝ 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= 0.25 &amp; γ =2.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FL(FG)= -0.25 * (1-0.05)</a:t>
            </a:r>
            <a:r>
              <a:rPr lang="en" sz="1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*ln (0.05) = 0.675912094220619</a:t>
            </a:r>
            <a:endParaRPr sz="13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FL(BG)= -0.75 * (1-(1-0.95))</a:t>
            </a:r>
            <a:r>
              <a:rPr lang="en" sz="1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*ln (1-0.95) =2.027736282661858 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50" y="1572200"/>
            <a:ext cx="6384701" cy="235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2845650" y="4032300"/>
            <a:ext cx="3452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7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of RetinaNet 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(Lin, Tsung-Yi 2017)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390734" y="4543668"/>
            <a:ext cx="548700" cy="1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910800" y="393750"/>
            <a:ext cx="742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ReTina 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910800" y="393750"/>
            <a:ext cx="742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ReTina 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910825" y="1363975"/>
            <a:ext cx="74256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RetinaNet is a single, unified network designed for dense object detection, composed of a backbone network and two task-specific subnetworks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backbone network is responsible for computing a convolutional feature map over an entire input image and is based on the Feature Pyramid Network (FPN) architecture. 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RetinaNet detector attaches two subnetworks to the FPN backbone: the classification subnet and the box regression subnet.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classification subnet predicts the probability of object presence at each spatial position for each anchor and object class.</a:t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910825" y="393750"/>
            <a:ext cx="742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ReTina 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910800" y="1374375"/>
            <a:ext cx="74256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box regression subnet, operating in parallel with the classification subnet, regresses the offset from each anchor box to a nearby ground-truth object, if one exists. 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RetinaNet architecture is intentionally simple, focusing on a novel focal loss function that eliminates the accuracy gap between one-stage detectors and state-of-the-art two-stage detectors, 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 RetinaNet is a highly effective and efficient one-stage object detector 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Its design and the use of the novel focal loss function contribute to its success in surpassing previous detection models.</a:t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919750" y="393750"/>
            <a:ext cx="7313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16237" l="0" r="0" t="25060"/>
          <a:stretch/>
        </p:blipFill>
        <p:spPr>
          <a:xfrm>
            <a:off x="791300" y="1414125"/>
            <a:ext cx="7663199" cy="21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2949775" y="3709350"/>
            <a:ext cx="3452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Table 3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: Results on RetinaNet  (Lin, Tsung-Yi 2017)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910825" y="393750"/>
            <a:ext cx="7313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References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910825" y="1151925"/>
            <a:ext cx="731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Buda, M., Maki, A., &amp; Mazurowski, M. A. (2018). A systematic study of the class imbalance problem in convolutional neural networks. Neural Networks, 106, 249–259.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Lin, Tsung-Yi, et al. "Focal loss for dense object detection." Proceedings of the IEEE international conference on computer vision. 2017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3571200" y="2114700"/>
            <a:ext cx="2001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733100" y="2239650"/>
            <a:ext cx="6856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A systematic study of the class imbalance problem in convolutional neural network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685375" y="3883625"/>
            <a:ext cx="3561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Buda, M., Maki, A., &amp; Mazurowski, M. A.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919750" y="393750"/>
            <a:ext cx="7295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919750" y="1143000"/>
            <a:ext cx="72957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“</a:t>
            </a:r>
            <a:r>
              <a:rPr b="1" lang="en" sz="1400"/>
              <a:t>A systematic study of the class imbalance problem in convolutional neural network”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Insight on </a:t>
            </a:r>
            <a:r>
              <a:rPr lang="en" sz="1400">
                <a:highlight>
                  <a:schemeClr val="dk1"/>
                </a:highlight>
              </a:rPr>
              <a:t>Impact of class imbalance on </a:t>
            </a:r>
            <a:r>
              <a:rPr lang="en" sz="1400">
                <a:highlight>
                  <a:schemeClr val="dk1"/>
                </a:highlight>
              </a:rPr>
              <a:t>convolutional neural networks (CNNs) </a:t>
            </a:r>
            <a:r>
              <a:rPr lang="en" sz="1400">
                <a:highlight>
                  <a:schemeClr val="dk1"/>
                </a:highlight>
              </a:rPr>
              <a:t>classification performance and compare frequently used methods to address the issue. ​</a:t>
            </a:r>
            <a:endParaRPr sz="1400"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Three benchmark datasets used in this experiment: ​</a:t>
            </a:r>
            <a:endParaRPr sz="1400">
              <a:highlight>
                <a:schemeClr val="dk1"/>
              </a:highlight>
            </a:endParaRPr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>
                <a:highlight>
                  <a:schemeClr val="dk1"/>
                </a:highlight>
              </a:rPr>
              <a:t>MNIST - </a:t>
            </a:r>
            <a:r>
              <a:rPr lang="en" sz="1200">
                <a:highlight>
                  <a:schemeClr val="dk1"/>
                </a:highlight>
              </a:rPr>
              <a:t>(Modified National Institute of Standards and Technology)</a:t>
            </a:r>
            <a:endParaRPr sz="1200">
              <a:highlight>
                <a:schemeClr val="dk1"/>
              </a:highlight>
            </a:endParaRPr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>
                <a:highlight>
                  <a:schemeClr val="dk1"/>
                </a:highlight>
              </a:rPr>
              <a:t>CIFAR-10 - </a:t>
            </a:r>
            <a:r>
              <a:rPr lang="en" sz="1200">
                <a:highlight>
                  <a:schemeClr val="dk1"/>
                </a:highlight>
              </a:rPr>
              <a:t>(Canadian Institute for Advanced Research)</a:t>
            </a:r>
            <a:endParaRPr sz="1200">
              <a:highlight>
                <a:schemeClr val="dk1"/>
              </a:highlight>
            </a:endParaRPr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>
                <a:highlight>
                  <a:schemeClr val="dk1"/>
                </a:highlight>
              </a:rPr>
              <a:t>ILSVRC-2012 (ImageNet)</a:t>
            </a:r>
            <a:r>
              <a:rPr lang="en" sz="1400">
                <a:highlight>
                  <a:schemeClr val="dk1"/>
                </a:highlight>
              </a:rPr>
              <a:t> - </a:t>
            </a:r>
            <a:r>
              <a:rPr lang="en" sz="1200">
                <a:highlight>
                  <a:schemeClr val="dk1"/>
                </a:highlight>
              </a:rPr>
              <a:t>(ImageNet Large Scale Visual Recognition Challenge)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metric: Area under the receiver operating characteristic curve (ROC AUC) adjusted to multi-class tasks.​</a:t>
            </a:r>
            <a:endParaRPr sz="1400">
              <a:highlight>
                <a:schemeClr val="dk1"/>
              </a:highlight>
            </a:endParaRPr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919750" y="919750"/>
            <a:ext cx="7304400" cy="3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​Methods for addressing class imbalance:​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level methods: </a:t>
            </a:r>
            <a:r>
              <a:rPr lang="en" sz="1200"/>
              <a:t>Operates on training set and change its class distribution.​</a:t>
            </a:r>
            <a:endParaRPr sz="12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Oversampling: </a:t>
            </a:r>
            <a:r>
              <a:rPr lang="en" sz="1200"/>
              <a:t>Ex: SMOTE.​</a:t>
            </a:r>
            <a:endParaRPr sz="12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Undersampling. </a:t>
            </a:r>
            <a:r>
              <a:rPr lang="en" sz="1200"/>
              <a:t>Ex: One-sided selection.​</a:t>
            </a:r>
            <a:endParaRPr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Classifier level methods: </a:t>
            </a:r>
            <a:r>
              <a:rPr lang="en" sz="1200"/>
              <a:t>Algorithmic level adjustments.​</a:t>
            </a:r>
            <a:endParaRPr sz="12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​Thresholding.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Cost sensitive learning.​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Hybrid of methods. </a:t>
            </a:r>
            <a:endParaRPr sz="1400"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19750" y="1401950"/>
            <a:ext cx="73044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Forms of imbalances: Step Imbalance and Linear Imbalance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Where,  μ = the fraction of minority classes.</a:t>
            </a:r>
            <a:endParaRPr sz="12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  ρ = ratio of samples in majority classes by samples in minority classes.</a:t>
            </a:r>
            <a:endParaRPr sz="1200"/>
          </a:p>
        </p:txBody>
      </p:sp>
      <p:sp>
        <p:nvSpPr>
          <p:cNvPr id="163" name="Google Shape;163;p18"/>
          <p:cNvSpPr txBox="1"/>
          <p:nvPr/>
        </p:nvSpPr>
        <p:spPr>
          <a:xfrm>
            <a:off x="2553225" y="3537900"/>
            <a:ext cx="4135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Figure1: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Step Imbalance(a-b) &amp; Linear Imbalance(c)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919750" y="393750"/>
            <a:ext cx="7416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Experimental Setup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25" y="1937750"/>
            <a:ext cx="5590000" cy="1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919750" y="1446600"/>
            <a:ext cx="74256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	Methods of addressing imbalance: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minority oversampling​.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majority undersampling​.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Two-phase training with pre-training on randomly oversampled dataset .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Two-phase training with pre-training on randomly undersampled dataset.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Baseline (do-nothing) 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928700" y="1384100"/>
            <a:ext cx="72957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dk1"/>
                </a:highlight>
              </a:rPr>
              <a:t>3. 	DataSets &amp; Models: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I</a:t>
            </a:r>
            <a:r>
              <a:rPr lang="en" sz="1400">
                <a:highlight>
                  <a:schemeClr val="dk1"/>
                </a:highlight>
              </a:rPr>
              <a:t>ntroduces artificial imbalance for MINST and CIFAR-10 datasets and is trained using stochastic gradient descent (SGD). </a:t>
            </a:r>
            <a:endParaRPr sz="1400">
              <a:highlight>
                <a:schemeClr val="dk1"/>
              </a:highlight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63" y="1875225"/>
            <a:ext cx="6402576" cy="12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866425" y="3234275"/>
            <a:ext cx="3187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Table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1: Summary of used Datasets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910825" y="393750"/>
            <a:ext cx="7322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30450" y="1143000"/>
            <a:ext cx="37416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Step Imbalance: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effect of class imbalance on classification performance is detrimental.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Imbalance is significantly stronger for tasks with higher complexity.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increasing no of minority classes as well as Imbalance ratio had a negative effect on performance.</a:t>
            </a:r>
            <a:endParaRPr sz="1400"/>
          </a:p>
        </p:txBody>
      </p:sp>
      <p:pic>
        <p:nvPicPr>
          <p:cNvPr descr="A collage of graphs&#10;&#10;Description automatically generated" id="187" name="Google Shape;187;p21"/>
          <p:cNvPicPr preferRelativeResize="0"/>
          <p:nvPr/>
        </p:nvPicPr>
        <p:blipFill rotWithShape="1">
          <a:blip r:embed="rId3">
            <a:alphaModFix/>
          </a:blip>
          <a:srcRect b="9412" l="0" r="0" t="0"/>
          <a:stretch/>
        </p:blipFill>
        <p:spPr>
          <a:xfrm>
            <a:off x="4572000" y="1312662"/>
            <a:ext cx="4116575" cy="251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4572000" y="4018375"/>
            <a:ext cx="41166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Figure 2: Comparison on MNIST (a - c) and CIFAR-10 (d - f) for step imbalance with fixed 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minority</a:t>
            </a:r>
            <a:r>
              <a:rPr lang="en" sz="10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classes. (Buda et al., 2018)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