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9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5" r:id="rId11"/>
    <p:sldId id="266" r:id="rId12"/>
  </p:sldIdLst>
  <p:sldSz cx="18288000" cy="10287000"/>
  <p:notesSz cx="6858000" cy="9144000"/>
  <p:embeddedFontLst>
    <p:embeddedFont>
      <p:font typeface="Clear Sans Regular Bold" panose="020B0604020202020204" charset="0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100FF"/>
    <a:srgbClr val="883C84"/>
    <a:srgbClr val="461B49"/>
    <a:srgbClr val="963488"/>
    <a:srgbClr val="2831A2"/>
    <a:srgbClr val="2086AA"/>
    <a:srgbClr val="1994B1"/>
    <a:srgbClr val="00B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83" autoAdjust="0"/>
    <p:restoredTop sz="73146" autoAdjust="0"/>
  </p:normalViewPr>
  <p:slideViewPr>
    <p:cSldViewPr>
      <p:cViewPr varScale="1">
        <p:scale>
          <a:sx n="55" d="100"/>
          <a:sy n="55" d="100"/>
        </p:scale>
        <p:origin x="942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Coading\Forage\Accenture\Forage_accenture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Coading\Forage\Accenture\Forage_accenture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Coading\Forage\Accenture\Forage_accenture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Coading\Forage\Accenture\Forage_accenture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400" b="1"/>
              <a:t>Top 5 Most Popular Category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'Popular Categaories'!$F$7</c:f>
              <c:strCache>
                <c:ptCount val="1"/>
                <c:pt idx="0">
                  <c:v>Total Score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'Popular Categaories'!$E$8:$E$12</c:f>
              <c:strCache>
                <c:ptCount val="5"/>
                <c:pt idx="0">
                  <c:v>Animals</c:v>
                </c:pt>
                <c:pt idx="1">
                  <c:v>science</c:v>
                </c:pt>
                <c:pt idx="2">
                  <c:v>healthy eating</c:v>
                </c:pt>
                <c:pt idx="3">
                  <c:v>technology</c:v>
                </c:pt>
                <c:pt idx="4">
                  <c:v>food</c:v>
                </c:pt>
              </c:strCache>
            </c:strRef>
          </c:cat>
          <c:val>
            <c:numRef>
              <c:f>'Popular Categaories'!$F$8:$F$12</c:f>
              <c:numCache>
                <c:formatCode>General</c:formatCode>
                <c:ptCount val="5"/>
                <c:pt idx="0">
                  <c:v>74965</c:v>
                </c:pt>
                <c:pt idx="1">
                  <c:v>71168</c:v>
                </c:pt>
                <c:pt idx="2">
                  <c:v>69339</c:v>
                </c:pt>
                <c:pt idx="3">
                  <c:v>68738</c:v>
                </c:pt>
                <c:pt idx="4">
                  <c:v>66676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768-4EF8-9419-518C7243B5C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2111818400"/>
        <c:axId val="2111816960"/>
      </c:barChart>
      <c:catAx>
        <c:axId val="21118184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1816960"/>
        <c:crosses val="autoZero"/>
        <c:auto val="1"/>
        <c:lblAlgn val="ctr"/>
        <c:lblOffset val="100"/>
        <c:noMultiLvlLbl val="0"/>
      </c:catAx>
      <c:valAx>
        <c:axId val="21118169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18184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 b="1"/>
              <a:t>Consposition</a:t>
            </a:r>
            <a:r>
              <a:rPr lang="en-US" sz="2000" b="1" baseline="0"/>
              <a:t> </a:t>
            </a:r>
            <a:r>
              <a:rPr lang="en-US" sz="2000" b="1"/>
              <a:t>analysis</a:t>
            </a:r>
            <a:r>
              <a:rPr lang="en-US" sz="2000" b="1" baseline="0"/>
              <a:t> of top 5 categories</a:t>
            </a:r>
            <a:endParaRPr lang="en-US" sz="2000" b="1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'Popular Categaories'!$F$7</c:f>
              <c:strCache>
                <c:ptCount val="1"/>
                <c:pt idx="0">
                  <c:v>Total Score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8B7-4DF2-BCC8-75541455C58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8B7-4DF2-BCC8-75541455C589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8B7-4DF2-BCC8-75541455C589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38B7-4DF2-BCC8-75541455C589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38B7-4DF2-BCC8-75541455C589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'Popular Categaories'!$E$8:$E$12</c:f>
              <c:strCache>
                <c:ptCount val="5"/>
                <c:pt idx="0">
                  <c:v>Animals</c:v>
                </c:pt>
                <c:pt idx="1">
                  <c:v>science</c:v>
                </c:pt>
                <c:pt idx="2">
                  <c:v>healthy eating</c:v>
                </c:pt>
                <c:pt idx="3">
                  <c:v>technology</c:v>
                </c:pt>
                <c:pt idx="4">
                  <c:v>food</c:v>
                </c:pt>
              </c:strCache>
            </c:strRef>
          </c:cat>
          <c:val>
            <c:numRef>
              <c:f>'Popular Categaories'!$F$8:$F$12</c:f>
              <c:numCache>
                <c:formatCode>General</c:formatCode>
                <c:ptCount val="5"/>
                <c:pt idx="0">
                  <c:v>74965</c:v>
                </c:pt>
                <c:pt idx="1">
                  <c:v>71168</c:v>
                </c:pt>
                <c:pt idx="2">
                  <c:v>69339</c:v>
                </c:pt>
                <c:pt idx="3">
                  <c:v>68738</c:v>
                </c:pt>
                <c:pt idx="4">
                  <c:v>66676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38B7-4DF2-BCC8-75541455C589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 b="1"/>
              <a:t>Content Sentiments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'Sentiment an.'!$H$2</c:f>
              <c:strCache>
                <c:ptCount val="1"/>
                <c:pt idx="0">
                  <c:v>photo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5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'Sentiment an.'!$I$1:$L$1</c:f>
              <c:strCache>
                <c:ptCount val="4"/>
                <c:pt idx="0">
                  <c:v>Count</c:v>
                </c:pt>
                <c:pt idx="1">
                  <c:v>Positive</c:v>
                </c:pt>
                <c:pt idx="2">
                  <c:v>Negative</c:v>
                </c:pt>
                <c:pt idx="3">
                  <c:v>Neutral</c:v>
                </c:pt>
              </c:strCache>
            </c:strRef>
          </c:cat>
          <c:val>
            <c:numRef>
              <c:f>'Sentiment an.'!$I$2:$L$2</c:f>
              <c:numCache>
                <c:formatCode>General</c:formatCode>
                <c:ptCount val="4"/>
                <c:pt idx="0">
                  <c:v>6589</c:v>
                </c:pt>
                <c:pt idx="1">
                  <c:v>3700</c:v>
                </c:pt>
                <c:pt idx="2">
                  <c:v>2057</c:v>
                </c:pt>
                <c:pt idx="3">
                  <c:v>832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FAD-4F47-BFC1-773A94F7FF2F}"/>
            </c:ext>
          </c:extLst>
        </c:ser>
        <c:ser>
          <c:idx val="1"/>
          <c:order val="1"/>
          <c:tx>
            <c:strRef>
              <c:f>'Sentiment an.'!$H$3</c:f>
              <c:strCache>
                <c:ptCount val="1"/>
                <c:pt idx="0">
                  <c:v>video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5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'Sentiment an.'!$I$1:$L$1</c:f>
              <c:strCache>
                <c:ptCount val="4"/>
                <c:pt idx="0">
                  <c:v>Count</c:v>
                </c:pt>
                <c:pt idx="1">
                  <c:v>Positive</c:v>
                </c:pt>
                <c:pt idx="2">
                  <c:v>Negative</c:v>
                </c:pt>
                <c:pt idx="3">
                  <c:v>Neutral</c:v>
                </c:pt>
              </c:strCache>
            </c:strRef>
          </c:cat>
          <c:val>
            <c:numRef>
              <c:f>'Sentiment an.'!$I$3:$L$3</c:f>
              <c:numCache>
                <c:formatCode>General</c:formatCode>
                <c:ptCount val="4"/>
                <c:pt idx="0">
                  <c:v>6245</c:v>
                </c:pt>
                <c:pt idx="1">
                  <c:v>3510</c:v>
                </c:pt>
                <c:pt idx="2">
                  <c:v>1943</c:v>
                </c:pt>
                <c:pt idx="3">
                  <c:v>792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FAD-4F47-BFC1-773A94F7FF2F}"/>
            </c:ext>
          </c:extLst>
        </c:ser>
        <c:ser>
          <c:idx val="2"/>
          <c:order val="2"/>
          <c:tx>
            <c:strRef>
              <c:f>'Sentiment an.'!$H$4</c:f>
              <c:strCache>
                <c:ptCount val="1"/>
                <c:pt idx="0">
                  <c:v>GIF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5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'Sentiment an.'!$I$1:$L$1</c:f>
              <c:strCache>
                <c:ptCount val="4"/>
                <c:pt idx="0">
                  <c:v>Count</c:v>
                </c:pt>
                <c:pt idx="1">
                  <c:v>Positive</c:v>
                </c:pt>
                <c:pt idx="2">
                  <c:v>Negative</c:v>
                </c:pt>
                <c:pt idx="3">
                  <c:v>Neutral</c:v>
                </c:pt>
              </c:strCache>
            </c:strRef>
          </c:cat>
          <c:val>
            <c:numRef>
              <c:f>'Sentiment an.'!$I$4:$L$4</c:f>
              <c:numCache>
                <c:formatCode>General</c:formatCode>
                <c:ptCount val="4"/>
                <c:pt idx="0">
                  <c:v>6079</c:v>
                </c:pt>
                <c:pt idx="1">
                  <c:v>3381</c:v>
                </c:pt>
                <c:pt idx="2">
                  <c:v>1924</c:v>
                </c:pt>
                <c:pt idx="3">
                  <c:v>774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FAD-4F47-BFC1-773A94F7FF2F}"/>
            </c:ext>
          </c:extLst>
        </c:ser>
        <c:ser>
          <c:idx val="3"/>
          <c:order val="3"/>
          <c:tx>
            <c:strRef>
              <c:f>'Sentiment an.'!$H$5</c:f>
              <c:strCache>
                <c:ptCount val="1"/>
                <c:pt idx="0">
                  <c:v>audio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5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'Sentiment an.'!$I$1:$L$1</c:f>
              <c:strCache>
                <c:ptCount val="4"/>
                <c:pt idx="0">
                  <c:v>Count</c:v>
                </c:pt>
                <c:pt idx="1">
                  <c:v>Positive</c:v>
                </c:pt>
                <c:pt idx="2">
                  <c:v>Negative</c:v>
                </c:pt>
                <c:pt idx="3">
                  <c:v>Neutral</c:v>
                </c:pt>
              </c:strCache>
            </c:strRef>
          </c:cat>
          <c:val>
            <c:numRef>
              <c:f>'Sentiment an.'!$I$5:$L$5</c:f>
              <c:numCache>
                <c:formatCode>General</c:formatCode>
                <c:ptCount val="4"/>
                <c:pt idx="0">
                  <c:v>5660</c:v>
                </c:pt>
                <c:pt idx="1">
                  <c:v>3216</c:v>
                </c:pt>
                <c:pt idx="2">
                  <c:v>1771</c:v>
                </c:pt>
                <c:pt idx="3">
                  <c:v>673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FAD-4F47-BFC1-773A94F7FF2F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133268048"/>
        <c:axId val="133269488"/>
      </c:barChart>
      <c:catAx>
        <c:axId val="13326804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3269488"/>
        <c:crosses val="autoZero"/>
        <c:auto val="1"/>
        <c:lblAlgn val="ctr"/>
        <c:lblOffset val="100"/>
        <c:noMultiLvlLbl val="0"/>
      </c:catAx>
      <c:valAx>
        <c:axId val="13326948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32680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 b="1" dirty="0"/>
              <a:t>Count of</a:t>
            </a:r>
            <a:r>
              <a:rPr lang="en-US" sz="2000" b="1" baseline="0" dirty="0"/>
              <a:t> each Type</a:t>
            </a:r>
            <a:endParaRPr lang="en-US" sz="2000" b="1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'Sentiment an.'!$I$1</c:f>
              <c:strCache>
                <c:ptCount val="1"/>
                <c:pt idx="0">
                  <c:v>Count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CDD-498B-8B9D-DE192F36680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CDD-498B-8B9D-DE192F36680D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CCDD-498B-8B9D-DE192F36680D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CCDD-498B-8B9D-DE192F36680D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'Sentiment an.'!$H$2:$H$5</c:f>
              <c:strCache>
                <c:ptCount val="4"/>
                <c:pt idx="0">
                  <c:v>photo</c:v>
                </c:pt>
                <c:pt idx="1">
                  <c:v>video</c:v>
                </c:pt>
                <c:pt idx="2">
                  <c:v>GIF</c:v>
                </c:pt>
                <c:pt idx="3">
                  <c:v>audio</c:v>
                </c:pt>
              </c:strCache>
            </c:strRef>
          </c:cat>
          <c:val>
            <c:numRef>
              <c:f>'Sentiment an.'!$I$2:$I$5</c:f>
              <c:numCache>
                <c:formatCode>General</c:formatCode>
                <c:ptCount val="4"/>
                <c:pt idx="0">
                  <c:v>6589</c:v>
                </c:pt>
                <c:pt idx="1">
                  <c:v>6245</c:v>
                </c:pt>
                <c:pt idx="2">
                  <c:v>6079</c:v>
                </c:pt>
                <c:pt idx="3">
                  <c:v>5660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CCDD-498B-8B9D-DE192F36680D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31.07.2024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31.07.2024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</a:t>
            </a:fld>
            <a:endParaRPr lang="cs-CZ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01.08.2024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10</a:t>
            </a:fld>
            <a:endParaRPr lang="cs-CZ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31.07.2024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11</a:t>
            </a:fld>
            <a:endParaRPr lang="cs-CZ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31.07.2024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2</a:t>
            </a:fld>
            <a:endParaRPr lang="cs-CZ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31.07.2024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3</a:t>
            </a:fld>
            <a:endParaRPr lang="cs-CZ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31.07.2024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4</a:t>
            </a:fld>
            <a:endParaRPr lang="cs-CZ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31.07.2024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5</a:t>
            </a:fld>
            <a:endParaRPr lang="cs-CZ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31.07.2024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6</a:t>
            </a:fld>
            <a:endParaRPr lang="cs-CZ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31.07.2024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7</a:t>
            </a:fld>
            <a:endParaRPr lang="cs-CZ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31.07.2024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8</a:t>
            </a:fld>
            <a:endParaRPr lang="cs-CZ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31.07.2024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84730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18.jpeg"/><Relationship Id="rId4" Type="http://schemas.openxmlformats.org/officeDocument/2006/relationships/image" Target="../media/image17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19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6.svg"/><Relationship Id="rId9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17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hart" Target="../charts/chart2.xml"/><Relationship Id="rId3" Type="http://schemas.openxmlformats.org/officeDocument/2006/relationships/image" Target="../media/image7.png"/><Relationship Id="rId7" Type="http://schemas.openxmlformats.org/officeDocument/2006/relationships/chart" Target="../charts/chart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hart" Target="../charts/chart4.xml"/><Relationship Id="rId3" Type="http://schemas.openxmlformats.org/officeDocument/2006/relationships/image" Target="../media/image7.png"/><Relationship Id="rId7" Type="http://schemas.openxmlformats.org/officeDocument/2006/relationships/chart" Target="../charts/chart3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6394731" y="0"/>
            <a:ext cx="1893269" cy="10287000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6545735" y="406153"/>
            <a:ext cx="10042534" cy="9474693"/>
            <a:chOff x="0" y="0"/>
            <a:chExt cx="13390046" cy="12632924"/>
          </a:xfrm>
        </p:grpSpPr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0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0"/>
              <a:ext cx="3005065" cy="2794710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3279405"/>
              <a:ext cx="3005065" cy="2794710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6558809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20" name="Group 20"/>
          <p:cNvGrpSpPr/>
          <p:nvPr/>
        </p:nvGrpSpPr>
        <p:grpSpPr>
          <a:xfrm>
            <a:off x="1104900" y="824285"/>
            <a:ext cx="8750843" cy="8318192"/>
            <a:chOff x="0" y="0"/>
            <a:chExt cx="11667791" cy="11090922"/>
          </a:xfrm>
        </p:grpSpPr>
        <p:grpSp>
          <p:nvGrpSpPr>
            <p:cNvPr id="21" name="Group 21"/>
            <p:cNvGrpSpPr>
              <a:grpSpLocks noChangeAspect="1"/>
            </p:cNvGrpSpPr>
            <p:nvPr/>
          </p:nvGrpSpPr>
          <p:grpSpPr>
            <a:xfrm>
              <a:off x="1931835" y="1354967"/>
              <a:ext cx="9735956" cy="9735956"/>
              <a:chOff x="0" y="0"/>
              <a:chExt cx="6350000" cy="63500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96140" y="376277"/>
              <a:ext cx="9735956" cy="9756713"/>
            </a:xfrm>
            <a:prstGeom prst="rect">
              <a:avLst/>
            </a:prstGeom>
          </p:spPr>
        </p:pic>
      </p:grpSp>
      <p:sp>
        <p:nvSpPr>
          <p:cNvPr id="24" name="TextBox 24"/>
          <p:cNvSpPr txBox="1"/>
          <p:nvPr/>
        </p:nvSpPr>
        <p:spPr>
          <a:xfrm>
            <a:off x="1970886" y="3465553"/>
            <a:ext cx="6069625" cy="284693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1059"/>
              </a:lnSpc>
            </a:pPr>
            <a:r>
              <a:rPr lang="en-US" sz="9600" b="1" dirty="0">
                <a:solidFill>
                  <a:schemeClr val="bg1"/>
                </a:solidFill>
              </a:rPr>
              <a:t>Social </a:t>
            </a:r>
          </a:p>
          <a:p>
            <a:pPr algn="ctr">
              <a:lnSpc>
                <a:spcPts val="11059"/>
              </a:lnSpc>
            </a:pPr>
            <a:r>
              <a:rPr lang="en-US" sz="9600" b="1" dirty="0">
                <a:solidFill>
                  <a:schemeClr val="bg1"/>
                </a:solidFill>
              </a:rPr>
              <a:t>Buzz</a:t>
            </a:r>
            <a:endParaRPr lang="en-US" sz="9600" b="1" spc="-105" dirty="0">
              <a:solidFill>
                <a:schemeClr val="bg1"/>
              </a:solidFill>
              <a:latin typeface="Graphik Regular" panose="020B0503030202060203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5003701"/>
            <a:ext cx="942466" cy="279598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2227332"/>
            <a:ext cx="942466" cy="279598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7780070"/>
            <a:ext cx="942466" cy="279598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rcRect l="4069" t="1617" r="4069" b="1617"/>
          <a:stretch>
            <a:fillRect/>
          </a:stretch>
        </p:blipFill>
        <p:spPr>
          <a:xfrm>
            <a:off x="5438298" y="1161805"/>
            <a:ext cx="5036754" cy="796339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457200" y="4539600"/>
            <a:ext cx="4703553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Summary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327032" y="9481425"/>
            <a:ext cx="9711338" cy="2017079"/>
            <a:chOff x="0" y="0"/>
            <a:chExt cx="12948451" cy="2689439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327032" y="-1179605"/>
            <a:ext cx="9711338" cy="2017079"/>
            <a:chOff x="0" y="0"/>
            <a:chExt cx="12948451" cy="2689439"/>
          </a:xfrm>
        </p:grpSpPr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20" name="Group 11">
            <a:extLst>
              <a:ext uri="{FF2B5EF4-FFF2-40B4-BE49-F238E27FC236}">
                <a16:creationId xmlns:a16="http://schemas.microsoft.com/office/drawing/2014/main" id="{C00ABEC5-EF3F-4E3E-827E-EB1F2EF17C0D}"/>
              </a:ext>
            </a:extLst>
          </p:cNvPr>
          <p:cNvGrpSpPr/>
          <p:nvPr/>
        </p:nvGrpSpPr>
        <p:grpSpPr>
          <a:xfrm>
            <a:off x="11581833" y="1580430"/>
            <a:ext cx="5677467" cy="867617"/>
            <a:chOff x="0" y="-47625"/>
            <a:chExt cx="7569956" cy="1156823"/>
          </a:xfrm>
        </p:grpSpPr>
        <p:sp>
          <p:nvSpPr>
            <p:cNvPr id="21" name="TextBox 12">
              <a:extLst>
                <a:ext uri="{FF2B5EF4-FFF2-40B4-BE49-F238E27FC236}">
                  <a16:creationId xmlns:a16="http://schemas.microsoft.com/office/drawing/2014/main" id="{19A1BE45-8301-44C6-A0D0-F8FDA800622F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2" name="TextBox 13">
              <a:extLst>
                <a:ext uri="{FF2B5EF4-FFF2-40B4-BE49-F238E27FC236}">
                  <a16:creationId xmlns:a16="http://schemas.microsoft.com/office/drawing/2014/main" id="{3DAE5247-0244-4123-A713-8D8809E80C70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3509ECDE-BDBB-DF5F-D5BB-302B29328C5E}"/>
              </a:ext>
            </a:extLst>
          </p:cNvPr>
          <p:cNvSpPr txBox="1"/>
          <p:nvPr/>
        </p:nvSpPr>
        <p:spPr>
          <a:xfrm>
            <a:off x="11811001" y="1333500"/>
            <a:ext cx="54483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There are a total of 16 distinct content categories.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Out of which Ammal and Science categories are the most popular one.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4 type of content - Photo, Video, Gif and Audio.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Out of which people prefer photo and video.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May month has the highest number of posts.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83DC568-8A73-4E9F-4E0B-91F8395F85FC}"/>
              </a:ext>
            </a:extLst>
          </p:cNvPr>
          <p:cNvSpPr txBox="1"/>
          <p:nvPr/>
        </p:nvSpPr>
        <p:spPr>
          <a:xfrm>
            <a:off x="11277600" y="4969014"/>
            <a:ext cx="52959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tx2">
                    <a:lumMod val="50000"/>
                  </a:schemeClr>
                </a:solidFill>
              </a:rPr>
              <a:t>Conclusion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06FBE4C-E6ED-BAF7-1E17-50CB4370D67D}"/>
              </a:ext>
            </a:extLst>
          </p:cNvPr>
          <p:cNvSpPr txBox="1"/>
          <p:nvPr/>
        </p:nvSpPr>
        <p:spPr>
          <a:xfrm>
            <a:off x="11811001" y="5829300"/>
            <a:ext cx="52959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Should focus more on the top 3 categories that's animal, technology, science, healthy eating and food.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create campaign to specifically target those audiences.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Need to maximize in the month of January, may and august as they number of posts in these months are the highest.</a:t>
            </a:r>
          </a:p>
          <a:p>
            <a:endParaRPr lang="en-US" sz="20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21913" y="5552246"/>
            <a:ext cx="5385738" cy="4122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40"/>
              </a:lnSpc>
            </a:pPr>
            <a:r>
              <a:rPr lang="en-US" sz="2600" spc="-26" dirty="0">
                <a:solidFill>
                  <a:srgbClr val="FFFFFF"/>
                </a:solidFill>
                <a:latin typeface="Graphik Regular" panose="020B0503030202060203" pitchFamily="34" charset="0"/>
              </a:rPr>
              <a:t>ANY QUESTIONS?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728428" y="3599225"/>
            <a:ext cx="3546595" cy="3371248"/>
            <a:chOff x="0" y="0"/>
            <a:chExt cx="4728794" cy="4494997"/>
          </a:xfrm>
        </p:grpSpPr>
        <p:grpSp>
          <p:nvGrpSpPr>
            <p:cNvPr id="4" name="Group 4"/>
            <p:cNvGrpSpPr>
              <a:grpSpLocks noChangeAspect="1"/>
            </p:cNvGrpSpPr>
            <p:nvPr/>
          </p:nvGrpSpPr>
          <p:grpSpPr>
            <a:xfrm>
              <a:off x="782946" y="549149"/>
              <a:ext cx="3945848" cy="3945848"/>
              <a:chOff x="0" y="0"/>
              <a:chExt cx="6350000" cy="63500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chemeClr val="bg1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160550" y="152500"/>
              <a:ext cx="3945848" cy="3954260"/>
            </a:xfrm>
            <a:prstGeom prst="rect">
              <a:avLst/>
            </a:prstGeom>
          </p:spPr>
        </p:pic>
      </p:grpSp>
      <p:sp>
        <p:nvSpPr>
          <p:cNvPr id="7" name="TextBox 7"/>
          <p:cNvSpPr txBox="1"/>
          <p:nvPr/>
        </p:nvSpPr>
        <p:spPr>
          <a:xfrm>
            <a:off x="4669076" y="4178375"/>
            <a:ext cx="57298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Thank you!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517113" y="-1140306"/>
            <a:ext cx="17253775" cy="2017079"/>
            <a:chOff x="0" y="0"/>
            <a:chExt cx="23005033" cy="2689439"/>
          </a:xfrm>
        </p:grpSpPr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517113" y="9394369"/>
            <a:ext cx="17253775" cy="2017079"/>
            <a:chOff x="0" y="0"/>
            <a:chExt cx="23005033" cy="2689439"/>
          </a:xfrm>
        </p:grpSpPr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921591" y="3285301"/>
            <a:ext cx="8673443" cy="3762839"/>
            <a:chOff x="0" y="0"/>
            <a:chExt cx="11564591" cy="5017118"/>
          </a:xfrm>
        </p:grpSpPr>
        <p:sp>
          <p:nvSpPr>
            <p:cNvPr id="3" name="TextBox 3"/>
            <p:cNvSpPr txBox="1"/>
            <p:nvPr/>
          </p:nvSpPr>
          <p:spPr>
            <a:xfrm>
              <a:off x="0" y="0"/>
              <a:ext cx="11564591" cy="164147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9600"/>
                </a:lnSpc>
              </a:pPr>
              <a:r>
                <a:rPr lang="en-US" sz="8000" spc="-80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Today's agenda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2298167"/>
              <a:ext cx="11564591" cy="271895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Project recap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Problem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The Analytics team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Process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Insights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Summary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5307242" y="-1685151"/>
            <a:ext cx="3545508" cy="3370302"/>
            <a:chOff x="0" y="0"/>
            <a:chExt cx="4727344" cy="4493736"/>
          </a:xfrm>
        </p:grpSpPr>
        <p:grpSp>
          <p:nvGrpSpPr>
            <p:cNvPr id="6" name="Group 6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9" name="Group 9"/>
          <p:cNvGrpSpPr/>
          <p:nvPr/>
        </p:nvGrpSpPr>
        <p:grpSpPr>
          <a:xfrm>
            <a:off x="13610070" y="3458349"/>
            <a:ext cx="3545508" cy="3370302"/>
            <a:chOff x="0" y="0"/>
            <a:chExt cx="4727344" cy="4493736"/>
          </a:xfrm>
        </p:grpSpPr>
        <p:grpSp>
          <p:nvGrpSpPr>
            <p:cNvPr id="10" name="Group 10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1912898" y="8601849"/>
            <a:ext cx="3545508" cy="3370302"/>
            <a:chOff x="0" y="0"/>
            <a:chExt cx="4727344" cy="4493736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-927557" y="406153"/>
            <a:ext cx="2253799" cy="9474693"/>
            <a:chOff x="0" y="0"/>
            <a:chExt cx="3005065" cy="12632924"/>
          </a:xfrm>
        </p:grpSpPr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17113" y="584601"/>
            <a:ext cx="17253775" cy="9117799"/>
            <a:chOff x="0" y="0"/>
            <a:chExt cx="23005033" cy="12157065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3155875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6311751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9467626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3155875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6311751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9467626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3155875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6311751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9467626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3155875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6311751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9467626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3155875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6311751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9467626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3155875"/>
              <a:ext cx="2891870" cy="2689439"/>
            </a:xfrm>
            <a:prstGeom prst="rect">
              <a:avLst/>
            </a:prstGeom>
          </p:spPr>
        </p:pic>
        <p:pic>
          <p:nvPicPr>
            <p:cNvPr id="25" name="Picture 2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6311751"/>
              <a:ext cx="2891870" cy="2689439"/>
            </a:xfrm>
            <a:prstGeom prst="rect">
              <a:avLst/>
            </a:prstGeom>
          </p:spPr>
        </p:pic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9467626"/>
              <a:ext cx="2891870" cy="2689439"/>
            </a:xfrm>
            <a:prstGeom prst="rect">
              <a:avLst/>
            </a:prstGeom>
          </p:spPr>
        </p:pic>
        <p:pic>
          <p:nvPicPr>
            <p:cNvPr id="27" name="Picture 2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155875"/>
              <a:ext cx="2891870" cy="2689439"/>
            </a:xfrm>
            <a:prstGeom prst="rect">
              <a:avLst/>
            </a:prstGeom>
          </p:spPr>
        </p:pic>
        <p:pic>
          <p:nvPicPr>
            <p:cNvPr id="29" name="Picture 2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311751"/>
              <a:ext cx="2891870" cy="2689439"/>
            </a:xfrm>
            <a:prstGeom prst="rect">
              <a:avLst/>
            </a:prstGeom>
          </p:spPr>
        </p:pic>
        <p:pic>
          <p:nvPicPr>
            <p:cNvPr id="30" name="Picture 3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467626"/>
              <a:ext cx="2891870" cy="2689439"/>
            </a:xfrm>
            <a:prstGeom prst="rect">
              <a:avLst/>
            </a:prstGeom>
          </p:spPr>
        </p:pic>
      </p:grpSp>
      <p:sp>
        <p:nvSpPr>
          <p:cNvPr id="31" name="AutoShape 31"/>
          <p:cNvSpPr/>
          <p:nvPr/>
        </p:nvSpPr>
        <p:spPr>
          <a:xfrm>
            <a:off x="4946896" y="2005584"/>
            <a:ext cx="11342283" cy="6275832"/>
          </a:xfrm>
          <a:prstGeom prst="rect">
            <a:avLst/>
          </a:prstGeom>
          <a:solidFill>
            <a:schemeClr val="bg1"/>
          </a:solidFill>
        </p:spPr>
        <p:txBody>
          <a:bodyPr/>
          <a:lstStyle/>
          <a:p>
            <a:endParaRPr lang="en-US" dirty="0"/>
          </a:p>
        </p:txBody>
      </p:sp>
      <p:pic>
        <p:nvPicPr>
          <p:cNvPr id="32" name="Picture 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b="321"/>
          <a:stretch>
            <a:fillRect/>
          </a:stretch>
        </p:blipFill>
        <p:spPr>
          <a:xfrm rot="10799999">
            <a:off x="1983048" y="1909668"/>
            <a:ext cx="6453903" cy="6467663"/>
          </a:xfrm>
          <a:prstGeom prst="rect">
            <a:avLst/>
          </a:prstGeom>
        </p:spPr>
      </p:pic>
      <p:sp>
        <p:nvSpPr>
          <p:cNvPr id="33" name="TextBox 33"/>
          <p:cNvSpPr txBox="1"/>
          <p:nvPr/>
        </p:nvSpPr>
        <p:spPr>
          <a:xfrm>
            <a:off x="2969013" y="3935700"/>
            <a:ext cx="4481973" cy="2462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Project Recap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7EB3368-1153-4CA7-EF7C-FACC4586A92F}"/>
              </a:ext>
            </a:extLst>
          </p:cNvPr>
          <p:cNvSpPr txBox="1"/>
          <p:nvPr/>
        </p:nvSpPr>
        <p:spPr>
          <a:xfrm>
            <a:off x="9144000" y="2951507"/>
            <a:ext cx="645390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400" dirty="0"/>
              <a:t>Social Buzz is a fast growing technology unicorn that need to adapt quickly to it’s global scale .Its a social media platform with over 500 million active users monthly.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An audit of their big data practice.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Recommendations for a successful IPO.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Analysis to find Social Buzz’s the top 5 categories with the largest aggregate popularity.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144000" y="8195696"/>
            <a:ext cx="3545508" cy="3370302"/>
            <a:chOff x="0" y="0"/>
            <a:chExt cx="4727344" cy="4493736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6" name="AutoShape 6"/>
          <p:cNvSpPr/>
          <p:nvPr/>
        </p:nvSpPr>
        <p:spPr>
          <a:xfrm>
            <a:off x="0" y="0"/>
            <a:ext cx="9964482" cy="10287000"/>
          </a:xfrm>
          <a:prstGeom prst="rect">
            <a:avLst/>
          </a:prstGeom>
          <a:solidFill>
            <a:srgbClr val="A100FF"/>
          </a:solidFill>
          <a:ln>
            <a:solidFill>
              <a:srgbClr val="A100FF"/>
            </a:solidFill>
          </a:ln>
        </p:spPr>
        <p:txBody>
          <a:bodyPr/>
          <a:lstStyle/>
          <a:p>
            <a:endParaRPr lang="en-AU" dirty="0"/>
          </a:p>
        </p:txBody>
      </p:sp>
      <p:grpSp>
        <p:nvGrpSpPr>
          <p:cNvPr id="7" name="Group 7"/>
          <p:cNvGrpSpPr/>
          <p:nvPr/>
        </p:nvGrpSpPr>
        <p:grpSpPr>
          <a:xfrm>
            <a:off x="-146279" y="406153"/>
            <a:ext cx="2253799" cy="9474693"/>
            <a:chOff x="0" y="0"/>
            <a:chExt cx="3005065" cy="12632924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1298688" y="1464558"/>
            <a:ext cx="3438614" cy="3297100"/>
            <a:chOff x="0" y="154662"/>
            <a:chExt cx="4584818" cy="4396135"/>
          </a:xfrm>
        </p:grpSpPr>
        <p:grpSp>
          <p:nvGrpSpPr>
            <p:cNvPr id="13" name="Group 13"/>
            <p:cNvGrpSpPr>
              <a:grpSpLocks noChangeAspect="1"/>
            </p:cNvGrpSpPr>
            <p:nvPr/>
          </p:nvGrpSpPr>
          <p:grpSpPr>
            <a:xfrm>
              <a:off x="0" y="656398"/>
              <a:ext cx="3894399" cy="3894399"/>
              <a:chOff x="0" y="0"/>
              <a:chExt cx="6350000" cy="63500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963488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b="321"/>
            <a:stretch>
              <a:fillRect/>
            </a:stretch>
          </p:blipFill>
          <p:spPr>
            <a:xfrm rot="16484543">
              <a:off x="686267" y="150511"/>
              <a:ext cx="3894400" cy="3902702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15986267" y="-1061348"/>
            <a:ext cx="3545508" cy="3370302"/>
            <a:chOff x="0" y="0"/>
            <a:chExt cx="4727344" cy="4493736"/>
          </a:xfrm>
        </p:grpSpPr>
        <p:grpSp>
          <p:nvGrpSpPr>
            <p:cNvPr id="17" name="Group 17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0" name="Picture 20"/>
          <p:cNvPicPr>
            <a:picLocks noChangeAspect="1"/>
          </p:cNvPicPr>
          <p:nvPr/>
        </p:nvPicPr>
        <p:blipFill>
          <a:blip r:embed="rId9"/>
          <a:srcRect l="24693" r="24693"/>
          <a:stretch>
            <a:fillRect/>
          </a:stretch>
        </p:blipFill>
        <p:spPr>
          <a:xfrm>
            <a:off x="11007484" y="1028700"/>
            <a:ext cx="6251816" cy="8229600"/>
          </a:xfrm>
          <a:prstGeom prst="rect">
            <a:avLst/>
          </a:prstGeom>
        </p:spPr>
      </p:pic>
      <p:sp>
        <p:nvSpPr>
          <p:cNvPr id="21" name="TextBox 21"/>
          <p:cNvSpPr txBox="1"/>
          <p:nvPr/>
        </p:nvSpPr>
        <p:spPr>
          <a:xfrm>
            <a:off x="3069738" y="2308953"/>
            <a:ext cx="578686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Problem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A4007FC-8523-CBFC-E2A6-4830218F0DDD}"/>
              </a:ext>
            </a:extLst>
          </p:cNvPr>
          <p:cNvSpPr/>
          <p:nvPr/>
        </p:nvSpPr>
        <p:spPr>
          <a:xfrm>
            <a:off x="2667000" y="4961740"/>
            <a:ext cx="6551063" cy="4296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</a:rPr>
              <a:t>Over </a:t>
            </a:r>
            <a:r>
              <a:rPr lang="en-US" sz="2400" b="1" u="sng" dirty="0">
                <a:solidFill>
                  <a:schemeClr val="tx1"/>
                </a:solidFill>
              </a:rPr>
              <a:t>10000</a:t>
            </a:r>
            <a:r>
              <a:rPr lang="en-US" sz="2400" b="1" dirty="0">
                <a:solidFill>
                  <a:schemeClr val="tx1"/>
                </a:solidFill>
              </a:rPr>
              <a:t> posts per day</a:t>
            </a:r>
          </a:p>
          <a:p>
            <a:endParaRPr lang="en-US" sz="2400" b="1" dirty="0">
              <a:solidFill>
                <a:schemeClr val="tx1"/>
              </a:solidFill>
            </a:endParaRPr>
          </a:p>
          <a:p>
            <a:r>
              <a:rPr lang="en-US" sz="2400" b="1" u="sng" dirty="0">
                <a:solidFill>
                  <a:schemeClr val="tx1"/>
                </a:solidFill>
              </a:rPr>
              <a:t>36,500,000</a:t>
            </a:r>
            <a:r>
              <a:rPr lang="en-US" sz="2400" b="1" dirty="0">
                <a:solidFill>
                  <a:schemeClr val="tx1"/>
                </a:solidFill>
              </a:rPr>
              <a:t> pieces of content per year!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But how to capitalize on it when there is so much?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Analysis to find Social Buzz’s top 5 most popular categories of content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06723" y="406153"/>
            <a:ext cx="9939843" cy="9474693"/>
            <a:chOff x="0" y="0"/>
            <a:chExt cx="13253124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0"/>
              <a:ext cx="3005065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0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9838214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0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3279405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6558809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9838214"/>
              <a:ext cx="3005065" cy="2794710"/>
            </a:xfrm>
            <a:prstGeom prst="rect">
              <a:avLst/>
            </a:prstGeom>
          </p:spPr>
        </p:pic>
      </p:grpSp>
      <p:sp>
        <p:nvSpPr>
          <p:cNvPr id="15" name="AutoShape 15"/>
          <p:cNvSpPr/>
          <p:nvPr/>
        </p:nvSpPr>
        <p:spPr>
          <a:xfrm>
            <a:off x="2110745" y="1825527"/>
            <a:ext cx="6750815" cy="6635945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endParaRPr lang="en-US"/>
          </a:p>
        </p:txBody>
      </p:sp>
      <p:grpSp>
        <p:nvGrpSpPr>
          <p:cNvPr id="16" name="Group 16"/>
          <p:cNvGrpSpPr>
            <a:grpSpLocks noChangeAspect="1"/>
          </p:cNvGrpSpPr>
          <p:nvPr/>
        </p:nvGrpSpPr>
        <p:grpSpPr>
          <a:xfrm>
            <a:off x="11825797" y="1270731"/>
            <a:ext cx="2085137" cy="2085137"/>
            <a:chOff x="0" y="0"/>
            <a:chExt cx="6350000" cy="63500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8" name="Group 18"/>
          <p:cNvGrpSpPr>
            <a:grpSpLocks noChangeAspect="1"/>
          </p:cNvGrpSpPr>
          <p:nvPr/>
        </p:nvGrpSpPr>
        <p:grpSpPr>
          <a:xfrm>
            <a:off x="11419219" y="1028700"/>
            <a:ext cx="2174041" cy="2165548"/>
            <a:chOff x="0" y="0"/>
            <a:chExt cx="6502400" cy="6477000"/>
          </a:xfrm>
        </p:grpSpPr>
        <p:sp>
          <p:nvSpPr>
            <p:cNvPr id="19" name="Freeform 19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5"/>
              <a:stretch>
                <a:fillRect l="-136837" t="-28774" r="-84967" b="-86469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AU" dirty="0"/>
            </a:p>
          </p:txBody>
        </p:sp>
        <p:sp>
          <p:nvSpPr>
            <p:cNvPr id="20" name="Freeform 20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1" name="Group 21"/>
          <p:cNvGrpSpPr>
            <a:grpSpLocks noChangeAspect="1"/>
          </p:cNvGrpSpPr>
          <p:nvPr/>
        </p:nvGrpSpPr>
        <p:grpSpPr>
          <a:xfrm>
            <a:off x="11825797" y="4221947"/>
            <a:ext cx="2085137" cy="2085137"/>
            <a:chOff x="0" y="0"/>
            <a:chExt cx="6350000" cy="63500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grpSp>
        <p:nvGrpSpPr>
          <p:cNvPr id="23" name="Group 23"/>
          <p:cNvGrpSpPr>
            <a:grpSpLocks noChangeAspect="1"/>
          </p:cNvGrpSpPr>
          <p:nvPr/>
        </p:nvGrpSpPr>
        <p:grpSpPr>
          <a:xfrm>
            <a:off x="11411515" y="4002073"/>
            <a:ext cx="2187334" cy="2123082"/>
            <a:chOff x="-23042" y="66269"/>
            <a:chExt cx="6542158" cy="6349987"/>
          </a:xfrm>
        </p:grpSpPr>
        <p:sp>
          <p:nvSpPr>
            <p:cNvPr id="24" name="Freeform 24"/>
            <p:cNvSpPr/>
            <p:nvPr/>
          </p:nvSpPr>
          <p:spPr>
            <a:xfrm>
              <a:off x="-23042" y="119185"/>
              <a:ext cx="6542158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6"/>
              <a:stretch>
                <a:fillRect l="-162891" t="-16684" r="-160683" b="-166629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25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6" name="Group 26"/>
          <p:cNvGrpSpPr>
            <a:grpSpLocks noChangeAspect="1"/>
          </p:cNvGrpSpPr>
          <p:nvPr/>
        </p:nvGrpSpPr>
        <p:grpSpPr>
          <a:xfrm>
            <a:off x="11825797" y="7173163"/>
            <a:ext cx="2085137" cy="2085137"/>
            <a:chOff x="0" y="0"/>
            <a:chExt cx="6350000" cy="635000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grpSp>
        <p:nvGrpSpPr>
          <p:cNvPr id="28" name="Group 28"/>
          <p:cNvGrpSpPr>
            <a:grpSpLocks noChangeAspect="1"/>
          </p:cNvGrpSpPr>
          <p:nvPr/>
        </p:nvGrpSpPr>
        <p:grpSpPr>
          <a:xfrm>
            <a:off x="11419219" y="6931132"/>
            <a:ext cx="2174041" cy="2165548"/>
            <a:chOff x="0" y="0"/>
            <a:chExt cx="6502400" cy="6477000"/>
          </a:xfrm>
        </p:grpSpPr>
        <p:sp>
          <p:nvSpPr>
            <p:cNvPr id="29" name="Freeform 29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7"/>
              <a:stretch>
                <a:fillRect l="-164266" t="1917" r="-22903" b="-93994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AU" dirty="0"/>
            </a:p>
          </p:txBody>
        </p:sp>
        <p:sp>
          <p:nvSpPr>
            <p:cNvPr id="30" name="Freeform 30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1" name="TextBox 31"/>
          <p:cNvSpPr txBox="1"/>
          <p:nvPr/>
        </p:nvSpPr>
        <p:spPr>
          <a:xfrm>
            <a:off x="2670508" y="3331799"/>
            <a:ext cx="5612273" cy="36933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The Analytics team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507602C-26B8-06EA-93ED-C8DB2CAB11E8}"/>
              </a:ext>
            </a:extLst>
          </p:cNvPr>
          <p:cNvSpPr txBox="1"/>
          <p:nvPr/>
        </p:nvSpPr>
        <p:spPr>
          <a:xfrm>
            <a:off x="14016176" y="7785399"/>
            <a:ext cx="34556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Andrew Fleming</a:t>
            </a:r>
            <a:endParaRPr lang="en-US" sz="2400" dirty="0"/>
          </a:p>
          <a:p>
            <a:pPr algn="ctr"/>
            <a:r>
              <a:rPr lang="en-US" sz="2400" dirty="0"/>
              <a:t>Chief Technical Architect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36293FD-65A7-6CCE-A973-C80321CD4F5B}"/>
              </a:ext>
            </a:extLst>
          </p:cNvPr>
          <p:cNvSpPr txBox="1"/>
          <p:nvPr/>
        </p:nvSpPr>
        <p:spPr>
          <a:xfrm>
            <a:off x="13910934" y="4666445"/>
            <a:ext cx="345567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Marcus </a:t>
            </a:r>
            <a:r>
              <a:rPr lang="en-US" sz="2800" b="1" dirty="0" err="1"/>
              <a:t>Rompton</a:t>
            </a:r>
            <a:endParaRPr lang="en-US" sz="2800" dirty="0"/>
          </a:p>
          <a:p>
            <a:pPr algn="ctr"/>
            <a:r>
              <a:rPr lang="en-US" sz="2800" dirty="0"/>
              <a:t>Senior Principle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FDE4277-917F-9AFD-F7F2-0615AFB4BEF6}"/>
              </a:ext>
            </a:extLst>
          </p:cNvPr>
          <p:cNvSpPr txBox="1"/>
          <p:nvPr/>
        </p:nvSpPr>
        <p:spPr>
          <a:xfrm>
            <a:off x="13910934" y="1825527"/>
            <a:ext cx="345567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Myself</a:t>
            </a:r>
            <a:endParaRPr lang="en-US" sz="2800" dirty="0"/>
          </a:p>
          <a:p>
            <a:pPr algn="ctr"/>
            <a:r>
              <a:rPr lang="en-US" sz="2800" dirty="0"/>
              <a:t>Data Analyst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45296" y="406153"/>
            <a:ext cx="10042534" cy="9474693"/>
            <a:chOff x="0" y="0"/>
            <a:chExt cx="13390046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r="10232"/>
            <a:stretch>
              <a:fillRect/>
            </a:stretch>
          </p:blipFill>
          <p:spPr>
            <a:xfrm>
              <a:off x="6923321" y="6558809"/>
              <a:ext cx="2697587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56" name="Group 13">
            <a:extLst>
              <a:ext uri="{FF2B5EF4-FFF2-40B4-BE49-F238E27FC236}">
                <a16:creationId xmlns:a16="http://schemas.microsoft.com/office/drawing/2014/main" id="{5A309AB8-9B60-B699-4A63-C859E7AFA766}"/>
              </a:ext>
            </a:extLst>
          </p:cNvPr>
          <p:cNvGrpSpPr/>
          <p:nvPr/>
        </p:nvGrpSpPr>
        <p:grpSpPr>
          <a:xfrm>
            <a:off x="1903391" y="1027892"/>
            <a:ext cx="1854962" cy="1781248"/>
            <a:chOff x="0" y="0"/>
            <a:chExt cx="2473282" cy="2374997"/>
          </a:xfrm>
        </p:grpSpPr>
        <p:grpSp>
          <p:nvGrpSpPr>
            <p:cNvPr id="57" name="Group 14">
              <a:extLst>
                <a:ext uri="{FF2B5EF4-FFF2-40B4-BE49-F238E27FC236}">
                  <a16:creationId xmlns:a16="http://schemas.microsoft.com/office/drawing/2014/main" id="{B6164A18-6695-BB16-C0D7-8B2F105A88A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59" name="Freeform 15">
                <a:extLst>
                  <a:ext uri="{FF2B5EF4-FFF2-40B4-BE49-F238E27FC236}">
                    <a16:creationId xmlns:a16="http://schemas.microsoft.com/office/drawing/2014/main" id="{8D599F9E-A91E-8F0E-ED82-D9093F2C6B1C}"/>
                  </a:ext>
                </a:extLst>
              </p:cNvPr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58" name="Picture 16">
              <a:extLst>
                <a:ext uri="{FF2B5EF4-FFF2-40B4-BE49-F238E27FC236}">
                  <a16:creationId xmlns:a16="http://schemas.microsoft.com/office/drawing/2014/main" id="{99E59832-6B09-963B-B8AF-7206D6963E7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60" name="Group 17">
            <a:extLst>
              <a:ext uri="{FF2B5EF4-FFF2-40B4-BE49-F238E27FC236}">
                <a16:creationId xmlns:a16="http://schemas.microsoft.com/office/drawing/2014/main" id="{69A625E9-F0FE-2E27-CB93-AD926B747392}"/>
              </a:ext>
            </a:extLst>
          </p:cNvPr>
          <p:cNvGrpSpPr/>
          <p:nvPr/>
        </p:nvGrpSpPr>
        <p:grpSpPr>
          <a:xfrm>
            <a:off x="3758754" y="2639980"/>
            <a:ext cx="1854962" cy="1781248"/>
            <a:chOff x="0" y="0"/>
            <a:chExt cx="2473282" cy="2374997"/>
          </a:xfrm>
        </p:grpSpPr>
        <p:grpSp>
          <p:nvGrpSpPr>
            <p:cNvPr id="61" name="Group 18">
              <a:extLst>
                <a:ext uri="{FF2B5EF4-FFF2-40B4-BE49-F238E27FC236}">
                  <a16:creationId xmlns:a16="http://schemas.microsoft.com/office/drawing/2014/main" id="{785A15EE-827B-8ED9-D469-76550281C12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63" name="Freeform 19">
                <a:extLst>
                  <a:ext uri="{FF2B5EF4-FFF2-40B4-BE49-F238E27FC236}">
                    <a16:creationId xmlns:a16="http://schemas.microsoft.com/office/drawing/2014/main" id="{163BA377-5FEA-F833-B73E-F47B59379E16}"/>
                  </a:ext>
                </a:extLst>
              </p:cNvPr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62" name="Picture 20">
              <a:extLst>
                <a:ext uri="{FF2B5EF4-FFF2-40B4-BE49-F238E27FC236}">
                  <a16:creationId xmlns:a16="http://schemas.microsoft.com/office/drawing/2014/main" id="{8D2A5649-0C9B-AD32-A5AB-6F61745801A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64" name="Group 21">
            <a:extLst>
              <a:ext uri="{FF2B5EF4-FFF2-40B4-BE49-F238E27FC236}">
                <a16:creationId xmlns:a16="http://schemas.microsoft.com/office/drawing/2014/main" id="{93D45B2A-BAB5-60F0-F514-E971C934607C}"/>
              </a:ext>
            </a:extLst>
          </p:cNvPr>
          <p:cNvGrpSpPr/>
          <p:nvPr/>
        </p:nvGrpSpPr>
        <p:grpSpPr>
          <a:xfrm>
            <a:off x="5614117" y="4252068"/>
            <a:ext cx="1854962" cy="1781248"/>
            <a:chOff x="0" y="0"/>
            <a:chExt cx="2473282" cy="2374997"/>
          </a:xfrm>
        </p:grpSpPr>
        <p:grpSp>
          <p:nvGrpSpPr>
            <p:cNvPr id="65" name="Group 22">
              <a:extLst>
                <a:ext uri="{FF2B5EF4-FFF2-40B4-BE49-F238E27FC236}">
                  <a16:creationId xmlns:a16="http://schemas.microsoft.com/office/drawing/2014/main" id="{1EB6E0DD-32D4-40BF-2FD6-D274D46B05F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67" name="Freeform 23">
                <a:extLst>
                  <a:ext uri="{FF2B5EF4-FFF2-40B4-BE49-F238E27FC236}">
                    <a16:creationId xmlns:a16="http://schemas.microsoft.com/office/drawing/2014/main" id="{D92772CE-E8DE-592D-2445-810F46334ADA}"/>
                  </a:ext>
                </a:extLst>
              </p:cNvPr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66" name="Picture 24">
              <a:extLst>
                <a:ext uri="{FF2B5EF4-FFF2-40B4-BE49-F238E27FC236}">
                  <a16:creationId xmlns:a16="http://schemas.microsoft.com/office/drawing/2014/main" id="{299B81B5-CEF7-F8BF-026D-E14E6D7C6C0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68" name="Group 25">
            <a:extLst>
              <a:ext uri="{FF2B5EF4-FFF2-40B4-BE49-F238E27FC236}">
                <a16:creationId xmlns:a16="http://schemas.microsoft.com/office/drawing/2014/main" id="{C8F81DDA-511D-A60A-6C88-3FC41B21C968}"/>
              </a:ext>
            </a:extLst>
          </p:cNvPr>
          <p:cNvGrpSpPr/>
          <p:nvPr/>
        </p:nvGrpSpPr>
        <p:grpSpPr>
          <a:xfrm>
            <a:off x="7469480" y="5864156"/>
            <a:ext cx="1854962" cy="1781248"/>
            <a:chOff x="0" y="0"/>
            <a:chExt cx="2473282" cy="2374997"/>
          </a:xfrm>
        </p:grpSpPr>
        <p:grpSp>
          <p:nvGrpSpPr>
            <p:cNvPr id="69" name="Group 26">
              <a:extLst>
                <a:ext uri="{FF2B5EF4-FFF2-40B4-BE49-F238E27FC236}">
                  <a16:creationId xmlns:a16="http://schemas.microsoft.com/office/drawing/2014/main" id="{653A317F-4BD2-0D90-D378-101B23607A0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71" name="Freeform 27">
                <a:extLst>
                  <a:ext uri="{FF2B5EF4-FFF2-40B4-BE49-F238E27FC236}">
                    <a16:creationId xmlns:a16="http://schemas.microsoft.com/office/drawing/2014/main" id="{5ACF7045-15DF-A7D0-04C7-CE41CD01867F}"/>
                  </a:ext>
                </a:extLst>
              </p:cNvPr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70" name="Picture 28">
              <a:extLst>
                <a:ext uri="{FF2B5EF4-FFF2-40B4-BE49-F238E27FC236}">
                  <a16:creationId xmlns:a16="http://schemas.microsoft.com/office/drawing/2014/main" id="{0B721F29-9593-F8E6-CB40-7005B5E9689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72" name="Group 29">
            <a:extLst>
              <a:ext uri="{FF2B5EF4-FFF2-40B4-BE49-F238E27FC236}">
                <a16:creationId xmlns:a16="http://schemas.microsoft.com/office/drawing/2014/main" id="{C9EC1612-F0AE-C537-ABBA-B124BF2A0EC1}"/>
              </a:ext>
            </a:extLst>
          </p:cNvPr>
          <p:cNvGrpSpPr/>
          <p:nvPr/>
        </p:nvGrpSpPr>
        <p:grpSpPr>
          <a:xfrm>
            <a:off x="9324843" y="7476244"/>
            <a:ext cx="1854962" cy="1781248"/>
            <a:chOff x="0" y="0"/>
            <a:chExt cx="2473282" cy="2374997"/>
          </a:xfrm>
        </p:grpSpPr>
        <p:grpSp>
          <p:nvGrpSpPr>
            <p:cNvPr id="73" name="Group 30">
              <a:extLst>
                <a:ext uri="{FF2B5EF4-FFF2-40B4-BE49-F238E27FC236}">
                  <a16:creationId xmlns:a16="http://schemas.microsoft.com/office/drawing/2014/main" id="{A842DA4B-4E96-6B7B-641B-8E34967E32B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75" name="Freeform 31">
                <a:extLst>
                  <a:ext uri="{FF2B5EF4-FFF2-40B4-BE49-F238E27FC236}">
                    <a16:creationId xmlns:a16="http://schemas.microsoft.com/office/drawing/2014/main" id="{8D939C18-904A-2F48-4557-85C747B154FA}"/>
                  </a:ext>
                </a:extLst>
              </p:cNvPr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74" name="Picture 32">
              <a:extLst>
                <a:ext uri="{FF2B5EF4-FFF2-40B4-BE49-F238E27FC236}">
                  <a16:creationId xmlns:a16="http://schemas.microsoft.com/office/drawing/2014/main" id="{3B258A56-B1DC-E19F-3F8E-5D32426FF12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sp>
        <p:nvSpPr>
          <p:cNvPr id="76" name="TextBox 34">
            <a:extLst>
              <a:ext uri="{FF2B5EF4-FFF2-40B4-BE49-F238E27FC236}">
                <a16:creationId xmlns:a16="http://schemas.microsoft.com/office/drawing/2014/main" id="{A01F9D95-11D8-9B35-FD89-8567825FA10D}"/>
              </a:ext>
            </a:extLst>
          </p:cNvPr>
          <p:cNvSpPr txBox="1"/>
          <p:nvPr/>
        </p:nvSpPr>
        <p:spPr>
          <a:xfrm>
            <a:off x="2630944" y="1372359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1</a:t>
            </a:r>
          </a:p>
        </p:txBody>
      </p:sp>
      <p:sp>
        <p:nvSpPr>
          <p:cNvPr id="77" name="TextBox 35">
            <a:extLst>
              <a:ext uri="{FF2B5EF4-FFF2-40B4-BE49-F238E27FC236}">
                <a16:creationId xmlns:a16="http://schemas.microsoft.com/office/drawing/2014/main" id="{B5E138CF-E875-1CA1-1E9A-F2863DF1B126}"/>
              </a:ext>
            </a:extLst>
          </p:cNvPr>
          <p:cNvSpPr txBox="1"/>
          <p:nvPr/>
        </p:nvSpPr>
        <p:spPr>
          <a:xfrm>
            <a:off x="4534646" y="2984043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2</a:t>
            </a:r>
          </a:p>
        </p:txBody>
      </p:sp>
      <p:sp>
        <p:nvSpPr>
          <p:cNvPr id="78" name="TextBox 36">
            <a:extLst>
              <a:ext uri="{FF2B5EF4-FFF2-40B4-BE49-F238E27FC236}">
                <a16:creationId xmlns:a16="http://schemas.microsoft.com/office/drawing/2014/main" id="{41B9D0F5-80AD-726F-C0B0-D5F159F0B7F4}"/>
              </a:ext>
            </a:extLst>
          </p:cNvPr>
          <p:cNvSpPr txBox="1"/>
          <p:nvPr/>
        </p:nvSpPr>
        <p:spPr>
          <a:xfrm>
            <a:off x="10108223" y="7828620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>
                <a:solidFill>
                  <a:srgbClr val="FFFFFF"/>
                </a:solidFill>
                <a:latin typeface="Clear Sans Regular Bold"/>
              </a:rPr>
              <a:t>5</a:t>
            </a:r>
          </a:p>
        </p:txBody>
      </p:sp>
      <p:sp>
        <p:nvSpPr>
          <p:cNvPr id="79" name="TextBox 37">
            <a:extLst>
              <a:ext uri="{FF2B5EF4-FFF2-40B4-BE49-F238E27FC236}">
                <a16:creationId xmlns:a16="http://schemas.microsoft.com/office/drawing/2014/main" id="{85EA7B00-DA32-33F3-749A-518DEF585F8A}"/>
              </a:ext>
            </a:extLst>
          </p:cNvPr>
          <p:cNvSpPr txBox="1"/>
          <p:nvPr/>
        </p:nvSpPr>
        <p:spPr>
          <a:xfrm>
            <a:off x="8193880" y="6204766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4</a:t>
            </a:r>
          </a:p>
        </p:txBody>
      </p:sp>
      <p:sp>
        <p:nvSpPr>
          <p:cNvPr id="80" name="TextBox 38">
            <a:extLst>
              <a:ext uri="{FF2B5EF4-FFF2-40B4-BE49-F238E27FC236}">
                <a16:creationId xmlns:a16="http://schemas.microsoft.com/office/drawing/2014/main" id="{ED30F625-0156-1569-08F4-1A26267077A4}"/>
              </a:ext>
            </a:extLst>
          </p:cNvPr>
          <p:cNvSpPr txBox="1"/>
          <p:nvPr/>
        </p:nvSpPr>
        <p:spPr>
          <a:xfrm>
            <a:off x="6396750" y="4605252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3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703F6C53-71A2-1C83-D2AF-51B562A0FD51}"/>
              </a:ext>
            </a:extLst>
          </p:cNvPr>
          <p:cNvSpPr txBox="1"/>
          <p:nvPr/>
        </p:nvSpPr>
        <p:spPr>
          <a:xfrm>
            <a:off x="4157190" y="1498301"/>
            <a:ext cx="495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Data Understanding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30C66264-18EB-0F26-DAC3-54C2A4CD9521}"/>
              </a:ext>
            </a:extLst>
          </p:cNvPr>
          <p:cNvSpPr txBox="1"/>
          <p:nvPr/>
        </p:nvSpPr>
        <p:spPr>
          <a:xfrm>
            <a:off x="6233695" y="3100810"/>
            <a:ext cx="495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Data Cleaning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BAE710D0-C75E-2EEF-6E61-C492F631C3DF}"/>
              </a:ext>
            </a:extLst>
          </p:cNvPr>
          <p:cNvSpPr txBox="1"/>
          <p:nvPr/>
        </p:nvSpPr>
        <p:spPr>
          <a:xfrm>
            <a:off x="8148525" y="4579675"/>
            <a:ext cx="495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Data Modeling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02E253E3-B358-9A63-FB85-45E64049D07E}"/>
              </a:ext>
            </a:extLst>
          </p:cNvPr>
          <p:cNvSpPr txBox="1"/>
          <p:nvPr/>
        </p:nvSpPr>
        <p:spPr>
          <a:xfrm>
            <a:off x="10087005" y="6177037"/>
            <a:ext cx="495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Data Analysis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F7802747-B8BA-9BA6-C966-BF5111EF00BD}"/>
              </a:ext>
            </a:extLst>
          </p:cNvPr>
          <p:cNvSpPr txBox="1"/>
          <p:nvPr/>
        </p:nvSpPr>
        <p:spPr>
          <a:xfrm>
            <a:off x="11969287" y="7975777"/>
            <a:ext cx="495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Uncover Insights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2127159" y="6480806"/>
            <a:ext cx="2972219" cy="881758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028700" y="860915"/>
            <a:ext cx="46361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Insights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517112" y="7810500"/>
            <a:ext cx="17253775" cy="2017079"/>
            <a:chOff x="0" y="0"/>
            <a:chExt cx="23005033" cy="2689439"/>
          </a:xfrm>
        </p:grpSpPr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7272183" y="6480309"/>
            <a:ext cx="2972219" cy="881758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2670342" y="6480309"/>
            <a:ext cx="2972219" cy="881758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F0EB1342-95F4-F464-730D-C69595110BDE}"/>
              </a:ext>
            </a:extLst>
          </p:cNvPr>
          <p:cNvSpPr/>
          <p:nvPr/>
        </p:nvSpPr>
        <p:spPr>
          <a:xfrm>
            <a:off x="1651118" y="2556336"/>
            <a:ext cx="3924300" cy="392397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Three are total</a:t>
            </a:r>
          </a:p>
          <a:p>
            <a:pPr algn="ctr"/>
            <a:r>
              <a:rPr lang="en-US" sz="2800" b="1" dirty="0"/>
              <a:t>16 Unique</a:t>
            </a:r>
          </a:p>
          <a:p>
            <a:pPr algn="ctr"/>
            <a:r>
              <a:rPr lang="en-US" sz="2800" b="1" dirty="0"/>
              <a:t>Categories.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82D8196-E7CD-4B5A-4489-A08556F310D3}"/>
              </a:ext>
            </a:extLst>
          </p:cNvPr>
          <p:cNvSpPr/>
          <p:nvPr/>
        </p:nvSpPr>
        <p:spPr>
          <a:xfrm>
            <a:off x="6796142" y="2556336"/>
            <a:ext cx="3924300" cy="392397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Animals is the</a:t>
            </a:r>
          </a:p>
          <a:p>
            <a:pPr algn="ctr"/>
            <a:r>
              <a:rPr lang="en-US" sz="2800" b="1" dirty="0"/>
              <a:t>Most favorite Category</a:t>
            </a:r>
          </a:p>
          <a:p>
            <a:pPr algn="ctr"/>
            <a:r>
              <a:rPr lang="en-US" sz="2800" b="1" dirty="0"/>
              <a:t>With 1897 posts</a:t>
            </a:r>
          </a:p>
          <a:p>
            <a:pPr algn="ctr"/>
            <a:r>
              <a:rPr lang="en-US" sz="2800" b="1" dirty="0"/>
              <a:t>And 74,965 total score.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12B0618-5A5F-A52B-741B-3F03C21E5289}"/>
              </a:ext>
            </a:extLst>
          </p:cNvPr>
          <p:cNvSpPr/>
          <p:nvPr/>
        </p:nvSpPr>
        <p:spPr>
          <a:xfrm>
            <a:off x="12194301" y="2556336"/>
            <a:ext cx="3924300" cy="392397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Month May has the most number of Uploads</a:t>
            </a:r>
          </a:p>
          <a:p>
            <a:pPr algn="ctr"/>
            <a:r>
              <a:rPr lang="en-US" sz="2800" b="1" dirty="0"/>
              <a:t>With total of 2138 posts.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1" y="-710238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  <p:txBody>
          <a:bodyPr/>
          <a:lstStyle/>
          <a:p>
            <a:endParaRPr lang="en-US"/>
          </a:p>
        </p:txBody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aphicFrame>
        <p:nvGraphicFramePr>
          <p:cNvPr id="28" name="Chart 27">
            <a:extLst>
              <a:ext uri="{FF2B5EF4-FFF2-40B4-BE49-F238E27FC236}">
                <a16:creationId xmlns:a16="http://schemas.microsoft.com/office/drawing/2014/main" id="{A5EF6AF2-7323-3661-40F4-791DC8ECF6B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22634608"/>
              </p:ext>
            </p:extLst>
          </p:nvPr>
        </p:nvGraphicFramePr>
        <p:xfrm>
          <a:off x="2824654" y="1756594"/>
          <a:ext cx="9291146" cy="72908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29" name="Chart 28">
            <a:extLst>
              <a:ext uri="{FF2B5EF4-FFF2-40B4-BE49-F238E27FC236}">
                <a16:creationId xmlns:a16="http://schemas.microsoft.com/office/drawing/2014/main" id="{5DB79BD4-B841-E302-7C0C-690DDA208E2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99646295"/>
              </p:ext>
            </p:extLst>
          </p:nvPr>
        </p:nvGraphicFramePr>
        <p:xfrm>
          <a:off x="12753934" y="3468921"/>
          <a:ext cx="5055054" cy="46166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2" y="-1235382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  <p:txBody>
          <a:bodyPr/>
          <a:lstStyle/>
          <a:p>
            <a:endParaRPr lang="en-US"/>
          </a:p>
        </p:txBody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aphicFrame>
        <p:nvGraphicFramePr>
          <p:cNvPr id="27" name="Chart 26">
            <a:extLst>
              <a:ext uri="{FF2B5EF4-FFF2-40B4-BE49-F238E27FC236}">
                <a16:creationId xmlns:a16="http://schemas.microsoft.com/office/drawing/2014/main" id="{A72325C0-2A77-FE11-BA6F-E68BA3FD340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82261475"/>
              </p:ext>
            </p:extLst>
          </p:nvPr>
        </p:nvGraphicFramePr>
        <p:xfrm>
          <a:off x="2906128" y="1383832"/>
          <a:ext cx="11038472" cy="76635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28" name="Chart 27">
            <a:extLst>
              <a:ext uri="{FF2B5EF4-FFF2-40B4-BE49-F238E27FC236}">
                <a16:creationId xmlns:a16="http://schemas.microsoft.com/office/drawing/2014/main" id="{F7F5C18B-FA2B-C852-F126-89ED18586D5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19319611"/>
              </p:ext>
            </p:extLst>
          </p:nvPr>
        </p:nvGraphicFramePr>
        <p:xfrm>
          <a:off x="13449408" y="2406006"/>
          <a:ext cx="4990992" cy="49472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</p:spTree>
    <p:extLst>
      <p:ext uri="{BB962C8B-B14F-4D97-AF65-F5344CB8AC3E}">
        <p14:creationId xmlns:p14="http://schemas.microsoft.com/office/powerpoint/2010/main" val="2453851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331</Words>
  <Application>Microsoft Office PowerPoint</Application>
  <PresentationFormat>Custom</PresentationFormat>
  <Paragraphs>94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Graphik Regular</vt:lpstr>
      <vt:lpstr>Clear Sans Regular Bold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Template</dc:title>
  <dc:creator>Kevin Dang</dc:creator>
  <cp:lastModifiedBy>Ritik Khapre</cp:lastModifiedBy>
  <cp:revision>10</cp:revision>
  <dcterms:created xsi:type="dcterms:W3CDTF">2006-08-16T00:00:00Z</dcterms:created>
  <dcterms:modified xsi:type="dcterms:W3CDTF">2024-07-31T19:59:04Z</dcterms:modified>
  <dc:identifier>DAEhDyfaYKE</dc:identifier>
</cp:coreProperties>
</file>