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66" r:id="rId1"/>
  </p:sldMasterIdLst>
  <p:notesMasterIdLst>
    <p:notesMasterId r:id="rId14"/>
  </p:notesMasterIdLst>
  <p:handoutMasterIdLst>
    <p:handoutMasterId r:id="rId15"/>
  </p:handoutMasterIdLst>
  <p:sldIdLst>
    <p:sldId id="2549" r:id="rId2"/>
    <p:sldId id="2552" r:id="rId3"/>
    <p:sldId id="2538" r:id="rId4"/>
    <p:sldId id="2554" r:id="rId5"/>
    <p:sldId id="2561" r:id="rId6"/>
    <p:sldId id="2558" r:id="rId7"/>
    <p:sldId id="2555" r:id="rId8"/>
    <p:sldId id="2562" r:id="rId9"/>
    <p:sldId id="2551" r:id="rId10"/>
    <p:sldId id="271" r:id="rId11"/>
    <p:sldId id="2560"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166"/>
    <a:srgbClr val="2B2049"/>
    <a:srgbClr val="A7E3E8"/>
    <a:srgbClr val="99FF99"/>
    <a:srgbClr val="CCFF99"/>
    <a:srgbClr val="E3FDFC"/>
    <a:srgbClr val="6FCACA"/>
    <a:srgbClr val="A6E3E8"/>
    <a:srgbClr val="71C9CD"/>
    <a:srgbClr val="CBF1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97" autoAdjust="0"/>
    <p:restoredTop sz="94634" autoAdjust="0"/>
  </p:normalViewPr>
  <p:slideViewPr>
    <p:cSldViewPr snapToGrid="0">
      <p:cViewPr varScale="1">
        <p:scale>
          <a:sx n="71" d="100"/>
          <a:sy n="71" d="100"/>
        </p:scale>
        <p:origin x="540"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2/24/2023</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2/24/2023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11</a:t>
            </a:fld>
            <a:endParaRPr lang="en-US"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3047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77780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05714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4393137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65944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74794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48996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89206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9138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860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830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09873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1501227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9921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7874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143881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55417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2/24/2023</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3353430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_Whi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75284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27011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95892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11532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074004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25357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27189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2/24/2023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2482688"/>
      </p:ext>
    </p:extLst>
  </p:cSld>
  <p:clrMap bg1="dk1" tx1="lt1" bg2="dk2" tx2="lt2" accent1="accent1" accent2="accent2" accent3="accent3" accent4="accent4" accent5="accent5" accent6="accent6" hlink="hlink" folHlink="folHlink"/>
  <p:sldLayoutIdLst>
    <p:sldLayoutId id="2147485067" r:id="rId1"/>
    <p:sldLayoutId id="2147485068" r:id="rId2"/>
    <p:sldLayoutId id="2147485069" r:id="rId3"/>
    <p:sldLayoutId id="2147485070" r:id="rId4"/>
    <p:sldLayoutId id="2147485071" r:id="rId5"/>
    <p:sldLayoutId id="2147485072" r:id="rId6"/>
    <p:sldLayoutId id="2147485073" r:id="rId7"/>
    <p:sldLayoutId id="2147485074" r:id="rId8"/>
    <p:sldLayoutId id="2147485075" r:id="rId9"/>
    <p:sldLayoutId id="2147485076" r:id="rId10"/>
    <p:sldLayoutId id="2147485077" r:id="rId11"/>
    <p:sldLayoutId id="2147485078" r:id="rId12"/>
    <p:sldLayoutId id="2147485079" r:id="rId13"/>
    <p:sldLayoutId id="2147485080" r:id="rId14"/>
    <p:sldLayoutId id="2147485081" r:id="rId15"/>
    <p:sldLayoutId id="2147485082" r:id="rId16"/>
    <p:sldLayoutId id="2147485083" r:id="rId17"/>
    <p:sldLayoutId id="2147485084" r:id="rId18"/>
    <p:sldLayoutId id="2147485085" r:id="rId19"/>
    <p:sldLayoutId id="2147485087" r:id="rId20"/>
    <p:sldLayoutId id="2147485089" r:id="rId21"/>
    <p:sldLayoutId id="2147485090" r:id="rId22"/>
    <p:sldLayoutId id="2147485091" r:id="rId23"/>
    <p:sldLayoutId id="2147485093" r:id="rId24"/>
    <p:sldLayoutId id="2147485094" r:id="rId25"/>
    <p:sldLayoutId id="2147483787" r:id="rId26"/>
    <p:sldLayoutId id="2147483784" r:id="rId27"/>
    <p:sldLayoutId id="2147483777" r:id="rId2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hebluediamondgallery.com/typewriter/i/internship.html" TargetMode="External"/><Relationship Id="rId2" Type="http://schemas.openxmlformats.org/officeDocument/2006/relationships/image" Target="../media/image6.jp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internationalyouthportal.blogspot.com/2017/02/new-internship-opportunity-at-anna.html" TargetMode="External"/><Relationship Id="rId2" Type="http://schemas.openxmlformats.org/officeDocument/2006/relationships/image" Target="../media/image8.jpg"/><Relationship Id="rId1" Type="http://schemas.openxmlformats.org/officeDocument/2006/relationships/slideLayout" Target="../slideLayouts/slideLayout19.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sanosansar.org/2013/02/internship-opportunity-at-sano-sansar-initiative/" TargetMode="External"/><Relationship Id="rId2" Type="http://schemas.openxmlformats.org/officeDocument/2006/relationships/image" Target="../media/image9.jpeg"/><Relationship Id="rId1" Type="http://schemas.openxmlformats.org/officeDocument/2006/relationships/slideLayout" Target="../slideLayouts/slideLayout19.xml"/><Relationship Id="rId4" Type="http://schemas.openxmlformats.org/officeDocument/2006/relationships/hyperlink" Target="https://creativecommons.org/licenses/by-nc/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1.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bitcourt-blog/using-the-blockchain-as-a-digital-signature-scheme-f584278ae826" TargetMode="External"/><Relationship Id="rId2" Type="http://schemas.openxmlformats.org/officeDocument/2006/relationships/image" Target="../media/image17.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924199" y="1161390"/>
            <a:ext cx="4844590" cy="2853010"/>
          </a:xfrm>
        </p:spPr>
        <p:txBody>
          <a:bodyPr/>
          <a:lstStyle/>
          <a:p>
            <a:r>
              <a:rPr lang="en-US" dirty="0">
                <a:solidFill>
                  <a:srgbClr val="B31166"/>
                </a:solidFill>
              </a:rPr>
              <a:t>TEAM</a:t>
            </a:r>
            <a:r>
              <a:rPr lang="en-US" dirty="0">
                <a:solidFill>
                  <a:srgbClr val="B31166"/>
                </a:solidFill>
                <a:latin typeface="Arial Black" panose="020B0A04020102020204" pitchFamily="34" charset="0"/>
              </a:rPr>
              <a:t> </a:t>
            </a:r>
            <a:r>
              <a:rPr lang="en-US" dirty="0">
                <a:solidFill>
                  <a:srgbClr val="B31166"/>
                </a:solidFill>
              </a:rPr>
              <a:t>GRAVITY</a:t>
            </a:r>
            <a:br>
              <a:rPr lang="en-US" dirty="0"/>
            </a:br>
            <a:endParaRPr lang="en-US" dirty="0"/>
          </a:p>
        </p:txBody>
      </p:sp>
      <p:sp>
        <p:nvSpPr>
          <p:cNvPr id="24" name="Subtitle 23">
            <a:extLst>
              <a:ext uri="{FF2B5EF4-FFF2-40B4-BE49-F238E27FC236}">
                <a16:creationId xmlns:a16="http://schemas.microsoft.com/office/drawing/2014/main" id="{44FE2495-5E74-548D-98C8-E0BB66033FA2}"/>
              </a:ext>
            </a:extLst>
          </p:cNvPr>
          <p:cNvSpPr>
            <a:spLocks noGrp="1"/>
          </p:cNvSpPr>
          <p:nvPr>
            <p:ph type="subTitle" idx="1"/>
          </p:nvPr>
        </p:nvSpPr>
        <p:spPr>
          <a:xfrm rot="21116749">
            <a:off x="1815481" y="3418500"/>
            <a:ext cx="1892776" cy="339107"/>
          </a:xfrm>
        </p:spPr>
        <p:txBody>
          <a:bodyPr>
            <a:normAutofit lnSpcReduction="10000"/>
          </a:bodyPr>
          <a:lstStyle/>
          <a:p>
            <a:r>
              <a:rPr lang="en-IN" sz="1800" b="1" i="1" dirty="0"/>
              <a:t>PRESENTS</a:t>
            </a:r>
            <a:r>
              <a:rPr lang="en-IN" b="1" dirty="0"/>
              <a:t> </a:t>
            </a:r>
          </a:p>
        </p:txBody>
      </p:sp>
      <p:pic>
        <p:nvPicPr>
          <p:cNvPr id="13" name="Picture Placeholder 12">
            <a:extLst>
              <a:ext uri="{FF2B5EF4-FFF2-40B4-BE49-F238E27FC236}">
                <a16:creationId xmlns:a16="http://schemas.microsoft.com/office/drawing/2014/main" id="{6674205A-9824-8010-FD44-7F3B6A19709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638" t="-318" r="12033" b="1929"/>
          <a:stretch/>
        </p:blipFill>
        <p:spPr>
          <a:xfrm>
            <a:off x="5626277" y="230833"/>
            <a:ext cx="6298437" cy="6304794"/>
          </a:xfrm>
        </p:spPr>
      </p:pic>
      <p:sp>
        <p:nvSpPr>
          <p:cNvPr id="14" name="TextBox 13">
            <a:extLst>
              <a:ext uri="{FF2B5EF4-FFF2-40B4-BE49-F238E27FC236}">
                <a16:creationId xmlns:a16="http://schemas.microsoft.com/office/drawing/2014/main" id="{CD65F4A4-7D27-7FFF-B36A-D7AC0DD1E27C}"/>
              </a:ext>
            </a:extLst>
          </p:cNvPr>
          <p:cNvSpPr txBox="1"/>
          <p:nvPr/>
        </p:nvSpPr>
        <p:spPr>
          <a:xfrm>
            <a:off x="5499847" y="6877457"/>
            <a:ext cx="6870523" cy="230832"/>
          </a:xfrm>
          <a:prstGeom prst="rect">
            <a:avLst/>
          </a:prstGeom>
          <a:noFill/>
        </p:spPr>
        <p:txBody>
          <a:bodyPr wrap="square" rtlCol="0">
            <a:spAutoFit/>
          </a:bodyPr>
          <a:lstStyle/>
          <a:p>
            <a:r>
              <a:rPr lang="en-IN" sz="900">
                <a:hlinkClick r:id="rId3" tooltip="https://www.thebluediamondgallery.com/typewriter/i/internship.html"/>
              </a:rPr>
              <a:t>This Photo</a:t>
            </a:r>
            <a:r>
              <a:rPr lang="en-IN" sz="900"/>
              <a:t> by Unknown Author is licensed under </a:t>
            </a:r>
            <a:r>
              <a:rPr lang="en-IN" sz="900">
                <a:hlinkClick r:id="rId4" tooltip="https://creativecommons.org/licenses/by-sa/3.0/"/>
              </a:rPr>
              <a:t>CC BY-SA</a:t>
            </a:r>
            <a:endParaRPr lang="en-IN" sz="900"/>
          </a:p>
        </p:txBody>
      </p:sp>
      <p:pic>
        <p:nvPicPr>
          <p:cNvPr id="26" name="Picture 25">
            <a:extLst>
              <a:ext uri="{FF2B5EF4-FFF2-40B4-BE49-F238E27FC236}">
                <a16:creationId xmlns:a16="http://schemas.microsoft.com/office/drawing/2014/main" id="{17C739F6-EFF5-43DF-339A-EEBBEACA3C81}"/>
              </a:ext>
            </a:extLst>
          </p:cNvPr>
          <p:cNvPicPr>
            <a:picLocks noChangeAspect="1"/>
          </p:cNvPicPr>
          <p:nvPr/>
        </p:nvPicPr>
        <p:blipFill>
          <a:blip r:embed="rId5"/>
          <a:stretch>
            <a:fillRect/>
          </a:stretch>
        </p:blipFill>
        <p:spPr>
          <a:xfrm>
            <a:off x="830069" y="4185315"/>
            <a:ext cx="3234950" cy="826387"/>
          </a:xfrm>
          <a:prstGeom prst="rect">
            <a:avLst/>
          </a:prstGeom>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F25EAE-3A37-43DE-9737-13DDF056BEA7}"/>
              </a:ext>
            </a:extLst>
          </p:cNvPr>
          <p:cNvSpPr>
            <a:spLocks noGrp="1"/>
          </p:cNvSpPr>
          <p:nvPr>
            <p:ph idx="1"/>
          </p:nvPr>
        </p:nvSpPr>
        <p:spPr>
          <a:xfrm>
            <a:off x="650974" y="1623158"/>
            <a:ext cx="5749825" cy="3933150"/>
          </a:xfrm>
        </p:spPr>
        <p:txBody>
          <a:bodyPr>
            <a:noAutofit/>
          </a:bodyPr>
          <a:lstStyle/>
          <a:p>
            <a:pPr marL="0" indent="0">
              <a:buNone/>
            </a:pPr>
            <a:r>
              <a:rPr lang="en-US" sz="2200" dirty="0"/>
              <a:t>Talking from business perspective we will try to either tie up with more trusted MNC's for further expansion or will reduce the number of companies in order to build our own company and provide a new model for company to grow. While with respect to technical aspect we will be applying machine learning and deep learning to make the internship available for the users from their previous interaction and their expertise. This will make our website more interactive and user friendly</a:t>
            </a:r>
          </a:p>
        </p:txBody>
      </p:sp>
      <p:sp>
        <p:nvSpPr>
          <p:cNvPr id="2" name="Title 1">
            <a:extLst>
              <a:ext uri="{FF2B5EF4-FFF2-40B4-BE49-F238E27FC236}">
                <a16:creationId xmlns:a16="http://schemas.microsoft.com/office/drawing/2014/main" id="{0179C09C-6E20-48F6-AE6D-C893A0F33BE9}"/>
              </a:ext>
            </a:extLst>
          </p:cNvPr>
          <p:cNvSpPr>
            <a:spLocks noGrp="1"/>
          </p:cNvSpPr>
          <p:nvPr>
            <p:ph type="title"/>
          </p:nvPr>
        </p:nvSpPr>
        <p:spPr>
          <a:xfrm>
            <a:off x="932329" y="560315"/>
            <a:ext cx="4534616" cy="910492"/>
          </a:xfrm>
        </p:spPr>
        <p:txBody>
          <a:bodyPr/>
          <a:lstStyle/>
          <a:p>
            <a:r>
              <a:rPr lang="en-US" dirty="0"/>
              <a:t>FUTURE SCOPE :</a:t>
            </a:r>
          </a:p>
        </p:txBody>
      </p:sp>
      <p:pic>
        <p:nvPicPr>
          <p:cNvPr id="20" name="Picture Placeholder 19" descr="people looking at something on table">
            <a:extLst>
              <a:ext uri="{FF2B5EF4-FFF2-40B4-BE49-F238E27FC236}">
                <a16:creationId xmlns:a16="http://schemas.microsoft.com/office/drawing/2014/main" id="{73A69289-D803-3943-9979-42FED843A2CB}"/>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t="2889" b="2889"/>
          <a:stretch/>
        </p:blipFill>
        <p:spPr>
          <a:xfrm>
            <a:off x="5338357" y="185737"/>
            <a:ext cx="6725055" cy="6486525"/>
          </a:xfrm>
        </p:spPr>
      </p:pic>
    </p:spTree>
    <p:extLst>
      <p:ext uri="{BB962C8B-B14F-4D97-AF65-F5344CB8AC3E}">
        <p14:creationId xmlns:p14="http://schemas.microsoft.com/office/powerpoint/2010/main" val="405099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a:xfrm>
            <a:off x="1237129" y="770030"/>
            <a:ext cx="4424083" cy="1384790"/>
          </a:xfrm>
        </p:spPr>
        <p:txBody>
          <a:bodyPr/>
          <a:lstStyle/>
          <a:p>
            <a:r>
              <a:rPr lang="en-US" sz="6600" dirty="0">
                <a:solidFill>
                  <a:srgbClr val="B31166"/>
                </a:solidFill>
                <a:latin typeface="Forte" panose="03060902040502070203" pitchFamily="66" charset="0"/>
              </a:rPr>
              <a:t>Thank You</a:t>
            </a:r>
          </a:p>
        </p:txBody>
      </p:sp>
      <p:pic>
        <p:nvPicPr>
          <p:cNvPr id="11" name="Picture Placeholder 10" descr="A person sitting in a living room area.">
            <a:extLst>
              <a:ext uri="{FF2B5EF4-FFF2-40B4-BE49-F238E27FC236}">
                <a16:creationId xmlns:a16="http://schemas.microsoft.com/office/drawing/2014/main" id="{B0B86B06-F4A6-2643-966F-7B41DA43C0B2}"/>
              </a:ext>
            </a:extLst>
          </p:cNvPr>
          <p:cNvPicPr>
            <a:picLocks noGrp="1" noChangeAspect="1"/>
          </p:cNvPicPr>
          <p:nvPr>
            <p:ph type="pic" sz="quarter" idx="13"/>
          </p:nvPr>
        </p:nvPicPr>
        <p:blipFill>
          <a:blip r:embed="rId3" cstate="screen">
            <a:grayscl/>
            <a:extLst>
              <a:ext uri="{28A0092B-C50C-407E-A947-70E740481C1C}">
                <a14:useLocalDpi xmlns:a14="http://schemas.microsoft.com/office/drawing/2010/main"/>
              </a:ext>
            </a:extLst>
          </a:blip>
          <a:srcRect t="64" b="64"/>
          <a:stretch>
            <a:fillRect/>
          </a:stretch>
        </p:blipFill>
        <p:spPr/>
      </p:pic>
      <p:sp>
        <p:nvSpPr>
          <p:cNvPr id="4" name="Content Placeholder 3">
            <a:extLst>
              <a:ext uri="{FF2B5EF4-FFF2-40B4-BE49-F238E27FC236}">
                <a16:creationId xmlns:a16="http://schemas.microsoft.com/office/drawing/2014/main" id="{BFB1E7DD-869D-0ADF-5038-4EDC04C82B68}"/>
              </a:ext>
            </a:extLst>
          </p:cNvPr>
          <p:cNvSpPr>
            <a:spLocks noGrp="1"/>
          </p:cNvSpPr>
          <p:nvPr>
            <p:ph idx="1"/>
          </p:nvPr>
        </p:nvSpPr>
        <p:spPr>
          <a:xfrm>
            <a:off x="932330" y="2924850"/>
            <a:ext cx="4534616" cy="3933150"/>
          </a:xfrm>
        </p:spPr>
        <p:txBody>
          <a:bodyPr/>
          <a:lstStyle/>
          <a:p>
            <a:pPr>
              <a:buFont typeface="Wingdings" panose="05000000000000000000" pitchFamily="2" charset="2"/>
              <a:buChar char="v"/>
            </a:pPr>
            <a:r>
              <a:rPr lang="en-IN" dirty="0"/>
              <a:t>ROHIT SHANKAR SINHA </a:t>
            </a:r>
          </a:p>
          <a:p>
            <a:pPr>
              <a:buFont typeface="Wingdings" panose="05000000000000000000" pitchFamily="2" charset="2"/>
              <a:buChar char="v"/>
            </a:pPr>
            <a:r>
              <a:rPr lang="en-IN" dirty="0"/>
              <a:t>RITIK RATHORE </a:t>
            </a:r>
          </a:p>
          <a:p>
            <a:pPr>
              <a:buFont typeface="Wingdings" panose="05000000000000000000" pitchFamily="2" charset="2"/>
              <a:buChar char="v"/>
            </a:pPr>
            <a:r>
              <a:rPr lang="en-IN" dirty="0"/>
              <a:t>SURYANSH RUHAL </a:t>
            </a:r>
          </a:p>
          <a:p>
            <a:pPr>
              <a:buFont typeface="Wingdings" panose="05000000000000000000" pitchFamily="2" charset="2"/>
              <a:buChar char="v"/>
            </a:pPr>
            <a:r>
              <a:rPr lang="en-IN" dirty="0"/>
              <a:t>ARYAN DEEVOLIYA </a:t>
            </a:r>
          </a:p>
          <a:p>
            <a:pPr>
              <a:buFont typeface="Wingdings" panose="05000000000000000000" pitchFamily="2" charset="2"/>
              <a:buChar char="v"/>
            </a:pPr>
            <a:r>
              <a:rPr lang="en-IN" dirty="0"/>
              <a:t>AYUSH SHRIVASTVA</a:t>
            </a:r>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
        <p:nvSpPr>
          <p:cNvPr id="6" name="TextBox 5">
            <a:extLst>
              <a:ext uri="{FF2B5EF4-FFF2-40B4-BE49-F238E27FC236}">
                <a16:creationId xmlns:a16="http://schemas.microsoft.com/office/drawing/2014/main" id="{A4BEB5AF-3A3A-9640-F8D4-110F383B017A}"/>
              </a:ext>
            </a:extLst>
          </p:cNvPr>
          <p:cNvSpPr txBox="1"/>
          <p:nvPr/>
        </p:nvSpPr>
        <p:spPr>
          <a:xfrm>
            <a:off x="932330" y="2278519"/>
            <a:ext cx="3814482" cy="646331"/>
          </a:xfrm>
          <a:prstGeom prst="rect">
            <a:avLst/>
          </a:prstGeom>
          <a:noFill/>
        </p:spPr>
        <p:txBody>
          <a:bodyPr wrap="square" rtlCol="0">
            <a:spAutoFit/>
          </a:bodyPr>
          <a:lstStyle/>
          <a:p>
            <a:r>
              <a:rPr lang="en-IN" sz="3600" dirty="0">
                <a:solidFill>
                  <a:schemeClr val="bg1"/>
                </a:solidFill>
              </a:rPr>
              <a:t>TEAM MEMBERS</a:t>
            </a:r>
          </a:p>
        </p:txBody>
      </p:sp>
    </p:spTree>
    <p:extLst>
      <p:ext uri="{BB962C8B-B14F-4D97-AF65-F5344CB8AC3E}">
        <p14:creationId xmlns:p14="http://schemas.microsoft.com/office/powerpoint/2010/main" val="364231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group of people in a room at an easel">
            <a:extLst>
              <a:ext uri="{FF2B5EF4-FFF2-40B4-BE49-F238E27FC236}">
                <a16:creationId xmlns:a16="http://schemas.microsoft.com/office/drawing/2014/main" id="{B8DEDD93-F6C7-D34E-9469-9FC139224D11}"/>
              </a:ext>
            </a:extLst>
          </p:cNvPr>
          <p:cNvPicPr>
            <a:picLocks noGrp="1" noChangeAspect="1"/>
          </p:cNvPicPr>
          <p:nvPr>
            <p:ph type="pic" sz="quarter" idx="13"/>
          </p:nvPr>
        </p:nvPicPr>
        <p:blipFill rotWithShape="1">
          <a:blip r:embed="rId2" cstate="screen">
            <a:grayscl/>
            <a:extLst>
              <a:ext uri="{BEBA8EAE-BF5A-486C-A8C5-ECC9F3942E4B}">
                <a14:imgProps xmlns:a14="http://schemas.microsoft.com/office/drawing/2010/main">
                  <a14:imgLayer r:embed="rId3">
                    <a14:imgEffect>
                      <a14:brightnessContrast contrast="21000"/>
                    </a14:imgEffect>
                  </a14:imgLayer>
                </a14:imgProps>
              </a:ext>
              <a:ext uri="{28A0092B-C50C-407E-A947-70E740481C1C}">
                <a14:useLocalDpi xmlns:a14="http://schemas.microsoft.com/office/drawing/2010/main"/>
              </a:ext>
            </a:extLst>
          </a:blip>
          <a:srcRect l="109" r="109"/>
          <a:stretch/>
        </p:blipFill>
        <p:spPr/>
      </p:pic>
      <p:sp>
        <p:nvSpPr>
          <p:cNvPr id="5" name="Title 4">
            <a:extLst>
              <a:ext uri="{FF2B5EF4-FFF2-40B4-BE49-F238E27FC236}">
                <a16:creationId xmlns:a16="http://schemas.microsoft.com/office/drawing/2014/main" id="{68B1BE7C-230D-7799-E8B6-5F5658AEEE9E}"/>
              </a:ext>
            </a:extLst>
          </p:cNvPr>
          <p:cNvSpPr>
            <a:spLocks noGrp="1"/>
          </p:cNvSpPr>
          <p:nvPr>
            <p:ph type="title"/>
          </p:nvPr>
        </p:nvSpPr>
        <p:spPr>
          <a:xfrm>
            <a:off x="3886202" y="3429000"/>
            <a:ext cx="5186362" cy="1800321"/>
          </a:xfrm>
        </p:spPr>
        <p:txBody>
          <a:bodyPr/>
          <a:lstStyle/>
          <a:p>
            <a:r>
              <a:rPr lang="en-IN" sz="4800" dirty="0">
                <a:solidFill>
                  <a:srgbClr val="B31166"/>
                </a:solidFill>
                <a:latin typeface="Arial Black" panose="020B0A04020102020204" pitchFamily="34" charset="0"/>
              </a:rPr>
              <a:t>FEEDBACK</a:t>
            </a:r>
            <a:r>
              <a:rPr lang="en-IN" dirty="0">
                <a:solidFill>
                  <a:srgbClr val="2B2049"/>
                </a:solidFill>
                <a:latin typeface="Arial Black" panose="020B0A04020102020204" pitchFamily="34" charset="0"/>
              </a:rPr>
              <a:t> </a:t>
            </a:r>
          </a:p>
        </p:txBody>
      </p:sp>
    </p:spTree>
    <p:extLst>
      <p:ext uri="{BB962C8B-B14F-4D97-AF65-F5344CB8AC3E}">
        <p14:creationId xmlns:p14="http://schemas.microsoft.com/office/powerpoint/2010/main" val="153960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5772444" y="119066"/>
            <a:ext cx="6063915" cy="1178313"/>
          </a:xfrm>
        </p:spPr>
        <p:txBody>
          <a:bodyPr>
            <a:normAutofit/>
          </a:bodyPr>
          <a:lstStyle/>
          <a:p>
            <a:r>
              <a:rPr lang="en-US" sz="3800" dirty="0"/>
              <a:t>PROBLEM STATEMENT</a:t>
            </a:r>
          </a:p>
        </p:txBody>
      </p:sp>
      <p:sp>
        <p:nvSpPr>
          <p:cNvPr id="30" name="Content Placeholder 29">
            <a:extLst>
              <a:ext uri="{FF2B5EF4-FFF2-40B4-BE49-F238E27FC236}">
                <a16:creationId xmlns:a16="http://schemas.microsoft.com/office/drawing/2014/main" id="{FB460654-CE73-A212-3E8A-B8B0A1D871D4}"/>
              </a:ext>
            </a:extLst>
          </p:cNvPr>
          <p:cNvSpPr>
            <a:spLocks noGrp="1"/>
          </p:cNvSpPr>
          <p:nvPr>
            <p:ph idx="1"/>
          </p:nvPr>
        </p:nvSpPr>
        <p:spPr>
          <a:xfrm>
            <a:off x="6285087" y="1635093"/>
            <a:ext cx="4724400" cy="2650267"/>
          </a:xfrm>
        </p:spPr>
        <p:txBody>
          <a:bodyPr>
            <a:noAutofit/>
          </a:bodyPr>
          <a:lstStyle/>
          <a:p>
            <a:pPr marL="0" indent="0" algn="just">
              <a:buNone/>
            </a:pPr>
            <a:r>
              <a:rPr lang="en-US" sz="2200" dirty="0"/>
              <a:t>Develop a web scraping tool that extracts internship listings from 5-6 popular internship sites, such as Indeed, Glassdoor, or </a:t>
            </a:r>
            <a:r>
              <a:rPr lang="en-US" sz="2200" dirty="0" err="1"/>
              <a:t>Internshala</a:t>
            </a:r>
            <a:r>
              <a:rPr lang="en-US" sz="2200" dirty="0"/>
              <a:t>. The tool should allow users to input their skills, interests, and other preferences, such as the type of internship, location, and whether it is paid </a:t>
            </a:r>
            <a:r>
              <a:rPr lang="en-US" sz="2200" dirty="0" err="1"/>
              <a:t>orunpaid</a:t>
            </a:r>
            <a:r>
              <a:rPr lang="en-US" sz="2200" dirty="0"/>
              <a:t>. The tool should then use data science techniques, such as natural language processing and clustering, to recommend relevant internship opportunities to the user</a:t>
            </a:r>
            <a:r>
              <a:rPr lang="en-US" sz="1600" dirty="0"/>
              <a:t>.</a:t>
            </a:r>
            <a:endParaRPr lang="en-IN" sz="1600" dirty="0"/>
          </a:p>
        </p:txBody>
      </p:sp>
      <p:pic>
        <p:nvPicPr>
          <p:cNvPr id="38" name="Picture Placeholder 37">
            <a:extLst>
              <a:ext uri="{FF2B5EF4-FFF2-40B4-BE49-F238E27FC236}">
                <a16:creationId xmlns:a16="http://schemas.microsoft.com/office/drawing/2014/main" id="{BF3F04F4-110E-64B2-6BB4-4923EEF2243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589" t="2429" r="20080" b="114"/>
          <a:stretch/>
        </p:blipFill>
        <p:spPr>
          <a:xfrm>
            <a:off x="873444" y="1012198"/>
            <a:ext cx="4498656" cy="48336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9" name="TextBox 38">
            <a:extLst>
              <a:ext uri="{FF2B5EF4-FFF2-40B4-BE49-F238E27FC236}">
                <a16:creationId xmlns:a16="http://schemas.microsoft.com/office/drawing/2014/main" id="{FD9D70E3-DB21-6FA3-6FD2-A4DFCF8FCB6C}"/>
              </a:ext>
            </a:extLst>
          </p:cNvPr>
          <p:cNvSpPr txBox="1"/>
          <p:nvPr/>
        </p:nvSpPr>
        <p:spPr>
          <a:xfrm>
            <a:off x="444819" y="6661468"/>
            <a:ext cx="6063915" cy="230832"/>
          </a:xfrm>
          <a:prstGeom prst="rect">
            <a:avLst/>
          </a:prstGeom>
          <a:noFill/>
        </p:spPr>
        <p:txBody>
          <a:bodyPr wrap="square" rtlCol="0">
            <a:spAutoFit/>
          </a:bodyPr>
          <a:lstStyle/>
          <a:p>
            <a:r>
              <a:rPr lang="en-IN" sz="900">
                <a:hlinkClick r:id="rId3" tooltip="http://internationalyouthportal.blogspot.com/2017/02/new-internship-opportunity-at-anna.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30728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CCB7C214-21BC-213B-32A8-B421B2B941E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368" t="-1" r="-148" b="-1"/>
          <a:stretch/>
        </p:blipFill>
        <p:spPr>
          <a:xfrm>
            <a:off x="342900" y="114300"/>
            <a:ext cx="5501073" cy="6629400"/>
          </a:xfrm>
          <a:prstGeom prst="ellipse">
            <a:avLst/>
          </a:prstGeom>
          <a:ln w="63500" cap="rnd">
            <a:solidFill>
              <a:srgbClr val="B31166"/>
            </a:solid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a:xfrm>
            <a:off x="6140769" y="362056"/>
            <a:ext cx="4845068" cy="1858617"/>
          </a:xfrm>
        </p:spPr>
        <p:txBody>
          <a:bodyPr>
            <a:normAutofit/>
          </a:bodyPr>
          <a:lstStyle/>
          <a:p>
            <a:r>
              <a:rPr lang="en-US" sz="5400" b="1" dirty="0">
                <a:solidFill>
                  <a:schemeClr val="bg2">
                    <a:lumMod val="50000"/>
                  </a:schemeClr>
                </a:solidFill>
              </a:rPr>
              <a:t>TECHNOLOGY USED</a:t>
            </a:r>
            <a:endParaRPr lang="en-US" sz="5400" dirty="0">
              <a:solidFill>
                <a:schemeClr val="bg2">
                  <a:lumMod val="50000"/>
                </a:schemeClr>
              </a:solidFill>
            </a:endParaRPr>
          </a:p>
        </p:txBody>
      </p:sp>
      <p:sp>
        <p:nvSpPr>
          <p:cNvPr id="10" name="TextBox 9">
            <a:extLst>
              <a:ext uri="{FF2B5EF4-FFF2-40B4-BE49-F238E27FC236}">
                <a16:creationId xmlns:a16="http://schemas.microsoft.com/office/drawing/2014/main" id="{1FEF9852-01DC-DF71-1D97-C37049CE48A5}"/>
              </a:ext>
            </a:extLst>
          </p:cNvPr>
          <p:cNvSpPr txBox="1"/>
          <p:nvPr/>
        </p:nvSpPr>
        <p:spPr>
          <a:xfrm>
            <a:off x="6698524" y="6924578"/>
            <a:ext cx="5505574" cy="230832"/>
          </a:xfrm>
          <a:prstGeom prst="rect">
            <a:avLst/>
          </a:prstGeom>
          <a:noFill/>
        </p:spPr>
        <p:txBody>
          <a:bodyPr wrap="square" rtlCol="0">
            <a:spAutoFit/>
          </a:bodyPr>
          <a:lstStyle/>
          <a:p>
            <a:r>
              <a:rPr lang="en-IN" sz="900">
                <a:hlinkClick r:id="rId3" tooltip="https://www.sanosansar.org/2013/02/internship-opportunity-at-sano-sansar-initiative/"/>
              </a:rPr>
              <a:t>This Photo</a:t>
            </a:r>
            <a:r>
              <a:rPr lang="en-IN" sz="900"/>
              <a:t> by Unknown Author is licensed under </a:t>
            </a:r>
            <a:r>
              <a:rPr lang="en-IN" sz="900">
                <a:hlinkClick r:id="rId4" tooltip="https://creativecommons.org/licenses/by-nc/3.0/"/>
              </a:rPr>
              <a:t>CC BY-NC</a:t>
            </a:r>
            <a:endParaRPr lang="en-IN" sz="900"/>
          </a:p>
        </p:txBody>
      </p:sp>
      <p:sp>
        <p:nvSpPr>
          <p:cNvPr id="14" name="TextBox 13">
            <a:extLst>
              <a:ext uri="{FF2B5EF4-FFF2-40B4-BE49-F238E27FC236}">
                <a16:creationId xmlns:a16="http://schemas.microsoft.com/office/drawing/2014/main" id="{1974352E-85B6-28ED-FA56-A6F477E0A25E}"/>
              </a:ext>
            </a:extLst>
          </p:cNvPr>
          <p:cNvSpPr txBox="1"/>
          <p:nvPr/>
        </p:nvSpPr>
        <p:spPr>
          <a:xfrm>
            <a:off x="6348028" y="2497234"/>
            <a:ext cx="4149436" cy="3539430"/>
          </a:xfrm>
          <a:prstGeom prst="rect">
            <a:avLst/>
          </a:prstGeom>
          <a:noFill/>
        </p:spPr>
        <p:txBody>
          <a:bodyPr wrap="square" rtlCol="0">
            <a:spAutoFit/>
          </a:bodyPr>
          <a:lstStyle/>
          <a:p>
            <a:pPr marL="457200" indent="-457200">
              <a:buFont typeface="Wingdings" panose="05000000000000000000" pitchFamily="2" charset="2"/>
              <a:buChar char="v"/>
            </a:pPr>
            <a:r>
              <a:rPr lang="en-IN" sz="3200" dirty="0"/>
              <a:t>HTML 5</a:t>
            </a:r>
          </a:p>
          <a:p>
            <a:pPr marL="457200" indent="-457200">
              <a:buFont typeface="Wingdings" panose="05000000000000000000" pitchFamily="2" charset="2"/>
              <a:buChar char="v"/>
            </a:pPr>
            <a:r>
              <a:rPr lang="en-IN" sz="3200" dirty="0"/>
              <a:t>CSS</a:t>
            </a:r>
          </a:p>
          <a:p>
            <a:pPr marL="457200" indent="-457200">
              <a:buFont typeface="Wingdings" panose="05000000000000000000" pitchFamily="2" charset="2"/>
              <a:buChar char="v"/>
            </a:pPr>
            <a:r>
              <a:rPr lang="en-IN" sz="3200" dirty="0"/>
              <a:t>JAVASCRIPT</a:t>
            </a:r>
          </a:p>
          <a:p>
            <a:pPr marL="457200" indent="-457200">
              <a:buFont typeface="Wingdings" panose="05000000000000000000" pitchFamily="2" charset="2"/>
              <a:buChar char="v"/>
            </a:pPr>
            <a:r>
              <a:rPr lang="en-IN" sz="3200" dirty="0"/>
              <a:t>PYTHON </a:t>
            </a:r>
          </a:p>
          <a:p>
            <a:pPr marL="457200" indent="-457200">
              <a:buFont typeface="Wingdings" panose="05000000000000000000" pitchFamily="2" charset="2"/>
              <a:buChar char="v"/>
            </a:pPr>
            <a:r>
              <a:rPr lang="en-IN" sz="3200" dirty="0"/>
              <a:t>DJANGO</a:t>
            </a:r>
          </a:p>
          <a:p>
            <a:pPr marL="457200" indent="-457200">
              <a:buFont typeface="Wingdings" panose="05000000000000000000" pitchFamily="2" charset="2"/>
              <a:buChar char="v"/>
            </a:pPr>
            <a:r>
              <a:rPr lang="en-IN" sz="3200" dirty="0"/>
              <a:t>SQLite Database </a:t>
            </a:r>
          </a:p>
          <a:p>
            <a:pPr marL="457200" indent="-457200">
              <a:buFont typeface="Wingdings" panose="05000000000000000000" pitchFamily="2" charset="2"/>
              <a:buChar char="v"/>
            </a:pPr>
            <a:r>
              <a:rPr lang="en-IN" sz="3200" dirty="0"/>
              <a:t>Bootstrap</a:t>
            </a:r>
          </a:p>
        </p:txBody>
      </p:sp>
    </p:spTree>
    <p:extLst>
      <p:ext uri="{BB962C8B-B14F-4D97-AF65-F5344CB8AC3E}">
        <p14:creationId xmlns:p14="http://schemas.microsoft.com/office/powerpoint/2010/main" val="131504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woman looking at tablet device">
            <a:extLst>
              <a:ext uri="{FF2B5EF4-FFF2-40B4-BE49-F238E27FC236}">
                <a16:creationId xmlns:a16="http://schemas.microsoft.com/office/drawing/2014/main" id="{7BB0D9BC-46FF-F44B-953D-31A74B803434}"/>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a:stretch/>
        </p:blipFill>
        <p:spPr>
          <a:xfrm>
            <a:off x="0" y="-6485"/>
            <a:ext cx="5123378" cy="6864485"/>
          </a:xfrm>
        </p:spPr>
      </p:pic>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a:xfrm>
            <a:off x="5715047" y="245341"/>
            <a:ext cx="2988860" cy="1395208"/>
          </a:xfrm>
        </p:spPr>
        <p:txBody>
          <a:bodyPr>
            <a:normAutofit fontScale="90000"/>
          </a:bodyPr>
          <a:lstStyle/>
          <a:p>
            <a:r>
              <a:rPr lang="en-US" sz="4400" dirty="0"/>
              <a:t>APPROACH</a:t>
            </a:r>
            <a:r>
              <a:rPr lang="en-US" dirty="0"/>
              <a:t> </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4316506" y="1640549"/>
            <a:ext cx="7085175" cy="4101345"/>
          </a:xfrm>
        </p:spPr>
        <p:txBody>
          <a:bodyPr>
            <a:noAutofit/>
          </a:bodyPr>
          <a:lstStyle/>
          <a:p>
            <a:pPr marL="0" indent="0">
              <a:buNone/>
            </a:pPr>
            <a:r>
              <a:rPr lang="en-US" sz="2400" dirty="0"/>
              <a:t>An internship program offers the opportunity to begin training future employees while they are still in educational institutes. Our website gathers the information regarding various internship’s vacancies available and it recommend them to users according to their area of interests, skills, types like paid or unpaid ,online or offline and on the basis of the reviews of the employees that have worked at that particular position before , it also helps the user by providing them resources in order to prepare for the recruitment process.</a:t>
            </a:r>
          </a:p>
        </p:txBody>
      </p:sp>
    </p:spTree>
    <p:extLst>
      <p:ext uri="{BB962C8B-B14F-4D97-AF65-F5344CB8AC3E}">
        <p14:creationId xmlns:p14="http://schemas.microsoft.com/office/powerpoint/2010/main" val="127793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CC4947-8B5C-FE49-5EF4-CD0AEDFF8FAE}"/>
              </a:ext>
            </a:extLst>
          </p:cNvPr>
          <p:cNvSpPr>
            <a:spLocks noGrp="1"/>
          </p:cNvSpPr>
          <p:nvPr>
            <p:ph type="title"/>
          </p:nvPr>
        </p:nvSpPr>
        <p:spPr>
          <a:xfrm>
            <a:off x="932329" y="893729"/>
            <a:ext cx="9562169" cy="850665"/>
          </a:xfrm>
        </p:spPr>
        <p:txBody>
          <a:bodyPr>
            <a:normAutofit/>
          </a:bodyPr>
          <a:lstStyle/>
          <a:p>
            <a:r>
              <a:rPr lang="en-IN" dirty="0"/>
              <a:t>Home page </a:t>
            </a:r>
          </a:p>
        </p:txBody>
      </p:sp>
      <p:pic>
        <p:nvPicPr>
          <p:cNvPr id="13" name="Content Placeholder 12">
            <a:extLst>
              <a:ext uri="{FF2B5EF4-FFF2-40B4-BE49-F238E27FC236}">
                <a16:creationId xmlns:a16="http://schemas.microsoft.com/office/drawing/2014/main" id="{47ED5317-CBD1-17C4-526D-47106369D2A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5466" y="2038022"/>
            <a:ext cx="3223278" cy="2995230"/>
          </a:xfrm>
        </p:spPr>
      </p:pic>
      <p:pic>
        <p:nvPicPr>
          <p:cNvPr id="15" name="Picture 14">
            <a:extLst>
              <a:ext uri="{FF2B5EF4-FFF2-40B4-BE49-F238E27FC236}">
                <a16:creationId xmlns:a16="http://schemas.microsoft.com/office/drawing/2014/main" id="{682A1C94-C568-7765-BAC3-4A61CAEB64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1546" y="2513154"/>
            <a:ext cx="3617259" cy="2881219"/>
          </a:xfrm>
          <a:prstGeom prst="rect">
            <a:avLst/>
          </a:prstGeom>
        </p:spPr>
      </p:pic>
      <p:pic>
        <p:nvPicPr>
          <p:cNvPr id="17" name="Picture 16">
            <a:extLst>
              <a:ext uri="{FF2B5EF4-FFF2-40B4-BE49-F238E27FC236}">
                <a16:creationId xmlns:a16="http://schemas.microsoft.com/office/drawing/2014/main" id="{98CE53D4-EACB-0FCD-1DF2-F979E03709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1608" y="3192402"/>
            <a:ext cx="3617260" cy="2771869"/>
          </a:xfrm>
          <a:prstGeom prst="rect">
            <a:avLst/>
          </a:prstGeom>
        </p:spPr>
      </p:pic>
    </p:spTree>
    <p:extLst>
      <p:ext uri="{BB962C8B-B14F-4D97-AF65-F5344CB8AC3E}">
        <p14:creationId xmlns:p14="http://schemas.microsoft.com/office/powerpoint/2010/main" val="394566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dirty="0">
                <a:solidFill>
                  <a:schemeClr val="bg2">
                    <a:lumMod val="50000"/>
                  </a:schemeClr>
                </a:solidFill>
              </a:rPr>
              <a:t>Continue :</a:t>
            </a:r>
            <a:endParaRPr lang="en-US" sz="3200" dirty="0">
              <a:solidFill>
                <a:schemeClr val="bg2">
                  <a:lumMod val="50000"/>
                </a:schemeClr>
              </a:solidFill>
            </a:endParaRPr>
          </a:p>
        </p:txBody>
      </p:sp>
      <p:pic>
        <p:nvPicPr>
          <p:cNvPr id="9" name="Content Placeholder 8">
            <a:extLst>
              <a:ext uri="{FF2B5EF4-FFF2-40B4-BE49-F238E27FC236}">
                <a16:creationId xmlns:a16="http://schemas.microsoft.com/office/drawing/2014/main" id="{667B8314-4231-D45A-F2E7-D48D78C55D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395" y="2030413"/>
            <a:ext cx="9034622" cy="3933825"/>
          </a:xfrm>
        </p:spPr>
      </p:pic>
    </p:spTree>
    <p:extLst>
      <p:ext uri="{BB962C8B-B14F-4D97-AF65-F5344CB8AC3E}">
        <p14:creationId xmlns:p14="http://schemas.microsoft.com/office/powerpoint/2010/main" val="49275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a:xfrm>
            <a:off x="0" y="167804"/>
            <a:ext cx="3402034" cy="1474600"/>
          </a:xfrm>
        </p:spPr>
        <p:txBody>
          <a:bodyPr/>
          <a:lstStyle/>
          <a:p>
            <a:r>
              <a:rPr lang="en-US" dirty="0"/>
              <a:t>Example :-</a:t>
            </a:r>
          </a:p>
        </p:txBody>
      </p:sp>
      <p:pic>
        <p:nvPicPr>
          <p:cNvPr id="6" name="Picture 5">
            <a:extLst>
              <a:ext uri="{FF2B5EF4-FFF2-40B4-BE49-F238E27FC236}">
                <a16:creationId xmlns:a16="http://schemas.microsoft.com/office/drawing/2014/main" id="{35895410-7F4A-4FC0-3EB7-D91185BE5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60" y="1773241"/>
            <a:ext cx="11293819" cy="4656223"/>
          </a:xfrm>
          <a:prstGeom prst="rect">
            <a:avLst/>
          </a:prstGeom>
        </p:spPr>
      </p:pic>
    </p:spTree>
    <p:extLst>
      <p:ext uri="{BB962C8B-B14F-4D97-AF65-F5344CB8AC3E}">
        <p14:creationId xmlns:p14="http://schemas.microsoft.com/office/powerpoint/2010/main" val="359498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734028-C5E4-5652-9D7C-8C959270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1430"/>
            <a:ext cx="12192000" cy="5275140"/>
          </a:xfrm>
          <a:prstGeom prst="rect">
            <a:avLst/>
          </a:prstGeom>
        </p:spPr>
      </p:pic>
    </p:spTree>
    <p:extLst>
      <p:ext uri="{BB962C8B-B14F-4D97-AF65-F5344CB8AC3E}">
        <p14:creationId xmlns:p14="http://schemas.microsoft.com/office/powerpoint/2010/main" val="230505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0FEB38D-85AD-EB41-9EC1-E966F44AB085}"/>
              </a:ext>
            </a:extLst>
          </p:cNvPr>
          <p:cNvSpPr>
            <a:spLocks noGrp="1"/>
          </p:cNvSpPr>
          <p:nvPr>
            <p:ph type="title"/>
          </p:nvPr>
        </p:nvSpPr>
        <p:spPr>
          <a:xfrm>
            <a:off x="868624" y="628864"/>
            <a:ext cx="5227376" cy="727700"/>
          </a:xfrm>
        </p:spPr>
        <p:txBody>
          <a:bodyPr>
            <a:normAutofit fontScale="90000"/>
          </a:bodyPr>
          <a:lstStyle/>
          <a:p>
            <a:r>
              <a:rPr lang="en-US" sz="3600" dirty="0">
                <a:solidFill>
                  <a:schemeClr val="tx1"/>
                </a:solidFill>
              </a:rPr>
              <a:t>ADVANTAGES</a:t>
            </a:r>
            <a:r>
              <a:rPr lang="en-US" dirty="0">
                <a:solidFill>
                  <a:schemeClr val="tx1"/>
                </a:solidFill>
              </a:rPr>
              <a:t> :</a:t>
            </a:r>
          </a:p>
        </p:txBody>
      </p:sp>
      <p:sp>
        <p:nvSpPr>
          <p:cNvPr id="11" name="Text Placeholder 2">
            <a:extLst>
              <a:ext uri="{FF2B5EF4-FFF2-40B4-BE49-F238E27FC236}">
                <a16:creationId xmlns:a16="http://schemas.microsoft.com/office/drawing/2014/main" id="{64D4B10F-ADAA-B74F-8461-59D7CAF3C4EF}"/>
              </a:ext>
            </a:extLst>
          </p:cNvPr>
          <p:cNvSpPr>
            <a:spLocks noGrp="1"/>
          </p:cNvSpPr>
          <p:nvPr>
            <p:ph type="body" idx="1"/>
          </p:nvPr>
        </p:nvSpPr>
        <p:spPr>
          <a:xfrm>
            <a:off x="0" y="1821365"/>
            <a:ext cx="8283388" cy="3449882"/>
          </a:xfrm>
        </p:spPr>
        <p:txBody>
          <a:bodyPr>
            <a:noAutofit/>
          </a:bodyPr>
          <a:lstStyle/>
          <a:p>
            <a:pPr marL="342900" indent="-342900">
              <a:buFont typeface="Wingdings" panose="05000000000000000000" pitchFamily="2" charset="2"/>
              <a:buChar char="v"/>
            </a:pPr>
            <a:r>
              <a:rPr lang="en-US" sz="2200" dirty="0"/>
              <a:t>It is much more interactive and attractive interface which provide one to one personalized experience for     all the users.</a:t>
            </a:r>
          </a:p>
          <a:p>
            <a:pPr marL="342900" indent="-342900">
              <a:buFont typeface="Wingdings" panose="05000000000000000000" pitchFamily="2" charset="2"/>
              <a:buChar char="v"/>
            </a:pPr>
            <a:r>
              <a:rPr lang="en-US" sz="2200" dirty="0"/>
              <a:t>It makes easy for user to search about all the possible internship in a single website on the basis of their professional skills.</a:t>
            </a:r>
          </a:p>
          <a:p>
            <a:pPr marL="342900" indent="-342900">
              <a:buFont typeface="Wingdings" panose="05000000000000000000" pitchFamily="2" charset="2"/>
              <a:buChar char="v"/>
            </a:pPr>
            <a:r>
              <a:rPr lang="en-US" sz="2200" dirty="0"/>
              <a:t>It provide all the sites at a one place and makes             it easy for all the interns to get their suitable            internship as per their professional skills.</a:t>
            </a:r>
          </a:p>
        </p:txBody>
      </p:sp>
      <p:pic>
        <p:nvPicPr>
          <p:cNvPr id="9" name="Picture Placeholder 8">
            <a:extLst>
              <a:ext uri="{FF2B5EF4-FFF2-40B4-BE49-F238E27FC236}">
                <a16:creationId xmlns:a16="http://schemas.microsoft.com/office/drawing/2014/main" id="{05675CC5-EB91-F2FF-BCFE-1254550C4D9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1124" t="-21806" r="-15446" b="11569"/>
          <a:stretch/>
        </p:blipFill>
        <p:spPr>
          <a:xfrm flipH="1">
            <a:off x="4987636" y="-1343890"/>
            <a:ext cx="7000758" cy="7994072"/>
          </a:xfrm>
          <a:prstGeom prst="triangle">
            <a:avLst>
              <a:gd name="adj" fmla="val 0"/>
            </a:avLst>
          </a:prstGeom>
          <a:noFill/>
          <a:ln>
            <a:noFill/>
          </a:ln>
        </p:spPr>
      </p:pic>
    </p:spTree>
    <p:extLst>
      <p:ext uri="{BB962C8B-B14F-4D97-AF65-F5344CB8AC3E}">
        <p14:creationId xmlns:p14="http://schemas.microsoft.com/office/powerpoint/2010/main" val="847544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5">
      <a:dk1>
        <a:sysClr val="windowText" lastClr="000000"/>
      </a:dk1>
      <a:lt1>
        <a:srgbClr val="FAE9D7"/>
      </a:lt1>
      <a:dk2>
        <a:srgbClr val="3B3059"/>
      </a:dk2>
      <a:lt2>
        <a:srgbClr val="FAE9D7"/>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570</TotalTime>
  <Words>403</Words>
  <Application>Microsoft Office PowerPoint</Application>
  <PresentationFormat>Widescreen</PresentationFormat>
  <Paragraphs>35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Century Gothic</vt:lpstr>
      <vt:lpstr>Forte</vt:lpstr>
      <vt:lpstr>Wingdings</vt:lpstr>
      <vt:lpstr>Wingdings 3</vt:lpstr>
      <vt:lpstr>Ion</vt:lpstr>
      <vt:lpstr>TEAM GRAVITY </vt:lpstr>
      <vt:lpstr>PROBLEM STATEMENT</vt:lpstr>
      <vt:lpstr>TECHNOLOGY USED</vt:lpstr>
      <vt:lpstr>APPROACH </vt:lpstr>
      <vt:lpstr>Home page </vt:lpstr>
      <vt:lpstr>Continue :</vt:lpstr>
      <vt:lpstr>Example :-</vt:lpstr>
      <vt:lpstr>PowerPoint Presentation</vt:lpstr>
      <vt:lpstr>ADVANTAGES :</vt:lpstr>
      <vt:lpstr>FUTURE SCOPE :</vt:lpstr>
      <vt:lpstr>Thank You</vt:lpstr>
      <vt:lpstr>FEEDBACK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GRAVITY</dc:title>
  <dc:creator>SURYANSH RUHAL</dc:creator>
  <cp:lastModifiedBy>SURYANSH RUHAL</cp:lastModifiedBy>
  <cp:revision>3</cp:revision>
  <dcterms:created xsi:type="dcterms:W3CDTF">2023-02-23T12:11:38Z</dcterms:created>
  <dcterms:modified xsi:type="dcterms:W3CDTF">2023-02-24T08:02:10Z</dcterms:modified>
</cp:coreProperties>
</file>