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59" r:id="rId3"/>
    <p:sldId id="267" r:id="rId4"/>
    <p:sldId id="260" r:id="rId5"/>
    <p:sldId id="261" r:id="rId6"/>
    <p:sldId id="277" r:id="rId7"/>
    <p:sldId id="268" r:id="rId8"/>
    <p:sldId id="264" r:id="rId9"/>
    <p:sldId id="269" r:id="rId10"/>
    <p:sldId id="270" r:id="rId11"/>
    <p:sldId id="271" r:id="rId12"/>
    <p:sldId id="265" r:id="rId13"/>
    <p:sldId id="263" r:id="rId14"/>
    <p:sldId id="275"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94280" autoAdjust="0"/>
  </p:normalViewPr>
  <p:slideViewPr>
    <p:cSldViewPr snapToGrid="0">
      <p:cViewPr varScale="1">
        <p:scale>
          <a:sx n="73" d="100"/>
          <a:sy n="73" d="100"/>
        </p:scale>
        <p:origin x="3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0911B2-1739-49EB-BA67-F1EBBAC0055C}" type="datetimeFigureOut">
              <a:rPr lang="en-IN" smtClean="0"/>
              <a:t>22-02-2017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81895-A614-4123-A278-4635DAA80127}" type="slidenum">
              <a:rPr lang="en-IN" smtClean="0"/>
              <a:t>‹#›</a:t>
            </a:fld>
            <a:endParaRPr lang="en-IN"/>
          </a:p>
        </p:txBody>
      </p:sp>
    </p:spTree>
    <p:extLst>
      <p:ext uri="{BB962C8B-B14F-4D97-AF65-F5344CB8AC3E}">
        <p14:creationId xmlns:p14="http://schemas.microsoft.com/office/powerpoint/2010/main" val="1980257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Sensitivity to initial conditions</a:t>
            </a:r>
            <a:r>
              <a:rPr lang="en-US" sz="1200" b="0" i="0" kern="1200" dirty="0">
                <a:solidFill>
                  <a:schemeClr val="tx1"/>
                </a:solidFill>
                <a:effectLst/>
                <a:latin typeface="+mn-lt"/>
                <a:ea typeface="+mn-ea"/>
                <a:cs typeface="+mn-cs"/>
              </a:rPr>
              <a:t> means that each point in a chaotic system is arbitrarily closely approximated by other points with significantly different future paths, or trajectories. Thus, an arbitrarily small change, or perturbation, of the current trajectory may lead to significantly different future behavior.</a:t>
            </a:r>
          </a:p>
          <a:p>
            <a:r>
              <a:rPr lang="en-US" sz="1200" b="1" i="0" u="none" strike="noStrike" kern="1200" dirty="0">
                <a:solidFill>
                  <a:schemeClr val="tx1"/>
                </a:solidFill>
                <a:effectLst/>
                <a:latin typeface="+mn-lt"/>
                <a:ea typeface="+mn-ea"/>
                <a:cs typeface="+mn-cs"/>
              </a:rPr>
              <a:t>Topological mixing</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topological transitivity</a:t>
            </a:r>
            <a:r>
              <a:rPr lang="en-US" sz="1200" b="0" i="0" kern="1200" dirty="0">
                <a:solidFill>
                  <a:schemeClr val="tx1"/>
                </a:solidFill>
                <a:effectLst/>
                <a:latin typeface="+mn-lt"/>
                <a:ea typeface="+mn-ea"/>
                <a:cs typeface="+mn-cs"/>
              </a:rPr>
              <a:t>) means that the system will evolve over time so that any given region or </a:t>
            </a:r>
            <a:r>
              <a:rPr lang="en-US" sz="1200" b="0" i="0" u="none" strike="noStrike" kern="1200" dirty="0">
                <a:solidFill>
                  <a:schemeClr val="tx1"/>
                </a:solidFill>
                <a:effectLst/>
                <a:latin typeface="+mn-lt"/>
                <a:ea typeface="+mn-ea"/>
                <a:cs typeface="+mn-cs"/>
              </a:rPr>
              <a:t>open set</a:t>
            </a:r>
            <a:r>
              <a:rPr lang="en-US" sz="1200" b="0" i="0" kern="1200" dirty="0">
                <a:solidFill>
                  <a:schemeClr val="tx1"/>
                </a:solidFill>
                <a:effectLst/>
                <a:latin typeface="+mn-lt"/>
                <a:ea typeface="+mn-ea"/>
                <a:cs typeface="+mn-cs"/>
              </a:rPr>
              <a:t> of its </a:t>
            </a:r>
            <a:r>
              <a:rPr lang="en-US" sz="1200" b="0" i="0" u="none" strike="noStrike" kern="1200" dirty="0">
                <a:solidFill>
                  <a:schemeClr val="tx1"/>
                </a:solidFill>
                <a:effectLst/>
                <a:latin typeface="+mn-lt"/>
                <a:ea typeface="+mn-ea"/>
                <a:cs typeface="+mn-cs"/>
              </a:rPr>
              <a:t>phase space</a:t>
            </a:r>
            <a:r>
              <a:rPr lang="en-US" sz="1200" b="0" i="0" kern="1200" dirty="0">
                <a:solidFill>
                  <a:schemeClr val="tx1"/>
                </a:solidFill>
                <a:effectLst/>
                <a:latin typeface="+mn-lt"/>
                <a:ea typeface="+mn-ea"/>
                <a:cs typeface="+mn-cs"/>
              </a:rPr>
              <a:t> will eventually overlap with any other given region.</a:t>
            </a:r>
          </a:p>
          <a:p>
            <a:r>
              <a:rPr lang="en-US" sz="1200" b="0" i="0" kern="1200" dirty="0">
                <a:solidFill>
                  <a:schemeClr val="tx1"/>
                </a:solidFill>
                <a:effectLst/>
                <a:latin typeface="+mn-lt"/>
                <a:ea typeface="+mn-ea"/>
                <a:cs typeface="+mn-cs"/>
              </a:rPr>
              <a:t>For a chaotic system to have </a:t>
            </a:r>
            <a:r>
              <a:rPr lang="en-US" sz="1200" b="0" i="0" u="none" strike="noStrike" kern="1200" dirty="0">
                <a:solidFill>
                  <a:schemeClr val="tx1"/>
                </a:solidFill>
                <a:effectLst/>
                <a:latin typeface="+mn-lt"/>
                <a:ea typeface="+mn-ea"/>
                <a:cs typeface="+mn-cs"/>
              </a:rPr>
              <a:t>dense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periodic orbits</a:t>
            </a:r>
            <a:r>
              <a:rPr lang="en-US" sz="1200" b="0" i="0" u="none" strike="noStrike"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means that every point in the space is approached arbitrarily closely by periodic orbits. The one-dimensional </a:t>
            </a:r>
            <a:r>
              <a:rPr lang="en-US" sz="1200" b="0" i="0" u="none" strike="noStrike" kern="1200" dirty="0">
                <a:solidFill>
                  <a:schemeClr val="tx1"/>
                </a:solidFill>
                <a:effectLst/>
                <a:latin typeface="+mn-lt"/>
                <a:ea typeface="+mn-ea"/>
                <a:cs typeface="+mn-cs"/>
              </a:rPr>
              <a:t>logistic map</a:t>
            </a:r>
            <a:r>
              <a:rPr lang="en-US" sz="1200" b="0" i="0" kern="1200" dirty="0">
                <a:solidFill>
                  <a:schemeClr val="tx1"/>
                </a:solidFill>
                <a:effectLst/>
                <a:latin typeface="+mn-lt"/>
                <a:ea typeface="+mn-ea"/>
                <a:cs typeface="+mn-cs"/>
              </a:rPr>
              <a:t> defined by </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 4 </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(1 – </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is one of the simplest systems with density of periodic orbits.</a:t>
            </a:r>
            <a:endParaRPr lang="en-IN" dirty="0"/>
          </a:p>
        </p:txBody>
      </p:sp>
      <p:sp>
        <p:nvSpPr>
          <p:cNvPr id="4" name="Slide Number Placeholder 3"/>
          <p:cNvSpPr>
            <a:spLocks noGrp="1"/>
          </p:cNvSpPr>
          <p:nvPr>
            <p:ph type="sldNum" sz="quarter" idx="10"/>
          </p:nvPr>
        </p:nvSpPr>
        <p:spPr/>
        <p:txBody>
          <a:bodyPr/>
          <a:lstStyle/>
          <a:p>
            <a:fld id="{FA781895-A614-4123-A278-4635DAA80127}" type="slidenum">
              <a:rPr lang="en-IN" smtClean="0"/>
              <a:t>7</a:t>
            </a:fld>
            <a:endParaRPr lang="en-IN"/>
          </a:p>
        </p:txBody>
      </p:sp>
    </p:spTree>
    <p:extLst>
      <p:ext uri="{BB962C8B-B14F-4D97-AF65-F5344CB8AC3E}">
        <p14:creationId xmlns:p14="http://schemas.microsoft.com/office/powerpoint/2010/main" val="3669318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BBEF876-3446-4796-B1AF-81CB65E0B217}" type="datetimeFigureOut">
              <a:rPr lang="en-IN" smtClean="0"/>
              <a:t>22-02-2017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621F5E-8709-4A22-A992-D8F0C897D9A9}" type="slidenum">
              <a:rPr lang="en-IN" smtClean="0"/>
              <a:t>‹#›</a:t>
            </a:fld>
            <a:endParaRPr lang="en-IN"/>
          </a:p>
        </p:txBody>
      </p:sp>
    </p:spTree>
    <p:extLst>
      <p:ext uri="{BB962C8B-B14F-4D97-AF65-F5344CB8AC3E}">
        <p14:creationId xmlns:p14="http://schemas.microsoft.com/office/powerpoint/2010/main" val="1961672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BBEF876-3446-4796-B1AF-81CB65E0B217}" type="datetimeFigureOut">
              <a:rPr lang="en-IN" smtClean="0"/>
              <a:t>22-02-2017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621F5E-8709-4A22-A992-D8F0C897D9A9}" type="slidenum">
              <a:rPr lang="en-IN" smtClean="0"/>
              <a:t>‹#›</a:t>
            </a:fld>
            <a:endParaRPr lang="en-IN"/>
          </a:p>
        </p:txBody>
      </p:sp>
    </p:spTree>
    <p:extLst>
      <p:ext uri="{BB962C8B-B14F-4D97-AF65-F5344CB8AC3E}">
        <p14:creationId xmlns:p14="http://schemas.microsoft.com/office/powerpoint/2010/main" val="3850570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BBEF876-3446-4796-B1AF-81CB65E0B217}" type="datetimeFigureOut">
              <a:rPr lang="en-IN" smtClean="0"/>
              <a:t>22-02-2017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621F5E-8709-4A22-A992-D8F0C897D9A9}" type="slidenum">
              <a:rPr lang="en-IN" smtClean="0"/>
              <a:t>‹#›</a:t>
            </a:fld>
            <a:endParaRPr lang="en-IN"/>
          </a:p>
        </p:txBody>
      </p:sp>
    </p:spTree>
    <p:extLst>
      <p:ext uri="{BB962C8B-B14F-4D97-AF65-F5344CB8AC3E}">
        <p14:creationId xmlns:p14="http://schemas.microsoft.com/office/powerpoint/2010/main" val="1642147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s-ES" altLang="en-US"/>
          </a:p>
        </p:txBody>
      </p:sp>
      <p:sp>
        <p:nvSpPr>
          <p:cNvPr id="5" name="Footer Placeholder 4"/>
          <p:cNvSpPr>
            <a:spLocks noGrp="1"/>
          </p:cNvSpPr>
          <p:nvPr>
            <p:ph type="ftr" sz="quarter" idx="11"/>
          </p:nvPr>
        </p:nvSpPr>
        <p:spPr/>
        <p:txBody>
          <a:bodyPr/>
          <a:lstStyle>
            <a:lvl1pPr>
              <a:defRPr/>
            </a:lvl1pPr>
          </a:lstStyle>
          <a:p>
            <a:endParaRPr lang="es-ES" altLang="en-US"/>
          </a:p>
        </p:txBody>
      </p:sp>
      <p:sp>
        <p:nvSpPr>
          <p:cNvPr id="6" name="Slide Number Placeholder 5"/>
          <p:cNvSpPr>
            <a:spLocks noGrp="1"/>
          </p:cNvSpPr>
          <p:nvPr>
            <p:ph type="sldNum" sz="quarter" idx="12"/>
          </p:nvPr>
        </p:nvSpPr>
        <p:spPr/>
        <p:txBody>
          <a:bodyPr/>
          <a:lstStyle>
            <a:lvl1pPr>
              <a:defRPr/>
            </a:lvl1pPr>
          </a:lstStyle>
          <a:p>
            <a:fld id="{1C029DC3-CCE4-4812-8E64-E0DC7D1970F4}" type="slidenum">
              <a:rPr lang="es-ES" altLang="en-US"/>
              <a:pPr/>
              <a:t>‹#›</a:t>
            </a:fld>
            <a:endParaRPr lang="es-ES" altLang="en-US"/>
          </a:p>
        </p:txBody>
      </p:sp>
    </p:spTree>
    <p:extLst>
      <p:ext uri="{BB962C8B-B14F-4D97-AF65-F5344CB8AC3E}">
        <p14:creationId xmlns:p14="http://schemas.microsoft.com/office/powerpoint/2010/main" val="117296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s-ES" altLang="en-US"/>
          </a:p>
        </p:txBody>
      </p:sp>
      <p:sp>
        <p:nvSpPr>
          <p:cNvPr id="5" name="Footer Placeholder 4"/>
          <p:cNvSpPr>
            <a:spLocks noGrp="1"/>
          </p:cNvSpPr>
          <p:nvPr>
            <p:ph type="ftr" sz="quarter" idx="11"/>
          </p:nvPr>
        </p:nvSpPr>
        <p:spPr/>
        <p:txBody>
          <a:bodyPr/>
          <a:lstStyle>
            <a:lvl1pPr>
              <a:defRPr/>
            </a:lvl1pPr>
          </a:lstStyle>
          <a:p>
            <a:endParaRPr lang="es-ES" altLang="en-US"/>
          </a:p>
        </p:txBody>
      </p:sp>
      <p:sp>
        <p:nvSpPr>
          <p:cNvPr id="6" name="Slide Number Placeholder 5"/>
          <p:cNvSpPr>
            <a:spLocks noGrp="1"/>
          </p:cNvSpPr>
          <p:nvPr>
            <p:ph type="sldNum" sz="quarter" idx="12"/>
          </p:nvPr>
        </p:nvSpPr>
        <p:spPr/>
        <p:txBody>
          <a:bodyPr/>
          <a:lstStyle>
            <a:lvl1pPr>
              <a:defRPr/>
            </a:lvl1pPr>
          </a:lstStyle>
          <a:p>
            <a:fld id="{B23F5464-FF6B-4E02-8BD4-5DC329E173B5}" type="slidenum">
              <a:rPr lang="es-ES" altLang="en-US"/>
              <a:pPr/>
              <a:t>‹#›</a:t>
            </a:fld>
            <a:endParaRPr lang="es-ES" altLang="en-US"/>
          </a:p>
        </p:txBody>
      </p:sp>
    </p:spTree>
    <p:extLst>
      <p:ext uri="{BB962C8B-B14F-4D97-AF65-F5344CB8AC3E}">
        <p14:creationId xmlns:p14="http://schemas.microsoft.com/office/powerpoint/2010/main" val="1476751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es-ES" altLang="en-US"/>
          </a:p>
        </p:txBody>
      </p:sp>
      <p:sp>
        <p:nvSpPr>
          <p:cNvPr id="5" name="Footer Placeholder 4"/>
          <p:cNvSpPr>
            <a:spLocks noGrp="1"/>
          </p:cNvSpPr>
          <p:nvPr>
            <p:ph type="ftr" sz="quarter" idx="11"/>
          </p:nvPr>
        </p:nvSpPr>
        <p:spPr/>
        <p:txBody>
          <a:bodyPr/>
          <a:lstStyle>
            <a:lvl1pPr>
              <a:defRPr/>
            </a:lvl1pPr>
          </a:lstStyle>
          <a:p>
            <a:endParaRPr lang="es-ES" altLang="en-US"/>
          </a:p>
        </p:txBody>
      </p:sp>
      <p:sp>
        <p:nvSpPr>
          <p:cNvPr id="6" name="Slide Number Placeholder 5"/>
          <p:cNvSpPr>
            <a:spLocks noGrp="1"/>
          </p:cNvSpPr>
          <p:nvPr>
            <p:ph type="sldNum" sz="quarter" idx="12"/>
          </p:nvPr>
        </p:nvSpPr>
        <p:spPr/>
        <p:txBody>
          <a:bodyPr/>
          <a:lstStyle>
            <a:lvl1pPr>
              <a:defRPr/>
            </a:lvl1pPr>
          </a:lstStyle>
          <a:p>
            <a:fld id="{7DCE1894-1D23-4594-BE6F-0F696346D8C0}" type="slidenum">
              <a:rPr lang="es-ES" altLang="en-US"/>
              <a:pPr/>
              <a:t>‹#›</a:t>
            </a:fld>
            <a:endParaRPr lang="es-ES" altLang="en-US"/>
          </a:p>
        </p:txBody>
      </p:sp>
    </p:spTree>
    <p:extLst>
      <p:ext uri="{BB962C8B-B14F-4D97-AF65-F5344CB8AC3E}">
        <p14:creationId xmlns:p14="http://schemas.microsoft.com/office/powerpoint/2010/main" val="186409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s-ES" altLang="en-US"/>
          </a:p>
        </p:txBody>
      </p:sp>
      <p:sp>
        <p:nvSpPr>
          <p:cNvPr id="6" name="Footer Placeholder 5"/>
          <p:cNvSpPr>
            <a:spLocks noGrp="1"/>
          </p:cNvSpPr>
          <p:nvPr>
            <p:ph type="ftr" sz="quarter" idx="11"/>
          </p:nvPr>
        </p:nvSpPr>
        <p:spPr/>
        <p:txBody>
          <a:bodyPr/>
          <a:lstStyle>
            <a:lvl1pPr>
              <a:defRPr/>
            </a:lvl1pPr>
          </a:lstStyle>
          <a:p>
            <a:endParaRPr lang="es-ES" altLang="en-US"/>
          </a:p>
        </p:txBody>
      </p:sp>
      <p:sp>
        <p:nvSpPr>
          <p:cNvPr id="7" name="Slide Number Placeholder 6"/>
          <p:cNvSpPr>
            <a:spLocks noGrp="1"/>
          </p:cNvSpPr>
          <p:nvPr>
            <p:ph type="sldNum" sz="quarter" idx="12"/>
          </p:nvPr>
        </p:nvSpPr>
        <p:spPr/>
        <p:txBody>
          <a:bodyPr/>
          <a:lstStyle>
            <a:lvl1pPr>
              <a:defRPr/>
            </a:lvl1pPr>
          </a:lstStyle>
          <a:p>
            <a:fld id="{4902D416-8717-4033-9F2D-6721603BBFD5}" type="slidenum">
              <a:rPr lang="es-ES" altLang="en-US"/>
              <a:pPr/>
              <a:t>‹#›</a:t>
            </a:fld>
            <a:endParaRPr lang="es-ES" altLang="en-US"/>
          </a:p>
        </p:txBody>
      </p:sp>
    </p:spTree>
    <p:extLst>
      <p:ext uri="{BB962C8B-B14F-4D97-AF65-F5344CB8AC3E}">
        <p14:creationId xmlns:p14="http://schemas.microsoft.com/office/powerpoint/2010/main" val="1495397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s-ES" altLang="en-US"/>
          </a:p>
        </p:txBody>
      </p:sp>
      <p:sp>
        <p:nvSpPr>
          <p:cNvPr id="8" name="Footer Placeholder 7"/>
          <p:cNvSpPr>
            <a:spLocks noGrp="1"/>
          </p:cNvSpPr>
          <p:nvPr>
            <p:ph type="ftr" sz="quarter" idx="11"/>
          </p:nvPr>
        </p:nvSpPr>
        <p:spPr/>
        <p:txBody>
          <a:bodyPr/>
          <a:lstStyle>
            <a:lvl1pPr>
              <a:defRPr/>
            </a:lvl1pPr>
          </a:lstStyle>
          <a:p>
            <a:endParaRPr lang="es-ES" altLang="en-US"/>
          </a:p>
        </p:txBody>
      </p:sp>
      <p:sp>
        <p:nvSpPr>
          <p:cNvPr id="9" name="Slide Number Placeholder 8"/>
          <p:cNvSpPr>
            <a:spLocks noGrp="1"/>
          </p:cNvSpPr>
          <p:nvPr>
            <p:ph type="sldNum" sz="quarter" idx="12"/>
          </p:nvPr>
        </p:nvSpPr>
        <p:spPr/>
        <p:txBody>
          <a:bodyPr/>
          <a:lstStyle>
            <a:lvl1pPr>
              <a:defRPr/>
            </a:lvl1pPr>
          </a:lstStyle>
          <a:p>
            <a:fld id="{06380E45-ED5D-4141-8C86-0A970845957D}" type="slidenum">
              <a:rPr lang="es-ES" altLang="en-US"/>
              <a:pPr/>
              <a:t>‹#›</a:t>
            </a:fld>
            <a:endParaRPr lang="es-ES" altLang="en-US"/>
          </a:p>
        </p:txBody>
      </p:sp>
    </p:spTree>
    <p:extLst>
      <p:ext uri="{BB962C8B-B14F-4D97-AF65-F5344CB8AC3E}">
        <p14:creationId xmlns:p14="http://schemas.microsoft.com/office/powerpoint/2010/main" val="363528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s-ES" altLang="en-US"/>
          </a:p>
        </p:txBody>
      </p:sp>
      <p:sp>
        <p:nvSpPr>
          <p:cNvPr id="4" name="Footer Placeholder 3"/>
          <p:cNvSpPr>
            <a:spLocks noGrp="1"/>
          </p:cNvSpPr>
          <p:nvPr>
            <p:ph type="ftr" sz="quarter" idx="11"/>
          </p:nvPr>
        </p:nvSpPr>
        <p:spPr/>
        <p:txBody>
          <a:bodyPr/>
          <a:lstStyle>
            <a:lvl1pPr>
              <a:defRPr/>
            </a:lvl1pPr>
          </a:lstStyle>
          <a:p>
            <a:endParaRPr lang="es-ES" altLang="en-US"/>
          </a:p>
        </p:txBody>
      </p:sp>
      <p:sp>
        <p:nvSpPr>
          <p:cNvPr id="5" name="Slide Number Placeholder 4"/>
          <p:cNvSpPr>
            <a:spLocks noGrp="1"/>
          </p:cNvSpPr>
          <p:nvPr>
            <p:ph type="sldNum" sz="quarter" idx="12"/>
          </p:nvPr>
        </p:nvSpPr>
        <p:spPr/>
        <p:txBody>
          <a:bodyPr/>
          <a:lstStyle>
            <a:lvl1pPr>
              <a:defRPr/>
            </a:lvl1pPr>
          </a:lstStyle>
          <a:p>
            <a:fld id="{F9797A58-9CA9-4E84-A448-6C9ABCF0F674}" type="slidenum">
              <a:rPr lang="es-ES" altLang="en-US"/>
              <a:pPr/>
              <a:t>‹#›</a:t>
            </a:fld>
            <a:endParaRPr lang="es-ES" altLang="en-US"/>
          </a:p>
        </p:txBody>
      </p:sp>
    </p:spTree>
    <p:extLst>
      <p:ext uri="{BB962C8B-B14F-4D97-AF65-F5344CB8AC3E}">
        <p14:creationId xmlns:p14="http://schemas.microsoft.com/office/powerpoint/2010/main" val="223079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ltLang="en-US"/>
          </a:p>
        </p:txBody>
      </p:sp>
      <p:sp>
        <p:nvSpPr>
          <p:cNvPr id="3" name="Footer Placeholder 2"/>
          <p:cNvSpPr>
            <a:spLocks noGrp="1"/>
          </p:cNvSpPr>
          <p:nvPr>
            <p:ph type="ftr" sz="quarter" idx="11"/>
          </p:nvPr>
        </p:nvSpPr>
        <p:spPr/>
        <p:txBody>
          <a:bodyPr/>
          <a:lstStyle>
            <a:lvl1pPr>
              <a:defRPr/>
            </a:lvl1pPr>
          </a:lstStyle>
          <a:p>
            <a:endParaRPr lang="es-ES" altLang="en-US"/>
          </a:p>
        </p:txBody>
      </p:sp>
      <p:sp>
        <p:nvSpPr>
          <p:cNvPr id="4" name="Slide Number Placeholder 3"/>
          <p:cNvSpPr>
            <a:spLocks noGrp="1"/>
          </p:cNvSpPr>
          <p:nvPr>
            <p:ph type="sldNum" sz="quarter" idx="12"/>
          </p:nvPr>
        </p:nvSpPr>
        <p:spPr/>
        <p:txBody>
          <a:bodyPr/>
          <a:lstStyle>
            <a:lvl1pPr>
              <a:defRPr/>
            </a:lvl1pPr>
          </a:lstStyle>
          <a:p>
            <a:fld id="{274AEBB0-6419-40CF-BF62-5D164D2201CF}" type="slidenum">
              <a:rPr lang="es-ES" altLang="en-US"/>
              <a:pPr/>
              <a:t>‹#›</a:t>
            </a:fld>
            <a:endParaRPr lang="es-ES" altLang="en-US"/>
          </a:p>
        </p:txBody>
      </p:sp>
    </p:spTree>
    <p:extLst>
      <p:ext uri="{BB962C8B-B14F-4D97-AF65-F5344CB8AC3E}">
        <p14:creationId xmlns:p14="http://schemas.microsoft.com/office/powerpoint/2010/main" val="20692382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s-ES" altLang="en-US"/>
          </a:p>
        </p:txBody>
      </p:sp>
      <p:sp>
        <p:nvSpPr>
          <p:cNvPr id="6" name="Footer Placeholder 5"/>
          <p:cNvSpPr>
            <a:spLocks noGrp="1"/>
          </p:cNvSpPr>
          <p:nvPr>
            <p:ph type="ftr" sz="quarter" idx="11"/>
          </p:nvPr>
        </p:nvSpPr>
        <p:spPr/>
        <p:txBody>
          <a:bodyPr/>
          <a:lstStyle>
            <a:lvl1pPr>
              <a:defRPr/>
            </a:lvl1pPr>
          </a:lstStyle>
          <a:p>
            <a:endParaRPr lang="es-ES" altLang="en-US"/>
          </a:p>
        </p:txBody>
      </p:sp>
      <p:sp>
        <p:nvSpPr>
          <p:cNvPr id="7" name="Slide Number Placeholder 6"/>
          <p:cNvSpPr>
            <a:spLocks noGrp="1"/>
          </p:cNvSpPr>
          <p:nvPr>
            <p:ph type="sldNum" sz="quarter" idx="12"/>
          </p:nvPr>
        </p:nvSpPr>
        <p:spPr/>
        <p:txBody>
          <a:bodyPr/>
          <a:lstStyle>
            <a:lvl1pPr>
              <a:defRPr/>
            </a:lvl1pPr>
          </a:lstStyle>
          <a:p>
            <a:fld id="{E0724637-0994-45E9-83DE-90C51A3AE7F4}" type="slidenum">
              <a:rPr lang="es-ES" altLang="en-US"/>
              <a:pPr/>
              <a:t>‹#›</a:t>
            </a:fld>
            <a:endParaRPr lang="es-ES" altLang="en-US"/>
          </a:p>
        </p:txBody>
      </p:sp>
    </p:spTree>
    <p:extLst>
      <p:ext uri="{BB962C8B-B14F-4D97-AF65-F5344CB8AC3E}">
        <p14:creationId xmlns:p14="http://schemas.microsoft.com/office/powerpoint/2010/main" val="3600694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BBEF876-3446-4796-B1AF-81CB65E0B217}" type="datetimeFigureOut">
              <a:rPr lang="en-IN" smtClean="0"/>
              <a:t>22-02-2017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621F5E-8709-4A22-A992-D8F0C897D9A9}" type="slidenum">
              <a:rPr lang="en-IN" smtClean="0"/>
              <a:t>‹#›</a:t>
            </a:fld>
            <a:endParaRPr lang="en-IN"/>
          </a:p>
        </p:txBody>
      </p:sp>
    </p:spTree>
    <p:extLst>
      <p:ext uri="{BB962C8B-B14F-4D97-AF65-F5344CB8AC3E}">
        <p14:creationId xmlns:p14="http://schemas.microsoft.com/office/powerpoint/2010/main" val="9966296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s-ES" altLang="en-US"/>
          </a:p>
        </p:txBody>
      </p:sp>
      <p:sp>
        <p:nvSpPr>
          <p:cNvPr id="6" name="Footer Placeholder 5"/>
          <p:cNvSpPr>
            <a:spLocks noGrp="1"/>
          </p:cNvSpPr>
          <p:nvPr>
            <p:ph type="ftr" sz="quarter" idx="11"/>
          </p:nvPr>
        </p:nvSpPr>
        <p:spPr/>
        <p:txBody>
          <a:bodyPr/>
          <a:lstStyle>
            <a:lvl1pPr>
              <a:defRPr/>
            </a:lvl1pPr>
          </a:lstStyle>
          <a:p>
            <a:endParaRPr lang="es-ES" altLang="en-US"/>
          </a:p>
        </p:txBody>
      </p:sp>
      <p:sp>
        <p:nvSpPr>
          <p:cNvPr id="7" name="Slide Number Placeholder 6"/>
          <p:cNvSpPr>
            <a:spLocks noGrp="1"/>
          </p:cNvSpPr>
          <p:nvPr>
            <p:ph type="sldNum" sz="quarter" idx="12"/>
          </p:nvPr>
        </p:nvSpPr>
        <p:spPr/>
        <p:txBody>
          <a:bodyPr/>
          <a:lstStyle>
            <a:lvl1pPr>
              <a:defRPr/>
            </a:lvl1pPr>
          </a:lstStyle>
          <a:p>
            <a:fld id="{D63E4440-1C1D-40AB-955B-29FC7BE6B50C}" type="slidenum">
              <a:rPr lang="es-ES" altLang="en-US"/>
              <a:pPr/>
              <a:t>‹#›</a:t>
            </a:fld>
            <a:endParaRPr lang="es-ES" altLang="en-US"/>
          </a:p>
        </p:txBody>
      </p:sp>
    </p:spTree>
    <p:extLst>
      <p:ext uri="{BB962C8B-B14F-4D97-AF65-F5344CB8AC3E}">
        <p14:creationId xmlns:p14="http://schemas.microsoft.com/office/powerpoint/2010/main" val="31066832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s-ES" altLang="en-US"/>
          </a:p>
        </p:txBody>
      </p:sp>
      <p:sp>
        <p:nvSpPr>
          <p:cNvPr id="5" name="Footer Placeholder 4"/>
          <p:cNvSpPr>
            <a:spLocks noGrp="1"/>
          </p:cNvSpPr>
          <p:nvPr>
            <p:ph type="ftr" sz="quarter" idx="11"/>
          </p:nvPr>
        </p:nvSpPr>
        <p:spPr/>
        <p:txBody>
          <a:bodyPr/>
          <a:lstStyle>
            <a:lvl1pPr>
              <a:defRPr/>
            </a:lvl1pPr>
          </a:lstStyle>
          <a:p>
            <a:endParaRPr lang="es-ES" altLang="en-US"/>
          </a:p>
        </p:txBody>
      </p:sp>
      <p:sp>
        <p:nvSpPr>
          <p:cNvPr id="6" name="Slide Number Placeholder 5"/>
          <p:cNvSpPr>
            <a:spLocks noGrp="1"/>
          </p:cNvSpPr>
          <p:nvPr>
            <p:ph type="sldNum" sz="quarter" idx="12"/>
          </p:nvPr>
        </p:nvSpPr>
        <p:spPr/>
        <p:txBody>
          <a:bodyPr/>
          <a:lstStyle>
            <a:lvl1pPr>
              <a:defRPr/>
            </a:lvl1pPr>
          </a:lstStyle>
          <a:p>
            <a:fld id="{439B73D2-C554-4423-A3EF-FF1575FBBEB2}" type="slidenum">
              <a:rPr lang="es-ES" altLang="en-US"/>
              <a:pPr/>
              <a:t>‹#›</a:t>
            </a:fld>
            <a:endParaRPr lang="es-ES" altLang="en-US"/>
          </a:p>
        </p:txBody>
      </p:sp>
    </p:spTree>
    <p:extLst>
      <p:ext uri="{BB962C8B-B14F-4D97-AF65-F5344CB8AC3E}">
        <p14:creationId xmlns:p14="http://schemas.microsoft.com/office/powerpoint/2010/main" val="41266002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s-ES" altLang="en-US"/>
          </a:p>
        </p:txBody>
      </p:sp>
      <p:sp>
        <p:nvSpPr>
          <p:cNvPr id="5" name="Footer Placeholder 4"/>
          <p:cNvSpPr>
            <a:spLocks noGrp="1"/>
          </p:cNvSpPr>
          <p:nvPr>
            <p:ph type="ftr" sz="quarter" idx="11"/>
          </p:nvPr>
        </p:nvSpPr>
        <p:spPr/>
        <p:txBody>
          <a:bodyPr/>
          <a:lstStyle>
            <a:lvl1pPr>
              <a:defRPr/>
            </a:lvl1pPr>
          </a:lstStyle>
          <a:p>
            <a:endParaRPr lang="es-ES" altLang="en-US"/>
          </a:p>
        </p:txBody>
      </p:sp>
      <p:sp>
        <p:nvSpPr>
          <p:cNvPr id="6" name="Slide Number Placeholder 5"/>
          <p:cNvSpPr>
            <a:spLocks noGrp="1"/>
          </p:cNvSpPr>
          <p:nvPr>
            <p:ph type="sldNum" sz="quarter" idx="12"/>
          </p:nvPr>
        </p:nvSpPr>
        <p:spPr/>
        <p:txBody>
          <a:bodyPr/>
          <a:lstStyle>
            <a:lvl1pPr>
              <a:defRPr/>
            </a:lvl1pPr>
          </a:lstStyle>
          <a:p>
            <a:fld id="{C303B067-4200-44CE-BDFA-FBF35DB03739}" type="slidenum">
              <a:rPr lang="es-ES" altLang="en-US"/>
              <a:pPr/>
              <a:t>‹#›</a:t>
            </a:fld>
            <a:endParaRPr lang="es-ES" altLang="en-US"/>
          </a:p>
        </p:txBody>
      </p:sp>
    </p:spTree>
    <p:extLst>
      <p:ext uri="{BB962C8B-B14F-4D97-AF65-F5344CB8AC3E}">
        <p14:creationId xmlns:p14="http://schemas.microsoft.com/office/powerpoint/2010/main" val="3051153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BEF876-3446-4796-B1AF-81CB65E0B217}" type="datetimeFigureOut">
              <a:rPr lang="en-IN" smtClean="0"/>
              <a:t>22-02-2017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621F5E-8709-4A22-A992-D8F0C897D9A9}" type="slidenum">
              <a:rPr lang="en-IN" smtClean="0"/>
              <a:t>‹#›</a:t>
            </a:fld>
            <a:endParaRPr lang="en-IN"/>
          </a:p>
        </p:txBody>
      </p:sp>
    </p:spTree>
    <p:extLst>
      <p:ext uri="{BB962C8B-B14F-4D97-AF65-F5344CB8AC3E}">
        <p14:creationId xmlns:p14="http://schemas.microsoft.com/office/powerpoint/2010/main" val="2628859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BBEF876-3446-4796-B1AF-81CB65E0B217}" type="datetimeFigureOut">
              <a:rPr lang="en-IN" smtClean="0"/>
              <a:t>22-02-2017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621F5E-8709-4A22-A992-D8F0C897D9A9}" type="slidenum">
              <a:rPr lang="en-IN" smtClean="0"/>
              <a:t>‹#›</a:t>
            </a:fld>
            <a:endParaRPr lang="en-IN"/>
          </a:p>
        </p:txBody>
      </p:sp>
    </p:spTree>
    <p:extLst>
      <p:ext uri="{BB962C8B-B14F-4D97-AF65-F5344CB8AC3E}">
        <p14:creationId xmlns:p14="http://schemas.microsoft.com/office/powerpoint/2010/main" val="275649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BBEF876-3446-4796-B1AF-81CB65E0B217}" type="datetimeFigureOut">
              <a:rPr lang="en-IN" smtClean="0"/>
              <a:t>22-02-2017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621F5E-8709-4A22-A992-D8F0C897D9A9}" type="slidenum">
              <a:rPr lang="en-IN" smtClean="0"/>
              <a:t>‹#›</a:t>
            </a:fld>
            <a:endParaRPr lang="en-IN"/>
          </a:p>
        </p:txBody>
      </p:sp>
    </p:spTree>
    <p:extLst>
      <p:ext uri="{BB962C8B-B14F-4D97-AF65-F5344CB8AC3E}">
        <p14:creationId xmlns:p14="http://schemas.microsoft.com/office/powerpoint/2010/main" val="3244726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BBEF876-3446-4796-B1AF-81CB65E0B217}" type="datetimeFigureOut">
              <a:rPr lang="en-IN" smtClean="0"/>
              <a:t>22-02-2017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621F5E-8709-4A22-A992-D8F0C897D9A9}" type="slidenum">
              <a:rPr lang="en-IN" smtClean="0"/>
              <a:t>‹#›</a:t>
            </a:fld>
            <a:endParaRPr lang="en-IN"/>
          </a:p>
        </p:txBody>
      </p:sp>
    </p:spTree>
    <p:extLst>
      <p:ext uri="{BB962C8B-B14F-4D97-AF65-F5344CB8AC3E}">
        <p14:creationId xmlns:p14="http://schemas.microsoft.com/office/powerpoint/2010/main" val="3319475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BEF876-3446-4796-B1AF-81CB65E0B217}" type="datetimeFigureOut">
              <a:rPr lang="en-IN" smtClean="0"/>
              <a:t>22-02-2017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621F5E-8709-4A22-A992-D8F0C897D9A9}" type="slidenum">
              <a:rPr lang="en-IN" smtClean="0"/>
              <a:t>‹#›</a:t>
            </a:fld>
            <a:endParaRPr lang="en-IN"/>
          </a:p>
        </p:txBody>
      </p:sp>
    </p:spTree>
    <p:extLst>
      <p:ext uri="{BB962C8B-B14F-4D97-AF65-F5344CB8AC3E}">
        <p14:creationId xmlns:p14="http://schemas.microsoft.com/office/powerpoint/2010/main" val="1323714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BEF876-3446-4796-B1AF-81CB65E0B217}" type="datetimeFigureOut">
              <a:rPr lang="en-IN" smtClean="0"/>
              <a:t>22-02-2017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621F5E-8709-4A22-A992-D8F0C897D9A9}" type="slidenum">
              <a:rPr lang="en-IN" smtClean="0"/>
              <a:t>‹#›</a:t>
            </a:fld>
            <a:endParaRPr lang="en-IN"/>
          </a:p>
        </p:txBody>
      </p:sp>
    </p:spTree>
    <p:extLst>
      <p:ext uri="{BB962C8B-B14F-4D97-AF65-F5344CB8AC3E}">
        <p14:creationId xmlns:p14="http://schemas.microsoft.com/office/powerpoint/2010/main" val="331850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BEF876-3446-4796-B1AF-81CB65E0B217}" type="datetimeFigureOut">
              <a:rPr lang="en-IN" smtClean="0"/>
              <a:t>22-02-2017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621F5E-8709-4A22-A992-D8F0C897D9A9}" type="slidenum">
              <a:rPr lang="en-IN" smtClean="0"/>
              <a:t>‹#›</a:t>
            </a:fld>
            <a:endParaRPr lang="en-IN"/>
          </a:p>
        </p:txBody>
      </p:sp>
    </p:spTree>
    <p:extLst>
      <p:ext uri="{BB962C8B-B14F-4D97-AF65-F5344CB8AC3E}">
        <p14:creationId xmlns:p14="http://schemas.microsoft.com/office/powerpoint/2010/main" val="3028464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BEF876-3446-4796-B1AF-81CB65E0B217}" type="datetimeFigureOut">
              <a:rPr lang="en-IN" smtClean="0"/>
              <a:t>22-02-2017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621F5E-8709-4A22-A992-D8F0C897D9A9}" type="slidenum">
              <a:rPr lang="en-IN" smtClean="0"/>
              <a:t>‹#›</a:t>
            </a:fld>
            <a:endParaRPr lang="en-IN"/>
          </a:p>
        </p:txBody>
      </p:sp>
    </p:spTree>
    <p:extLst>
      <p:ext uri="{BB962C8B-B14F-4D97-AF65-F5344CB8AC3E}">
        <p14:creationId xmlns:p14="http://schemas.microsoft.com/office/powerpoint/2010/main" val="3262294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lt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795178E-33E4-4829-B97E-93B35A9F8E37}" type="slidenum">
              <a:rPr lang="es-ES" altLang="en-US"/>
              <a:pPr/>
              <a:t>‹#›</a:t>
            </a:fld>
            <a:endParaRPr lang="es-ES" altLang="en-US"/>
          </a:p>
        </p:txBody>
      </p:sp>
    </p:spTree>
    <p:extLst>
      <p:ext uri="{BB962C8B-B14F-4D97-AF65-F5344CB8AC3E}">
        <p14:creationId xmlns:p14="http://schemas.microsoft.com/office/powerpoint/2010/main" val="19166539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58" name="Rectangle 110"/>
          <p:cNvSpPr>
            <a:spLocks noGrp="1" noChangeArrowheads="1"/>
          </p:cNvSpPr>
          <p:nvPr>
            <p:ph type="ctrTitle"/>
          </p:nvPr>
        </p:nvSpPr>
        <p:spPr>
          <a:xfrm>
            <a:off x="1775520" y="1425189"/>
            <a:ext cx="8348194" cy="1304948"/>
          </a:xfrm>
          <a:noFill/>
          <a:ln/>
        </p:spPr>
        <p:txBody>
          <a:bodyPr anchor="ctr"/>
          <a:lstStyle/>
          <a:p>
            <a:r>
              <a:rPr lang="en-US" sz="4000" b="1" dirty="0">
                <a:solidFill>
                  <a:schemeClr val="bg1"/>
                </a:solidFill>
                <a:latin typeface="Century Gothic" panose="020B0502020202020204" pitchFamily="34" charset="0"/>
              </a:rPr>
              <a:t>Encrypting RGB image using chaotic maps</a:t>
            </a:r>
            <a:endParaRPr lang="es-ES" altLang="en-US" sz="4000" b="1" dirty="0">
              <a:solidFill>
                <a:schemeClr val="bg1"/>
              </a:solidFill>
              <a:latin typeface="Century Gothic" panose="020B0502020202020204" pitchFamily="34" charset="0"/>
            </a:endParaRPr>
          </a:p>
        </p:txBody>
      </p:sp>
      <p:sp>
        <p:nvSpPr>
          <p:cNvPr id="2" name="TextBox 1"/>
          <p:cNvSpPr txBox="1"/>
          <p:nvPr/>
        </p:nvSpPr>
        <p:spPr>
          <a:xfrm>
            <a:off x="1775520" y="4293096"/>
            <a:ext cx="2520280" cy="1077218"/>
          </a:xfrm>
          <a:prstGeom prst="rect">
            <a:avLst/>
          </a:prstGeom>
          <a:noFill/>
          <a:effectLst>
            <a:innerShdw blurRad="63500" dist="50800" dir="16200000">
              <a:prstClr val="black">
                <a:alpha val="50000"/>
              </a:prstClr>
            </a:innerShdw>
          </a:effectLst>
        </p:spPr>
        <p:txBody>
          <a:bodyPr wrap="square" rtlCol="0">
            <a:spAutoFit/>
          </a:bodyPr>
          <a:lstStyle/>
          <a:p>
            <a:r>
              <a:rPr lang="en-US" sz="2000" kern="0" dirty="0">
                <a:solidFill>
                  <a:schemeClr val="bg1"/>
                </a:solidFill>
              </a:rPr>
              <a:t>Guided by:</a:t>
            </a:r>
            <a:endParaRPr lang="en-US" sz="2400" kern="0" dirty="0">
              <a:solidFill>
                <a:schemeClr val="bg1"/>
              </a:solidFill>
            </a:endParaRPr>
          </a:p>
          <a:p>
            <a:endParaRPr lang="en-US" sz="2400" kern="0" dirty="0">
              <a:solidFill>
                <a:schemeClr val="bg1"/>
              </a:solidFill>
            </a:endParaRPr>
          </a:p>
          <a:p>
            <a:r>
              <a:rPr lang="en-US" sz="2000" kern="0" dirty="0">
                <a:solidFill>
                  <a:schemeClr val="bg1"/>
                </a:solidFill>
              </a:rPr>
              <a:t>Mrs. Reena</a:t>
            </a:r>
          </a:p>
        </p:txBody>
      </p:sp>
      <p:sp>
        <p:nvSpPr>
          <p:cNvPr id="3" name="TextBox 2"/>
          <p:cNvSpPr txBox="1"/>
          <p:nvPr/>
        </p:nvSpPr>
        <p:spPr>
          <a:xfrm>
            <a:off x="6456040" y="4306348"/>
            <a:ext cx="5152864" cy="1631216"/>
          </a:xfrm>
          <a:prstGeom prst="rect">
            <a:avLst/>
          </a:prstGeom>
          <a:noFill/>
        </p:spPr>
        <p:txBody>
          <a:bodyPr wrap="square" rtlCol="0">
            <a:spAutoFit/>
          </a:bodyPr>
          <a:lstStyle/>
          <a:p>
            <a:r>
              <a:rPr lang="en-US" sz="2000" kern="0" dirty="0">
                <a:solidFill>
                  <a:schemeClr val="bg1"/>
                </a:solidFill>
              </a:rPr>
              <a:t>Presented by:</a:t>
            </a:r>
          </a:p>
          <a:p>
            <a:endParaRPr lang="en-US" sz="2000" kern="0" dirty="0">
              <a:solidFill>
                <a:schemeClr val="bg1"/>
              </a:solidFill>
            </a:endParaRPr>
          </a:p>
          <a:p>
            <a:r>
              <a:rPr lang="en-US" sz="2000" kern="0" dirty="0">
                <a:solidFill>
                  <a:schemeClr val="bg1"/>
                </a:solidFill>
              </a:rPr>
              <a:t>Ritik Aggarwal    (00151202714)</a:t>
            </a:r>
          </a:p>
          <a:p>
            <a:r>
              <a:rPr lang="en-US" sz="2000" kern="0" dirty="0">
                <a:solidFill>
                  <a:schemeClr val="bg1"/>
                </a:solidFill>
              </a:rPr>
              <a:t>Shourya Chand  (02151202714)</a:t>
            </a:r>
          </a:p>
          <a:p>
            <a:r>
              <a:rPr lang="en-US" sz="2000" kern="0" dirty="0">
                <a:solidFill>
                  <a:schemeClr val="bg1"/>
                </a:solidFill>
              </a:rPr>
              <a:t>Ekansh Dubey    (40151207215)</a:t>
            </a:r>
          </a:p>
        </p:txBody>
      </p:sp>
    </p:spTree>
    <p:extLst>
      <p:ext uri="{BB962C8B-B14F-4D97-AF65-F5344CB8AC3E}">
        <p14:creationId xmlns:p14="http://schemas.microsoft.com/office/powerpoint/2010/main" val="3534710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3000301755"/>
              </p:ext>
            </p:extLst>
          </p:nvPr>
        </p:nvGraphicFramePr>
        <p:xfrm>
          <a:off x="1474470" y="468630"/>
          <a:ext cx="8983980" cy="6389370"/>
        </p:xfrm>
        <a:graphic>
          <a:graphicData uri="http://schemas.openxmlformats.org/presentationml/2006/ole">
            <mc:AlternateContent xmlns:mc="http://schemas.openxmlformats.org/markup-compatibility/2006">
              <mc:Choice xmlns:v="urn:schemas-microsoft-com:vml" Requires="v">
                <p:oleObj spid="_x0000_s1038" name="Document" r:id="rId3" imgW="6780699" imgH="6297135" progId="Word.Document.12">
                  <p:embed/>
                </p:oleObj>
              </mc:Choice>
              <mc:Fallback>
                <p:oleObj name="Document" r:id="rId3" imgW="6780699" imgH="6297135" progId="Word.Document.12">
                  <p:embed/>
                  <p:pic>
                    <p:nvPicPr>
                      <p:cNvPr id="0" name=""/>
                      <p:cNvPicPr/>
                      <p:nvPr/>
                    </p:nvPicPr>
                    <p:blipFill>
                      <a:blip r:embed="rId4"/>
                      <a:stretch>
                        <a:fillRect/>
                      </a:stretch>
                    </p:blipFill>
                    <p:spPr>
                      <a:xfrm>
                        <a:off x="1474470" y="468630"/>
                        <a:ext cx="8983980" cy="6389370"/>
                      </a:xfrm>
                      <a:prstGeom prst="rect">
                        <a:avLst/>
                      </a:prstGeom>
                    </p:spPr>
                  </p:pic>
                </p:oleObj>
              </mc:Fallback>
            </mc:AlternateContent>
          </a:graphicData>
        </a:graphic>
      </p:graphicFrame>
    </p:spTree>
    <p:extLst>
      <p:ext uri="{BB962C8B-B14F-4D97-AF65-F5344CB8AC3E}">
        <p14:creationId xmlns:p14="http://schemas.microsoft.com/office/powerpoint/2010/main" val="1480222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114" y="1389999"/>
            <a:ext cx="1581371" cy="838317"/>
          </a:xfrm>
          <a:prstGeom prst="rect">
            <a:avLst/>
          </a:prstGeom>
        </p:spPr>
      </p:pic>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843" y="1385491"/>
            <a:ext cx="1609950" cy="847843"/>
          </a:xfrm>
          <a:prstGeom prst="rect">
            <a:avLst/>
          </a:prstGeom>
        </p:spPr>
      </p:pic>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1262" y="1512601"/>
            <a:ext cx="2124371" cy="666843"/>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68897" y="1462948"/>
            <a:ext cx="2419688" cy="724001"/>
          </a:xfrm>
          <a:prstGeom prst="rect">
            <a:avLst/>
          </a:prstGeom>
        </p:spPr>
      </p:pic>
      <p:pic>
        <p:nvPicPr>
          <p:cNvPr id="35" name="Picture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73757" y="3792610"/>
            <a:ext cx="2676899" cy="631386"/>
          </a:xfrm>
          <a:prstGeom prst="rect">
            <a:avLst/>
          </a:prstGeom>
        </p:spPr>
      </p:pic>
      <p:pic>
        <p:nvPicPr>
          <p:cNvPr id="37" name="Picture 3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36288" y="3795258"/>
            <a:ext cx="3048425" cy="628738"/>
          </a:xfrm>
          <a:prstGeom prst="rect">
            <a:avLst/>
          </a:prstGeom>
        </p:spPr>
      </p:pic>
      <p:pic>
        <p:nvPicPr>
          <p:cNvPr id="43" name="Picture 4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07201" y="6034820"/>
            <a:ext cx="2381582" cy="457264"/>
          </a:xfrm>
          <a:prstGeom prst="rect">
            <a:avLst/>
          </a:prstGeom>
        </p:spPr>
      </p:pic>
      <p:sp>
        <p:nvSpPr>
          <p:cNvPr id="44" name="Arrow: Right 43"/>
          <p:cNvSpPr/>
          <p:nvPr/>
        </p:nvSpPr>
        <p:spPr>
          <a:xfrm>
            <a:off x="2324313" y="1715500"/>
            <a:ext cx="1056357" cy="2188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Arrow: Right 44"/>
          <p:cNvSpPr/>
          <p:nvPr/>
        </p:nvSpPr>
        <p:spPr>
          <a:xfrm>
            <a:off x="4994115" y="1730223"/>
            <a:ext cx="727147" cy="2218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p:cNvSpPr/>
          <p:nvPr/>
        </p:nvSpPr>
        <p:spPr>
          <a:xfrm>
            <a:off x="7856777" y="1699709"/>
            <a:ext cx="816991" cy="234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9641875" y="2182734"/>
            <a:ext cx="121554" cy="224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203594" y="2420716"/>
            <a:ext cx="3559835" cy="81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row: Down 52"/>
          <p:cNvSpPr/>
          <p:nvPr/>
        </p:nvSpPr>
        <p:spPr>
          <a:xfrm>
            <a:off x="6160068" y="2527324"/>
            <a:ext cx="194213" cy="2662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203348" y="3272108"/>
            <a:ext cx="87465" cy="25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160500" y="3492209"/>
            <a:ext cx="3087148" cy="72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190911" y="3493762"/>
            <a:ext cx="2915479" cy="66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Down 56"/>
          <p:cNvSpPr/>
          <p:nvPr/>
        </p:nvSpPr>
        <p:spPr>
          <a:xfrm>
            <a:off x="3095051" y="3492209"/>
            <a:ext cx="214342" cy="3030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row: Down 57"/>
          <p:cNvSpPr/>
          <p:nvPr/>
        </p:nvSpPr>
        <p:spPr>
          <a:xfrm>
            <a:off x="8970140" y="3528522"/>
            <a:ext cx="212035" cy="2667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Arrow: Down 58"/>
          <p:cNvSpPr/>
          <p:nvPr/>
        </p:nvSpPr>
        <p:spPr>
          <a:xfrm>
            <a:off x="3105207" y="4418315"/>
            <a:ext cx="204186" cy="441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Down 59"/>
          <p:cNvSpPr/>
          <p:nvPr/>
        </p:nvSpPr>
        <p:spPr>
          <a:xfrm>
            <a:off x="8970140" y="4432099"/>
            <a:ext cx="212035" cy="451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143372" y="5685673"/>
            <a:ext cx="6012677" cy="99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row: Down 61"/>
          <p:cNvSpPr/>
          <p:nvPr/>
        </p:nvSpPr>
        <p:spPr>
          <a:xfrm>
            <a:off x="3116530" y="5399560"/>
            <a:ext cx="204823" cy="274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Arrow: Down 62"/>
          <p:cNvSpPr/>
          <p:nvPr/>
        </p:nvSpPr>
        <p:spPr>
          <a:xfrm>
            <a:off x="8954216" y="5413741"/>
            <a:ext cx="242682" cy="2631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Arrow: Down 63"/>
          <p:cNvSpPr/>
          <p:nvPr/>
        </p:nvSpPr>
        <p:spPr>
          <a:xfrm>
            <a:off x="6168135" y="5755353"/>
            <a:ext cx="265043" cy="2830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36288" y="4872533"/>
            <a:ext cx="3048425" cy="518487"/>
          </a:xfrm>
          <a:prstGeom prst="rect">
            <a:avLst/>
          </a:prstGeom>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82670" y="2806659"/>
            <a:ext cx="3334215" cy="457264"/>
          </a:xfrm>
          <a:prstGeom prst="rect">
            <a:avLst/>
          </a:prstGeom>
        </p:spPr>
      </p:pic>
      <p:sp>
        <p:nvSpPr>
          <p:cNvPr id="2" name="TextBox 1"/>
          <p:cNvSpPr txBox="1"/>
          <p:nvPr/>
        </p:nvSpPr>
        <p:spPr>
          <a:xfrm>
            <a:off x="1302653" y="474842"/>
            <a:ext cx="9810476" cy="830997"/>
          </a:xfrm>
          <a:prstGeom prst="rect">
            <a:avLst/>
          </a:prstGeom>
          <a:noFill/>
        </p:spPr>
        <p:txBody>
          <a:bodyPr wrap="square" rtlCol="0">
            <a:spAutoFit/>
          </a:bodyPr>
          <a:lstStyle/>
          <a:p>
            <a:r>
              <a:rPr lang="en-US" sz="2000" b="1" dirty="0"/>
              <a:t>DESIGN OF ALGORITHM USED IN BASE PAPER </a:t>
            </a:r>
            <a:r>
              <a:rPr lang="en-US" b="1" dirty="0"/>
              <a:t>--</a:t>
            </a:r>
            <a:r>
              <a:rPr lang="en-US" dirty="0"/>
              <a:t> </a:t>
            </a:r>
            <a:r>
              <a:rPr lang="en-US" sz="2400" dirty="0"/>
              <a:t>A novel color image encryption scheme using alternate chaotic mapping structure</a:t>
            </a:r>
            <a:endParaRPr lang="en-US" b="1" dirty="0"/>
          </a:p>
        </p:txBody>
      </p:sp>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673757" y="4892097"/>
            <a:ext cx="2676899" cy="500521"/>
          </a:xfrm>
          <a:prstGeom prst="rect">
            <a:avLst/>
          </a:prstGeom>
        </p:spPr>
      </p:pic>
      <p:sp>
        <p:nvSpPr>
          <p:cNvPr id="4" name="TextBox 3"/>
          <p:cNvSpPr txBox="1"/>
          <p:nvPr/>
        </p:nvSpPr>
        <p:spPr>
          <a:xfrm>
            <a:off x="9431815" y="5685673"/>
            <a:ext cx="2416196" cy="646331"/>
          </a:xfrm>
          <a:prstGeom prst="rect">
            <a:avLst/>
          </a:prstGeom>
          <a:noFill/>
        </p:spPr>
        <p:txBody>
          <a:bodyPr wrap="square" rtlCol="0">
            <a:spAutoFit/>
          </a:bodyPr>
          <a:lstStyle/>
          <a:p>
            <a:r>
              <a:rPr lang="en-IN" dirty="0"/>
              <a:t>By - Xingyuan Wang, Yuanyuan Zhao</a:t>
            </a:r>
            <a:endParaRPr lang="en-IN" dirty="0"/>
          </a:p>
        </p:txBody>
      </p:sp>
    </p:spTree>
    <p:extLst>
      <p:ext uri="{BB962C8B-B14F-4D97-AF65-F5344CB8AC3E}">
        <p14:creationId xmlns:p14="http://schemas.microsoft.com/office/powerpoint/2010/main" val="2383950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8960" y="495202"/>
            <a:ext cx="5956662" cy="707886"/>
          </a:xfrm>
          <a:prstGeom prst="rect">
            <a:avLst/>
          </a:prstGeom>
          <a:noFill/>
        </p:spPr>
        <p:txBody>
          <a:bodyPr wrap="square" rtlCol="0">
            <a:spAutoFit/>
          </a:bodyPr>
          <a:lstStyle/>
          <a:p>
            <a:r>
              <a:rPr lang="en-US" sz="4000" dirty="0">
                <a:effectLst>
                  <a:outerShdw blurRad="38100" dist="38100" dir="2700000" algn="tl">
                    <a:srgbClr val="000000">
                      <a:alpha val="43137"/>
                    </a:srgbClr>
                  </a:outerShdw>
                </a:effectLst>
              </a:rPr>
              <a:t>RESEARCH METHODOLOGY</a:t>
            </a:r>
          </a:p>
        </p:txBody>
      </p:sp>
    </p:spTree>
    <p:extLst>
      <p:ext uri="{BB962C8B-B14F-4D97-AF65-F5344CB8AC3E}">
        <p14:creationId xmlns:p14="http://schemas.microsoft.com/office/powerpoint/2010/main" val="3580766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1158777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5191" y="1358397"/>
            <a:ext cx="10662557" cy="440120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Haojiang Gao, Yisheng Zhang, Shuyun Liang, Dequn Li, “A new chaotic algorithm for image encryption”, Audio, Language and Image Processing, 2008. ICALIP 2008. International Conference, 2005</a:t>
            </a:r>
          </a:p>
          <a:p>
            <a:pPr marL="285750" indent="-285750" algn="just">
              <a:buFont typeface="Arial" panose="020B0604020202020204" pitchFamily="34" charset="0"/>
              <a:buChar char="•"/>
            </a:pPr>
            <a:r>
              <a:rPr lang="en-US" sz="2000" dirty="0"/>
              <a:t>Zhi-liang ZHU, Chong WANG, Hua CHAI, Hai YU, “A Chaotic Image Encryption Scheme Based on Magic Cube Transformation”, IEEE Conference Publications, 2011</a:t>
            </a:r>
          </a:p>
          <a:p>
            <a:pPr marL="285750" indent="-285750" algn="just">
              <a:buFont typeface="Arial" panose="020B0604020202020204" pitchFamily="34" charset="0"/>
              <a:buChar char="•"/>
            </a:pPr>
            <a:r>
              <a:rPr lang="en-US" sz="2000" dirty="0"/>
              <a:t>Shoaib Ansari, Neelesh Gupta, Sudhir Agrawal, “An Image Encryption Approach Using Chaotic Map in Frequency Domain”, International Journal of Emerging Technology and Advanced Engineering-Volume 2, Issue 8, August 2012</a:t>
            </a:r>
          </a:p>
          <a:p>
            <a:pPr marL="285750" indent="-285750" algn="just">
              <a:buFont typeface="Arial" panose="020B0604020202020204" pitchFamily="34" charset="0"/>
              <a:buChar char="•"/>
            </a:pPr>
            <a:r>
              <a:rPr lang="en-US" sz="2000" dirty="0"/>
              <a:t>Zhenjun Tang, JuanSong, Xianquan Zhang, Ronghai Sun, “Multiple-image encryption with bit-plane decomposition and chaotic maps”, Optics and Lasers in Engineering, Volume 80, May 2016</a:t>
            </a:r>
          </a:p>
          <a:p>
            <a:pPr marL="285750" indent="-285750" algn="just">
              <a:buFont typeface="Arial" panose="020B0604020202020204" pitchFamily="34" charset="0"/>
              <a:buChar char="•"/>
            </a:pPr>
            <a:r>
              <a:rPr lang="en-US" sz="2000" dirty="0"/>
              <a:t> Benyamin Norouzi , Sattar Mirzakuchaki , “ Breaking an Image Encryption Algorithm based on the New Substitution Stage with Chaotic Functions”, Optik - International Journal for Light and Electron Optics 127(14), Volume 127, Issue 14, July 2016</a:t>
            </a:r>
          </a:p>
          <a:p>
            <a:pPr algn="just"/>
            <a:endParaRPr lang="en-US" sz="2000" dirty="0"/>
          </a:p>
        </p:txBody>
      </p:sp>
      <p:sp>
        <p:nvSpPr>
          <p:cNvPr id="5" name="TextBox 4"/>
          <p:cNvSpPr txBox="1"/>
          <p:nvPr/>
        </p:nvSpPr>
        <p:spPr>
          <a:xfrm>
            <a:off x="4460149" y="454567"/>
            <a:ext cx="2946491" cy="707886"/>
          </a:xfrm>
          <a:prstGeom prst="rect">
            <a:avLst/>
          </a:prstGeom>
          <a:noFill/>
        </p:spPr>
        <p:txBody>
          <a:bodyPr wrap="square" rtlCol="0">
            <a:spAutoFit/>
          </a:bodyPr>
          <a:lstStyle/>
          <a:p>
            <a:r>
              <a:rPr lang="en-US" sz="4000" dirty="0">
                <a:effectLst>
                  <a:outerShdw blurRad="38100" dist="38100" dir="2700000" algn="tl">
                    <a:srgbClr val="000000">
                      <a:alpha val="43137"/>
                    </a:srgbClr>
                  </a:outerShdw>
                </a:effectLst>
              </a:rPr>
              <a:t>REFERENCES</a:t>
            </a:r>
          </a:p>
        </p:txBody>
      </p:sp>
    </p:spTree>
    <p:extLst>
      <p:ext uri="{BB962C8B-B14F-4D97-AF65-F5344CB8AC3E}">
        <p14:creationId xmlns:p14="http://schemas.microsoft.com/office/powerpoint/2010/main" val="2909346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7646" y="1428750"/>
            <a:ext cx="10580914" cy="4616648"/>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Adrian-</a:t>
            </a:r>
            <a:r>
              <a:rPr lang="en-US" sz="2000" dirty="0" err="1"/>
              <a:t>Viorel</a:t>
            </a:r>
            <a:r>
              <a:rPr lang="en-US" sz="2000" dirty="0"/>
              <a:t> Dianconu, “Circular inter-intra bit-level permutation and chaos-based image encryption”, Information Sciences, Volumes 355–356, Elsevier, August 2016</a:t>
            </a:r>
          </a:p>
          <a:p>
            <a:pPr marL="285750" indent="-285750" algn="just">
              <a:buFont typeface="Arial" panose="020B0604020202020204" pitchFamily="34" charset="0"/>
              <a:buChar char="•"/>
            </a:pPr>
            <a:r>
              <a:rPr lang="en-US" sz="2000" dirty="0"/>
              <a:t>XiaoweiLi, ChengqingLi, In-</a:t>
            </a:r>
            <a:r>
              <a:rPr lang="en-US" sz="2000" dirty="0" err="1"/>
              <a:t>KwonLee</a:t>
            </a:r>
            <a:r>
              <a:rPr lang="en-US" sz="2000" dirty="0"/>
              <a:t>, “Chaotic image encryption using pseudo-random masks and pixel mapping”, European Association for Signal Processing, Volume 125, Elsevier, August 2016 </a:t>
            </a:r>
          </a:p>
          <a:p>
            <a:pPr marL="285750" indent="-285750" algn="just">
              <a:buFont typeface="Arial" panose="020B0604020202020204" pitchFamily="34" charset="0"/>
              <a:buChar char="•"/>
            </a:pPr>
            <a:r>
              <a:rPr lang="en-US" sz="2000" dirty="0"/>
              <a:t>Wenhao Liu, Kehui Sun, Congxu Zhu, “A fast image encryption algorithm based on chaotic map”, Elsevier, 2016</a:t>
            </a:r>
          </a:p>
          <a:p>
            <a:pPr marL="285750" indent="-285750" algn="just">
              <a:buFont typeface="Arial" panose="020B0604020202020204" pitchFamily="34" charset="0"/>
              <a:buChar char="•"/>
            </a:pPr>
            <a:r>
              <a:rPr lang="en-US" sz="2000" dirty="0"/>
              <a:t>Akram Belazi, Ahmed A. Abd El-Latif, Safya Belghith, “A novel image encryption scheme based on substitution-permutation network and chaos”, European Association for Signal Processing, Elsevier, 2016</a:t>
            </a:r>
          </a:p>
          <a:p>
            <a:pPr marL="285750" indent="-285750" algn="just">
              <a:buFont typeface="Arial" panose="020B0604020202020204" pitchFamily="34" charset="0"/>
              <a:buChar char="•"/>
            </a:pPr>
            <a:r>
              <a:rPr lang="en-US" sz="2000" dirty="0"/>
              <a:t>Khadijeh Mirzaei Talarposhti, Mehrzad Khaki Jamei, “A secure image encryption method based on dynamic harmony search (DHS) combined with chaotic map”, Optics and Lasers in Engineering, Volume 81, Elsevier, 2016</a:t>
            </a:r>
          </a:p>
          <a:p>
            <a:pPr algn="just"/>
            <a:br>
              <a:rPr lang="en-US" dirty="0"/>
            </a:b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2740882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89366" y="2584813"/>
            <a:ext cx="6185263" cy="1446550"/>
          </a:xfrm>
          <a:prstGeom prst="rect">
            <a:avLst/>
          </a:prstGeom>
          <a:noFill/>
        </p:spPr>
        <p:txBody>
          <a:bodyPr wrap="square" rtlCol="0">
            <a:spAutoFit/>
          </a:bodyPr>
          <a:lstStyle/>
          <a:p>
            <a:r>
              <a:rPr lang="en-US" sz="8800" dirty="0">
                <a:solidFill>
                  <a:schemeClr val="bg2">
                    <a:lumMod val="25000"/>
                  </a:schemeClr>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1778730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617292" y="311323"/>
            <a:ext cx="4751316" cy="841596"/>
          </a:xfrm>
        </p:spPr>
        <p:txBody>
          <a:bodyPr>
            <a:normAutofit/>
          </a:bodyPr>
          <a:lstStyle/>
          <a:p>
            <a:r>
              <a:rPr lang="en-US" altLang="en-US" dirty="0">
                <a:effectLst>
                  <a:outerShdw blurRad="38100" dist="38100" dir="2700000" algn="tl">
                    <a:srgbClr val="000000">
                      <a:alpha val="43137"/>
                    </a:srgbClr>
                  </a:outerShdw>
                </a:effectLst>
                <a:latin typeface="+mn-lt"/>
              </a:rPr>
              <a:t>Table of Contents</a:t>
            </a:r>
            <a:endParaRPr lang="en-US" altLang="en-US" dirty="0">
              <a:solidFill>
                <a:schemeClr val="tx1"/>
              </a:solidFill>
              <a:effectLst>
                <a:outerShdw blurRad="38100" dist="38100" dir="2700000" algn="tl">
                  <a:srgbClr val="000000">
                    <a:alpha val="43137"/>
                  </a:srgbClr>
                </a:outerShdw>
              </a:effectLst>
              <a:latin typeface="+mn-lt"/>
            </a:endParaRPr>
          </a:p>
        </p:txBody>
      </p:sp>
      <p:sp>
        <p:nvSpPr>
          <p:cNvPr id="6" name="Rectangle 3"/>
          <p:cNvSpPr txBox="1">
            <a:spLocks noChangeArrowheads="1"/>
          </p:cNvSpPr>
          <p:nvPr/>
        </p:nvSpPr>
        <p:spPr>
          <a:xfrm>
            <a:off x="1097280" y="1144694"/>
            <a:ext cx="10386159" cy="56503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en-US" sz="3200" dirty="0"/>
              <a:t>  Introduction</a:t>
            </a:r>
          </a:p>
          <a:p>
            <a:pPr>
              <a:buFont typeface="Wingdings" panose="05000000000000000000" pitchFamily="2" charset="2"/>
              <a:buChar char="Ø"/>
            </a:pPr>
            <a:r>
              <a:rPr lang="en-US" altLang="en-US" sz="3200" dirty="0"/>
              <a:t>  Objective</a:t>
            </a:r>
          </a:p>
          <a:p>
            <a:pPr>
              <a:buFont typeface="Wingdings" panose="05000000000000000000" pitchFamily="2" charset="2"/>
              <a:buChar char="Ø"/>
            </a:pPr>
            <a:r>
              <a:rPr lang="en-US" altLang="en-US" sz="3200" dirty="0"/>
              <a:t>  Background</a:t>
            </a:r>
          </a:p>
          <a:p>
            <a:pPr lvl="1">
              <a:buFont typeface="Wingdings" panose="05000000000000000000" pitchFamily="2" charset="2"/>
              <a:buChar char="Ø"/>
            </a:pPr>
            <a:r>
              <a:rPr lang="en-US" altLang="en-US" sz="2800" dirty="0"/>
              <a:t>  Image Encryption and Chaos theory</a:t>
            </a:r>
          </a:p>
          <a:p>
            <a:pPr lvl="1">
              <a:buFont typeface="Wingdings" panose="05000000000000000000" pitchFamily="2" charset="2"/>
              <a:buChar char="Ø"/>
            </a:pPr>
            <a:r>
              <a:rPr lang="en-US" altLang="en-US" sz="2800" dirty="0"/>
              <a:t>  Properties of Chaotic system</a:t>
            </a:r>
          </a:p>
          <a:p>
            <a:pPr>
              <a:buFont typeface="Wingdings" panose="05000000000000000000" pitchFamily="2" charset="2"/>
              <a:buChar char="Ø"/>
            </a:pPr>
            <a:r>
              <a:rPr lang="en-US" altLang="en-US" sz="3200" dirty="0"/>
              <a:t>  Literature Review</a:t>
            </a:r>
          </a:p>
          <a:p>
            <a:pPr>
              <a:buFont typeface="Wingdings" panose="05000000000000000000" pitchFamily="2" charset="2"/>
              <a:buChar char="Ø"/>
            </a:pPr>
            <a:r>
              <a:rPr lang="en-US" altLang="en-US" sz="3200" dirty="0"/>
              <a:t>  Research Methodology </a:t>
            </a:r>
          </a:p>
          <a:p>
            <a:pPr>
              <a:buFont typeface="Wingdings" panose="05000000000000000000" pitchFamily="2" charset="2"/>
              <a:buChar char="Ø"/>
            </a:pPr>
            <a:r>
              <a:rPr lang="en-US" altLang="en-US" sz="3200" dirty="0"/>
              <a:t>  Proposed Work</a:t>
            </a:r>
          </a:p>
          <a:p>
            <a:pPr>
              <a:buFont typeface="Wingdings" panose="05000000000000000000" pitchFamily="2" charset="2"/>
              <a:buChar char="Ø"/>
            </a:pPr>
            <a:r>
              <a:rPr lang="en-US" altLang="en-US" sz="3200" dirty="0"/>
              <a:t>  Partial Implementation/Design</a:t>
            </a:r>
          </a:p>
          <a:p>
            <a:pPr>
              <a:buFont typeface="Wingdings" panose="05000000000000000000" pitchFamily="2" charset="2"/>
              <a:buChar char="Ø"/>
            </a:pPr>
            <a:r>
              <a:rPr lang="en-US" altLang="en-US" sz="3200" dirty="0"/>
              <a:t>  References</a:t>
            </a:r>
          </a:p>
        </p:txBody>
      </p:sp>
    </p:spTree>
    <p:extLst>
      <p:ext uri="{BB962C8B-B14F-4D97-AF65-F5344CB8AC3E}">
        <p14:creationId xmlns:p14="http://schemas.microsoft.com/office/powerpoint/2010/main" val="2185936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9430" y="476510"/>
            <a:ext cx="3491948" cy="715618"/>
          </a:xfrm>
        </p:spPr>
        <p:txBody>
          <a:bodyPr>
            <a:noAutofit/>
          </a:bodyPr>
          <a:lstStyle/>
          <a:p>
            <a:r>
              <a:rPr lang="en-US" sz="4000" dirty="0">
                <a:effectLst>
                  <a:outerShdw blurRad="38100" dist="38100" dir="2700000" algn="tl">
                    <a:srgbClr val="000000">
                      <a:alpha val="43137"/>
                    </a:srgbClr>
                  </a:outerShdw>
                </a:effectLst>
                <a:latin typeface="+mn-lt"/>
              </a:rPr>
              <a:t>INTRODUCTI0N</a:t>
            </a:r>
          </a:p>
        </p:txBody>
      </p:sp>
      <p:sp>
        <p:nvSpPr>
          <p:cNvPr id="7" name="Content Placeholder 2"/>
          <p:cNvSpPr>
            <a:spLocks noGrp="1"/>
          </p:cNvSpPr>
          <p:nvPr>
            <p:ph idx="1"/>
          </p:nvPr>
        </p:nvSpPr>
        <p:spPr>
          <a:xfrm>
            <a:off x="1318591" y="1815548"/>
            <a:ext cx="8898835" cy="4068417"/>
          </a:xfrm>
        </p:spPr>
        <p:txBody>
          <a:bodyPr>
            <a:noAutofit/>
          </a:bodyPr>
          <a:lstStyle/>
          <a:p>
            <a:pPr algn="just"/>
            <a:r>
              <a:rPr lang="en-US" sz="2400" dirty="0"/>
              <a:t>The presence of communication networks has prompted new problems with security and privacy .</a:t>
            </a:r>
          </a:p>
          <a:p>
            <a:pPr marL="0" indent="0" algn="just">
              <a:buNone/>
            </a:pPr>
            <a:endParaRPr lang="en-US" sz="2400" dirty="0"/>
          </a:p>
          <a:p>
            <a:pPr algn="just"/>
            <a:r>
              <a:rPr lang="en-US" sz="2400" dirty="0"/>
              <a:t>Information transmitted over computer networks , nowadays is not only text, but also audio , image, and other multimedia types.</a:t>
            </a:r>
          </a:p>
          <a:p>
            <a:pPr algn="just"/>
            <a:endParaRPr lang="en-US" sz="2400" dirty="0"/>
          </a:p>
          <a:p>
            <a:pPr algn="just"/>
            <a:r>
              <a:rPr lang="en-US" sz="2400" dirty="0"/>
              <a:t>In the digital world the security of digital image has become more important because of the advances in communication technology and multimedia data and also the capability to manipulate digital images.</a:t>
            </a:r>
          </a:p>
        </p:txBody>
      </p:sp>
    </p:spTree>
    <p:extLst>
      <p:ext uri="{BB962C8B-B14F-4D97-AF65-F5344CB8AC3E}">
        <p14:creationId xmlns:p14="http://schemas.microsoft.com/office/powerpoint/2010/main" val="86691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849" y="366313"/>
            <a:ext cx="6757752" cy="704842"/>
          </a:xfrm>
        </p:spPr>
        <p:txBody>
          <a:bodyPr/>
          <a:lstStyle/>
          <a:p>
            <a:r>
              <a:rPr lang="en-US" sz="4000" dirty="0">
                <a:effectLst>
                  <a:outerShdw blurRad="38100" dist="38100" dir="2700000" algn="tl">
                    <a:srgbClr val="000000">
                      <a:alpha val="43137"/>
                    </a:srgbClr>
                  </a:outerShdw>
                </a:effectLst>
                <a:latin typeface="+mn-lt"/>
                <a:cs typeface="Calibri" panose="020F0502020204030204" pitchFamily="34" charset="0"/>
              </a:rPr>
              <a:t>ENCRYPTION &amp; CHAOS THEORY</a:t>
            </a:r>
            <a:endParaRPr lang="en-US" dirty="0">
              <a:effectLst>
                <a:outerShdw blurRad="38100" dist="38100" dir="2700000" algn="tl">
                  <a:srgbClr val="000000">
                    <a:alpha val="43137"/>
                  </a:srgbClr>
                </a:outerShdw>
              </a:effectLst>
              <a:latin typeface="+mn-lt"/>
              <a:cs typeface="Calibri" panose="020F0502020204030204" pitchFamily="34" charset="0"/>
            </a:endParaRPr>
          </a:p>
        </p:txBody>
      </p:sp>
      <p:sp>
        <p:nvSpPr>
          <p:cNvPr id="3" name="Content Placeholder 2"/>
          <p:cNvSpPr>
            <a:spLocks noGrp="1"/>
          </p:cNvSpPr>
          <p:nvPr>
            <p:ph idx="1"/>
          </p:nvPr>
        </p:nvSpPr>
        <p:spPr>
          <a:xfrm>
            <a:off x="926276" y="1341911"/>
            <a:ext cx="10010898" cy="5314208"/>
          </a:xfrm>
        </p:spPr>
        <p:txBody>
          <a:bodyPr>
            <a:normAutofit lnSpcReduction="10000"/>
          </a:bodyPr>
          <a:lstStyle/>
          <a:p>
            <a:pPr algn="just"/>
            <a:r>
              <a:rPr lang="en-US" dirty="0"/>
              <a:t>Data, often referred to as plaintext, is encrypted using an encryption algorithm and an encryption key. This process generates cipher text that can only be viewed in its original form if decrypted with the correct key.</a:t>
            </a:r>
          </a:p>
          <a:p>
            <a:pPr algn="just"/>
            <a:r>
              <a:rPr lang="en-US" dirty="0"/>
              <a:t>The primary purpose of encryption is to protect the confidentiality of digital data stored on computer systems or transmitted via the Internet or other computer networks.</a:t>
            </a:r>
          </a:p>
          <a:p>
            <a:pPr algn="just"/>
            <a:r>
              <a:rPr lang="en-US" dirty="0"/>
              <a:t>Chaos Theory deals with nonlinear things that are effectively impossible to predict or control, like turbulence, weather, the stock market, our brain states, and so on.</a:t>
            </a:r>
          </a:p>
          <a:p>
            <a:pPr algn="just"/>
            <a:r>
              <a:rPr lang="en-US" dirty="0"/>
              <a:t>Chaos theory is an area of deterministic dynamics proposing that seemingly random events can result from normal equations because of the complexity of the systems involved. </a:t>
            </a:r>
          </a:p>
        </p:txBody>
      </p:sp>
    </p:spTree>
    <p:extLst>
      <p:ext uri="{BB962C8B-B14F-4D97-AF65-F5344CB8AC3E}">
        <p14:creationId xmlns:p14="http://schemas.microsoft.com/office/powerpoint/2010/main" val="3402185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989443" y="433665"/>
            <a:ext cx="2365514" cy="745779"/>
          </a:xfrm>
        </p:spPr>
        <p:txBody>
          <a:bodyPr>
            <a:normAutofit/>
          </a:bodyPr>
          <a:lstStyle/>
          <a:p>
            <a:r>
              <a:rPr lang="en-US" sz="4000" b="1" dirty="0">
                <a:effectLst>
                  <a:outerShdw blurRad="38100" dist="38100" dir="2700000" algn="tl">
                    <a:srgbClr val="000000">
                      <a:alpha val="43137"/>
                    </a:srgbClr>
                  </a:outerShdw>
                </a:effectLst>
              </a:rPr>
              <a:t>OBJECTIVE</a:t>
            </a:r>
          </a:p>
        </p:txBody>
      </p:sp>
      <p:sp>
        <p:nvSpPr>
          <p:cNvPr id="5" name="Content Placeholder 2"/>
          <p:cNvSpPr>
            <a:spLocks noGrp="1"/>
          </p:cNvSpPr>
          <p:nvPr>
            <p:ph idx="1"/>
          </p:nvPr>
        </p:nvSpPr>
        <p:spPr>
          <a:xfrm>
            <a:off x="1311965" y="1519749"/>
            <a:ext cx="9303026" cy="4152182"/>
          </a:xfrm>
        </p:spPr>
        <p:txBody>
          <a:bodyPr>
            <a:noAutofit/>
          </a:bodyPr>
          <a:lstStyle/>
          <a:p>
            <a:pPr algn="just"/>
            <a:r>
              <a:rPr lang="en-US" sz="3200" dirty="0"/>
              <a:t>Provide better security to masses.</a:t>
            </a:r>
          </a:p>
          <a:p>
            <a:pPr algn="just"/>
            <a:r>
              <a:rPr lang="en-US" sz="3200" dirty="0"/>
              <a:t>To review an efficient encryption technique for best security.</a:t>
            </a:r>
          </a:p>
          <a:p>
            <a:pPr algn="just"/>
            <a:r>
              <a:rPr lang="en-US" sz="3200" dirty="0"/>
              <a:t>Compare some encryption techniques based on chaotic method.</a:t>
            </a:r>
          </a:p>
          <a:p>
            <a:pPr algn="just"/>
            <a:r>
              <a:rPr lang="en-US" sz="3200" dirty="0"/>
              <a:t>To analyze the speeds of different chaos based methods.</a:t>
            </a:r>
          </a:p>
          <a:p>
            <a:pPr algn="just"/>
            <a:endParaRPr lang="en-US" sz="3200" dirty="0"/>
          </a:p>
          <a:p>
            <a:pPr algn="just"/>
            <a:endParaRPr lang="en-US" sz="3200" dirty="0"/>
          </a:p>
        </p:txBody>
      </p:sp>
    </p:spTree>
    <p:extLst>
      <p:ext uri="{BB962C8B-B14F-4D97-AF65-F5344CB8AC3E}">
        <p14:creationId xmlns:p14="http://schemas.microsoft.com/office/powerpoint/2010/main" val="3176579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11352" y="384215"/>
            <a:ext cx="3498576" cy="707886"/>
          </a:xfrm>
          <a:prstGeom prst="rect">
            <a:avLst/>
          </a:prstGeom>
          <a:noFill/>
        </p:spPr>
        <p:txBody>
          <a:bodyPr wrap="square" rtlCol="0">
            <a:spAutoFit/>
          </a:bodyPr>
          <a:lstStyle/>
          <a:p>
            <a:pPr algn="just"/>
            <a:r>
              <a:rPr lang="en-IN" sz="4000" dirty="0">
                <a:effectLst>
                  <a:outerShdw blurRad="38100" dist="38100" dir="2700000" algn="tl">
                    <a:srgbClr val="000000">
                      <a:alpha val="43137"/>
                    </a:srgbClr>
                  </a:outerShdw>
                </a:effectLst>
              </a:rPr>
              <a:t>BACKGROUND</a:t>
            </a:r>
            <a:endParaRPr lang="en-IN" sz="2800" dirty="0">
              <a:effectLst>
                <a:outerShdw blurRad="38100" dist="38100" dir="2700000" algn="tl">
                  <a:srgbClr val="000000">
                    <a:alpha val="43137"/>
                  </a:srgbClr>
                </a:outerShdw>
              </a:effectLst>
            </a:endParaRPr>
          </a:p>
        </p:txBody>
      </p:sp>
      <p:sp>
        <p:nvSpPr>
          <p:cNvPr id="5" name="TextBox 4"/>
          <p:cNvSpPr txBox="1"/>
          <p:nvPr/>
        </p:nvSpPr>
        <p:spPr>
          <a:xfrm>
            <a:off x="1007164" y="1260736"/>
            <a:ext cx="3260035" cy="584775"/>
          </a:xfrm>
          <a:prstGeom prst="rect">
            <a:avLst/>
          </a:prstGeom>
          <a:noFill/>
        </p:spPr>
        <p:txBody>
          <a:bodyPr wrap="square" rtlCol="0">
            <a:spAutoFit/>
          </a:bodyPr>
          <a:lstStyle/>
          <a:p>
            <a:r>
              <a:rPr lang="en-IN" sz="3200" dirty="0"/>
              <a:t>Image Encryption</a:t>
            </a:r>
          </a:p>
        </p:txBody>
      </p:sp>
      <p:pic>
        <p:nvPicPr>
          <p:cNvPr id="6" name="Picture 5"/>
          <p:cNvPicPr>
            <a:picLocks noChangeAspect="1"/>
          </p:cNvPicPr>
          <p:nvPr/>
        </p:nvPicPr>
        <p:blipFill>
          <a:blip r:embed="rId2"/>
          <a:stretch>
            <a:fillRect/>
          </a:stretch>
        </p:blipFill>
        <p:spPr>
          <a:xfrm>
            <a:off x="2790409" y="2021890"/>
            <a:ext cx="1990725" cy="2022012"/>
          </a:xfrm>
          <a:prstGeom prst="rect">
            <a:avLst/>
          </a:prstGeom>
        </p:spPr>
      </p:pic>
      <p:pic>
        <p:nvPicPr>
          <p:cNvPr id="7" name="Picture 6"/>
          <p:cNvPicPr>
            <a:picLocks noChangeAspect="1"/>
          </p:cNvPicPr>
          <p:nvPr/>
        </p:nvPicPr>
        <p:blipFill>
          <a:blip r:embed="rId3"/>
          <a:stretch>
            <a:fillRect/>
          </a:stretch>
        </p:blipFill>
        <p:spPr>
          <a:xfrm>
            <a:off x="8140147" y="2021890"/>
            <a:ext cx="1981200" cy="2000250"/>
          </a:xfrm>
          <a:prstGeom prst="rect">
            <a:avLst/>
          </a:prstGeom>
        </p:spPr>
      </p:pic>
      <p:cxnSp>
        <p:nvCxnSpPr>
          <p:cNvPr id="8" name="Straight Arrow Connector 7"/>
          <p:cNvCxnSpPr>
            <a:stCxn id="6" idx="3"/>
            <a:endCxn id="7" idx="1"/>
          </p:cNvCxnSpPr>
          <p:nvPr/>
        </p:nvCxnSpPr>
        <p:spPr>
          <a:xfrm flipV="1">
            <a:off x="4781134" y="3022015"/>
            <a:ext cx="3359013" cy="10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58070" y="2663564"/>
            <a:ext cx="1550504" cy="369332"/>
          </a:xfrm>
          <a:prstGeom prst="rect">
            <a:avLst/>
          </a:prstGeom>
          <a:noFill/>
        </p:spPr>
        <p:txBody>
          <a:bodyPr wrap="square" rtlCol="0">
            <a:spAutoFit/>
          </a:bodyPr>
          <a:lstStyle/>
          <a:p>
            <a:r>
              <a:rPr lang="en-IN" dirty="0"/>
              <a:t>Encryption</a:t>
            </a:r>
          </a:p>
        </p:txBody>
      </p:sp>
      <p:sp>
        <p:nvSpPr>
          <p:cNvPr id="10" name="TextBox 9"/>
          <p:cNvSpPr txBox="1"/>
          <p:nvPr/>
        </p:nvSpPr>
        <p:spPr>
          <a:xfrm>
            <a:off x="3140765" y="4043902"/>
            <a:ext cx="1258957" cy="307777"/>
          </a:xfrm>
          <a:prstGeom prst="rect">
            <a:avLst/>
          </a:prstGeom>
          <a:noFill/>
        </p:spPr>
        <p:txBody>
          <a:bodyPr wrap="square" rtlCol="0">
            <a:spAutoFit/>
          </a:bodyPr>
          <a:lstStyle/>
          <a:p>
            <a:r>
              <a:rPr lang="en-IN" sz="1400" dirty="0"/>
              <a:t>Plain  image</a:t>
            </a:r>
          </a:p>
        </p:txBody>
      </p:sp>
      <p:sp>
        <p:nvSpPr>
          <p:cNvPr id="11" name="Rectangle 10"/>
          <p:cNvSpPr/>
          <p:nvPr/>
        </p:nvSpPr>
        <p:spPr>
          <a:xfrm>
            <a:off x="8282610" y="4043902"/>
            <a:ext cx="1772479" cy="307777"/>
          </a:xfrm>
          <a:prstGeom prst="rect">
            <a:avLst/>
          </a:prstGeom>
        </p:spPr>
        <p:txBody>
          <a:bodyPr wrap="square">
            <a:spAutoFit/>
          </a:bodyPr>
          <a:lstStyle/>
          <a:p>
            <a:r>
              <a:rPr lang="en-IN" sz="1400" dirty="0"/>
              <a:t>Encrypted  image</a:t>
            </a:r>
          </a:p>
        </p:txBody>
      </p:sp>
      <p:sp>
        <p:nvSpPr>
          <p:cNvPr id="12" name="TextBox 11"/>
          <p:cNvSpPr txBox="1"/>
          <p:nvPr/>
        </p:nvSpPr>
        <p:spPr>
          <a:xfrm>
            <a:off x="1007164" y="4545496"/>
            <a:ext cx="10681252" cy="193899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000" dirty="0"/>
              <a:t>Plain image is converted to a unreadable format using some algorithm and a </a:t>
            </a:r>
            <a:r>
              <a:rPr lang="en-IN" sz="2000" b="1" dirty="0"/>
              <a:t>secret key</a:t>
            </a:r>
            <a:r>
              <a:rPr lang="en-IN" sz="2000" dirty="0"/>
              <a:t>, such that unauthorized person can not access any information from the image.</a:t>
            </a:r>
          </a:p>
          <a:p>
            <a:pPr marL="285750" indent="-285750" algn="just">
              <a:lnSpc>
                <a:spcPct val="150000"/>
              </a:lnSpc>
              <a:buFont typeface="Arial" panose="020B0604020202020204" pitchFamily="34" charset="0"/>
              <a:buChar char="•"/>
            </a:pPr>
            <a:r>
              <a:rPr lang="en-IN" sz="2000" dirty="0"/>
              <a:t>Only the authorized person can access the image, who have that secret key.</a:t>
            </a:r>
          </a:p>
          <a:p>
            <a:pPr marL="285750" indent="-285750" algn="just">
              <a:lnSpc>
                <a:spcPct val="150000"/>
              </a:lnSpc>
              <a:buFont typeface="Arial" panose="020B0604020202020204" pitchFamily="34" charset="0"/>
              <a:buChar char="•"/>
            </a:pPr>
            <a:r>
              <a:rPr lang="en-IN" sz="2000" dirty="0"/>
              <a:t>Secret key can be one or more, according to the method used to encrypt the image.</a:t>
            </a:r>
          </a:p>
        </p:txBody>
      </p:sp>
    </p:spTree>
    <p:extLst>
      <p:ext uri="{BB962C8B-B14F-4D97-AF65-F5344CB8AC3E}">
        <p14:creationId xmlns:p14="http://schemas.microsoft.com/office/powerpoint/2010/main" val="2083573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711352" y="384215"/>
            <a:ext cx="3213448" cy="707886"/>
          </a:xfrm>
          <a:prstGeom prst="rect">
            <a:avLst/>
          </a:prstGeom>
          <a:noFill/>
        </p:spPr>
        <p:txBody>
          <a:bodyPr wrap="square" rtlCol="0">
            <a:spAutoFit/>
          </a:bodyPr>
          <a:lstStyle/>
          <a:p>
            <a:pPr algn="just"/>
            <a:r>
              <a:rPr lang="en-IN" sz="4000" dirty="0">
                <a:effectLst>
                  <a:outerShdw blurRad="38100" dist="38100" dir="2700000" algn="tl">
                    <a:srgbClr val="000000">
                      <a:alpha val="43137"/>
                    </a:srgbClr>
                  </a:outerShdw>
                </a:effectLst>
              </a:rPr>
              <a:t>BACKGROUND</a:t>
            </a:r>
            <a:endParaRPr lang="en-IN" sz="2800" dirty="0">
              <a:effectLst>
                <a:outerShdw blurRad="38100" dist="38100" dir="2700000" algn="tl">
                  <a:srgbClr val="000000">
                    <a:alpha val="43137"/>
                  </a:srgbClr>
                </a:outerShdw>
              </a:effectLst>
            </a:endParaRPr>
          </a:p>
        </p:txBody>
      </p:sp>
      <p:sp>
        <p:nvSpPr>
          <p:cNvPr id="14" name="TextBox 13"/>
          <p:cNvSpPr txBox="1"/>
          <p:nvPr/>
        </p:nvSpPr>
        <p:spPr>
          <a:xfrm>
            <a:off x="1007164" y="1459519"/>
            <a:ext cx="5035827" cy="584775"/>
          </a:xfrm>
          <a:prstGeom prst="rect">
            <a:avLst/>
          </a:prstGeom>
          <a:noFill/>
        </p:spPr>
        <p:txBody>
          <a:bodyPr wrap="square" rtlCol="0">
            <a:spAutoFit/>
          </a:bodyPr>
          <a:lstStyle/>
          <a:p>
            <a:r>
              <a:rPr lang="en-IN" sz="3200" dirty="0"/>
              <a:t>Properties of Chaotic System</a:t>
            </a:r>
          </a:p>
        </p:txBody>
      </p:sp>
      <p:sp>
        <p:nvSpPr>
          <p:cNvPr id="2" name="TextBox 1"/>
          <p:cNvSpPr txBox="1"/>
          <p:nvPr/>
        </p:nvSpPr>
        <p:spPr>
          <a:xfrm>
            <a:off x="1007164" y="2044294"/>
            <a:ext cx="9621079" cy="3139321"/>
          </a:xfrm>
          <a:prstGeom prst="rect">
            <a:avLst/>
          </a:prstGeom>
          <a:noFill/>
        </p:spPr>
        <p:txBody>
          <a:bodyPr wrap="square" rtlCol="0">
            <a:spAutoFit/>
          </a:bodyPr>
          <a:lstStyle/>
          <a:p>
            <a:pPr>
              <a:lnSpc>
                <a:spcPct val="150000"/>
              </a:lnSpc>
            </a:pPr>
            <a:r>
              <a:rPr lang="en-US" sz="2400" dirty="0"/>
              <a:t>For a dynamical system to be classified as chaotic, it must have these properties:</a:t>
            </a:r>
          </a:p>
          <a:p>
            <a:pPr marL="800100" lvl="1" indent="-342900">
              <a:lnSpc>
                <a:spcPct val="150000"/>
              </a:lnSpc>
              <a:buFont typeface="+mj-lt"/>
              <a:buAutoNum type="arabicPeriod"/>
            </a:pPr>
            <a:r>
              <a:rPr lang="en-US" sz="2800" dirty="0"/>
              <a:t>It must be sensitive to initial conditions</a:t>
            </a:r>
          </a:p>
          <a:p>
            <a:pPr marL="800100" lvl="1" indent="-342900">
              <a:lnSpc>
                <a:spcPct val="150000"/>
              </a:lnSpc>
              <a:buFont typeface="+mj-lt"/>
              <a:buAutoNum type="arabicPeriod"/>
            </a:pPr>
            <a:r>
              <a:rPr lang="en-US" sz="2800" dirty="0"/>
              <a:t>It must be topologically mixing</a:t>
            </a:r>
          </a:p>
          <a:p>
            <a:pPr marL="800100" lvl="1" indent="-342900">
              <a:lnSpc>
                <a:spcPct val="150000"/>
              </a:lnSpc>
              <a:buFont typeface="+mj-lt"/>
              <a:buAutoNum type="arabicPeriod"/>
            </a:pPr>
            <a:r>
              <a:rPr lang="en-US" sz="2800" dirty="0"/>
              <a:t>It must have dense periodic orbit</a:t>
            </a:r>
            <a:endParaRPr lang="en-US" sz="2800" u="sng" dirty="0"/>
          </a:p>
        </p:txBody>
      </p:sp>
    </p:spTree>
    <p:extLst>
      <p:ext uri="{BB962C8B-B14F-4D97-AF65-F5344CB8AC3E}">
        <p14:creationId xmlns:p14="http://schemas.microsoft.com/office/powerpoint/2010/main" val="2255493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31071" y="1326664"/>
            <a:ext cx="4405233" cy="646331"/>
          </a:xfrm>
          <a:prstGeom prst="rect">
            <a:avLst/>
          </a:prstGeom>
          <a:noFill/>
        </p:spPr>
        <p:txBody>
          <a:bodyPr wrap="square" rtlCol="0">
            <a:spAutoFit/>
          </a:bodyPr>
          <a:lstStyle/>
          <a:p>
            <a:r>
              <a:rPr lang="en-IN" sz="3600" dirty="0"/>
              <a:t>1-D Logistic Map</a:t>
            </a:r>
          </a:p>
        </p:txBody>
      </p:sp>
      <p:sp>
        <p:nvSpPr>
          <p:cNvPr id="6" name="TextBox 5"/>
          <p:cNvSpPr txBox="1"/>
          <p:nvPr/>
        </p:nvSpPr>
        <p:spPr>
          <a:xfrm>
            <a:off x="1197330" y="2083277"/>
            <a:ext cx="10389708" cy="830997"/>
          </a:xfrm>
          <a:prstGeom prst="rect">
            <a:avLst/>
          </a:prstGeom>
          <a:noFill/>
        </p:spPr>
        <p:txBody>
          <a:bodyPr wrap="square" rtlCol="0">
            <a:spAutoFit/>
          </a:bodyPr>
          <a:lstStyle/>
          <a:p>
            <a:r>
              <a:rPr lang="en-IN" sz="2400" dirty="0"/>
              <a:t>The Logistic map is polynomial mapping function in 1-Dimension, that shows how complex a chaotic behaviour can arise from a very simple Dynamic equation, i.e.,</a:t>
            </a:r>
          </a:p>
        </p:txBody>
      </p:sp>
      <p:sp>
        <p:nvSpPr>
          <p:cNvPr id="8" name="Rectangle 7"/>
          <p:cNvSpPr/>
          <p:nvPr/>
        </p:nvSpPr>
        <p:spPr>
          <a:xfrm>
            <a:off x="1131071" y="3619178"/>
            <a:ext cx="3847092" cy="646331"/>
          </a:xfrm>
          <a:prstGeom prst="rect">
            <a:avLst/>
          </a:prstGeom>
        </p:spPr>
        <p:txBody>
          <a:bodyPr wrap="square">
            <a:spAutoFit/>
          </a:bodyPr>
          <a:lstStyle/>
          <a:p>
            <a:r>
              <a:rPr lang="en-IN" sz="3600" dirty="0"/>
              <a:t>2-D Logistic  Map</a:t>
            </a:r>
          </a:p>
        </p:txBody>
      </p:sp>
      <mc:AlternateContent xmlns:mc="http://schemas.openxmlformats.org/markup-compatibility/2006" xmlns:a14="http://schemas.microsoft.com/office/drawing/2010/main">
        <mc:Choice Requires="a14">
          <p:sp>
            <p:nvSpPr>
              <p:cNvPr id="10" name="TextBox 9"/>
              <p:cNvSpPr txBox="1"/>
              <p:nvPr/>
            </p:nvSpPr>
            <p:spPr>
              <a:xfrm>
                <a:off x="1131071" y="4486072"/>
                <a:ext cx="10522226" cy="1200329"/>
              </a:xfrm>
              <a:prstGeom prst="rect">
                <a:avLst/>
              </a:prstGeom>
              <a:noFill/>
            </p:spPr>
            <p:txBody>
              <a:bodyPr wrap="square" rtlCol="0">
                <a:spAutoFit/>
              </a:bodyPr>
              <a:lstStyle/>
              <a:p>
                <a:r>
                  <a:rPr lang="en-IN" sz="2400" dirty="0"/>
                  <a:t>The 2-D logistic map is discrete time dynamical system, and the most studied map in 2-Dimensional chaotic system. The map takes a point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𝑛</m:t>
                        </m:r>
                      </m:sub>
                    </m:sSub>
                    <m:r>
                      <a:rPr lang="en-IN" sz="2400" b="0" i="1" smtClean="0">
                        <a:latin typeface="Cambria Math" panose="02040503050406030204" pitchFamily="18" charset="0"/>
                      </a:rPr>
                      <m:t>,</m:t>
                    </m:r>
                    <m:sSub>
                      <m:sSubPr>
                        <m:ctrlPr>
                          <a:rPr lang="en-IN" sz="2400" i="1">
                            <a:latin typeface="Cambria Math" panose="02040503050406030204" pitchFamily="18" charset="0"/>
                          </a:rPr>
                        </m:ctrlPr>
                      </m:sSubPr>
                      <m:e>
                        <m:r>
                          <a:rPr lang="en-IN" sz="2400" b="0" i="1" smtClean="0">
                            <a:latin typeface="Cambria Math" panose="02040503050406030204" pitchFamily="18" charset="0"/>
                          </a:rPr>
                          <m:t>𝑦</m:t>
                        </m:r>
                      </m:e>
                      <m:sub>
                        <m:r>
                          <a:rPr lang="en-IN" sz="2400" i="1">
                            <a:latin typeface="Cambria Math" panose="02040503050406030204" pitchFamily="18" charset="0"/>
                          </a:rPr>
                          <m:t>𝑛</m:t>
                        </m:r>
                      </m:sub>
                    </m:sSub>
                    <m:r>
                      <a:rPr lang="en-IN" sz="2400" b="0" i="1" smtClean="0">
                        <a:latin typeface="Cambria Math" panose="02040503050406030204" pitchFamily="18" charset="0"/>
                      </a:rPr>
                      <m:t>)</m:t>
                    </m:r>
                  </m:oMath>
                </a14:m>
                <a:r>
                  <a:rPr lang="en-IN" sz="2400" dirty="0"/>
                  <a:t> from a plane and maps it new points, i.e., </a:t>
                </a:r>
              </a:p>
            </p:txBody>
          </p:sp>
        </mc:Choice>
        <mc:Fallback xmlns="">
          <p:sp>
            <p:nvSpPr>
              <p:cNvPr id="10" name="TextBox 9"/>
              <p:cNvSpPr txBox="1">
                <a:spLocks noRot="1" noChangeAspect="1" noMove="1" noResize="1" noEditPoints="1" noAdjustHandles="1" noChangeArrowheads="1" noChangeShapeType="1" noTextEdit="1"/>
              </p:cNvSpPr>
              <p:nvPr/>
            </p:nvSpPr>
            <p:spPr>
              <a:xfrm>
                <a:off x="1131071" y="4486072"/>
                <a:ext cx="10522226" cy="1200329"/>
              </a:xfrm>
              <a:prstGeom prst="rect">
                <a:avLst/>
              </a:prstGeom>
              <a:blipFill rotWithShape="0">
                <a:blip r:embed="rId2"/>
                <a:stretch>
                  <a:fillRect l="-927" t="-4061" b="-10660"/>
                </a:stretch>
              </a:blipFill>
            </p:spPr>
            <p:txBody>
              <a:bodyPr/>
              <a:lstStyle/>
              <a:p>
                <a:r>
                  <a:rPr lang="en-US">
                    <a:noFill/>
                  </a:rPr>
                  <a:t> </a:t>
                </a:r>
              </a:p>
            </p:txBody>
          </p:sp>
        </mc:Fallback>
      </mc:AlternateContent>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7791" y="5607339"/>
            <a:ext cx="3743989" cy="94563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4746" y="2966084"/>
            <a:ext cx="3090078" cy="654104"/>
          </a:xfrm>
          <a:prstGeom prst="rect">
            <a:avLst/>
          </a:prstGeom>
        </p:spPr>
      </p:pic>
      <p:sp>
        <p:nvSpPr>
          <p:cNvPr id="9" name="TextBox 8"/>
          <p:cNvSpPr txBox="1"/>
          <p:nvPr/>
        </p:nvSpPr>
        <p:spPr>
          <a:xfrm>
            <a:off x="2651760" y="582881"/>
            <a:ext cx="6557554" cy="584775"/>
          </a:xfrm>
          <a:prstGeom prst="rect">
            <a:avLst/>
          </a:prstGeom>
          <a:noFill/>
        </p:spPr>
        <p:txBody>
          <a:bodyPr wrap="square" rtlCol="0">
            <a:spAutoFit/>
          </a:bodyPr>
          <a:lstStyle/>
          <a:p>
            <a:r>
              <a:rPr lang="en-IN" sz="3200" dirty="0">
                <a:effectLst>
                  <a:outerShdw blurRad="38100" dist="38100" dir="2700000" algn="tl">
                    <a:srgbClr val="000000">
                      <a:alpha val="43137"/>
                    </a:srgbClr>
                  </a:outerShdw>
                </a:effectLst>
              </a:rPr>
              <a:t>Chaotic Maps used in thee Base Paper</a:t>
            </a:r>
            <a:endParaRPr lang="en-IN" sz="2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69520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78081" y="1330036"/>
            <a:ext cx="9704070" cy="5527964"/>
          </a:xfrm>
          <a:prstGeom prst="rect">
            <a:avLst/>
          </a:prstGeom>
        </p:spPr>
      </p:pic>
      <p:sp>
        <p:nvSpPr>
          <p:cNvPr id="6" name="TextBox 5"/>
          <p:cNvSpPr txBox="1"/>
          <p:nvPr/>
        </p:nvSpPr>
        <p:spPr>
          <a:xfrm>
            <a:off x="1353713" y="580236"/>
            <a:ext cx="8952806" cy="523220"/>
          </a:xfrm>
          <a:prstGeom prst="rect">
            <a:avLst/>
          </a:prstGeom>
          <a:noFill/>
        </p:spPr>
        <p:txBody>
          <a:bodyPr wrap="square" rtlCol="0">
            <a:spAutoFit/>
          </a:bodyPr>
          <a:lstStyle/>
          <a:p>
            <a:r>
              <a:rPr lang="en-US" sz="2800" dirty="0">
                <a:solidFill>
                  <a:prstClr val="black"/>
                </a:solidFill>
                <a:effectLst>
                  <a:outerShdw blurRad="38100" dist="38100" dir="2700000" algn="tl">
                    <a:srgbClr val="000000">
                      <a:alpha val="43137"/>
                    </a:srgbClr>
                  </a:outerShdw>
                </a:effectLst>
              </a:rPr>
              <a:t>LITERATURE REVIEW OF CHAOTIC ALGORITHM TECHNIQUES</a:t>
            </a:r>
            <a:endParaRPr lang="en-US" sz="3200" dirty="0">
              <a:solidFill>
                <a:prstClr val="black"/>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8052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1869</TotalTime>
  <Words>661</Words>
  <Application>Microsoft Office PowerPoint</Application>
  <PresentationFormat>Widescreen</PresentationFormat>
  <Paragraphs>77</Paragraphs>
  <Slides>16</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16</vt:i4>
      </vt:variant>
    </vt:vector>
  </HeadingPairs>
  <TitlesOfParts>
    <vt:vector size="25" baseType="lpstr">
      <vt:lpstr>Arial</vt:lpstr>
      <vt:lpstr>Calibri</vt:lpstr>
      <vt:lpstr>Calibri Light</vt:lpstr>
      <vt:lpstr>Cambria Math</vt:lpstr>
      <vt:lpstr>Century Gothic</vt:lpstr>
      <vt:lpstr>Wingdings</vt:lpstr>
      <vt:lpstr>Office Theme</vt:lpstr>
      <vt:lpstr>Diseño predeterminado</vt:lpstr>
      <vt:lpstr>Document</vt:lpstr>
      <vt:lpstr>Encrypting RGB image using chaotic maps</vt:lpstr>
      <vt:lpstr>Table of Contents</vt:lpstr>
      <vt:lpstr>INTRODUCTI0N</vt:lpstr>
      <vt:lpstr>ENCRYPTION &amp; CHAOS THEORY</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ENCRYPTION ON VARIOUS CHAOS BASED ALGORITHMS</dc:title>
  <dc:creator>Ritik Aggarwal</dc:creator>
  <cp:lastModifiedBy>Ritik Aggarwal</cp:lastModifiedBy>
  <cp:revision>56</cp:revision>
  <dcterms:created xsi:type="dcterms:W3CDTF">2016-10-25T18:36:04Z</dcterms:created>
  <dcterms:modified xsi:type="dcterms:W3CDTF">2017-02-22T14:06:28Z</dcterms:modified>
</cp:coreProperties>
</file>