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Lora Bold" charset="1" panose="00000800000000000000"/>
      <p:regular r:id="rId19"/>
    </p:embeddedFont>
    <p:embeddedFont>
      <p:font typeface="Times New Roman" charset="1" panose="02030502070405020303"/>
      <p:regular r:id="rId20"/>
    </p:embeddedFont>
    <p:embeddedFont>
      <p:font typeface="TT Rounds Condensed Bold" charset="1" panose="02000806030000020003"/>
      <p:regular r:id="rId21"/>
    </p:embeddedFont>
    <p:embeddedFont>
      <p:font typeface="TT Rounds Condensed" charset="1" panose="02000506030000020003"/>
      <p:regular r:id="rId22"/>
    </p:embeddedFont>
    <p:embeddedFont>
      <p:font typeface="Canva Sans" charset="1" panose="020B0503030501040103"/>
      <p:regular r:id="rId23"/>
    </p:embeddedFont>
    <p:embeddedFont>
      <p:font typeface="Montserrat Bold" charset="1" panose="00000800000000000000"/>
      <p:regular r:id="rId24"/>
    </p:embeddedFont>
    <p:embeddedFont>
      <p:font typeface="Canva Sans Bold" charset="1" panose="020B08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m-care-gamma.vercel.app" TargetMode="External" Type="http://schemas.openxmlformats.org/officeDocument/2006/relationships/hyperlink"/><Relationship Id="rId4" Target="https://ieeexplore.ieee.org/document/10520512" TargetMode="External" Type="http://schemas.openxmlformats.org/officeDocument/2006/relationships/hyperlink"/><Relationship Id="rId5" Target="https://drive.google.com/file/d/1g6r2vo9BGQB5vYf3cHUmqV3kIYr9fs9o/view?usp=drivesdk" TargetMode="External" Type="http://schemas.openxmlformats.org/officeDocument/2006/relationships/hyperlink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4"/>
            <a:ext cx="18297680" cy="1065262"/>
          </a:xfrm>
          <a:custGeom>
            <a:avLst/>
            <a:gdLst/>
            <a:ahLst/>
            <a:cxnLst/>
            <a:rect r="r" b="b" t="t" l="l"/>
            <a:pathLst>
              <a:path h="1065262" w="18297680">
                <a:moveTo>
                  <a:pt x="0" y="0"/>
                </a:moveTo>
                <a:lnTo>
                  <a:pt x="18297680" y="0"/>
                </a:lnTo>
                <a:lnTo>
                  <a:pt x="18297680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19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12684" y="3581133"/>
            <a:ext cx="5184566" cy="5990570"/>
          </a:xfrm>
          <a:custGeom>
            <a:avLst/>
            <a:gdLst/>
            <a:ahLst/>
            <a:cxnLst/>
            <a:rect r="r" b="b" t="t" l="l"/>
            <a:pathLst>
              <a:path h="5990570" w="5184566">
                <a:moveTo>
                  <a:pt x="0" y="0"/>
                </a:moveTo>
                <a:lnTo>
                  <a:pt x="5184565" y="0"/>
                </a:lnTo>
                <a:lnTo>
                  <a:pt x="5184565" y="5990570"/>
                </a:lnTo>
                <a:lnTo>
                  <a:pt x="0" y="5990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6040" y="9233618"/>
            <a:ext cx="18324576" cy="1065262"/>
          </a:xfrm>
          <a:custGeom>
            <a:avLst/>
            <a:gdLst/>
            <a:ahLst/>
            <a:cxnLst/>
            <a:rect r="r" b="b" t="t" l="l"/>
            <a:pathLst>
              <a:path h="1065262" w="18324576">
                <a:moveTo>
                  <a:pt x="0" y="0"/>
                </a:moveTo>
                <a:lnTo>
                  <a:pt x="18324576" y="0"/>
                </a:lnTo>
                <a:lnTo>
                  <a:pt x="18324576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213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0188" y="520834"/>
            <a:ext cx="14994779" cy="2668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399"/>
              </a:lnSpc>
            </a:pPr>
            <a:r>
              <a:rPr lang="en-US" b="true" sz="7599" spc="113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M-Care: </a:t>
            </a:r>
          </a:p>
          <a:p>
            <a:pPr algn="just">
              <a:lnSpc>
                <a:spcPts val="10199"/>
              </a:lnSpc>
            </a:pPr>
            <a:r>
              <a:rPr lang="en-US" sz="6799" spc="1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Crafting Beauty from Sanitary Waste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5029" y="4404428"/>
            <a:ext cx="4174629" cy="4202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8"/>
              </a:lnSpc>
            </a:pPr>
            <a:r>
              <a:rPr lang="en-US" sz="5100" spc="45" b="true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Team:</a:t>
            </a:r>
          </a:p>
          <a:p>
            <a:pPr algn="l">
              <a:lnSpc>
                <a:spcPts val="5508"/>
              </a:lnSpc>
            </a:pPr>
            <a:r>
              <a:rPr lang="en-US" sz="5100" spc="4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Sakshi Joshi</a:t>
            </a:r>
          </a:p>
          <a:p>
            <a:pPr algn="l">
              <a:lnSpc>
                <a:spcPts val="5508"/>
              </a:lnSpc>
            </a:pPr>
            <a:r>
              <a:rPr lang="en-US" sz="5100" spc="4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Ritik Pandey</a:t>
            </a:r>
          </a:p>
          <a:p>
            <a:pPr algn="l">
              <a:lnSpc>
                <a:spcPts val="5508"/>
              </a:lnSpc>
              <a:spcBef>
                <a:spcPct val="0"/>
              </a:spcBef>
            </a:pPr>
            <a:r>
              <a:rPr lang="en-US" sz="5100" spc="4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Bhavesh Nanda</a:t>
            </a:r>
          </a:p>
          <a:p>
            <a:pPr algn="l">
              <a:lnSpc>
                <a:spcPts val="5508"/>
              </a:lnSpc>
              <a:spcBef>
                <a:spcPct val="0"/>
              </a:spcBef>
            </a:pPr>
            <a:r>
              <a:rPr lang="en-US" sz="5100" spc="4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Yash Kelhe</a:t>
            </a:r>
          </a:p>
          <a:p>
            <a:pPr algn="l">
              <a:lnSpc>
                <a:spcPts val="5508"/>
              </a:lnSpc>
              <a:spcBef>
                <a:spcPct val="0"/>
              </a:spcBef>
            </a:pPr>
            <a:r>
              <a:rPr lang="en-US" sz="5100" spc="4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Dhruv Dalvi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79658" y="8267776"/>
            <a:ext cx="6879729" cy="725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8"/>
              </a:lnSpc>
              <a:spcBef>
                <a:spcPct val="0"/>
              </a:spcBef>
            </a:pPr>
            <a:r>
              <a:rPr lang="en-US" b="true" sz="5100" spc="4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College:</a:t>
            </a:r>
            <a:r>
              <a:rPr lang="en-US" sz="5100" spc="4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TSEC, Bandra (W)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79658" y="9040825"/>
            <a:ext cx="4964311" cy="725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8"/>
              </a:lnSpc>
              <a:spcBef>
                <a:spcPct val="0"/>
              </a:spcBef>
            </a:pPr>
            <a:r>
              <a:rPr lang="en-US" b="true" sz="5100" spc="4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Department:</a:t>
            </a:r>
            <a:r>
              <a:rPr lang="en-US" sz="5100" spc="4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5100" spc="4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EXTC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4"/>
            <a:ext cx="18297680" cy="1065262"/>
          </a:xfrm>
          <a:custGeom>
            <a:avLst/>
            <a:gdLst/>
            <a:ahLst/>
            <a:cxnLst/>
            <a:rect r="r" b="b" t="t" l="l"/>
            <a:pathLst>
              <a:path h="1065262" w="18297680">
                <a:moveTo>
                  <a:pt x="0" y="0"/>
                </a:moveTo>
                <a:lnTo>
                  <a:pt x="18297680" y="0"/>
                </a:lnTo>
                <a:lnTo>
                  <a:pt x="18297680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19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040" y="9233618"/>
            <a:ext cx="18324576" cy="1065262"/>
          </a:xfrm>
          <a:custGeom>
            <a:avLst/>
            <a:gdLst/>
            <a:ahLst/>
            <a:cxnLst/>
            <a:rect r="r" b="b" t="t" l="l"/>
            <a:pathLst>
              <a:path h="1065262" w="18324576">
                <a:moveTo>
                  <a:pt x="0" y="0"/>
                </a:moveTo>
                <a:lnTo>
                  <a:pt x="18324576" y="0"/>
                </a:lnTo>
                <a:lnTo>
                  <a:pt x="18324576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213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5186" y="1726669"/>
            <a:ext cx="7423654" cy="7780720"/>
          </a:xfrm>
          <a:custGeom>
            <a:avLst/>
            <a:gdLst/>
            <a:ahLst/>
            <a:cxnLst/>
            <a:rect r="r" b="b" t="t" l="l"/>
            <a:pathLst>
              <a:path h="7780720" w="7423654">
                <a:moveTo>
                  <a:pt x="0" y="0"/>
                </a:moveTo>
                <a:lnTo>
                  <a:pt x="7423654" y="0"/>
                </a:lnTo>
                <a:lnTo>
                  <a:pt x="7423654" y="7780720"/>
                </a:lnTo>
                <a:lnTo>
                  <a:pt x="0" y="7780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5220" t="-13371" r="-63603" b="-1079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8840" y="1726669"/>
            <a:ext cx="7583711" cy="7780720"/>
          </a:xfrm>
          <a:custGeom>
            <a:avLst/>
            <a:gdLst/>
            <a:ahLst/>
            <a:cxnLst/>
            <a:rect r="r" b="b" t="t" l="l"/>
            <a:pathLst>
              <a:path h="7780720" w="7583711">
                <a:moveTo>
                  <a:pt x="0" y="0"/>
                </a:moveTo>
                <a:lnTo>
                  <a:pt x="7583711" y="0"/>
                </a:lnTo>
                <a:lnTo>
                  <a:pt x="7583711" y="7780720"/>
                </a:lnTo>
                <a:lnTo>
                  <a:pt x="0" y="7780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2260" t="-12342" r="-61733" b="-1182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5288" y="711077"/>
            <a:ext cx="17225984" cy="725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8"/>
              </a:lnSpc>
            </a:pPr>
            <a:r>
              <a:rPr lang="en-US" b="true" sz="5100" spc="4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M-Care Bin Hardware </a:t>
            </a:r>
            <a:r>
              <a:rPr lang="en-US" b="true" sz="5100" spc="4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4"/>
            <a:ext cx="18297680" cy="1065262"/>
          </a:xfrm>
          <a:custGeom>
            <a:avLst/>
            <a:gdLst/>
            <a:ahLst/>
            <a:cxnLst/>
            <a:rect r="r" b="b" t="t" l="l"/>
            <a:pathLst>
              <a:path h="1065262" w="18297680">
                <a:moveTo>
                  <a:pt x="0" y="0"/>
                </a:moveTo>
                <a:lnTo>
                  <a:pt x="18297680" y="0"/>
                </a:lnTo>
                <a:lnTo>
                  <a:pt x="18297680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19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040" y="9233618"/>
            <a:ext cx="18324576" cy="1065262"/>
          </a:xfrm>
          <a:custGeom>
            <a:avLst/>
            <a:gdLst/>
            <a:ahLst/>
            <a:cxnLst/>
            <a:rect r="r" b="b" t="t" l="l"/>
            <a:pathLst>
              <a:path h="1065262" w="18324576">
                <a:moveTo>
                  <a:pt x="0" y="0"/>
                </a:moveTo>
                <a:lnTo>
                  <a:pt x="18324576" y="0"/>
                </a:lnTo>
                <a:lnTo>
                  <a:pt x="18324576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213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94860" y="2477842"/>
            <a:ext cx="7200900" cy="6038850"/>
          </a:xfrm>
          <a:custGeom>
            <a:avLst/>
            <a:gdLst/>
            <a:ahLst/>
            <a:cxnLst/>
            <a:rect r="r" b="b" t="t" l="l"/>
            <a:pathLst>
              <a:path h="6038850" w="7200900">
                <a:moveTo>
                  <a:pt x="0" y="0"/>
                </a:moveTo>
                <a:lnTo>
                  <a:pt x="7200900" y="0"/>
                </a:lnTo>
                <a:lnTo>
                  <a:pt x="7200900" y="6038850"/>
                </a:lnTo>
                <a:lnTo>
                  <a:pt x="0" y="6038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9647" y="933450"/>
            <a:ext cx="9829697" cy="570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b="true" sz="3399" spc="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Result:</a:t>
            </a:r>
          </a:p>
          <a:p>
            <a:pPr algn="just" marL="820419" indent="-410210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M-Care implementation and testing resulted in successful resource recovery from used sanitary napkins.</a:t>
            </a:r>
          </a:p>
          <a:p>
            <a:pPr algn="just" marL="820419" indent="-410210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led to the creation of eco-friendly paper with unique features such as texture and durability.</a:t>
            </a:r>
          </a:p>
          <a:p>
            <a:pPr algn="just">
              <a:lnSpc>
                <a:spcPts val="5099"/>
              </a:lnSpc>
            </a:pPr>
          </a:p>
          <a:p>
            <a:pPr algn="just" marL="820419" indent="-410210" lvl="1">
              <a:lnSpc>
                <a:spcPts val="50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09647" y="5551214"/>
            <a:ext cx="9829697" cy="443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b="true" sz="3399" spc="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Usecases:</a:t>
            </a:r>
          </a:p>
          <a:p>
            <a:pPr algn="just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Paper and Cardboards</a:t>
            </a:r>
          </a:p>
          <a:p>
            <a:pPr algn="just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Arts and Crafts</a:t>
            </a:r>
          </a:p>
          <a:p>
            <a:pPr algn="just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Construction</a:t>
            </a:r>
          </a:p>
          <a:p>
            <a:pPr algn="just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Environmental Cleanups</a:t>
            </a:r>
          </a:p>
          <a:p>
            <a:pPr algn="just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Eco-Friendly Textiles</a:t>
            </a:r>
          </a:p>
          <a:p>
            <a:pPr algn="just">
              <a:lnSpc>
                <a:spcPts val="509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4"/>
            <a:ext cx="18297680" cy="1065262"/>
          </a:xfrm>
          <a:custGeom>
            <a:avLst/>
            <a:gdLst/>
            <a:ahLst/>
            <a:cxnLst/>
            <a:rect r="r" b="b" t="t" l="l"/>
            <a:pathLst>
              <a:path h="1065262" w="18297680">
                <a:moveTo>
                  <a:pt x="0" y="0"/>
                </a:moveTo>
                <a:lnTo>
                  <a:pt x="18297680" y="0"/>
                </a:lnTo>
                <a:lnTo>
                  <a:pt x="18297680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19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040" y="9233618"/>
            <a:ext cx="18324576" cy="1065262"/>
          </a:xfrm>
          <a:custGeom>
            <a:avLst/>
            <a:gdLst/>
            <a:ahLst/>
            <a:cxnLst/>
            <a:rect r="r" b="b" t="t" l="l"/>
            <a:pathLst>
              <a:path h="1065262" w="18324576">
                <a:moveTo>
                  <a:pt x="0" y="0"/>
                </a:moveTo>
                <a:lnTo>
                  <a:pt x="18324576" y="0"/>
                </a:lnTo>
                <a:lnTo>
                  <a:pt x="18324576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213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0127" y="2028664"/>
            <a:ext cx="17225984" cy="725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8"/>
              </a:lnSpc>
            </a:pPr>
            <a:r>
              <a:rPr lang="en-US" b="true" sz="5100" spc="47">
                <a:solidFill>
                  <a:srgbClr val="00629B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1569" y="3198495"/>
            <a:ext cx="17134542" cy="379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19" indent="-410210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Neglected Issue: M-Care addresses overlooked sanitary napkin waste disposal.</a:t>
            </a:r>
          </a:p>
          <a:p>
            <a:pPr algn="just" marL="820419" indent="-410210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Upcycling: M-Care promotes eco-friendly upcycling of napkin waste.</a:t>
            </a:r>
          </a:p>
          <a:p>
            <a:pPr algn="just" marL="820419" indent="-410210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Sustainability: It contributes to environmental sustainability.</a:t>
            </a:r>
          </a:p>
          <a:p>
            <a:pPr algn="just" marL="820419" indent="-410210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Health: M-Care ensures hygiene and well-being for communities.</a:t>
            </a:r>
          </a:p>
          <a:p>
            <a:pPr algn="just">
              <a:lnSpc>
                <a:spcPts val="509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4"/>
            <a:ext cx="18297680" cy="1065262"/>
          </a:xfrm>
          <a:custGeom>
            <a:avLst/>
            <a:gdLst/>
            <a:ahLst/>
            <a:cxnLst/>
            <a:rect r="r" b="b" t="t" l="l"/>
            <a:pathLst>
              <a:path h="1065262" w="18297680">
                <a:moveTo>
                  <a:pt x="0" y="0"/>
                </a:moveTo>
                <a:lnTo>
                  <a:pt x="18297680" y="0"/>
                </a:lnTo>
                <a:lnTo>
                  <a:pt x="18297680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19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040" y="9233618"/>
            <a:ext cx="18324576" cy="1065262"/>
          </a:xfrm>
          <a:custGeom>
            <a:avLst/>
            <a:gdLst/>
            <a:ahLst/>
            <a:cxnLst/>
            <a:rect r="r" b="b" t="t" l="l"/>
            <a:pathLst>
              <a:path h="1065262" w="18324576">
                <a:moveTo>
                  <a:pt x="0" y="0"/>
                </a:moveTo>
                <a:lnTo>
                  <a:pt x="18324576" y="0"/>
                </a:lnTo>
                <a:lnTo>
                  <a:pt x="18324576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213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6729" y="2375530"/>
            <a:ext cx="17134542" cy="3794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19" indent="-410210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M-Care Website : </a:t>
            </a:r>
            <a:r>
              <a:rPr lang="en-US" sz="3399" spc="50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3" tooltip="https://m-care-gamma.vercel.app"/>
              </a:rPr>
              <a:t>https://m-care.vercel.app/</a:t>
            </a:r>
          </a:p>
          <a:p>
            <a:pPr algn="just" marL="820419" indent="-410210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M-Care Reserch Paper : </a:t>
            </a:r>
            <a:r>
              <a:rPr lang="en-US" sz="3399" spc="50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ieeexplore.ieee.org/document/10520512"/>
              </a:rPr>
              <a:t>https://ieeexplore.ieee.org/document/10520512</a:t>
            </a:r>
          </a:p>
          <a:p>
            <a:pPr algn="just">
              <a:lnSpc>
                <a:spcPts val="5099"/>
              </a:lnSpc>
            </a:pPr>
            <a:r>
              <a:rPr lang="en-US" sz="3399" spc="50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</a:t>
            </a: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(Best Paper Award in IEEE Conference)</a:t>
            </a: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Full Paper : </a:t>
            </a:r>
            <a:r>
              <a:rPr lang="en-US" sz="3399" spc="50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5" tooltip="https://drive.google.com/file/d/1g6r2vo9BGQB5vYf3cHUmqV3kIYr9fs9o/view?usp=drivesdk"/>
              </a:rPr>
              <a:t>Research Paper</a:t>
            </a: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>
              <a:lnSpc>
                <a:spcPts val="5099"/>
              </a:lnSpc>
            </a:pPr>
          </a:p>
          <a:p>
            <a:pPr algn="just">
              <a:lnSpc>
                <a:spcPts val="509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486400" y="5940822"/>
            <a:ext cx="7315200" cy="2872879"/>
          </a:xfrm>
          <a:custGeom>
            <a:avLst/>
            <a:gdLst/>
            <a:ahLst/>
            <a:cxnLst/>
            <a:rect r="r" b="b" t="t" l="l"/>
            <a:pathLst>
              <a:path h="2872879" w="7315200">
                <a:moveTo>
                  <a:pt x="0" y="0"/>
                </a:moveTo>
                <a:lnTo>
                  <a:pt x="7315200" y="0"/>
                </a:lnTo>
                <a:lnTo>
                  <a:pt x="7315200" y="2872878"/>
                </a:lnTo>
                <a:lnTo>
                  <a:pt x="0" y="28728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4"/>
            <a:ext cx="18297680" cy="1065262"/>
          </a:xfrm>
          <a:custGeom>
            <a:avLst/>
            <a:gdLst/>
            <a:ahLst/>
            <a:cxnLst/>
            <a:rect r="r" b="b" t="t" l="l"/>
            <a:pathLst>
              <a:path h="1065262" w="18297680">
                <a:moveTo>
                  <a:pt x="0" y="0"/>
                </a:moveTo>
                <a:lnTo>
                  <a:pt x="18297680" y="0"/>
                </a:lnTo>
                <a:lnTo>
                  <a:pt x="18297680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19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040" y="9233618"/>
            <a:ext cx="18324576" cy="1065262"/>
          </a:xfrm>
          <a:custGeom>
            <a:avLst/>
            <a:gdLst/>
            <a:ahLst/>
            <a:cxnLst/>
            <a:rect r="r" b="b" t="t" l="l"/>
            <a:pathLst>
              <a:path h="1065262" w="18324576">
                <a:moveTo>
                  <a:pt x="0" y="0"/>
                </a:moveTo>
                <a:lnTo>
                  <a:pt x="18324576" y="0"/>
                </a:lnTo>
                <a:lnTo>
                  <a:pt x="18324576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213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55049" y="901843"/>
            <a:ext cx="17225984" cy="725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8"/>
              </a:lnSpc>
            </a:pPr>
            <a:r>
              <a:rPr lang="en-US" b="true" sz="5100" spc="47">
                <a:solidFill>
                  <a:srgbClr val="00629B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Problem Statement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0770" y="2066925"/>
            <a:ext cx="17134542" cy="634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19" indent="-410210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Safe disposal of sanitary napkins is essential for menstrual hygiene management, but it poses complex challenges to the environment, public health, and social standards.</a:t>
            </a:r>
          </a:p>
          <a:p>
            <a:pPr algn="just" marL="820419" indent="-410210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</a:t>
            </a: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oor infrastructure, ignorance, and environmental impacts hinder proper disposal of sanitary napkins.</a:t>
            </a:r>
          </a:p>
          <a:p>
            <a:pPr algn="just" marL="820419" indent="-410210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Non-biodegradable materials accumulate in landfills, leading to pollution and serious health risks.</a:t>
            </a:r>
          </a:p>
          <a:p>
            <a:pPr algn="just" marL="820419" indent="-410210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Increasing use of sanitary napkins, especially in educational institutions, healthcare facilities, and public areas, highlights the urgent need to address this issue.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4"/>
            <a:ext cx="18297680" cy="1065262"/>
          </a:xfrm>
          <a:custGeom>
            <a:avLst/>
            <a:gdLst/>
            <a:ahLst/>
            <a:cxnLst/>
            <a:rect r="r" b="b" t="t" l="l"/>
            <a:pathLst>
              <a:path h="1065262" w="18297680">
                <a:moveTo>
                  <a:pt x="0" y="0"/>
                </a:moveTo>
                <a:lnTo>
                  <a:pt x="18297680" y="0"/>
                </a:lnTo>
                <a:lnTo>
                  <a:pt x="18297680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19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040" y="9233618"/>
            <a:ext cx="18324576" cy="1065262"/>
          </a:xfrm>
          <a:custGeom>
            <a:avLst/>
            <a:gdLst/>
            <a:ahLst/>
            <a:cxnLst/>
            <a:rect r="r" b="b" t="t" l="l"/>
            <a:pathLst>
              <a:path h="1065262" w="18324576">
                <a:moveTo>
                  <a:pt x="0" y="0"/>
                </a:moveTo>
                <a:lnTo>
                  <a:pt x="18324576" y="0"/>
                </a:lnTo>
                <a:lnTo>
                  <a:pt x="18324576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213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6020" y="9353808"/>
            <a:ext cx="790438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16">
                <a:solidFill>
                  <a:srgbClr val="00629B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4580" y="823781"/>
            <a:ext cx="17225984" cy="712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8"/>
              </a:lnSpc>
            </a:pPr>
            <a:r>
              <a:rPr lang="en-US" b="true" sz="5100" spc="47">
                <a:solidFill>
                  <a:srgbClr val="1B616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Menstrual Waste Load in India :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64576" y="1916904"/>
            <a:ext cx="17317422" cy="7849345"/>
          </a:xfrm>
          <a:custGeom>
            <a:avLst/>
            <a:gdLst/>
            <a:ahLst/>
            <a:cxnLst/>
            <a:rect r="r" b="b" t="t" l="l"/>
            <a:pathLst>
              <a:path h="7849345" w="17317422">
                <a:moveTo>
                  <a:pt x="0" y="0"/>
                </a:moveTo>
                <a:lnTo>
                  <a:pt x="17317422" y="0"/>
                </a:lnTo>
                <a:lnTo>
                  <a:pt x="17317422" y="7849345"/>
                </a:lnTo>
                <a:lnTo>
                  <a:pt x="0" y="78493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9649" t="-121652" r="-19687" b="-795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4"/>
            <a:ext cx="18297680" cy="1065262"/>
          </a:xfrm>
          <a:custGeom>
            <a:avLst/>
            <a:gdLst/>
            <a:ahLst/>
            <a:cxnLst/>
            <a:rect r="r" b="b" t="t" l="l"/>
            <a:pathLst>
              <a:path h="1065262" w="18297680">
                <a:moveTo>
                  <a:pt x="0" y="0"/>
                </a:moveTo>
                <a:lnTo>
                  <a:pt x="18297680" y="0"/>
                </a:lnTo>
                <a:lnTo>
                  <a:pt x="18297680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19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040" y="9233618"/>
            <a:ext cx="18324576" cy="1065262"/>
          </a:xfrm>
          <a:custGeom>
            <a:avLst/>
            <a:gdLst/>
            <a:ahLst/>
            <a:cxnLst/>
            <a:rect r="r" b="b" t="t" l="l"/>
            <a:pathLst>
              <a:path h="1065262" w="18324576">
                <a:moveTo>
                  <a:pt x="0" y="0"/>
                </a:moveTo>
                <a:lnTo>
                  <a:pt x="18324576" y="0"/>
                </a:lnTo>
                <a:lnTo>
                  <a:pt x="18324576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213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6020" y="2287414"/>
            <a:ext cx="17004608" cy="6946204"/>
          </a:xfrm>
          <a:custGeom>
            <a:avLst/>
            <a:gdLst/>
            <a:ahLst/>
            <a:cxnLst/>
            <a:rect r="r" b="b" t="t" l="l"/>
            <a:pathLst>
              <a:path h="6946204" w="17004608">
                <a:moveTo>
                  <a:pt x="0" y="0"/>
                </a:moveTo>
                <a:lnTo>
                  <a:pt x="17004608" y="0"/>
                </a:lnTo>
                <a:lnTo>
                  <a:pt x="17004608" y="6946204"/>
                </a:lnTo>
                <a:lnTo>
                  <a:pt x="0" y="69462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463" r="0" b="-184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4580" y="1004621"/>
            <a:ext cx="17225984" cy="712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8"/>
              </a:lnSpc>
            </a:pPr>
            <a:r>
              <a:rPr lang="en-US" b="true" sz="5100" spc="47">
                <a:solidFill>
                  <a:srgbClr val="1B616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Where are the 12 Billion pads being disposed?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4"/>
            <a:ext cx="18297680" cy="1065262"/>
          </a:xfrm>
          <a:custGeom>
            <a:avLst/>
            <a:gdLst/>
            <a:ahLst/>
            <a:cxnLst/>
            <a:rect r="r" b="b" t="t" l="l"/>
            <a:pathLst>
              <a:path h="1065262" w="18297680">
                <a:moveTo>
                  <a:pt x="0" y="0"/>
                </a:moveTo>
                <a:lnTo>
                  <a:pt x="18297680" y="0"/>
                </a:lnTo>
                <a:lnTo>
                  <a:pt x="18297680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199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99448" y="8665684"/>
            <a:ext cx="9293810" cy="786240"/>
            <a:chOff x="0" y="0"/>
            <a:chExt cx="12391747" cy="10483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391771" cy="1048385"/>
            </a:xfrm>
            <a:custGeom>
              <a:avLst/>
              <a:gdLst/>
              <a:ahLst/>
              <a:cxnLst/>
              <a:rect r="r" b="b" t="t" l="l"/>
              <a:pathLst>
                <a:path h="1048385" w="12391771">
                  <a:moveTo>
                    <a:pt x="0" y="174752"/>
                  </a:moveTo>
                  <a:cubicBezTo>
                    <a:pt x="0" y="78232"/>
                    <a:pt x="78232" y="0"/>
                    <a:pt x="174752" y="0"/>
                  </a:cubicBezTo>
                  <a:lnTo>
                    <a:pt x="12217019" y="0"/>
                  </a:lnTo>
                  <a:cubicBezTo>
                    <a:pt x="12313538" y="0"/>
                    <a:pt x="12391771" y="78232"/>
                    <a:pt x="12391771" y="174752"/>
                  </a:cubicBezTo>
                  <a:lnTo>
                    <a:pt x="12391771" y="873633"/>
                  </a:lnTo>
                  <a:cubicBezTo>
                    <a:pt x="12391771" y="970153"/>
                    <a:pt x="12313538" y="1048385"/>
                    <a:pt x="12217019" y="1048385"/>
                  </a:cubicBezTo>
                  <a:lnTo>
                    <a:pt x="174752" y="1048385"/>
                  </a:lnTo>
                  <a:cubicBezTo>
                    <a:pt x="78232" y="1048258"/>
                    <a:pt x="0" y="970153"/>
                    <a:pt x="0" y="873633"/>
                  </a:cubicBezTo>
                  <a:close/>
                </a:path>
              </a:pathLst>
            </a:custGeom>
            <a:solidFill>
              <a:srgbClr val="333F5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6040" y="9233618"/>
            <a:ext cx="18324576" cy="1065262"/>
          </a:xfrm>
          <a:custGeom>
            <a:avLst/>
            <a:gdLst/>
            <a:ahLst/>
            <a:cxnLst/>
            <a:rect r="r" b="b" t="t" l="l"/>
            <a:pathLst>
              <a:path h="1065262" w="18324576">
                <a:moveTo>
                  <a:pt x="0" y="0"/>
                </a:moveTo>
                <a:lnTo>
                  <a:pt x="18324576" y="0"/>
                </a:lnTo>
                <a:lnTo>
                  <a:pt x="18324576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213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5049" y="1139571"/>
            <a:ext cx="17225984" cy="725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8"/>
              </a:lnSpc>
            </a:pPr>
            <a:r>
              <a:rPr lang="en-US" b="true" sz="5100" spc="47">
                <a:solidFill>
                  <a:srgbClr val="00629B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Proposed Methodology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5049" y="2188845"/>
            <a:ext cx="16840626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19989" indent="-409995" lvl="1">
              <a:lnSpc>
                <a:spcPts val="5100"/>
              </a:lnSpc>
              <a:buFont typeface="Arial"/>
              <a:buChar char="•"/>
            </a:pPr>
            <a:r>
              <a:rPr lang="en-US" sz="3400" spc="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Introducing M-Care, a groundbreaking solution that uses a comprehensive system to integrates smart technology and waste upcycling to address issue of sanitary napkin waste management.</a:t>
            </a:r>
          </a:p>
          <a:p>
            <a:pPr algn="just" marL="819989" indent="-409995" lvl="1">
              <a:lnSpc>
                <a:spcPts val="5100"/>
              </a:lnSpc>
              <a:buFont typeface="Arial"/>
              <a:buChar char="•"/>
            </a:pPr>
            <a:r>
              <a:rPr lang="en-US" sz="3400" spc="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M-Care is a crucial step towards sustainable menstrual hygiene management, with potential for significant upcycling and waste reduction.</a:t>
            </a:r>
          </a:p>
          <a:p>
            <a:pPr algn="just" marL="819989" indent="-409995" lvl="1">
              <a:lnSpc>
                <a:spcPts val="5100"/>
              </a:lnSpc>
              <a:buFont typeface="Arial"/>
              <a:buChar char="•"/>
            </a:pPr>
            <a:r>
              <a:rPr lang="en-US" sz="3400" spc="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M-Care aims to transform waste management practices through innovation.</a:t>
            </a:r>
          </a:p>
          <a:p>
            <a:pPr algn="just" marL="819989" indent="-409995" lvl="1">
              <a:lnSpc>
                <a:spcPts val="5100"/>
              </a:lnSpc>
              <a:buFont typeface="Arial"/>
              <a:buChar char="•"/>
            </a:pPr>
            <a:r>
              <a:rPr lang="en-US" sz="3400" spc="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M-Care consists of two primary components:</a:t>
            </a:r>
          </a:p>
          <a:p>
            <a:pPr algn="just" marL="820421" indent="-410211" lvl="1">
              <a:lnSpc>
                <a:spcPts val="5100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2599448" y="7666685"/>
            <a:ext cx="9293810" cy="786240"/>
            <a:chOff x="0" y="0"/>
            <a:chExt cx="12391747" cy="10483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91771" cy="1048385"/>
            </a:xfrm>
            <a:custGeom>
              <a:avLst/>
              <a:gdLst/>
              <a:ahLst/>
              <a:cxnLst/>
              <a:rect r="r" b="b" t="t" l="l"/>
              <a:pathLst>
                <a:path h="1048385" w="12391771">
                  <a:moveTo>
                    <a:pt x="0" y="174752"/>
                  </a:moveTo>
                  <a:cubicBezTo>
                    <a:pt x="0" y="78232"/>
                    <a:pt x="78232" y="0"/>
                    <a:pt x="174752" y="0"/>
                  </a:cubicBezTo>
                  <a:lnTo>
                    <a:pt x="12217019" y="0"/>
                  </a:lnTo>
                  <a:cubicBezTo>
                    <a:pt x="12313538" y="0"/>
                    <a:pt x="12391771" y="78232"/>
                    <a:pt x="12391771" y="174752"/>
                  </a:cubicBezTo>
                  <a:lnTo>
                    <a:pt x="12391771" y="873633"/>
                  </a:lnTo>
                  <a:cubicBezTo>
                    <a:pt x="12391771" y="970153"/>
                    <a:pt x="12313538" y="1048385"/>
                    <a:pt x="12217019" y="1048385"/>
                  </a:cubicBezTo>
                  <a:lnTo>
                    <a:pt x="174752" y="1048385"/>
                  </a:lnTo>
                  <a:cubicBezTo>
                    <a:pt x="78232" y="1048258"/>
                    <a:pt x="0" y="970153"/>
                    <a:pt x="0" y="873633"/>
                  </a:cubicBezTo>
                  <a:close/>
                </a:path>
              </a:pathLst>
            </a:custGeom>
            <a:solidFill>
              <a:srgbClr val="1B6169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698790" y="7854446"/>
            <a:ext cx="9095126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b="true" sz="3200" spc="-1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 M-Care Bin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698790" y="8734780"/>
            <a:ext cx="9217046" cy="717144"/>
            <a:chOff x="0" y="0"/>
            <a:chExt cx="12289395" cy="95619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89409" cy="956246"/>
            </a:xfrm>
            <a:custGeom>
              <a:avLst/>
              <a:gdLst/>
              <a:ahLst/>
              <a:cxnLst/>
              <a:rect r="r" b="b" t="t" l="l"/>
              <a:pathLst>
                <a:path h="956246" w="12289409">
                  <a:moveTo>
                    <a:pt x="0" y="0"/>
                  </a:moveTo>
                  <a:lnTo>
                    <a:pt x="12289409" y="0"/>
                  </a:lnTo>
                  <a:lnTo>
                    <a:pt x="12289409" y="956246"/>
                  </a:lnTo>
                  <a:lnTo>
                    <a:pt x="0" y="956246"/>
                  </a:lnTo>
                  <a:close/>
                </a:path>
              </a:pathLst>
            </a:custGeom>
            <a:solidFill>
              <a:srgbClr val="333F5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38100"/>
              <a:ext cx="12289395" cy="918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456"/>
                </a:lnSpc>
              </a:pPr>
              <a:r>
                <a:rPr lang="en-US" b="true" sz="3200" spc="-14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2. M-Care Up-Cycling Machine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4"/>
            <a:ext cx="18297680" cy="1065262"/>
          </a:xfrm>
          <a:custGeom>
            <a:avLst/>
            <a:gdLst/>
            <a:ahLst/>
            <a:cxnLst/>
            <a:rect r="r" b="b" t="t" l="l"/>
            <a:pathLst>
              <a:path h="1065262" w="18297680">
                <a:moveTo>
                  <a:pt x="0" y="0"/>
                </a:moveTo>
                <a:lnTo>
                  <a:pt x="18297680" y="0"/>
                </a:lnTo>
                <a:lnTo>
                  <a:pt x="18297680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19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040" y="9233618"/>
            <a:ext cx="18324576" cy="1065262"/>
          </a:xfrm>
          <a:custGeom>
            <a:avLst/>
            <a:gdLst/>
            <a:ahLst/>
            <a:cxnLst/>
            <a:rect r="r" b="b" t="t" l="l"/>
            <a:pathLst>
              <a:path h="1065262" w="18324576">
                <a:moveTo>
                  <a:pt x="0" y="0"/>
                </a:moveTo>
                <a:lnTo>
                  <a:pt x="18324576" y="0"/>
                </a:lnTo>
                <a:lnTo>
                  <a:pt x="18324576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213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55049" y="901843"/>
            <a:ext cx="17225984" cy="725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8"/>
              </a:lnSpc>
            </a:pPr>
            <a:r>
              <a:rPr lang="en-US" b="true" sz="5100" spc="47">
                <a:solidFill>
                  <a:srgbClr val="00629B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Market Research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272665"/>
            <a:ext cx="12461279" cy="570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19" indent="-410210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Incinerators widely used for waste disposal.</a:t>
            </a:r>
          </a:p>
          <a:p>
            <a:pPr algn="just" marL="820419" indent="-410210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Despite prevalence, incinerators pose significant environmental risks, mainly air pollution.</a:t>
            </a:r>
          </a:p>
          <a:p>
            <a:pPr algn="just" marL="820419" indent="-410210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ombustion releases pollutants like particulate matter, carbon monoxide, nitrogen oxides, and dioxins.</a:t>
            </a:r>
          </a:p>
          <a:p>
            <a:pPr algn="just" marL="820419" indent="-410210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Emissions from incinerators can cause respiratory issues, cardiovascular problems, and increased cancer risks, especially for vulnerable populations.</a:t>
            </a:r>
          </a:p>
        </p:txBody>
      </p:sp>
      <p:sp>
        <p:nvSpPr>
          <p:cNvPr name="Freeform 6" id="6" descr="Relycure®⇒VP Industries (LARGE-300 Pad Per Day) Sanitary Napkin Incinerator  Machine with Digital Display | Napkin Disposal Machine and Burning Capacity  at a time-8 to 10 Pad per Cycle 15-20 Minute : Amazon.in:"/>
          <p:cNvSpPr/>
          <p:nvPr/>
        </p:nvSpPr>
        <p:spPr>
          <a:xfrm flipH="false" flipV="false" rot="0">
            <a:off x="12788997" y="2367915"/>
            <a:ext cx="5210727" cy="5328294"/>
          </a:xfrm>
          <a:custGeom>
            <a:avLst/>
            <a:gdLst/>
            <a:ahLst/>
            <a:cxnLst/>
            <a:rect r="r" b="b" t="t" l="l"/>
            <a:pathLst>
              <a:path h="5328294" w="5210727">
                <a:moveTo>
                  <a:pt x="0" y="0"/>
                </a:moveTo>
                <a:lnTo>
                  <a:pt x="5210727" y="0"/>
                </a:lnTo>
                <a:lnTo>
                  <a:pt x="5210727" y="5328294"/>
                </a:lnTo>
                <a:lnTo>
                  <a:pt x="0" y="5328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28" t="0" r="-1128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4"/>
            <a:ext cx="18297680" cy="1065262"/>
          </a:xfrm>
          <a:custGeom>
            <a:avLst/>
            <a:gdLst/>
            <a:ahLst/>
            <a:cxnLst/>
            <a:rect r="r" b="b" t="t" l="l"/>
            <a:pathLst>
              <a:path h="1065262" w="18297680">
                <a:moveTo>
                  <a:pt x="0" y="0"/>
                </a:moveTo>
                <a:lnTo>
                  <a:pt x="18297680" y="0"/>
                </a:lnTo>
                <a:lnTo>
                  <a:pt x="18297680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19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040" y="9233618"/>
            <a:ext cx="18324576" cy="1065262"/>
          </a:xfrm>
          <a:custGeom>
            <a:avLst/>
            <a:gdLst/>
            <a:ahLst/>
            <a:cxnLst/>
            <a:rect r="r" b="b" t="t" l="l"/>
            <a:pathLst>
              <a:path h="1065262" w="18324576">
                <a:moveTo>
                  <a:pt x="0" y="0"/>
                </a:moveTo>
                <a:lnTo>
                  <a:pt x="18324576" y="0"/>
                </a:lnTo>
                <a:lnTo>
                  <a:pt x="18324576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213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1008" y="1112883"/>
            <a:ext cx="17225984" cy="725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8"/>
              </a:lnSpc>
            </a:pPr>
            <a:r>
              <a:rPr lang="en-US" b="true" sz="5100" spc="47">
                <a:solidFill>
                  <a:srgbClr val="00629B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Working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2450" y="2048292"/>
            <a:ext cx="17134542" cy="634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b="true" sz="3399" spc="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M-Care Bin: </a:t>
            </a:r>
          </a:p>
          <a:p>
            <a:pPr algn="just" marL="819988" indent="-409994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M-Care Bins strategically placed in commercial areas, residential areas, schools, and more for convenience.</a:t>
            </a:r>
          </a:p>
          <a:p>
            <a:pPr algn="just" marL="819988" indent="-409994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Users locate nearest bins through our website.</a:t>
            </a:r>
          </a:p>
          <a:p>
            <a:pPr algn="just" marL="819988" indent="-409994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Bin alert system notifies admins when full, ensuring timely collection and upkeep.</a:t>
            </a:r>
          </a:p>
          <a:p>
            <a:pPr algn="just" marL="819988" indent="-409994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Designated executives collect filled bins for transportation to central warehouse.</a:t>
            </a:r>
          </a:p>
          <a:p>
            <a:pPr algn="just" marL="819988" indent="-409994" lvl="1">
              <a:lnSpc>
                <a:spcPts val="5099"/>
              </a:lnSpc>
              <a:buFont typeface="Arial"/>
              <a:buChar char="•"/>
            </a:pP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</a:t>
            </a:r>
            <a:r>
              <a:rPr lang="en-US" sz="3399" spc="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approach prevents overflow, ensuring cleanliness and user convenience.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4"/>
            <a:ext cx="18297680" cy="1065262"/>
          </a:xfrm>
          <a:custGeom>
            <a:avLst/>
            <a:gdLst/>
            <a:ahLst/>
            <a:cxnLst/>
            <a:rect r="r" b="b" t="t" l="l"/>
            <a:pathLst>
              <a:path h="1065262" w="18297680">
                <a:moveTo>
                  <a:pt x="0" y="0"/>
                </a:moveTo>
                <a:lnTo>
                  <a:pt x="18297680" y="0"/>
                </a:lnTo>
                <a:lnTo>
                  <a:pt x="18297680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19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040" y="9233618"/>
            <a:ext cx="18324576" cy="1065262"/>
          </a:xfrm>
          <a:custGeom>
            <a:avLst/>
            <a:gdLst/>
            <a:ahLst/>
            <a:cxnLst/>
            <a:rect r="r" b="b" t="t" l="l"/>
            <a:pathLst>
              <a:path h="1065262" w="18324576">
                <a:moveTo>
                  <a:pt x="0" y="0"/>
                </a:moveTo>
                <a:lnTo>
                  <a:pt x="18324576" y="0"/>
                </a:lnTo>
                <a:lnTo>
                  <a:pt x="18324576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213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1569" y="1604233"/>
            <a:ext cx="17134542" cy="8395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00"/>
              </a:lnSpc>
            </a:pPr>
            <a:r>
              <a:rPr lang="en-US" b="true" sz="3400" spc="5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M-Care Upcycling Machine: </a:t>
            </a:r>
          </a:p>
          <a:p>
            <a:pPr algn="just" marL="820421" indent="-410211" lvl="1">
              <a:lnSpc>
                <a:spcPts val="5100"/>
              </a:lnSpc>
              <a:buFont typeface="Arial"/>
              <a:buChar char="•"/>
            </a:pPr>
            <a:r>
              <a:rPr lang="en-US" sz="3400" spc="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M-Care Up-Cycling Machine is the heart of  M-Care, which transforms used napkins into reusable materials through a series of processes.</a:t>
            </a:r>
          </a:p>
          <a:p>
            <a:pPr algn="just" marL="819989" indent="-409995" lvl="1">
              <a:lnSpc>
                <a:spcPts val="5100"/>
              </a:lnSpc>
              <a:buFont typeface="Arial"/>
              <a:buChar char="•"/>
            </a:pPr>
            <a:r>
              <a:rPr lang="en-US" sz="3400" spc="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Upcycling Machine converts used napkins into reusable materials through multiple processes.</a:t>
            </a:r>
          </a:p>
          <a:p>
            <a:pPr algn="just" marL="819989" indent="-409995" lvl="1">
              <a:lnSpc>
                <a:spcPts val="5100"/>
              </a:lnSpc>
              <a:buFont typeface="Arial"/>
              <a:buChar char="•"/>
            </a:pPr>
            <a:r>
              <a:rPr lang="en-US" sz="3400" spc="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Process Overview:</a:t>
            </a:r>
          </a:p>
          <a:p>
            <a:pPr algn="just" marL="1468122" indent="-489374" lvl="2">
              <a:lnSpc>
                <a:spcPts val="5100"/>
              </a:lnSpc>
              <a:buFont typeface="Arial"/>
              <a:buChar char="⚬"/>
            </a:pPr>
            <a:r>
              <a:rPr lang="en-US" sz="3400" spc="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Shredding: Breaks down napkins into smaller pieces.</a:t>
            </a:r>
          </a:p>
          <a:p>
            <a:pPr algn="just" marL="1468122" indent="-489374" lvl="2">
              <a:lnSpc>
                <a:spcPts val="5100"/>
              </a:lnSpc>
              <a:buFont typeface="Arial"/>
              <a:buChar char="⚬"/>
            </a:pPr>
            <a:r>
              <a:rPr lang="en-US" sz="3400" spc="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Disinfection: Utilizes a disinfection process.</a:t>
            </a:r>
          </a:p>
          <a:p>
            <a:pPr algn="just" marL="1468122" indent="-489374" lvl="2">
              <a:lnSpc>
                <a:spcPts val="5100"/>
              </a:lnSpc>
              <a:buFont typeface="Arial"/>
              <a:buChar char="⚬"/>
            </a:pPr>
            <a:r>
              <a:rPr lang="en-US" sz="3400" spc="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Chemical Treatment: Separates plastic components using chemical processes.</a:t>
            </a:r>
          </a:p>
          <a:p>
            <a:pPr algn="just" marL="819989" indent="-409995" lvl="1">
              <a:lnSpc>
                <a:spcPts val="5100"/>
              </a:lnSpc>
              <a:buFont typeface="Arial"/>
              <a:buChar char="•"/>
            </a:pPr>
            <a:r>
              <a:rPr lang="en-US" sz="3400" spc="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machine produces Cellulose, a versatile material for various upcycling purposes.</a:t>
            </a:r>
          </a:p>
          <a:p>
            <a:pPr algn="l" marL="820421" indent="-410211" lvl="1">
              <a:lnSpc>
                <a:spcPts val="51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31008" y="580252"/>
            <a:ext cx="17225984" cy="725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8"/>
              </a:lnSpc>
            </a:pPr>
            <a:r>
              <a:rPr lang="en-US" b="true" sz="5100" spc="47">
                <a:solidFill>
                  <a:srgbClr val="00629B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Working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4"/>
            <a:ext cx="18297680" cy="1065262"/>
          </a:xfrm>
          <a:custGeom>
            <a:avLst/>
            <a:gdLst/>
            <a:ahLst/>
            <a:cxnLst/>
            <a:rect r="r" b="b" t="t" l="l"/>
            <a:pathLst>
              <a:path h="1065262" w="18297680">
                <a:moveTo>
                  <a:pt x="0" y="0"/>
                </a:moveTo>
                <a:lnTo>
                  <a:pt x="18297680" y="0"/>
                </a:lnTo>
                <a:lnTo>
                  <a:pt x="18297680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19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040" y="9233618"/>
            <a:ext cx="18324576" cy="1065262"/>
          </a:xfrm>
          <a:custGeom>
            <a:avLst/>
            <a:gdLst/>
            <a:ahLst/>
            <a:cxnLst/>
            <a:rect r="r" b="b" t="t" l="l"/>
            <a:pathLst>
              <a:path h="1065262" w="18324576">
                <a:moveTo>
                  <a:pt x="0" y="0"/>
                </a:moveTo>
                <a:lnTo>
                  <a:pt x="18324576" y="0"/>
                </a:lnTo>
                <a:lnTo>
                  <a:pt x="18324576" y="1065262"/>
                </a:lnTo>
                <a:lnTo>
                  <a:pt x="0" y="1065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275" b="-213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5288" y="711077"/>
            <a:ext cx="17225984" cy="712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8"/>
              </a:lnSpc>
            </a:pPr>
            <a:r>
              <a:rPr lang="en-US" b="true" sz="5100" spc="4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Process Flow :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885959" y="1423350"/>
            <a:ext cx="12525762" cy="7970101"/>
          </a:xfrm>
          <a:custGeom>
            <a:avLst/>
            <a:gdLst/>
            <a:ahLst/>
            <a:cxnLst/>
            <a:rect r="r" b="b" t="t" l="l"/>
            <a:pathLst>
              <a:path h="7970101" w="12525762">
                <a:moveTo>
                  <a:pt x="0" y="0"/>
                </a:moveTo>
                <a:lnTo>
                  <a:pt x="12525762" y="0"/>
                </a:lnTo>
                <a:lnTo>
                  <a:pt x="12525762" y="7970101"/>
                </a:lnTo>
                <a:lnTo>
                  <a:pt x="0" y="79701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7077" t="-37583" r="-7839" b="-34643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DAGFlMNZ05o</dc:identifier>
  <dcterms:modified xsi:type="dcterms:W3CDTF">2011-08-01T06:04:30Z</dcterms:modified>
  <cp:revision>1</cp:revision>
  <dc:title>M-Care : Crafting Beauty from Sanitary Waste</dc:title>
</cp:coreProperties>
</file>