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ik Singh" userId="d27af7826edd2151" providerId="LiveId" clId="{46C16272-B1AD-4001-8E05-F82CDA210EDA}"/>
    <pc:docChg chg="delSld">
      <pc:chgData name="Ritik Singh" userId="d27af7826edd2151" providerId="LiveId" clId="{46C16272-B1AD-4001-8E05-F82CDA210EDA}" dt="2021-06-19T06:57:30.623" v="0" actId="47"/>
      <pc:docMkLst>
        <pc:docMk/>
      </pc:docMkLst>
      <pc:sldChg chg="del">
        <pc:chgData name="Ritik Singh" userId="d27af7826edd2151" providerId="LiveId" clId="{46C16272-B1AD-4001-8E05-F82CDA210EDA}" dt="2021-06-19T06:57:30.623" v="0" actId="47"/>
        <pc:sldMkLst>
          <pc:docMk/>
          <pc:sldMk cId="4146320883" sldId="283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560</c:v>
                </c:pt>
                <c:pt idx="1">
                  <c:v>726</c:v>
                </c:pt>
                <c:pt idx="2">
                  <c:v>1116</c:v>
                </c:pt>
                <c:pt idx="3">
                  <c:v>1598</c:v>
                </c:pt>
                <c:pt idx="4">
                  <c:v>2300</c:v>
                </c:pt>
                <c:pt idx="5">
                  <c:v>3305</c:v>
                </c:pt>
                <c:pt idx="6">
                  <c:v>4755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FD-4A64-AE7D-D0B70CF8285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FD-4A64-AE7D-D0B70CF8285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FFD-4A64-AE7D-D0B70CF828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163392"/>
        <c:axId val="15164928"/>
      </c:lineChart>
      <c:catAx>
        <c:axId val="151633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5164928"/>
        <c:crosses val="autoZero"/>
        <c:auto val="1"/>
        <c:lblAlgn val="ctr"/>
        <c:lblOffset val="100"/>
        <c:noMultiLvlLbl val="0"/>
      </c:catAx>
      <c:valAx>
        <c:axId val="151649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1633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0E52-659D-487B-BDFC-09A20067C2D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8519-82A3-46AC-9865-8CAAE94F39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0E52-659D-487B-BDFC-09A20067C2D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8519-82A3-46AC-9865-8CAAE94F3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0E52-659D-487B-BDFC-09A20067C2D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8519-82A3-46AC-9865-8CAAE94F3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0E52-659D-487B-BDFC-09A20067C2D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8519-82A3-46AC-9865-8CAAE94F3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0E52-659D-487B-BDFC-09A20067C2D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04A8519-82A3-46AC-9865-8CAAE94F39F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0E52-659D-487B-BDFC-09A20067C2D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8519-82A3-46AC-9865-8CAAE94F3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0E52-659D-487B-BDFC-09A20067C2D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8519-82A3-46AC-9865-8CAAE94F3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0E52-659D-487B-BDFC-09A20067C2D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8519-82A3-46AC-9865-8CAAE94F3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0E52-659D-487B-BDFC-09A20067C2D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8519-82A3-46AC-9865-8CAAE94F3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0E52-659D-487B-BDFC-09A20067C2D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8519-82A3-46AC-9865-8CAAE94F3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0E52-659D-487B-BDFC-09A20067C2D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8519-82A3-46AC-9865-8CAAE94F3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F550E52-659D-487B-BDFC-09A20067C2D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04A8519-82A3-46AC-9865-8CAAE94F39F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9601200" cy="1676400"/>
          </a:xfrm>
        </p:spPr>
        <p:txBody>
          <a:bodyPr>
            <a:normAutofit/>
          </a:bodyPr>
          <a:lstStyle/>
          <a:p>
            <a:r>
              <a:rPr lang="en-US" sz="4000" dirty="0"/>
              <a:t>Mathematics     project</a:t>
            </a:r>
          </a:p>
        </p:txBody>
      </p:sp>
      <p:pic>
        <p:nvPicPr>
          <p:cNvPr id="1032" name="Picture 8" descr="C:\Users\NIKS PC\AppData\Local\Microsoft\Windows\INetCache\IE\DSUBT3B0\decorative_corner_with_diamond_diamond_in_gold_by_lyotta-d621ivv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NIKS PC\AppData\Local\Microsoft\Windows\INetCache\IE\S5Y93TY8\16126-illustration-of-a-red-heart-pv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368" y="3276600"/>
            <a:ext cx="486124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798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/>
              <a:t>Example 2-Calculate the population of a species of rats with the following data given and plot a graph between the population density </a:t>
            </a:r>
            <a:r>
              <a:rPr lang="en-US" sz="2400" dirty="0" err="1"/>
              <a:t>Vs</a:t>
            </a:r>
            <a:r>
              <a:rPr lang="en-US" sz="2400" dirty="0"/>
              <a:t> the time period.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8569034"/>
              </p:ext>
            </p:extLst>
          </p:nvPr>
        </p:nvGraphicFramePr>
        <p:xfrm>
          <a:off x="533400" y="1524000"/>
          <a:ext cx="8382000" cy="1737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758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r>
                        <a:rPr lang="en-US" baseline="0" dirty="0"/>
                        <a:t>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26">
                <a:tc>
                  <a:txBody>
                    <a:bodyPr/>
                    <a:lstStyle/>
                    <a:p>
                      <a:r>
                        <a:rPr lang="en-US" dirty="0"/>
                        <a:t>Number of tigers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758">
                <a:tc>
                  <a:txBody>
                    <a:bodyPr/>
                    <a:lstStyle/>
                    <a:p>
                      <a:r>
                        <a:rPr lang="en-US" dirty="0"/>
                        <a:t>Birth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758">
                <a:tc>
                  <a:txBody>
                    <a:bodyPr/>
                    <a:lstStyle/>
                    <a:p>
                      <a:r>
                        <a:rPr lang="en-US" dirty="0"/>
                        <a:t>Death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5300" y="3699164"/>
            <a:ext cx="754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60		       1.25    0.24    0.25    1.3    0.5</a:t>
            </a:r>
          </a:p>
          <a:p>
            <a:r>
              <a:rPr lang="en-US" dirty="0"/>
              <a:t>           70		        0.51        0         0       0      0</a:t>
            </a:r>
          </a:p>
          <a:p>
            <a:r>
              <a:rPr lang="en-US" dirty="0"/>
              <a:t>N</a:t>
            </a:r>
            <a:r>
              <a:rPr lang="en-US" sz="1200" dirty="0"/>
              <a:t>0</a:t>
            </a:r>
            <a:r>
              <a:rPr lang="en-US" dirty="0"/>
              <a:t>=   80		L=        0   0.81	  0       0      0	</a:t>
            </a:r>
          </a:p>
          <a:p>
            <a:r>
              <a:rPr lang="en-US" dirty="0"/>
              <a:t>          120	             0	       0    0.23       0      0</a:t>
            </a:r>
          </a:p>
          <a:p>
            <a:r>
              <a:rPr lang="en-US" dirty="0"/>
              <a:t>          90		             0        0         0     1.2     0</a:t>
            </a:r>
          </a:p>
        </p:txBody>
      </p:sp>
      <p:sp>
        <p:nvSpPr>
          <p:cNvPr id="6" name="Double Bracket 5"/>
          <p:cNvSpPr/>
          <p:nvPr/>
        </p:nvSpPr>
        <p:spPr>
          <a:xfrm>
            <a:off x="1039092" y="3685310"/>
            <a:ext cx="533400" cy="147732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Bracket 6"/>
          <p:cNvSpPr/>
          <p:nvPr/>
        </p:nvSpPr>
        <p:spPr>
          <a:xfrm>
            <a:off x="2743200" y="3657600"/>
            <a:ext cx="3048000" cy="1629728"/>
          </a:xfrm>
          <a:prstGeom prst="bracketPair">
            <a:avLst>
              <a:gd name="adj" fmla="val 1921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98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1" y="96982"/>
            <a:ext cx="8409709" cy="6212378"/>
          </a:xfrm>
        </p:spPr>
        <p:txBody>
          <a:bodyPr/>
          <a:lstStyle/>
          <a:p>
            <a:pPr marL="137160" indent="0">
              <a:buNone/>
            </a:pPr>
            <a:r>
              <a:rPr lang="en-US" dirty="0"/>
              <a:t>The population density after 1 year, N</a:t>
            </a:r>
            <a:r>
              <a:rPr lang="en-US" sz="1800" dirty="0"/>
              <a:t>1</a:t>
            </a:r>
            <a:r>
              <a:rPr lang="en-US" dirty="0"/>
              <a:t>=LN</a:t>
            </a:r>
            <a:r>
              <a:rPr lang="en-US" sz="1800" dirty="0"/>
              <a:t>0</a:t>
            </a:r>
            <a:r>
              <a:rPr lang="en-US" dirty="0"/>
              <a:t>  		 1.25     0.24    0.25    1.3    0.5	  60	    312.8</a:t>
            </a:r>
          </a:p>
          <a:p>
            <a:pPr marL="137160" indent="0">
              <a:buNone/>
            </a:pPr>
            <a:r>
              <a:rPr lang="en-US" dirty="0"/>
              <a:t> 	 0.51	      0	       0      0	    0      70	    30.6</a:t>
            </a:r>
          </a:p>
          <a:p>
            <a:pPr marL="137160" indent="0">
              <a:buNone/>
            </a:pPr>
            <a:r>
              <a:rPr lang="en-US" dirty="0"/>
              <a:t>N</a:t>
            </a:r>
            <a:r>
              <a:rPr lang="en-US" sz="1800" dirty="0"/>
              <a:t>1</a:t>
            </a:r>
            <a:r>
              <a:rPr lang="en-US" dirty="0"/>
              <a:t>=      0     0.81         0      0       0	  80    =  56.7</a:t>
            </a:r>
          </a:p>
          <a:p>
            <a:pPr marL="137160" indent="0">
              <a:buNone/>
            </a:pPr>
            <a:r>
              <a:rPr lang="en-US" dirty="0"/>
              <a:t>              0          0     0.23     0       0      120	    18.4</a:t>
            </a:r>
          </a:p>
          <a:p>
            <a:pPr marL="137160" indent="0">
              <a:buNone/>
            </a:pPr>
            <a:r>
              <a:rPr lang="en-US" dirty="0"/>
              <a:t>	     0          0         0    1.2      0      90	    144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Since population density should be a whole number therefore we take the greatest integer function of N</a:t>
            </a:r>
            <a:r>
              <a:rPr lang="en-US" sz="1800" dirty="0"/>
              <a:t>1</a:t>
            </a:r>
          </a:p>
          <a:p>
            <a:pPr marL="137160" indent="0">
              <a:buNone/>
            </a:pPr>
            <a:r>
              <a:rPr lang="en-US" dirty="0"/>
              <a:t>Therefore total population after 1 year n1=312+30+56+18+144= </a:t>
            </a:r>
            <a:r>
              <a:rPr lang="en-US" dirty="0">
                <a:solidFill>
                  <a:srgbClr val="FF0000"/>
                </a:solidFill>
              </a:rPr>
              <a:t>560</a:t>
            </a:r>
          </a:p>
        </p:txBody>
      </p:sp>
      <p:sp>
        <p:nvSpPr>
          <p:cNvPr id="6" name="Double Bracket 5"/>
          <p:cNvSpPr/>
          <p:nvPr/>
        </p:nvSpPr>
        <p:spPr>
          <a:xfrm>
            <a:off x="1219200" y="533400"/>
            <a:ext cx="4648200" cy="2743200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Bracket 6"/>
          <p:cNvSpPr/>
          <p:nvPr/>
        </p:nvSpPr>
        <p:spPr>
          <a:xfrm>
            <a:off x="5943600" y="533400"/>
            <a:ext cx="762000" cy="2590800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uble Bracket 7"/>
          <p:cNvSpPr/>
          <p:nvPr/>
        </p:nvSpPr>
        <p:spPr>
          <a:xfrm>
            <a:off x="7010400" y="533400"/>
            <a:ext cx="990600" cy="2590800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36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458200" cy="6156960"/>
          </a:xfrm>
        </p:spPr>
        <p:txBody>
          <a:bodyPr/>
          <a:lstStyle/>
          <a:p>
            <a:pPr marL="137160" indent="0">
              <a:buNone/>
            </a:pPr>
            <a:r>
              <a:rPr lang="en-US" dirty="0"/>
              <a:t>The total population after 2 years, N</a:t>
            </a:r>
            <a:r>
              <a:rPr lang="en-US" sz="1800" dirty="0"/>
              <a:t>2</a:t>
            </a:r>
            <a:r>
              <a:rPr lang="en-US" dirty="0"/>
              <a:t>=LN</a:t>
            </a:r>
            <a:r>
              <a:rPr lang="en-US" sz="1800" dirty="0"/>
              <a:t>1</a:t>
            </a:r>
          </a:p>
          <a:p>
            <a:pPr marL="137160" indent="0">
              <a:buNone/>
            </a:pPr>
            <a:endParaRPr lang="en-US" sz="1800" dirty="0"/>
          </a:p>
          <a:p>
            <a:pPr marL="137160" indent="0">
              <a:buNone/>
            </a:pPr>
            <a:endParaRPr lang="en-US" sz="1800" dirty="0"/>
          </a:p>
          <a:p>
            <a:pPr marL="137160" indent="0">
              <a:buNone/>
            </a:pPr>
            <a:endParaRPr lang="en-US" sz="1800" dirty="0"/>
          </a:p>
          <a:p>
            <a:pPr marL="137160" indent="0">
              <a:buNone/>
            </a:pPr>
            <a:r>
              <a:rPr lang="en-US" dirty="0"/>
              <a:t>           1.25     0.24    0.25    1.3    0.5	   312.8	508.4</a:t>
            </a:r>
          </a:p>
          <a:p>
            <a:pPr marL="137160" indent="0">
              <a:buNone/>
            </a:pPr>
            <a:r>
              <a:rPr lang="en-US" dirty="0"/>
              <a:t> 	   0.51	      0	       0       0	    0         30.6	159.2</a:t>
            </a:r>
          </a:p>
          <a:p>
            <a:pPr marL="137160" indent="0">
              <a:buNone/>
            </a:pPr>
            <a:r>
              <a:rPr lang="en-US" dirty="0"/>
              <a:t>N</a:t>
            </a:r>
            <a:r>
              <a:rPr lang="en-US" sz="1800" dirty="0"/>
              <a:t>1</a:t>
            </a:r>
            <a:r>
              <a:rPr lang="en-US" dirty="0"/>
              <a:t>=       0     0.81         0      0       0 	     56.7  =	  24.8</a:t>
            </a:r>
          </a:p>
          <a:p>
            <a:pPr marL="137160" indent="0">
              <a:buNone/>
            </a:pPr>
            <a:r>
              <a:rPr lang="en-US" dirty="0"/>
              <a:t>              0          0     0.23     0       0   	     18.4	 13.04</a:t>
            </a:r>
          </a:p>
          <a:p>
            <a:pPr marL="137160" indent="0">
              <a:buNone/>
            </a:pPr>
            <a:r>
              <a:rPr lang="en-US" dirty="0"/>
              <a:t>	     0          0         0    1.2      0         144	22.08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Therefore, total population after 2 years,n2= 508+159+24+13+22= </a:t>
            </a:r>
            <a:r>
              <a:rPr lang="en-US" dirty="0">
                <a:solidFill>
                  <a:srgbClr val="FF0000"/>
                </a:solidFill>
              </a:rPr>
              <a:t>726</a:t>
            </a:r>
          </a:p>
          <a:p>
            <a:pPr marL="13716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ouble Bracket 3"/>
          <p:cNvSpPr/>
          <p:nvPr/>
        </p:nvSpPr>
        <p:spPr>
          <a:xfrm>
            <a:off x="1143000" y="1524000"/>
            <a:ext cx="4724400" cy="2895600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uble Bracket 4"/>
          <p:cNvSpPr/>
          <p:nvPr/>
        </p:nvSpPr>
        <p:spPr>
          <a:xfrm>
            <a:off x="6019800" y="1524000"/>
            <a:ext cx="990600" cy="2895600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Bracket 5"/>
          <p:cNvSpPr/>
          <p:nvPr/>
        </p:nvSpPr>
        <p:spPr>
          <a:xfrm>
            <a:off x="7543800" y="1524000"/>
            <a:ext cx="1066800" cy="2895600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92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305800" cy="608076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3400" dirty="0"/>
              <a:t>Following the same approach, we get,</a:t>
            </a:r>
          </a:p>
          <a:p>
            <a:pPr marL="137160" indent="0">
              <a:buNone/>
            </a:pPr>
            <a:r>
              <a:rPr lang="en-US" sz="3400" dirty="0"/>
              <a:t>Total population after 3 years, n3= </a:t>
            </a:r>
            <a:r>
              <a:rPr lang="en-US" sz="3400" dirty="0">
                <a:solidFill>
                  <a:srgbClr val="FF0000"/>
                </a:solidFill>
              </a:rPr>
              <a:t>1116</a:t>
            </a:r>
          </a:p>
          <a:p>
            <a:pPr marL="137160" indent="0">
              <a:buNone/>
            </a:pPr>
            <a:r>
              <a:rPr lang="en-US" sz="3400" dirty="0"/>
              <a:t>Total population after 4 years, n4= </a:t>
            </a:r>
            <a:r>
              <a:rPr lang="en-US" sz="3400" dirty="0">
                <a:solidFill>
                  <a:srgbClr val="FF0000"/>
                </a:solidFill>
              </a:rPr>
              <a:t>1598</a:t>
            </a:r>
          </a:p>
          <a:p>
            <a:pPr marL="137160" indent="0">
              <a:buNone/>
            </a:pPr>
            <a:r>
              <a:rPr lang="en-US" sz="3400" dirty="0"/>
              <a:t>Total population after 5 years, n5= </a:t>
            </a:r>
            <a:r>
              <a:rPr lang="en-US" sz="3400" dirty="0">
                <a:solidFill>
                  <a:srgbClr val="FF0000"/>
                </a:solidFill>
              </a:rPr>
              <a:t>2300</a:t>
            </a:r>
          </a:p>
          <a:p>
            <a:pPr marL="137160" indent="0">
              <a:buNone/>
            </a:pPr>
            <a:r>
              <a:rPr lang="en-US" sz="3400" dirty="0"/>
              <a:t>Total population after 6 years, n6= </a:t>
            </a:r>
            <a:r>
              <a:rPr lang="en-US" sz="3400" dirty="0">
                <a:solidFill>
                  <a:srgbClr val="FF0000"/>
                </a:solidFill>
              </a:rPr>
              <a:t>3305</a:t>
            </a:r>
          </a:p>
          <a:p>
            <a:pPr marL="137160" indent="0">
              <a:buNone/>
            </a:pPr>
            <a:r>
              <a:rPr lang="en-US" sz="3400" dirty="0"/>
              <a:t>Total population after 7 years, n7= </a:t>
            </a:r>
            <a:r>
              <a:rPr lang="en-US" sz="3400" dirty="0">
                <a:solidFill>
                  <a:srgbClr val="FF0000"/>
                </a:solidFill>
              </a:rPr>
              <a:t>4755 </a:t>
            </a:r>
          </a:p>
          <a:p>
            <a:pPr marL="137160" indent="0">
              <a:buNone/>
            </a:pPr>
            <a:r>
              <a:rPr lang="en-US" sz="3400" dirty="0">
                <a:solidFill>
                  <a:schemeClr val="bg1"/>
                </a:solidFill>
              </a:rPr>
              <a:t>Now with the above following data we try to plot a graph between The Total Population </a:t>
            </a:r>
            <a:r>
              <a:rPr lang="en-US" sz="3400" dirty="0" err="1">
                <a:solidFill>
                  <a:schemeClr val="bg1"/>
                </a:solidFill>
              </a:rPr>
              <a:t>Vs</a:t>
            </a:r>
            <a:r>
              <a:rPr lang="en-US" sz="3400" dirty="0">
                <a:solidFill>
                  <a:schemeClr val="bg1"/>
                </a:solidFill>
              </a:rPr>
              <a:t> The time period</a:t>
            </a:r>
            <a:r>
              <a:rPr lang="en-US" sz="34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4755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868362"/>
          </a:xfrm>
        </p:spPr>
        <p:txBody>
          <a:bodyPr>
            <a:noAutofit/>
          </a:bodyPr>
          <a:lstStyle/>
          <a:p>
            <a:r>
              <a:rPr lang="en-US" sz="2800" dirty="0"/>
              <a:t>Graph between the Total Population </a:t>
            </a:r>
            <a:r>
              <a:rPr lang="en-US" sz="2800" dirty="0" err="1"/>
              <a:t>Vs</a:t>
            </a:r>
            <a:r>
              <a:rPr lang="en-US" sz="2800" dirty="0"/>
              <a:t> the Time Period.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984457"/>
              </p:ext>
            </p:extLst>
          </p:nvPr>
        </p:nvGraphicFramePr>
        <p:xfrm>
          <a:off x="838200" y="1230869"/>
          <a:ext cx="7772400" cy="4038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5018" y="5638800"/>
            <a:ext cx="754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Conclusion- The population of any species grows exponentially</a:t>
            </a:r>
            <a:r>
              <a:rPr lang="en-US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52694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period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35339" y="2825232"/>
            <a:ext cx="220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Population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07326" y="1143000"/>
            <a:ext cx="3574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Scale: </a:t>
            </a:r>
          </a:p>
          <a:p>
            <a:r>
              <a:rPr lang="en-US" dirty="0"/>
              <a:t>Along x axis: 1unit=1 year</a:t>
            </a:r>
          </a:p>
          <a:p>
            <a:r>
              <a:rPr lang="en-US" dirty="0"/>
              <a:t>Along y axis: 1 unit= 500 species</a:t>
            </a:r>
          </a:p>
        </p:txBody>
      </p:sp>
    </p:spTree>
    <p:extLst>
      <p:ext uri="{BB962C8B-B14F-4D97-AF65-F5344CB8AC3E}">
        <p14:creationId xmlns:p14="http://schemas.microsoft.com/office/powerpoint/2010/main" val="977951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Diagonalization</a:t>
            </a:r>
            <a:r>
              <a:rPr lang="en-US" dirty="0"/>
              <a:t> of a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/>
              <a:t>Not all matrices are diagonalizable. A Matrix is said to be diagonalizable if and only if it has linearly independent eigenvectors.</a:t>
            </a:r>
          </a:p>
          <a:p>
            <a:pPr marL="137160" indent="0">
              <a:buNone/>
            </a:pPr>
            <a:r>
              <a:rPr lang="en-US" dirty="0"/>
              <a:t>In simple words a square matrix of order </a:t>
            </a:r>
            <a:r>
              <a:rPr lang="en-US" dirty="0" err="1"/>
              <a:t>nxn</a:t>
            </a:r>
            <a:r>
              <a:rPr lang="en-US" dirty="0"/>
              <a:t> is diagonalizable if and only if the number of eigenvalues obtained from the characteristic equation of a matrix is equal to n. </a:t>
            </a:r>
          </a:p>
          <a:p>
            <a:pPr marL="137160" indent="0">
              <a:buNone/>
            </a:pPr>
            <a:r>
              <a:rPr lang="en-US" dirty="0"/>
              <a:t>A 2x2 non diagonalizable matrix usually posses a perfect square characteristic equation which gives only one eigenvalue and also one eigenvector.</a:t>
            </a:r>
          </a:p>
        </p:txBody>
      </p:sp>
    </p:spTree>
    <p:extLst>
      <p:ext uri="{BB962C8B-B14F-4D97-AF65-F5344CB8AC3E}">
        <p14:creationId xmlns:p14="http://schemas.microsoft.com/office/powerpoint/2010/main" val="2841076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382000" cy="6400800"/>
          </a:xfrm>
        </p:spPr>
        <p:txBody>
          <a:bodyPr/>
          <a:lstStyle/>
          <a:p>
            <a:pPr marL="137160" indent="0">
              <a:buNone/>
            </a:pPr>
            <a:r>
              <a:rPr lang="en-US" dirty="0"/>
              <a:t>For example consider a 2x2 matrix</a:t>
            </a:r>
          </a:p>
          <a:p>
            <a:pPr marL="137160" indent="0">
              <a:buNone/>
            </a:pPr>
            <a:r>
              <a:rPr lang="en-US" dirty="0"/>
              <a:t>	5	-3</a:t>
            </a:r>
          </a:p>
          <a:p>
            <a:pPr marL="137160" indent="0">
              <a:buNone/>
            </a:pPr>
            <a:r>
              <a:rPr lang="en-US" dirty="0"/>
              <a:t>A=			The characteristic equation of the</a:t>
            </a:r>
          </a:p>
          <a:p>
            <a:pPr marL="137160" indent="0">
              <a:buNone/>
            </a:pPr>
            <a:r>
              <a:rPr lang="en-US" dirty="0"/>
              <a:t>	3	-1	given matrix is |A-</a:t>
            </a:r>
            <a:r>
              <a:rPr lang="el-GR" dirty="0"/>
              <a:t>λ</a:t>
            </a:r>
            <a:r>
              <a:rPr lang="en-US" dirty="0"/>
              <a:t>I|=0</a:t>
            </a:r>
          </a:p>
          <a:p>
            <a:pPr marL="137160" indent="0">
              <a:buNone/>
            </a:pPr>
            <a:r>
              <a:rPr lang="en-US" dirty="0"/>
              <a:t>Which gives,</a:t>
            </a:r>
          </a:p>
          <a:p>
            <a:pPr marL="137160" indent="0">
              <a:buNone/>
            </a:pPr>
            <a:r>
              <a:rPr lang="en-US" dirty="0"/>
              <a:t>5-</a:t>
            </a:r>
            <a:r>
              <a:rPr lang="el-GR" dirty="0"/>
              <a:t> λ</a:t>
            </a:r>
            <a:r>
              <a:rPr lang="en-US" dirty="0"/>
              <a:t>	    -3</a:t>
            </a:r>
          </a:p>
          <a:p>
            <a:pPr marL="137160" indent="0">
              <a:buNone/>
            </a:pPr>
            <a:r>
              <a:rPr lang="en-US" dirty="0"/>
              <a:t>		  =0 or, (5-</a:t>
            </a:r>
            <a:r>
              <a:rPr lang="el-GR" dirty="0"/>
              <a:t> λ</a:t>
            </a:r>
            <a:r>
              <a:rPr lang="en-US" dirty="0"/>
              <a:t>)(-1-</a:t>
            </a:r>
            <a:r>
              <a:rPr lang="el-GR" dirty="0"/>
              <a:t> λ</a:t>
            </a:r>
            <a:r>
              <a:rPr lang="en-US" dirty="0"/>
              <a:t>)+9=0</a:t>
            </a:r>
          </a:p>
          <a:p>
            <a:pPr marL="137160" indent="0">
              <a:buNone/>
            </a:pPr>
            <a:r>
              <a:rPr lang="en-US" dirty="0"/>
              <a:t>3	   -1-</a:t>
            </a:r>
            <a:r>
              <a:rPr lang="el-GR" dirty="0"/>
              <a:t> λ</a:t>
            </a:r>
            <a:r>
              <a:rPr lang="en-US" dirty="0"/>
              <a:t>	   (</a:t>
            </a:r>
            <a:r>
              <a:rPr lang="el-GR" dirty="0"/>
              <a:t>λ</a:t>
            </a:r>
            <a:r>
              <a:rPr lang="en-US" dirty="0"/>
              <a:t>^2-4</a:t>
            </a:r>
            <a:r>
              <a:rPr lang="el-GR" dirty="0"/>
              <a:t> λ</a:t>
            </a:r>
            <a:r>
              <a:rPr lang="en-US" dirty="0"/>
              <a:t>+4)=0</a:t>
            </a:r>
          </a:p>
          <a:p>
            <a:pPr marL="137160" indent="0">
              <a:buNone/>
            </a:pPr>
            <a:r>
              <a:rPr lang="en-US" dirty="0"/>
              <a:t>			   (</a:t>
            </a:r>
            <a:r>
              <a:rPr lang="el-GR" dirty="0"/>
              <a:t>λ</a:t>
            </a:r>
            <a:r>
              <a:rPr lang="en-US" dirty="0"/>
              <a:t>-2)^2=0</a:t>
            </a:r>
          </a:p>
          <a:p>
            <a:pPr marL="137160" indent="0">
              <a:buNone/>
            </a:pPr>
            <a:r>
              <a:rPr lang="en-US" dirty="0"/>
              <a:t>			 	</a:t>
            </a:r>
            <a:r>
              <a:rPr lang="el-GR" dirty="0"/>
              <a:t> λ</a:t>
            </a:r>
            <a:r>
              <a:rPr lang="en-US" dirty="0"/>
              <a:t>=2,</a:t>
            </a:r>
          </a:p>
          <a:p>
            <a:pPr marL="137160" indent="0">
              <a:buNone/>
            </a:pPr>
            <a:r>
              <a:rPr lang="en-US" dirty="0"/>
              <a:t>We got only one eigenvalue, hence the given matrix is non-diagonalizable. </a:t>
            </a:r>
          </a:p>
        </p:txBody>
      </p:sp>
      <p:sp>
        <p:nvSpPr>
          <p:cNvPr id="4" name="Double Bracket 3"/>
          <p:cNvSpPr/>
          <p:nvPr/>
        </p:nvSpPr>
        <p:spPr>
          <a:xfrm>
            <a:off x="1066800" y="762000"/>
            <a:ext cx="1676400" cy="1524000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Bracket 5"/>
          <p:cNvSpPr/>
          <p:nvPr/>
        </p:nvSpPr>
        <p:spPr>
          <a:xfrm>
            <a:off x="381000" y="2819400"/>
            <a:ext cx="1905000" cy="1600200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4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for </a:t>
            </a:r>
            <a:r>
              <a:rPr lang="en-US" dirty="0" err="1"/>
              <a:t>diagonalization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Diagonalization</a:t>
            </a:r>
            <a:r>
              <a:rPr lang="en-US" dirty="0"/>
              <a:t> of a matrix is used to find the nth power of the matrix. While calculating the population density of any species after n years, we use the formula A</a:t>
            </a:r>
            <a:r>
              <a:rPr lang="en-US" baseline="30000" dirty="0"/>
              <a:t>n</a:t>
            </a:r>
            <a:r>
              <a:rPr lang="en-US" dirty="0"/>
              <a:t>=AD</a:t>
            </a:r>
            <a:r>
              <a:rPr lang="en-US" baseline="30000" dirty="0"/>
              <a:t>n</a:t>
            </a:r>
            <a:r>
              <a:rPr lang="en-US" dirty="0"/>
              <a:t>A</a:t>
            </a:r>
            <a:r>
              <a:rPr lang="en-US" baseline="30000" dirty="0"/>
              <a:t>-1,</a:t>
            </a:r>
            <a:endParaRPr lang="en-US" dirty="0"/>
          </a:p>
          <a:p>
            <a:pPr marL="137160" indent="0">
              <a:buNone/>
            </a:pPr>
            <a:r>
              <a:rPr lang="en-US" dirty="0">
                <a:solidFill>
                  <a:schemeClr val="bg1"/>
                </a:solidFill>
              </a:rPr>
              <a:t>Where </a:t>
            </a:r>
            <a:r>
              <a:rPr lang="en-US" dirty="0"/>
              <a:t>D=PAP</a:t>
            </a:r>
            <a:r>
              <a:rPr lang="en-US" baseline="30000" dirty="0"/>
              <a:t>-1</a:t>
            </a:r>
            <a:r>
              <a:rPr lang="en-US" dirty="0"/>
              <a:t>, P= modal matrix.</a:t>
            </a:r>
            <a:endParaRPr lang="en-US" dirty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baseline="-25000" dirty="0" err="1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=LN</a:t>
            </a:r>
            <a:r>
              <a:rPr lang="en-US" baseline="-25000" dirty="0">
                <a:solidFill>
                  <a:schemeClr val="bg1"/>
                </a:solidFill>
              </a:rPr>
              <a:t>n-1</a:t>
            </a:r>
            <a:r>
              <a:rPr lang="en-US" dirty="0">
                <a:solidFill>
                  <a:schemeClr val="bg1"/>
                </a:solidFill>
              </a:rPr>
              <a:t>=L</a:t>
            </a:r>
            <a:r>
              <a:rPr lang="en-US" baseline="30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</a:p>
          <a:p>
            <a:pPr marL="13716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find </a:t>
            </a:r>
            <a:r>
              <a:rPr lang="en-US" dirty="0">
                <a:solidFill>
                  <a:schemeClr val="bg1"/>
                </a:solidFill>
              </a:rPr>
              <a:t>L</a:t>
            </a:r>
            <a:r>
              <a:rPr lang="en-US" baseline="30000" dirty="0">
                <a:solidFill>
                  <a:schemeClr val="bg1"/>
                </a:solidFill>
              </a:rPr>
              <a:t>n</a:t>
            </a:r>
            <a:r>
              <a:rPr lang="en-US" dirty="0"/>
              <a:t> we use the concept of </a:t>
            </a:r>
            <a:r>
              <a:rPr lang="en-US" dirty="0" err="1"/>
              <a:t>diagonalization</a:t>
            </a:r>
            <a:r>
              <a:rPr lang="en-US" dirty="0"/>
              <a:t> of a matrix .</a:t>
            </a:r>
            <a:r>
              <a:rPr lang="en-US" baseline="-25000" dirty="0"/>
              <a:t> </a:t>
            </a:r>
          </a:p>
          <a:p>
            <a:pPr marL="137160" indent="0">
              <a:buNone/>
            </a:pPr>
            <a:r>
              <a:rPr lang="en-US" dirty="0"/>
              <a:t>This is illustrated with the following example:</a:t>
            </a:r>
          </a:p>
        </p:txBody>
      </p:sp>
    </p:spTree>
    <p:extLst>
      <p:ext uri="{BB962C8B-B14F-4D97-AF65-F5344CB8AC3E}">
        <p14:creationId xmlns:p14="http://schemas.microsoft.com/office/powerpoint/2010/main" val="1513156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Example 3- Calculate the population density of ants after 10 years with the following data given. The maximum age of their survival is 2 years.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0726326"/>
              </p:ext>
            </p:extLst>
          </p:nvPr>
        </p:nvGraphicFramePr>
        <p:xfrm>
          <a:off x="457200" y="1981200"/>
          <a:ext cx="38862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926">
                <a:tc>
                  <a:txBody>
                    <a:bodyPr/>
                    <a:lstStyle/>
                    <a:p>
                      <a:r>
                        <a:rPr lang="en-US" dirty="0"/>
                        <a:t>Age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120">
                <a:tc>
                  <a:txBody>
                    <a:bodyPr/>
                    <a:lstStyle/>
                    <a:p>
                      <a:r>
                        <a:rPr lang="en-US" dirty="0"/>
                        <a:t>Number of 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577">
                <a:tc>
                  <a:txBody>
                    <a:bodyPr/>
                    <a:lstStyle/>
                    <a:p>
                      <a:r>
                        <a:rPr lang="en-US" dirty="0"/>
                        <a:t>Birth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577">
                <a:tc>
                  <a:txBody>
                    <a:bodyPr/>
                    <a:lstStyle/>
                    <a:p>
                      <a:r>
                        <a:rPr lang="en-US" dirty="0"/>
                        <a:t>Death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" y="4267200"/>
            <a:ext cx="731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With the following data given we have,</a:t>
            </a:r>
          </a:p>
          <a:p>
            <a:r>
              <a:rPr lang="en-US" sz="2400" dirty="0"/>
              <a:t>       45	         1.79    2.23 		       0      1.2</a:t>
            </a:r>
          </a:p>
          <a:p>
            <a:r>
              <a:rPr lang="en-US" sz="2400" dirty="0"/>
              <a:t>N=        L=			also, L</a:t>
            </a:r>
            <a:r>
              <a:rPr lang="en-US" sz="2400" baseline="30000" dirty="0"/>
              <a:t>-1</a:t>
            </a:r>
            <a:r>
              <a:rPr lang="en-US" sz="2400" dirty="0"/>
              <a:t> = </a:t>
            </a:r>
          </a:p>
          <a:p>
            <a:r>
              <a:rPr lang="en-US" sz="2400" dirty="0"/>
              <a:t>                      0.81      0    		       0.4    -0.9</a:t>
            </a:r>
          </a:p>
          <a:p>
            <a:r>
              <a:rPr lang="en-US" sz="2400" dirty="0"/>
              <a:t>       60	                 </a:t>
            </a:r>
          </a:p>
        </p:txBody>
      </p:sp>
      <p:sp>
        <p:nvSpPr>
          <p:cNvPr id="8" name="Double Bracket 7"/>
          <p:cNvSpPr/>
          <p:nvPr/>
        </p:nvSpPr>
        <p:spPr>
          <a:xfrm>
            <a:off x="838200" y="4648200"/>
            <a:ext cx="457200" cy="1600200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uble Bracket 8"/>
          <p:cNvSpPr/>
          <p:nvPr/>
        </p:nvSpPr>
        <p:spPr>
          <a:xfrm>
            <a:off x="1828800" y="4648201"/>
            <a:ext cx="1752600" cy="139930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uble Bracket 3"/>
          <p:cNvSpPr/>
          <p:nvPr/>
        </p:nvSpPr>
        <p:spPr>
          <a:xfrm>
            <a:off x="5410200" y="4648201"/>
            <a:ext cx="1371600" cy="1219199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25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10600" cy="6629400"/>
          </a:xfrm>
        </p:spPr>
        <p:txBody>
          <a:bodyPr/>
          <a:lstStyle/>
          <a:p>
            <a:pPr marL="137160" indent="0">
              <a:buNone/>
            </a:pPr>
            <a:r>
              <a:rPr lang="en-US" dirty="0"/>
              <a:t>The required population after 10 years is=L</a:t>
            </a:r>
            <a:r>
              <a:rPr lang="en-US" baseline="30000" dirty="0"/>
              <a:t>10</a:t>
            </a:r>
            <a:r>
              <a:rPr lang="en-US" dirty="0"/>
              <a:t>N</a:t>
            </a:r>
            <a:r>
              <a:rPr lang="en-US" baseline="-25000" dirty="0"/>
              <a:t>0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To calculate  L</a:t>
            </a:r>
            <a:r>
              <a:rPr lang="en-US" baseline="30000" dirty="0"/>
              <a:t>10</a:t>
            </a:r>
            <a:r>
              <a:rPr lang="en-US" dirty="0"/>
              <a:t>  we first </a:t>
            </a:r>
            <a:r>
              <a:rPr lang="en-US" dirty="0" err="1"/>
              <a:t>diagonalize</a:t>
            </a:r>
            <a:r>
              <a:rPr lang="en-US" dirty="0"/>
              <a:t> the Leslie Matrix.</a:t>
            </a:r>
          </a:p>
          <a:p>
            <a:pPr marL="137160" indent="0">
              <a:buNone/>
            </a:pPr>
            <a:r>
              <a:rPr lang="en-US" dirty="0"/>
              <a:t>The characteristic equation of the Leslie Matrix is,</a:t>
            </a:r>
          </a:p>
          <a:p>
            <a:pPr marL="137160" indent="0">
              <a:buNone/>
            </a:pPr>
            <a:r>
              <a:rPr lang="en-US" dirty="0"/>
              <a:t>|L-</a:t>
            </a:r>
            <a:r>
              <a:rPr lang="el-GR" dirty="0"/>
              <a:t> λ</a:t>
            </a:r>
            <a:r>
              <a:rPr lang="en-US" dirty="0"/>
              <a:t>I|=0</a:t>
            </a:r>
          </a:p>
          <a:p>
            <a:pPr marL="137160" indent="0">
              <a:buNone/>
            </a:pPr>
            <a:r>
              <a:rPr lang="en-US" dirty="0"/>
              <a:t>1.79-</a:t>
            </a:r>
            <a:r>
              <a:rPr lang="el-GR" dirty="0"/>
              <a:t> λ</a:t>
            </a:r>
            <a:r>
              <a:rPr lang="en-US" dirty="0"/>
              <a:t>    2.23    </a:t>
            </a:r>
          </a:p>
          <a:p>
            <a:pPr marL="137160" indent="0">
              <a:buNone/>
            </a:pPr>
            <a:r>
              <a:rPr lang="en-US" dirty="0"/>
              <a:t>   			=0</a:t>
            </a:r>
          </a:p>
          <a:p>
            <a:pPr marL="137160" indent="0">
              <a:buNone/>
            </a:pPr>
            <a:r>
              <a:rPr lang="en-US" dirty="0"/>
              <a:t> 0.81       -</a:t>
            </a:r>
            <a:r>
              <a:rPr lang="el-GR" dirty="0"/>
              <a:t> λ</a:t>
            </a:r>
            <a:r>
              <a:rPr lang="en-US" dirty="0"/>
              <a:t> 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We will now expand the above determinant.</a:t>
            </a:r>
          </a:p>
          <a:p>
            <a:pPr marL="137160" indent="0">
              <a:buNone/>
            </a:pPr>
            <a:r>
              <a:rPr lang="en-US" dirty="0"/>
              <a:t>Expanding we get,</a:t>
            </a:r>
          </a:p>
          <a:p>
            <a:pPr marL="137160" indent="0">
              <a:buNone/>
            </a:pPr>
            <a:r>
              <a:rPr lang="en-US" dirty="0"/>
              <a:t>-</a:t>
            </a:r>
            <a:r>
              <a:rPr lang="el-GR" dirty="0"/>
              <a:t>λ</a:t>
            </a:r>
            <a:r>
              <a:rPr lang="en-US" dirty="0"/>
              <a:t> (1.79-</a:t>
            </a:r>
            <a:r>
              <a:rPr lang="el-GR" dirty="0"/>
              <a:t> λ</a:t>
            </a:r>
            <a:r>
              <a:rPr lang="en-US" dirty="0"/>
              <a:t> )-2.23x0.81=0</a:t>
            </a:r>
          </a:p>
          <a:p>
            <a:pPr marL="137160" indent="0">
              <a:buNone/>
            </a:pPr>
            <a:r>
              <a:rPr lang="en-US" dirty="0"/>
              <a:t>-1.79</a:t>
            </a:r>
            <a:r>
              <a:rPr lang="el-GR" dirty="0"/>
              <a:t> λ</a:t>
            </a:r>
            <a:r>
              <a:rPr lang="en-US" dirty="0"/>
              <a:t> +</a:t>
            </a:r>
            <a:r>
              <a:rPr lang="el-GR" dirty="0"/>
              <a:t> λ</a:t>
            </a:r>
            <a:r>
              <a:rPr lang="en-US" dirty="0"/>
              <a:t>^2-1.8063=0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" y="2819400"/>
            <a:ext cx="0" cy="1600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67000" y="2819400"/>
            <a:ext cx="0" cy="1600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88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t="9000" r="-2000" b="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0245333">
            <a:off x="1727279" y="540229"/>
            <a:ext cx="571435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  <a:latin typeface="Monotype Corsiva" pitchFamily="66" charset="0"/>
              </a:rPr>
              <a:t>TOPIC-USE of LESLIE MATRIX  to BUILD a POPULATION model of any species.</a:t>
            </a:r>
          </a:p>
          <a:p>
            <a:r>
              <a:rPr lang="en-US" sz="4000" b="1" dirty="0">
                <a:solidFill>
                  <a:srgbClr val="FF0000"/>
                </a:solidFill>
                <a:latin typeface="Arial Black" pitchFamily="34" charset="0"/>
              </a:rPr>
              <a:t>  </a:t>
            </a:r>
          </a:p>
          <a:p>
            <a:endParaRPr lang="en-US" sz="4000" b="1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970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382000" cy="6156960"/>
          </a:xfrm>
        </p:spPr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en-US" dirty="0"/>
              <a:t>Solving the quadratic equation, we get</a:t>
            </a:r>
          </a:p>
          <a:p>
            <a:pPr marL="137160" indent="0">
              <a:buNone/>
            </a:pPr>
            <a:r>
              <a:rPr lang="el-GR" dirty="0"/>
              <a:t>λ</a:t>
            </a:r>
            <a:r>
              <a:rPr lang="en-US" dirty="0"/>
              <a:t>={2.5, -0.7}</a:t>
            </a:r>
          </a:p>
          <a:p>
            <a:pPr marL="137160" indent="0">
              <a:buNone/>
            </a:pPr>
            <a:r>
              <a:rPr lang="en-US" dirty="0"/>
              <a:t>So the eigenvalues of the </a:t>
            </a:r>
            <a:r>
              <a:rPr lang="en-US" dirty="0" err="1"/>
              <a:t>leslie</a:t>
            </a:r>
            <a:r>
              <a:rPr lang="en-US" dirty="0"/>
              <a:t> matrix are 2.5 and -0.7.</a:t>
            </a:r>
          </a:p>
          <a:p>
            <a:pPr marL="137160" indent="0">
              <a:buNone/>
            </a:pPr>
            <a:r>
              <a:rPr lang="en-US" dirty="0"/>
              <a:t>Since the number of eigenvalues is 2 and also the order of </a:t>
            </a:r>
            <a:r>
              <a:rPr lang="en-US" dirty="0" err="1"/>
              <a:t>leslie</a:t>
            </a:r>
            <a:r>
              <a:rPr lang="en-US" dirty="0"/>
              <a:t> matrix, hence the </a:t>
            </a:r>
            <a:r>
              <a:rPr lang="en-US" dirty="0" err="1"/>
              <a:t>leslie</a:t>
            </a:r>
            <a:r>
              <a:rPr lang="en-US" dirty="0"/>
              <a:t> matrix is diagonalizable.</a:t>
            </a:r>
          </a:p>
          <a:p>
            <a:pPr marL="137160" indent="0">
              <a:buNone/>
            </a:pPr>
            <a:r>
              <a:rPr lang="en-US" dirty="0"/>
              <a:t>Now we find the eigenvectors.</a:t>
            </a:r>
          </a:p>
          <a:p>
            <a:pPr marL="137160" indent="0">
              <a:buNone/>
            </a:pPr>
            <a:r>
              <a:rPr lang="en-US" dirty="0"/>
              <a:t>Case (i): When </a:t>
            </a:r>
            <a:r>
              <a:rPr lang="el-GR" dirty="0"/>
              <a:t>λ</a:t>
            </a:r>
            <a:r>
              <a:rPr lang="en-US" dirty="0"/>
              <a:t>=2.5</a:t>
            </a:r>
          </a:p>
          <a:p>
            <a:pPr marL="137160" indent="0">
              <a:buNone/>
            </a:pPr>
            <a:r>
              <a:rPr lang="en-US" dirty="0"/>
              <a:t>[L-</a:t>
            </a:r>
            <a:r>
              <a:rPr lang="el-GR" dirty="0"/>
              <a:t> λ</a:t>
            </a:r>
            <a:r>
              <a:rPr lang="en-US" dirty="0"/>
              <a:t>I]</a:t>
            </a:r>
            <a:r>
              <a:rPr lang="en-US" sz="3200" b="1" dirty="0"/>
              <a:t>v</a:t>
            </a:r>
            <a:r>
              <a:rPr lang="en-US" dirty="0"/>
              <a:t>=0</a:t>
            </a:r>
          </a:p>
          <a:p>
            <a:pPr marL="137160" indent="0">
              <a:buNone/>
            </a:pPr>
            <a:r>
              <a:rPr lang="en-US" dirty="0"/>
              <a:t>1.79-</a:t>
            </a:r>
            <a:r>
              <a:rPr lang="el-GR" dirty="0"/>
              <a:t> </a:t>
            </a:r>
            <a:r>
              <a:rPr lang="en-US" dirty="0"/>
              <a:t>2.5   2.23    x</a:t>
            </a:r>
          </a:p>
          <a:p>
            <a:pPr marL="137160" indent="0">
              <a:buNone/>
            </a:pPr>
            <a:r>
              <a:rPr lang="en-US" dirty="0"/>
              <a:t>   			    =0</a:t>
            </a:r>
          </a:p>
          <a:p>
            <a:pPr marL="137160" indent="0">
              <a:buNone/>
            </a:pPr>
            <a:r>
              <a:rPr lang="en-US" dirty="0"/>
              <a:t> 0.81        -2.5      y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Double Bracket 4"/>
          <p:cNvSpPr/>
          <p:nvPr/>
        </p:nvSpPr>
        <p:spPr>
          <a:xfrm>
            <a:off x="471054" y="4682837"/>
            <a:ext cx="2272145" cy="1385454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Bracket 5"/>
          <p:cNvSpPr/>
          <p:nvPr/>
        </p:nvSpPr>
        <p:spPr>
          <a:xfrm>
            <a:off x="2895600" y="4682837"/>
            <a:ext cx="422564" cy="1371600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61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458200" cy="6156960"/>
          </a:xfrm>
        </p:spPr>
        <p:txBody>
          <a:bodyPr/>
          <a:lstStyle/>
          <a:p>
            <a:pPr marL="137160" indent="0">
              <a:buNone/>
            </a:pPr>
            <a:r>
              <a:rPr lang="en-US" dirty="0"/>
              <a:t>Solving the above matrix we get (</a:t>
            </a:r>
            <a:r>
              <a:rPr lang="en-US" dirty="0" err="1"/>
              <a:t>x,y</a:t>
            </a:r>
            <a:r>
              <a:rPr lang="en-US" dirty="0"/>
              <a:t>)≡(-0.89,1)</a:t>
            </a:r>
          </a:p>
          <a:p>
            <a:pPr marL="137160" indent="0">
              <a:buNone/>
            </a:pPr>
            <a:r>
              <a:rPr lang="en-US" dirty="0"/>
              <a:t>So the eigenvector for </a:t>
            </a:r>
            <a:r>
              <a:rPr lang="el-GR" dirty="0"/>
              <a:t>λ</a:t>
            </a:r>
            <a:r>
              <a:rPr lang="en-US" dirty="0"/>
              <a:t>=2.5 is -0.89</a:t>
            </a:r>
          </a:p>
          <a:p>
            <a:pPr marL="137160" indent="0">
              <a:buNone/>
            </a:pPr>
            <a:r>
              <a:rPr lang="en-US" dirty="0"/>
              <a:t>					          1</a:t>
            </a:r>
          </a:p>
          <a:p>
            <a:pPr marL="137160" indent="0">
              <a:buNone/>
            </a:pPr>
            <a:r>
              <a:rPr lang="en-US" dirty="0"/>
              <a:t>Case (ii): When </a:t>
            </a:r>
            <a:r>
              <a:rPr lang="el-GR" dirty="0"/>
              <a:t>λ</a:t>
            </a:r>
            <a:r>
              <a:rPr lang="en-US" dirty="0"/>
              <a:t>=-0.7</a:t>
            </a:r>
          </a:p>
          <a:p>
            <a:pPr marL="137160" indent="0">
              <a:buNone/>
            </a:pPr>
            <a:r>
              <a:rPr lang="en-US" dirty="0"/>
              <a:t>[L-</a:t>
            </a:r>
            <a:r>
              <a:rPr lang="el-GR" dirty="0"/>
              <a:t> λ</a:t>
            </a:r>
            <a:r>
              <a:rPr lang="en-US" dirty="0"/>
              <a:t>I]</a:t>
            </a:r>
            <a:r>
              <a:rPr lang="en-US" sz="3200" b="1" dirty="0"/>
              <a:t>v</a:t>
            </a:r>
            <a:r>
              <a:rPr lang="en-US" dirty="0"/>
              <a:t>=0</a:t>
            </a:r>
          </a:p>
          <a:p>
            <a:pPr marL="137160" indent="0">
              <a:buNone/>
            </a:pPr>
            <a:r>
              <a:rPr lang="en-US" dirty="0"/>
              <a:t>1.79-</a:t>
            </a:r>
            <a:r>
              <a:rPr lang="el-GR" dirty="0"/>
              <a:t> </a:t>
            </a:r>
            <a:r>
              <a:rPr lang="en-US" dirty="0"/>
              <a:t>2.5   2.23    x</a:t>
            </a:r>
          </a:p>
          <a:p>
            <a:pPr marL="137160" indent="0">
              <a:buNone/>
            </a:pPr>
            <a:r>
              <a:rPr lang="en-US" dirty="0"/>
              <a:t>   			    =0</a:t>
            </a:r>
          </a:p>
          <a:p>
            <a:pPr marL="137160" indent="0">
              <a:buNone/>
            </a:pPr>
            <a:r>
              <a:rPr lang="en-US" dirty="0"/>
              <a:t> 0.81        -2.5      y</a:t>
            </a:r>
          </a:p>
          <a:p>
            <a:pPr marL="137160" indent="0">
              <a:buNone/>
            </a:pPr>
            <a:r>
              <a:rPr lang="en-US" dirty="0"/>
              <a:t>Solving the above matrix we get (</a:t>
            </a:r>
            <a:r>
              <a:rPr lang="en-US" dirty="0" err="1"/>
              <a:t>x,y</a:t>
            </a:r>
            <a:r>
              <a:rPr lang="en-US" dirty="0"/>
              <a:t>)≡(3.09,1)</a:t>
            </a:r>
          </a:p>
          <a:p>
            <a:pPr marL="137160" indent="0">
              <a:buNone/>
            </a:pPr>
            <a:r>
              <a:rPr lang="en-US" dirty="0"/>
              <a:t>So the eigenvector for </a:t>
            </a:r>
            <a:r>
              <a:rPr lang="el-GR" dirty="0"/>
              <a:t>λ</a:t>
            </a:r>
            <a:r>
              <a:rPr lang="en-US" dirty="0"/>
              <a:t>=-0.7 is 3.09</a:t>
            </a:r>
          </a:p>
          <a:p>
            <a:pPr marL="137160" indent="0">
              <a:buNone/>
            </a:pPr>
            <a:r>
              <a:rPr lang="en-US" dirty="0"/>
              <a:t>					         1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Double Bracket 4"/>
          <p:cNvSpPr/>
          <p:nvPr/>
        </p:nvSpPr>
        <p:spPr>
          <a:xfrm>
            <a:off x="5181600" y="685800"/>
            <a:ext cx="914400" cy="914400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Bracket 5"/>
          <p:cNvSpPr/>
          <p:nvPr/>
        </p:nvSpPr>
        <p:spPr>
          <a:xfrm>
            <a:off x="381000" y="2819400"/>
            <a:ext cx="2362200" cy="1447800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Bracket 6"/>
          <p:cNvSpPr/>
          <p:nvPr/>
        </p:nvSpPr>
        <p:spPr>
          <a:xfrm>
            <a:off x="2819400" y="2819400"/>
            <a:ext cx="457200" cy="1447800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uble Bracket 7"/>
          <p:cNvSpPr/>
          <p:nvPr/>
        </p:nvSpPr>
        <p:spPr>
          <a:xfrm>
            <a:off x="5257800" y="4876800"/>
            <a:ext cx="838200" cy="1066800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65085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382000" cy="6477000"/>
          </a:xfrm>
        </p:spPr>
        <p:txBody>
          <a:bodyPr/>
          <a:lstStyle/>
          <a:p>
            <a:pPr marL="137160" indent="0">
              <a:buNone/>
            </a:pPr>
            <a:r>
              <a:rPr lang="en-US" dirty="0"/>
              <a:t>So the modal matrix corresponding to the eigenvectors we got is  -0.89    3.09</a:t>
            </a:r>
          </a:p>
          <a:p>
            <a:pPr marL="137160" indent="0">
              <a:buNone/>
            </a:pPr>
            <a:r>
              <a:rPr lang="en-US" dirty="0"/>
              <a:t>				     1         1</a:t>
            </a:r>
          </a:p>
          <a:p>
            <a:pPr marL="137160" indent="0">
              <a:buNone/>
            </a:pPr>
            <a:r>
              <a:rPr lang="en-US" dirty="0"/>
              <a:t>So using the formula,</a:t>
            </a:r>
          </a:p>
          <a:p>
            <a:pPr marL="137160" indent="0">
              <a:buNone/>
            </a:pPr>
            <a:r>
              <a:rPr lang="en-US" dirty="0"/>
              <a:t>D=PAP</a:t>
            </a:r>
            <a:r>
              <a:rPr lang="en-US" baseline="30000" dirty="0"/>
              <a:t>-1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We get the diagonal matrix, D=</a:t>
            </a:r>
          </a:p>
          <a:p>
            <a:pPr marL="137160" indent="0">
              <a:buNone/>
            </a:pPr>
            <a:r>
              <a:rPr lang="en-US" dirty="0"/>
              <a:t>-0.7     0</a:t>
            </a:r>
          </a:p>
          <a:p>
            <a:pPr marL="137160" indent="0">
              <a:buNone/>
            </a:pPr>
            <a:r>
              <a:rPr lang="en-US" dirty="0"/>
              <a:t>   0     2.5</a:t>
            </a:r>
          </a:p>
          <a:p>
            <a:pPr marL="137160" indent="0">
              <a:buNone/>
            </a:pPr>
            <a:r>
              <a:rPr lang="en-US" dirty="0"/>
              <a:t>Now L</a:t>
            </a:r>
            <a:r>
              <a:rPr lang="en-US" baseline="30000" dirty="0"/>
              <a:t>n</a:t>
            </a:r>
            <a:r>
              <a:rPr lang="en-US" dirty="0"/>
              <a:t>=LD</a:t>
            </a:r>
            <a:r>
              <a:rPr lang="en-US" baseline="30000" dirty="0"/>
              <a:t>n</a:t>
            </a:r>
            <a:r>
              <a:rPr lang="en-US" dirty="0"/>
              <a:t>L</a:t>
            </a:r>
            <a:r>
              <a:rPr lang="en-US" baseline="30000" dirty="0"/>
              <a:t>-1</a:t>
            </a:r>
            <a:r>
              <a:rPr lang="en-US" dirty="0"/>
              <a:t> where L=Leslie Matrix.</a:t>
            </a:r>
          </a:p>
          <a:p>
            <a:pPr marL="137160" indent="0">
              <a:buNone/>
            </a:pPr>
            <a:r>
              <a:rPr lang="en-US" dirty="0"/>
              <a:t>L</a:t>
            </a:r>
            <a:r>
              <a:rPr lang="en-US" baseline="30000" dirty="0"/>
              <a:t>10</a:t>
            </a:r>
            <a:r>
              <a:rPr lang="en-US" dirty="0"/>
              <a:t>=LD</a:t>
            </a:r>
            <a:r>
              <a:rPr lang="en-US" baseline="30000" dirty="0"/>
              <a:t>10</a:t>
            </a:r>
            <a:r>
              <a:rPr lang="en-US" dirty="0"/>
              <a:t>L</a:t>
            </a:r>
            <a:r>
              <a:rPr lang="en-US" baseline="30000" dirty="0"/>
              <a:t>-1</a:t>
            </a:r>
            <a:r>
              <a:rPr lang="en-US" dirty="0"/>
              <a:t> 	         </a:t>
            </a:r>
            <a:r>
              <a:rPr lang="en-US" sz="1400" dirty="0"/>
              <a:t>10</a:t>
            </a:r>
          </a:p>
          <a:p>
            <a:pPr marL="137160" indent="0">
              <a:buNone/>
            </a:pPr>
            <a:r>
              <a:rPr lang="en-US" dirty="0"/>
              <a:t>1.79    2.23   -0.7    0       0      1.2</a:t>
            </a:r>
            <a:endParaRPr lang="en-US" sz="1400" dirty="0"/>
          </a:p>
          <a:p>
            <a:pPr marL="137160" indent="0">
              <a:buNone/>
            </a:pPr>
            <a:r>
              <a:rPr lang="en-US" dirty="0"/>
              <a:t>0.87      0         0     2.5    0.4   -0.9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4" name="Double Bracket 3"/>
          <p:cNvSpPr/>
          <p:nvPr/>
        </p:nvSpPr>
        <p:spPr>
          <a:xfrm>
            <a:off x="4038600" y="685800"/>
            <a:ext cx="1981200" cy="914400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uble Bracket 4"/>
          <p:cNvSpPr/>
          <p:nvPr/>
        </p:nvSpPr>
        <p:spPr>
          <a:xfrm>
            <a:off x="457200" y="3200400"/>
            <a:ext cx="1524000" cy="1143000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Bracket 5"/>
          <p:cNvSpPr/>
          <p:nvPr/>
        </p:nvSpPr>
        <p:spPr>
          <a:xfrm>
            <a:off x="457200" y="5257800"/>
            <a:ext cx="1752600" cy="914400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Bracket 6"/>
          <p:cNvSpPr/>
          <p:nvPr/>
        </p:nvSpPr>
        <p:spPr>
          <a:xfrm>
            <a:off x="2362200" y="5257800"/>
            <a:ext cx="1524000" cy="914400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uble Bracket 7"/>
          <p:cNvSpPr/>
          <p:nvPr/>
        </p:nvSpPr>
        <p:spPr>
          <a:xfrm>
            <a:off x="4038600" y="5257800"/>
            <a:ext cx="1447800" cy="1066800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71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305800" cy="6217920"/>
          </a:xfrm>
        </p:spPr>
        <p:txBody>
          <a:bodyPr/>
          <a:lstStyle/>
          <a:p>
            <a:pPr marL="137160" indent="0">
              <a:buNone/>
            </a:pPr>
            <a:r>
              <a:rPr lang="en-US" dirty="0"/>
              <a:t>Note: For a 2x2 matrix which is of the form </a:t>
            </a:r>
            <a:r>
              <a:rPr lang="en-US" dirty="0" err="1"/>
              <a:t>aI</a:t>
            </a:r>
            <a:r>
              <a:rPr lang="en-US" dirty="0"/>
              <a:t>, where I is the identity matrix, the nth power of the matrix is the nth power of the constituent term. For example, </a:t>
            </a:r>
          </a:p>
          <a:p>
            <a:pPr marL="137160" indent="0">
              <a:buNone/>
            </a:pPr>
            <a:r>
              <a:rPr lang="en-US" dirty="0"/>
              <a:t>         </a:t>
            </a:r>
            <a:r>
              <a:rPr lang="en-US" sz="1800" dirty="0"/>
              <a:t> n</a:t>
            </a:r>
          </a:p>
          <a:p>
            <a:pPr marL="137160" indent="0">
              <a:buNone/>
            </a:pPr>
            <a:r>
              <a:rPr lang="en-US" dirty="0"/>
              <a:t>a    0  = </a:t>
            </a:r>
            <a:r>
              <a:rPr lang="en-US" sz="2400" dirty="0"/>
              <a:t>a</a:t>
            </a:r>
            <a:r>
              <a:rPr lang="en-US" sz="2400" baseline="30000" dirty="0"/>
              <a:t>n</a:t>
            </a:r>
            <a:r>
              <a:rPr lang="en-US" sz="2400" dirty="0"/>
              <a:t>    0</a:t>
            </a:r>
          </a:p>
          <a:p>
            <a:pPr marL="137160" indent="0">
              <a:buNone/>
            </a:pPr>
            <a:r>
              <a:rPr lang="en-US" sz="2400" dirty="0"/>
              <a:t>0     a       0     a</a:t>
            </a:r>
            <a:r>
              <a:rPr lang="en-US" sz="2400" baseline="30000" dirty="0"/>
              <a:t>n</a:t>
            </a:r>
            <a:r>
              <a:rPr lang="en-US" sz="2400" dirty="0"/>
              <a:t>  </a:t>
            </a:r>
          </a:p>
          <a:p>
            <a:pPr marL="137160" indent="0">
              <a:buNone/>
            </a:pPr>
            <a:r>
              <a:rPr lang="en-US" dirty="0"/>
              <a:t>Using this we obtain,</a:t>
            </a:r>
            <a:endParaRPr lang="en-US" sz="1400" dirty="0"/>
          </a:p>
          <a:p>
            <a:pPr marL="137160" indent="0">
              <a:buNone/>
            </a:pPr>
            <a:r>
              <a:rPr lang="en-US" dirty="0"/>
              <a:t>1.79    2.23   -0.7    0    </a:t>
            </a:r>
            <a:r>
              <a:rPr lang="en-US" sz="1400" dirty="0"/>
              <a:t>^10</a:t>
            </a:r>
            <a:r>
              <a:rPr lang="en-US" dirty="0"/>
              <a:t>  0      1.2</a:t>
            </a:r>
            <a:endParaRPr lang="en-US" sz="1400" dirty="0"/>
          </a:p>
          <a:p>
            <a:pPr marL="137160" indent="0">
              <a:buNone/>
            </a:pPr>
            <a:r>
              <a:rPr lang="en-US" dirty="0"/>
              <a:t>0.87      0         0     2.5       0.4   -0.9</a:t>
            </a:r>
          </a:p>
          <a:p>
            <a:pPr marL="137160" indent="0">
              <a:buNone/>
            </a:pPr>
            <a:r>
              <a:rPr lang="en-US" dirty="0"/>
              <a:t>1.79    2.23   (-0.7)^10    0         0      1.2</a:t>
            </a:r>
            <a:endParaRPr lang="en-US" sz="1400" dirty="0"/>
          </a:p>
          <a:p>
            <a:pPr marL="137160" indent="0">
              <a:buNone/>
            </a:pPr>
            <a:r>
              <a:rPr lang="en-US" dirty="0"/>
              <a:t>0.87      0         0       (2.5)^10    0.4   -0.9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4" name="Double Bracket 3"/>
          <p:cNvSpPr/>
          <p:nvPr/>
        </p:nvSpPr>
        <p:spPr>
          <a:xfrm>
            <a:off x="457200" y="2552700"/>
            <a:ext cx="914400" cy="990600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uble Bracket 4"/>
          <p:cNvSpPr/>
          <p:nvPr/>
        </p:nvSpPr>
        <p:spPr>
          <a:xfrm>
            <a:off x="1752600" y="2552700"/>
            <a:ext cx="990600" cy="990600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Bracket 5"/>
          <p:cNvSpPr/>
          <p:nvPr/>
        </p:nvSpPr>
        <p:spPr>
          <a:xfrm>
            <a:off x="457200" y="4038600"/>
            <a:ext cx="1790700" cy="838200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Bracket 6"/>
          <p:cNvSpPr/>
          <p:nvPr/>
        </p:nvSpPr>
        <p:spPr>
          <a:xfrm>
            <a:off x="2362200" y="4038600"/>
            <a:ext cx="1524000" cy="914400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uble Bracket 7"/>
          <p:cNvSpPr/>
          <p:nvPr/>
        </p:nvSpPr>
        <p:spPr>
          <a:xfrm>
            <a:off x="4287982" y="4066309"/>
            <a:ext cx="1524000" cy="914400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uble Bracket 8"/>
          <p:cNvSpPr/>
          <p:nvPr/>
        </p:nvSpPr>
        <p:spPr>
          <a:xfrm>
            <a:off x="457200" y="4980709"/>
            <a:ext cx="1790700" cy="1039091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uble Bracket 9"/>
          <p:cNvSpPr/>
          <p:nvPr/>
        </p:nvSpPr>
        <p:spPr>
          <a:xfrm>
            <a:off x="2362200" y="4980709"/>
            <a:ext cx="2514600" cy="1039091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uble Bracket 10"/>
          <p:cNvSpPr/>
          <p:nvPr/>
        </p:nvSpPr>
        <p:spPr>
          <a:xfrm>
            <a:off x="5049982" y="4953000"/>
            <a:ext cx="1503218" cy="1066800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17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304800" y="152400"/>
            <a:ext cx="8382000" cy="6324600"/>
          </a:xfrm>
        </p:spPr>
        <p:txBody>
          <a:bodyPr/>
          <a:lstStyle/>
          <a:p>
            <a:pPr marL="137160" indent="0">
              <a:buNone/>
            </a:pPr>
            <a:r>
              <a:rPr lang="en-US" dirty="0"/>
              <a:t>1.79    2.23   (-0.7)^10    0         0      1.2</a:t>
            </a:r>
            <a:endParaRPr lang="en-US" sz="1400" dirty="0"/>
          </a:p>
          <a:p>
            <a:pPr marL="137160" indent="0">
              <a:buNone/>
            </a:pPr>
            <a:r>
              <a:rPr lang="en-US" dirty="0"/>
              <a:t>0.87      0         0       (2.5)^10    0.4   -0.9</a:t>
            </a:r>
          </a:p>
          <a:p>
            <a:pPr marL="137160" indent="0">
              <a:buNone/>
            </a:pPr>
            <a:r>
              <a:rPr lang="en-US" dirty="0"/>
              <a:t>1.79    2.23    0.028    0         0       1.2</a:t>
            </a:r>
            <a:endParaRPr lang="en-US" sz="1400" dirty="0"/>
          </a:p>
          <a:p>
            <a:pPr marL="137160" indent="0">
              <a:buNone/>
            </a:pPr>
            <a:r>
              <a:rPr lang="en-US" dirty="0"/>
              <a:t>0.87      0         0      9536.7   0.4   -0.9</a:t>
            </a:r>
          </a:p>
          <a:p>
            <a:pPr marL="137160" indent="0">
              <a:buNone/>
            </a:pPr>
            <a:r>
              <a:rPr lang="en-US" dirty="0"/>
              <a:t>0.005     21266.84   0     1.2</a:t>
            </a:r>
          </a:p>
          <a:p>
            <a:pPr marL="137160" indent="0">
              <a:buNone/>
            </a:pPr>
            <a:r>
              <a:rPr lang="en-US" dirty="0"/>
              <a:t>0.02            0 	   0.4  -0.9</a:t>
            </a:r>
          </a:p>
          <a:p>
            <a:pPr marL="137160" indent="0">
              <a:buNone/>
            </a:pPr>
            <a:r>
              <a:rPr lang="en-US" dirty="0"/>
              <a:t>8506.73     -19140.14</a:t>
            </a:r>
          </a:p>
          <a:p>
            <a:pPr marL="137160" indent="0">
              <a:buNone/>
            </a:pPr>
            <a:r>
              <a:rPr lang="en-US" dirty="0"/>
              <a:t>     0		   0.024</a:t>
            </a:r>
          </a:p>
          <a:p>
            <a:pPr marL="137160" indent="0">
              <a:buNone/>
            </a:pPr>
            <a:r>
              <a:rPr lang="en-US" dirty="0"/>
              <a:t>Therefore,</a:t>
            </a:r>
          </a:p>
          <a:p>
            <a:pPr marL="137160" indent="0">
              <a:buNone/>
            </a:pPr>
            <a:r>
              <a:rPr lang="en-US" dirty="0"/>
              <a:t>L</a:t>
            </a:r>
            <a:r>
              <a:rPr lang="en-US" baseline="30000" dirty="0"/>
              <a:t>10</a:t>
            </a:r>
            <a:r>
              <a:rPr lang="en-US" dirty="0"/>
              <a:t> = 8506.73     -19140.14</a:t>
            </a:r>
          </a:p>
          <a:p>
            <a:pPr marL="137160" indent="0">
              <a:buNone/>
            </a:pPr>
            <a:r>
              <a:rPr lang="en-US" dirty="0"/>
              <a:t>	     0		  0.024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Double Bracket 4"/>
          <p:cNvSpPr/>
          <p:nvPr/>
        </p:nvSpPr>
        <p:spPr>
          <a:xfrm>
            <a:off x="457200" y="228600"/>
            <a:ext cx="1752600" cy="838200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Bracket 5"/>
          <p:cNvSpPr/>
          <p:nvPr/>
        </p:nvSpPr>
        <p:spPr>
          <a:xfrm>
            <a:off x="2362200" y="228600"/>
            <a:ext cx="2514600" cy="838200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Bracket 6"/>
          <p:cNvSpPr/>
          <p:nvPr/>
        </p:nvSpPr>
        <p:spPr>
          <a:xfrm>
            <a:off x="5029200" y="228600"/>
            <a:ext cx="1371600" cy="838200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uble Bracket 7"/>
          <p:cNvSpPr/>
          <p:nvPr/>
        </p:nvSpPr>
        <p:spPr>
          <a:xfrm>
            <a:off x="381000" y="1295400"/>
            <a:ext cx="1828800" cy="838200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uble Bracket 8"/>
          <p:cNvSpPr/>
          <p:nvPr/>
        </p:nvSpPr>
        <p:spPr>
          <a:xfrm>
            <a:off x="2362200" y="1295400"/>
            <a:ext cx="2133600" cy="838200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uble Bracket 9"/>
          <p:cNvSpPr/>
          <p:nvPr/>
        </p:nvSpPr>
        <p:spPr>
          <a:xfrm>
            <a:off x="4572000" y="1295400"/>
            <a:ext cx="1447800" cy="838200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uble Bracket 10"/>
          <p:cNvSpPr/>
          <p:nvPr/>
        </p:nvSpPr>
        <p:spPr>
          <a:xfrm>
            <a:off x="381000" y="2286000"/>
            <a:ext cx="2819400" cy="914400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uble Bracket 11"/>
          <p:cNvSpPr/>
          <p:nvPr/>
        </p:nvSpPr>
        <p:spPr>
          <a:xfrm>
            <a:off x="3276600" y="2286000"/>
            <a:ext cx="1447800" cy="914400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uble Bracket 12"/>
          <p:cNvSpPr/>
          <p:nvPr/>
        </p:nvSpPr>
        <p:spPr>
          <a:xfrm>
            <a:off x="381000" y="3297382"/>
            <a:ext cx="3352800" cy="914400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uble Bracket 13"/>
          <p:cNvSpPr/>
          <p:nvPr/>
        </p:nvSpPr>
        <p:spPr>
          <a:xfrm>
            <a:off x="1333500" y="4800600"/>
            <a:ext cx="3238500" cy="838200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36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"/>
            <a:ext cx="8458200" cy="6233160"/>
          </a:xfrm>
        </p:spPr>
        <p:txBody>
          <a:bodyPr/>
          <a:lstStyle/>
          <a:p>
            <a:pPr marL="137160" indent="0">
              <a:buNone/>
            </a:pPr>
            <a:r>
              <a:rPr lang="en-US" dirty="0"/>
              <a:t>Now, finally the population density of ants after 10 years,</a:t>
            </a:r>
          </a:p>
          <a:p>
            <a:pPr marL="137160" indent="0">
              <a:buNone/>
            </a:pPr>
            <a:r>
              <a:rPr lang="en-US" dirty="0"/>
              <a:t>N</a:t>
            </a:r>
            <a:r>
              <a:rPr lang="en-US" sz="1600" dirty="0"/>
              <a:t>10</a:t>
            </a:r>
            <a:r>
              <a:rPr lang="en-US" dirty="0"/>
              <a:t>= L</a:t>
            </a:r>
            <a:r>
              <a:rPr lang="en-US" baseline="30000" dirty="0"/>
              <a:t>10</a:t>
            </a:r>
            <a:r>
              <a:rPr lang="en-US" dirty="0"/>
              <a:t> N</a:t>
            </a:r>
            <a:r>
              <a:rPr lang="en-US" sz="1800" dirty="0"/>
              <a:t>0</a:t>
            </a:r>
          </a:p>
          <a:p>
            <a:pPr marL="137160" indent="0">
              <a:buNone/>
            </a:pPr>
            <a:r>
              <a:rPr lang="en-US" dirty="0"/>
              <a:t>8506.73     -19140.14     45</a:t>
            </a:r>
          </a:p>
          <a:p>
            <a:pPr marL="137160" indent="0">
              <a:buNone/>
            </a:pPr>
            <a:r>
              <a:rPr lang="en-US" dirty="0"/>
              <a:t>	  0	     0.024	60</a:t>
            </a:r>
          </a:p>
          <a:p>
            <a:pPr marL="137160" indent="0">
              <a:buNone/>
            </a:pPr>
            <a:r>
              <a:rPr lang="en-US" dirty="0"/>
              <a:t>-765605.54</a:t>
            </a:r>
          </a:p>
          <a:p>
            <a:pPr marL="137160" indent="0">
              <a:buNone/>
            </a:pPr>
            <a:r>
              <a:rPr lang="en-US" dirty="0"/>
              <a:t>	1.44</a:t>
            </a:r>
          </a:p>
          <a:p>
            <a:pPr marL="137160" indent="0">
              <a:buNone/>
            </a:pPr>
            <a:r>
              <a:rPr lang="en-US" dirty="0"/>
              <a:t>Note: if we get any negative number; while calculating the total population we take the mod of that.</a:t>
            </a:r>
          </a:p>
          <a:p>
            <a:pPr marL="137160" indent="0">
              <a:buNone/>
            </a:pPr>
            <a:r>
              <a:rPr lang="en-US" dirty="0"/>
              <a:t>Hence, Total population of ants after 10 years=</a:t>
            </a:r>
          </a:p>
          <a:p>
            <a:pPr marL="137160" indent="0">
              <a:buNone/>
            </a:pPr>
            <a:r>
              <a:rPr lang="en-US" dirty="0"/>
              <a:t>765605+1= </a:t>
            </a:r>
            <a:r>
              <a:rPr lang="en-US" dirty="0">
                <a:solidFill>
                  <a:srgbClr val="FF0000"/>
                </a:solidFill>
              </a:rPr>
              <a:t>765606</a:t>
            </a:r>
            <a:r>
              <a:rPr lang="en-US" dirty="0"/>
              <a:t>…!</a:t>
            </a:r>
          </a:p>
          <a:p>
            <a:pPr marL="137160" indent="0">
              <a:buNone/>
            </a:pPr>
            <a:endParaRPr lang="en-US" sz="1800" dirty="0"/>
          </a:p>
        </p:txBody>
      </p:sp>
      <p:sp>
        <p:nvSpPr>
          <p:cNvPr id="5" name="Double Bracket 4"/>
          <p:cNvSpPr/>
          <p:nvPr/>
        </p:nvSpPr>
        <p:spPr>
          <a:xfrm>
            <a:off x="381000" y="1524000"/>
            <a:ext cx="3276600" cy="990600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Bracket 5"/>
          <p:cNvSpPr/>
          <p:nvPr/>
        </p:nvSpPr>
        <p:spPr>
          <a:xfrm>
            <a:off x="3733800" y="1524000"/>
            <a:ext cx="762000" cy="990600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Bracket 6"/>
          <p:cNvSpPr/>
          <p:nvPr/>
        </p:nvSpPr>
        <p:spPr>
          <a:xfrm>
            <a:off x="381000" y="2667000"/>
            <a:ext cx="1828800" cy="762000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54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Limitations of Leslie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requires a large amount of data.</a:t>
            </a:r>
          </a:p>
          <a:p>
            <a:r>
              <a:rPr lang="en-US" dirty="0"/>
              <a:t>It is practically difficult to determine the value of birth rate and death rate of species.</a:t>
            </a:r>
          </a:p>
          <a:p>
            <a:r>
              <a:rPr lang="en-US" dirty="0"/>
              <a:t>Only female species’ population can be calculated since the procedure of finding population density requires birth rate.</a:t>
            </a:r>
          </a:p>
        </p:txBody>
      </p:sp>
    </p:spTree>
    <p:extLst>
      <p:ext uri="{BB962C8B-B14F-4D97-AF65-F5344CB8AC3E}">
        <p14:creationId xmlns:p14="http://schemas.microsoft.com/office/powerpoint/2010/main" val="297273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Leslie Matrix?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Method for representing dynamics of age or size structured populations</a:t>
            </a:r>
          </a:p>
          <a:p>
            <a:r>
              <a:rPr lang="en-US" dirty="0"/>
              <a:t>Combines population processes (births and deaths) into a single model</a:t>
            </a:r>
          </a:p>
          <a:p>
            <a:r>
              <a:rPr lang="en-US" dirty="0"/>
              <a:t>Generally applied to populations with annual breeding cycle</a:t>
            </a:r>
          </a:p>
          <a:p>
            <a:r>
              <a:rPr lang="en-US" dirty="0"/>
              <a:t>By convention, use only female part of population</a:t>
            </a:r>
          </a:p>
          <a:p>
            <a:pPr marL="137160" indent="0">
              <a:buNone/>
            </a:pPr>
            <a:r>
              <a:rPr lang="en-US" dirty="0"/>
              <a:t>In other words, a </a:t>
            </a:r>
            <a:r>
              <a:rPr lang="en-US" dirty="0" err="1"/>
              <a:t>leslie</a:t>
            </a:r>
            <a:r>
              <a:rPr lang="en-US" dirty="0"/>
              <a:t> matrix, usually referred in applied mathematics, is a discrete, age-structured model of population growth which enables us to predict the population of a certain species at a later time, if the population at t=0 is known. </a:t>
            </a:r>
          </a:p>
        </p:txBody>
      </p:sp>
    </p:spTree>
    <p:extLst>
      <p:ext uri="{BB962C8B-B14F-4D97-AF65-F5344CB8AC3E}">
        <p14:creationId xmlns:p14="http://schemas.microsoft.com/office/powerpoint/2010/main" val="313954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Pre-Requisite Knowledge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95800"/>
          </a:xfrm>
        </p:spPr>
        <p:txBody>
          <a:bodyPr/>
          <a:lstStyle/>
          <a:p>
            <a:pPr marL="137160" indent="0">
              <a:buNone/>
            </a:pPr>
            <a:r>
              <a:rPr lang="en-US" dirty="0"/>
              <a:t>The following pre-requisite knowledge is required to before framing a </a:t>
            </a:r>
            <a:r>
              <a:rPr lang="en-US" dirty="0" err="1"/>
              <a:t>leslie</a:t>
            </a:r>
            <a:r>
              <a:rPr lang="en-US" dirty="0"/>
              <a:t> matrix and also calculating the population density: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Knowledge of population vector.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Birth rates and Death rates.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Multiplication of matrices.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Diagonalization of a matrix.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nth power of a matrix.</a:t>
            </a:r>
          </a:p>
        </p:txBody>
      </p:sp>
    </p:spTree>
    <p:extLst>
      <p:ext uri="{BB962C8B-B14F-4D97-AF65-F5344CB8AC3E}">
        <p14:creationId xmlns:p14="http://schemas.microsoft.com/office/powerpoint/2010/main" val="335792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a Leslie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/>
              <a:t>The following information is required to frame a Leslie Matrix: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The count of individual of each age group.</a:t>
            </a:r>
          </a:p>
          <a:p>
            <a:pPr lvl="0">
              <a:buFont typeface="Wingdings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The fraction of individuals that are born from age class x = The birth rate.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The fraction of individual that survive from age class x to age class (x+1)= The death/survival rate.</a:t>
            </a:r>
          </a:p>
          <a:p>
            <a:pPr marL="137160" lv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15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/>
              <a:t>Example 1: Frame a Leslie Matrix and population vector with the following data given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128951"/>
              </p:ext>
            </p:extLst>
          </p:nvPr>
        </p:nvGraphicFramePr>
        <p:xfrm>
          <a:off x="304800" y="1447800"/>
          <a:ext cx="2708564" cy="38620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7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70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Age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0-1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1-2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2-3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5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Number of rats (n)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1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 Birth Rate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5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 Survival/Death Rate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0.51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33800" y="20574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91000" y="990598"/>
            <a:ext cx="4495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The required Leslie Matrix(L) and population vector(N) is: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	0.28	1.2	0.5	   80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   L=	0.51	0	0       , N=  40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	0	0.81	0	   60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Double Bracket 8"/>
          <p:cNvSpPr/>
          <p:nvPr/>
        </p:nvSpPr>
        <p:spPr>
          <a:xfrm>
            <a:off x="4876800" y="2242066"/>
            <a:ext cx="2590800" cy="1828800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strike="sngStrike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94836" y="4375068"/>
            <a:ext cx="56685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following are the rules for framing Leslie Matrix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 Order of </a:t>
            </a:r>
            <a:r>
              <a:rPr lang="en-US" dirty="0" err="1"/>
              <a:t>leslie</a:t>
            </a:r>
            <a:r>
              <a:rPr lang="en-US" dirty="0"/>
              <a:t> matrix should be the number </a:t>
            </a:r>
          </a:p>
          <a:p>
            <a:r>
              <a:rPr lang="en-US" dirty="0"/>
              <a:t>     Of different age groups given in the data. It’s 3 in </a:t>
            </a:r>
          </a:p>
          <a:p>
            <a:r>
              <a:rPr lang="en-US" dirty="0"/>
              <a:t>     This case. So, order is 3x3.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Filling of death rate takes place diagonally. In this</a:t>
            </a:r>
          </a:p>
          <a:p>
            <a:r>
              <a:rPr lang="en-US" dirty="0"/>
              <a:t>     Case 0.51, the death rate of 0-1 age class is written</a:t>
            </a:r>
          </a:p>
          <a:p>
            <a:r>
              <a:rPr lang="en-US" dirty="0"/>
              <a:t>     Below 0.28 while the death rate of 1-2 age group is </a:t>
            </a:r>
          </a:p>
          <a:p>
            <a:r>
              <a:rPr lang="en-US" dirty="0"/>
              <a:t>     Written diagonally to 0.51.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1" name="Double Bracket 10"/>
          <p:cNvSpPr/>
          <p:nvPr/>
        </p:nvSpPr>
        <p:spPr>
          <a:xfrm>
            <a:off x="7994073" y="2278186"/>
            <a:ext cx="457200" cy="1756559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3276600" y="4375068"/>
            <a:ext cx="5715000" cy="277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276600" y="4402777"/>
            <a:ext cx="0" cy="2455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76600" y="6858000"/>
            <a:ext cx="5867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991600" y="4402777"/>
            <a:ext cx="0" cy="25576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589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/>
          <a:lstStyle/>
          <a:p>
            <a:r>
              <a:rPr lang="en-US" dirty="0"/>
              <a:t>Formula Used: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791200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US" sz="2000" dirty="0"/>
              <a:t>The formula used is:</a:t>
            </a:r>
          </a:p>
          <a:p>
            <a:pPr marL="13716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N</a:t>
            </a:r>
            <a:r>
              <a:rPr lang="en-US" sz="2000" baseline="-25000" dirty="0">
                <a:solidFill>
                  <a:schemeClr val="bg1"/>
                </a:solidFill>
              </a:rPr>
              <a:t>t+1</a:t>
            </a:r>
            <a:r>
              <a:rPr lang="en-US" sz="2000" dirty="0">
                <a:solidFill>
                  <a:schemeClr val="bg1"/>
                </a:solidFill>
              </a:rPr>
              <a:t>=</a:t>
            </a:r>
            <a:r>
              <a:rPr lang="en-US" sz="2000" dirty="0" err="1">
                <a:solidFill>
                  <a:schemeClr val="bg1"/>
                </a:solidFill>
              </a:rPr>
              <a:t>LN</a:t>
            </a:r>
            <a:r>
              <a:rPr lang="en-US" sz="2000" baseline="-25000" dirty="0" err="1">
                <a:solidFill>
                  <a:schemeClr val="bg1"/>
                </a:solidFill>
              </a:rPr>
              <a:t>t</a:t>
            </a:r>
            <a:endParaRPr lang="en-US" sz="2000" dirty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en-US" sz="2000" dirty="0"/>
              <a:t>To get the population density of at time t+1 we multiply the Leslie Matrix with the population density at time t.</a:t>
            </a:r>
          </a:p>
          <a:p>
            <a:pPr marL="137160" indent="0">
              <a:buNone/>
            </a:pPr>
            <a:r>
              <a:rPr lang="en-US" sz="2000" dirty="0"/>
              <a:t>Like N1, the population density after 1 year is L times N0, the population density the previous year. N</a:t>
            </a:r>
            <a:r>
              <a:rPr lang="en-US" sz="1400" dirty="0"/>
              <a:t>1</a:t>
            </a:r>
            <a:r>
              <a:rPr lang="en-US" sz="2000" dirty="0"/>
              <a:t>=LN</a:t>
            </a:r>
            <a:r>
              <a:rPr lang="en-US" sz="1400" dirty="0"/>
              <a:t>0</a:t>
            </a:r>
          </a:p>
          <a:p>
            <a:r>
              <a:rPr lang="en-US" sz="2000" dirty="0"/>
              <a:t>N</a:t>
            </a:r>
            <a:r>
              <a:rPr lang="en-US" sz="2000" baseline="-25000" dirty="0"/>
              <a:t>1</a:t>
            </a:r>
            <a:r>
              <a:rPr lang="en-US" sz="2000" dirty="0"/>
              <a:t>=LN</a:t>
            </a:r>
            <a:r>
              <a:rPr lang="en-US" sz="2000" baseline="-25000" dirty="0"/>
              <a:t>0</a:t>
            </a:r>
            <a:endParaRPr lang="en-US" sz="2000" dirty="0"/>
          </a:p>
          <a:p>
            <a:r>
              <a:rPr lang="en-US" sz="2000" dirty="0"/>
              <a:t>N</a:t>
            </a:r>
            <a:r>
              <a:rPr lang="en-US" sz="2000" baseline="-25000" dirty="0"/>
              <a:t>2</a:t>
            </a:r>
            <a:r>
              <a:rPr lang="en-US" sz="2000" dirty="0"/>
              <a:t>=LN</a:t>
            </a:r>
            <a:r>
              <a:rPr lang="en-US" sz="2000" baseline="-25000" dirty="0"/>
              <a:t>1</a:t>
            </a:r>
            <a:r>
              <a:rPr lang="en-US" sz="2000" dirty="0"/>
              <a:t>=L(LN</a:t>
            </a:r>
            <a:r>
              <a:rPr lang="en-US" sz="2000" baseline="-25000" dirty="0"/>
              <a:t>0</a:t>
            </a:r>
            <a:r>
              <a:rPr lang="en-US" sz="2000" dirty="0"/>
              <a:t>)=L</a:t>
            </a:r>
            <a:r>
              <a:rPr lang="en-US" sz="2000" baseline="30000" dirty="0"/>
              <a:t>2</a:t>
            </a:r>
            <a:r>
              <a:rPr lang="en-US" sz="2000" dirty="0"/>
              <a:t>N</a:t>
            </a:r>
            <a:r>
              <a:rPr lang="en-US" sz="2000" baseline="-25000" dirty="0"/>
              <a:t>0</a:t>
            </a:r>
            <a:endParaRPr lang="en-US" sz="2000" dirty="0"/>
          </a:p>
          <a:p>
            <a:r>
              <a:rPr lang="en-US" sz="2000" dirty="0"/>
              <a:t>N</a:t>
            </a:r>
            <a:r>
              <a:rPr lang="en-US" sz="2000" baseline="-25000" dirty="0"/>
              <a:t>3</a:t>
            </a:r>
            <a:r>
              <a:rPr lang="en-US" sz="2000" dirty="0"/>
              <a:t>=LN</a:t>
            </a:r>
            <a:r>
              <a:rPr lang="en-US" sz="2000" baseline="-25000" dirty="0"/>
              <a:t>2</a:t>
            </a:r>
            <a:r>
              <a:rPr lang="en-US" sz="2000" dirty="0"/>
              <a:t>=L(L(LN</a:t>
            </a:r>
            <a:r>
              <a:rPr lang="en-US" sz="2000" baseline="-25000" dirty="0"/>
              <a:t>0</a:t>
            </a:r>
            <a:r>
              <a:rPr lang="en-US" sz="2000" dirty="0"/>
              <a:t>)=L</a:t>
            </a:r>
            <a:r>
              <a:rPr lang="en-US" sz="2000" baseline="30000" dirty="0"/>
              <a:t>3</a:t>
            </a:r>
            <a:r>
              <a:rPr lang="en-US" sz="2000" dirty="0"/>
              <a:t>N</a:t>
            </a:r>
            <a:r>
              <a:rPr lang="en-US" sz="2000" baseline="-25000" dirty="0"/>
              <a:t>0</a:t>
            </a:r>
            <a:endParaRPr lang="en-US" sz="2000" dirty="0"/>
          </a:p>
          <a:p>
            <a:r>
              <a:rPr lang="en-US" sz="2000" dirty="0"/>
              <a:t>N</a:t>
            </a:r>
            <a:r>
              <a:rPr lang="en-US" sz="2000" baseline="-25000" dirty="0"/>
              <a:t>4</a:t>
            </a:r>
            <a:r>
              <a:rPr lang="en-US" sz="2000" dirty="0"/>
              <a:t>=LN</a:t>
            </a:r>
            <a:r>
              <a:rPr lang="en-US" sz="2000" baseline="-25000" dirty="0"/>
              <a:t>3</a:t>
            </a:r>
            <a:r>
              <a:rPr lang="en-US" sz="2000" dirty="0"/>
              <a:t>=L(L(L(LN</a:t>
            </a:r>
            <a:r>
              <a:rPr lang="en-US" sz="2000" baseline="-25000" dirty="0"/>
              <a:t>0</a:t>
            </a:r>
            <a:r>
              <a:rPr lang="en-US" sz="2000" dirty="0"/>
              <a:t>)=L</a:t>
            </a:r>
            <a:r>
              <a:rPr lang="en-US" sz="2000" baseline="30000" dirty="0"/>
              <a:t>4</a:t>
            </a:r>
            <a:r>
              <a:rPr lang="en-US" sz="2000" dirty="0"/>
              <a:t>N</a:t>
            </a:r>
            <a:r>
              <a:rPr lang="en-US" sz="2000" baseline="-25000" dirty="0"/>
              <a:t>0</a:t>
            </a:r>
            <a:endParaRPr lang="en-US" sz="2000" dirty="0"/>
          </a:p>
          <a:p>
            <a:r>
              <a:rPr lang="en-US" sz="2000" dirty="0"/>
              <a:t>.</a:t>
            </a:r>
          </a:p>
          <a:p>
            <a:r>
              <a:rPr lang="en-US" sz="2000" dirty="0"/>
              <a:t>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N</a:t>
            </a:r>
            <a:r>
              <a:rPr lang="en-US" sz="2000" baseline="-25000" dirty="0" err="1">
                <a:solidFill>
                  <a:schemeClr val="bg1"/>
                </a:solidFill>
              </a:rPr>
              <a:t>n</a:t>
            </a:r>
            <a:r>
              <a:rPr lang="en-US" sz="2000" dirty="0">
                <a:solidFill>
                  <a:schemeClr val="bg1"/>
                </a:solidFill>
              </a:rPr>
              <a:t>=LN</a:t>
            </a:r>
            <a:r>
              <a:rPr lang="en-US" sz="2000" baseline="-25000" dirty="0">
                <a:solidFill>
                  <a:schemeClr val="bg1"/>
                </a:solidFill>
              </a:rPr>
              <a:t>n-1</a:t>
            </a:r>
            <a:r>
              <a:rPr lang="en-US" sz="2000" dirty="0">
                <a:solidFill>
                  <a:schemeClr val="bg1"/>
                </a:solidFill>
              </a:rPr>
              <a:t>=L</a:t>
            </a:r>
            <a:r>
              <a:rPr lang="en-US" sz="2000" baseline="30000" dirty="0">
                <a:solidFill>
                  <a:schemeClr val="bg1"/>
                </a:solidFill>
              </a:rPr>
              <a:t>n</a:t>
            </a:r>
            <a:r>
              <a:rPr lang="en-US" sz="2000" dirty="0">
                <a:solidFill>
                  <a:schemeClr val="bg1"/>
                </a:solidFill>
              </a:rPr>
              <a:t>N</a:t>
            </a:r>
            <a:r>
              <a:rPr lang="en-US" sz="2000" baseline="-25000" dirty="0">
                <a:solidFill>
                  <a:schemeClr val="bg1"/>
                </a:solidFill>
              </a:rPr>
              <a:t>0</a:t>
            </a:r>
            <a:r>
              <a:rPr lang="en-US" sz="2000" dirty="0"/>
              <a:t>  which is the required formula.</a:t>
            </a:r>
          </a:p>
          <a:p>
            <a:r>
              <a:rPr lang="en-US" sz="2000" dirty="0"/>
              <a:t>The total population is the sum of population of species in each age group. Therefore, </a:t>
            </a:r>
            <a:r>
              <a:rPr lang="en-US" sz="2000" dirty="0">
                <a:solidFill>
                  <a:schemeClr val="bg1"/>
                </a:solidFill>
              </a:rPr>
              <a:t>Total population=N</a:t>
            </a:r>
            <a:r>
              <a:rPr lang="en-US" sz="1600" dirty="0">
                <a:solidFill>
                  <a:schemeClr val="bg1"/>
                </a:solidFill>
              </a:rPr>
              <a:t>0</a:t>
            </a:r>
            <a:r>
              <a:rPr lang="en-US" sz="2000" dirty="0">
                <a:solidFill>
                  <a:schemeClr val="bg1"/>
                </a:solidFill>
              </a:rPr>
              <a:t>+N</a:t>
            </a:r>
            <a:r>
              <a:rPr lang="en-US" sz="1400" dirty="0">
                <a:solidFill>
                  <a:schemeClr val="bg1"/>
                </a:solidFill>
              </a:rPr>
              <a:t>1</a:t>
            </a:r>
            <a:r>
              <a:rPr lang="en-US" sz="2000" dirty="0">
                <a:solidFill>
                  <a:schemeClr val="bg1"/>
                </a:solidFill>
              </a:rPr>
              <a:t>+N</a:t>
            </a:r>
            <a:r>
              <a:rPr lang="en-US" sz="1400" dirty="0">
                <a:solidFill>
                  <a:schemeClr val="bg1"/>
                </a:solidFill>
              </a:rPr>
              <a:t>2</a:t>
            </a:r>
            <a:r>
              <a:rPr lang="en-US" sz="2000" dirty="0">
                <a:solidFill>
                  <a:schemeClr val="bg1"/>
                </a:solidFill>
              </a:rPr>
              <a:t>+N</a:t>
            </a:r>
            <a:r>
              <a:rPr lang="en-US" sz="1400" dirty="0">
                <a:solidFill>
                  <a:schemeClr val="bg1"/>
                </a:solidFill>
              </a:rPr>
              <a:t>3</a:t>
            </a:r>
            <a:r>
              <a:rPr lang="en-US" sz="2000" dirty="0">
                <a:solidFill>
                  <a:schemeClr val="bg1"/>
                </a:solidFill>
              </a:rPr>
              <a:t>+N</a:t>
            </a:r>
            <a:r>
              <a:rPr lang="en-US" sz="1400" dirty="0">
                <a:solidFill>
                  <a:schemeClr val="bg1"/>
                </a:solidFill>
              </a:rPr>
              <a:t>4</a:t>
            </a:r>
            <a:r>
              <a:rPr lang="en-US" sz="2000" dirty="0">
                <a:solidFill>
                  <a:schemeClr val="bg1"/>
                </a:solidFill>
              </a:rPr>
              <a:t>+N</a:t>
            </a:r>
            <a:r>
              <a:rPr lang="en-US" sz="1400" dirty="0">
                <a:solidFill>
                  <a:schemeClr val="bg1"/>
                </a:solidFill>
              </a:rPr>
              <a:t>5</a:t>
            </a:r>
            <a:r>
              <a:rPr lang="en-US" sz="2000" dirty="0">
                <a:solidFill>
                  <a:schemeClr val="bg1"/>
                </a:solidFill>
              </a:rPr>
              <a:t>+….+</a:t>
            </a:r>
            <a:r>
              <a:rPr lang="en-US" sz="2000" dirty="0" err="1">
                <a:solidFill>
                  <a:schemeClr val="bg1"/>
                </a:solidFill>
              </a:rPr>
              <a:t>Nn</a:t>
            </a:r>
            <a:endParaRPr lang="en-US" sz="2000" dirty="0">
              <a:solidFill>
                <a:schemeClr val="bg1"/>
              </a:solidFill>
            </a:endParaRPr>
          </a:p>
          <a:p>
            <a:pPr marL="137160" indent="0">
              <a:buNone/>
            </a:pPr>
            <a:endParaRPr lang="en-US" sz="2000" dirty="0"/>
          </a:p>
          <a:p>
            <a:pPr marL="13716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3048000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IMPORTANT NOTE: If the result of matrix multiplication in calculating population of each age group at any time does not result in a whole number, we take the greatest integer less than or equal to the Real number obtained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456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Generalization to nth age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en-US" dirty="0"/>
              <a:t>Let the count of individuals in age group x be </a:t>
            </a:r>
            <a:r>
              <a:rPr lang="en-US" dirty="0" err="1"/>
              <a:t>N</a:t>
            </a:r>
            <a:r>
              <a:rPr lang="en-US" sz="1800" dirty="0" err="1"/>
              <a:t>x</a:t>
            </a:r>
            <a:r>
              <a:rPr lang="en-US" sz="1800" dirty="0"/>
              <a:t>.</a:t>
            </a:r>
          </a:p>
          <a:p>
            <a:pPr marL="137160" indent="0">
              <a:buNone/>
            </a:pPr>
            <a:r>
              <a:rPr lang="en-US" dirty="0"/>
              <a:t>Let birth rate of age group x be </a:t>
            </a:r>
            <a:r>
              <a:rPr lang="en-US" dirty="0" err="1"/>
              <a:t>F</a:t>
            </a:r>
            <a:r>
              <a:rPr lang="en-US" sz="1800" dirty="0" err="1"/>
              <a:t>x</a:t>
            </a:r>
            <a:r>
              <a:rPr lang="en-US" sz="1800" dirty="0"/>
              <a:t>. 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Let death rate of age group x be </a:t>
            </a:r>
            <a:r>
              <a:rPr lang="en-US" dirty="0" err="1"/>
              <a:t>S</a:t>
            </a:r>
            <a:r>
              <a:rPr lang="en-US" sz="1800" dirty="0" err="1"/>
              <a:t>x</a:t>
            </a:r>
            <a:endParaRPr lang="en-US" sz="1800" dirty="0"/>
          </a:p>
          <a:p>
            <a:pPr marL="137160" indent="0">
              <a:buNone/>
            </a:pPr>
            <a:r>
              <a:rPr lang="en-US" sz="1800" dirty="0"/>
              <a:t>This implies that for ,</a:t>
            </a:r>
          </a:p>
          <a:p>
            <a:pPr marL="137160" indent="0">
              <a:buNone/>
            </a:pPr>
            <a:r>
              <a:rPr lang="en-US" sz="1800" dirty="0"/>
              <a:t>Age group	The count of	Birth Rate 	Death Rate </a:t>
            </a:r>
          </a:p>
          <a:p>
            <a:pPr marL="137160" indent="0">
              <a:buNone/>
            </a:pPr>
            <a:r>
              <a:rPr lang="en-US" sz="1800" dirty="0"/>
              <a:t>		individuals    </a:t>
            </a:r>
          </a:p>
          <a:p>
            <a:pPr marL="137160" indent="0">
              <a:buNone/>
            </a:pPr>
            <a:r>
              <a:rPr lang="en-US" sz="1800" dirty="0"/>
              <a:t>0-1		N</a:t>
            </a:r>
            <a:r>
              <a:rPr lang="en-US" sz="1400" dirty="0"/>
              <a:t>0		</a:t>
            </a:r>
            <a:r>
              <a:rPr lang="en-US" sz="1800" dirty="0"/>
              <a:t>F</a:t>
            </a:r>
            <a:r>
              <a:rPr lang="en-US" sz="1400" dirty="0"/>
              <a:t>1		</a:t>
            </a:r>
            <a:r>
              <a:rPr lang="en-US" sz="1800" dirty="0"/>
              <a:t>S</a:t>
            </a:r>
            <a:r>
              <a:rPr lang="en-US" sz="1400" dirty="0"/>
              <a:t>1</a:t>
            </a:r>
          </a:p>
          <a:p>
            <a:pPr marL="137160" indent="0">
              <a:buNone/>
            </a:pPr>
            <a:r>
              <a:rPr lang="en-US" sz="1800" dirty="0"/>
              <a:t>1-2		N</a:t>
            </a:r>
            <a:r>
              <a:rPr lang="en-US" sz="1400" dirty="0"/>
              <a:t>1		</a:t>
            </a:r>
            <a:r>
              <a:rPr lang="en-US" sz="1800" dirty="0"/>
              <a:t>F</a:t>
            </a:r>
            <a:r>
              <a:rPr lang="en-US" sz="1400" dirty="0"/>
              <a:t>2		</a:t>
            </a:r>
            <a:r>
              <a:rPr lang="en-US" sz="1800" dirty="0"/>
              <a:t>S</a:t>
            </a:r>
            <a:r>
              <a:rPr lang="en-US" sz="1400" dirty="0"/>
              <a:t>2</a:t>
            </a:r>
          </a:p>
          <a:p>
            <a:pPr marL="137160" indent="0">
              <a:buNone/>
            </a:pPr>
            <a:r>
              <a:rPr lang="en-US" sz="1800" dirty="0"/>
              <a:t>2-3		N</a:t>
            </a:r>
            <a:r>
              <a:rPr lang="en-US" sz="1400" dirty="0"/>
              <a:t>2		</a:t>
            </a:r>
            <a:r>
              <a:rPr lang="en-US" sz="1800" dirty="0"/>
              <a:t>F</a:t>
            </a:r>
            <a:r>
              <a:rPr lang="en-US" sz="1600" dirty="0"/>
              <a:t>3		</a:t>
            </a:r>
            <a:r>
              <a:rPr lang="en-US" sz="1800" dirty="0"/>
              <a:t>S</a:t>
            </a:r>
            <a:r>
              <a:rPr lang="en-US" sz="1600" dirty="0"/>
              <a:t>3</a:t>
            </a:r>
            <a:endParaRPr lang="en-US" sz="1200" dirty="0"/>
          </a:p>
          <a:p>
            <a:pPr marL="137160" indent="0">
              <a:buNone/>
            </a:pPr>
            <a:r>
              <a:rPr lang="en-US" sz="1800" dirty="0"/>
              <a:t>.		.		.		.</a:t>
            </a:r>
          </a:p>
          <a:p>
            <a:pPr marL="137160" indent="0">
              <a:buNone/>
            </a:pPr>
            <a:r>
              <a:rPr lang="en-US" sz="1800" dirty="0"/>
              <a:t>.		.		.		.</a:t>
            </a:r>
          </a:p>
          <a:p>
            <a:pPr marL="137160" indent="0">
              <a:buNone/>
            </a:pPr>
            <a:r>
              <a:rPr lang="en-US" sz="1800" dirty="0"/>
              <a:t>.		.		.		.</a:t>
            </a:r>
          </a:p>
          <a:p>
            <a:pPr marL="137160" indent="0">
              <a:buNone/>
            </a:pPr>
            <a:r>
              <a:rPr lang="en-US" sz="1800" dirty="0"/>
              <a:t>(n-1)-n		</a:t>
            </a:r>
            <a:r>
              <a:rPr lang="en-US" sz="1800" dirty="0" err="1"/>
              <a:t>N</a:t>
            </a:r>
            <a:r>
              <a:rPr lang="en-US" sz="1600" dirty="0" err="1"/>
              <a:t>n</a:t>
            </a:r>
            <a:r>
              <a:rPr lang="en-US" sz="1600" dirty="0"/>
              <a:t>		</a:t>
            </a:r>
            <a:r>
              <a:rPr lang="en-US" sz="1800" dirty="0" err="1"/>
              <a:t>F</a:t>
            </a:r>
            <a:r>
              <a:rPr lang="en-US" sz="1600" dirty="0" err="1"/>
              <a:t>n</a:t>
            </a:r>
            <a:r>
              <a:rPr lang="en-US" sz="1600" dirty="0"/>
              <a:t>		</a:t>
            </a:r>
            <a:r>
              <a:rPr lang="en-US" sz="1800" dirty="0" err="1"/>
              <a:t>S</a:t>
            </a:r>
            <a:r>
              <a:rPr lang="en-US" sz="1600" dirty="0" err="1"/>
              <a:t>n</a:t>
            </a:r>
            <a:endParaRPr lang="en-US" sz="1400" dirty="0"/>
          </a:p>
          <a:p>
            <a:pPr marL="13716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30619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648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+mn-lt"/>
              </a:rPr>
              <a:t>The required Leslie Matrix is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90648" y="1432875"/>
            <a:ext cx="1854197" cy="5104767"/>
            <a:chOff x="864" y="1104"/>
            <a:chExt cx="1241" cy="3309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864" y="1104"/>
              <a:ext cx="288" cy="2976"/>
              <a:chOff x="864" y="1200"/>
              <a:chExt cx="288" cy="2592"/>
            </a:xfrm>
          </p:grpSpPr>
          <p:sp>
            <p:nvSpPr>
              <p:cNvPr id="11" name="Line 4"/>
              <p:cNvSpPr>
                <a:spLocks noChangeShapeType="1"/>
              </p:cNvSpPr>
              <p:nvPr/>
            </p:nvSpPr>
            <p:spPr bwMode="auto">
              <a:xfrm flipH="1">
                <a:off x="864" y="120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5"/>
              <p:cNvSpPr>
                <a:spLocks noChangeShapeType="1"/>
              </p:cNvSpPr>
              <p:nvPr/>
            </p:nvSpPr>
            <p:spPr bwMode="auto">
              <a:xfrm>
                <a:off x="864" y="1200"/>
                <a:ext cx="0" cy="2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6"/>
              <p:cNvSpPr>
                <a:spLocks noChangeShapeType="1"/>
              </p:cNvSpPr>
              <p:nvPr/>
            </p:nvSpPr>
            <p:spPr bwMode="auto">
              <a:xfrm flipH="1">
                <a:off x="864" y="379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7"/>
            <p:cNvGrpSpPr>
              <a:grpSpLocks/>
            </p:cNvGrpSpPr>
            <p:nvPr/>
          </p:nvGrpSpPr>
          <p:grpSpPr bwMode="auto">
            <a:xfrm flipH="1">
              <a:off x="1392" y="1104"/>
              <a:ext cx="288" cy="2976"/>
              <a:chOff x="864" y="1200"/>
              <a:chExt cx="288" cy="2592"/>
            </a:xfrm>
          </p:grpSpPr>
          <p:sp>
            <p:nvSpPr>
              <p:cNvPr id="8" name="Line 8"/>
              <p:cNvSpPr>
                <a:spLocks noChangeShapeType="1"/>
              </p:cNvSpPr>
              <p:nvPr/>
            </p:nvSpPr>
            <p:spPr bwMode="auto">
              <a:xfrm flipH="1">
                <a:off x="864" y="120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>
                <a:off x="864" y="1200"/>
                <a:ext cx="0" cy="25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flipH="1">
                <a:off x="864" y="379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1086" y="1188"/>
              <a:ext cx="1019" cy="3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 dirty="0"/>
                <a:t>N</a:t>
              </a:r>
              <a:r>
                <a:rPr lang="en-US" sz="2800" b="1" baseline="-25000" dirty="0"/>
                <a:t>0</a:t>
              </a:r>
            </a:p>
            <a:p>
              <a:endParaRPr lang="en-US" sz="2800" b="1" dirty="0"/>
            </a:p>
            <a:p>
              <a:r>
                <a:rPr lang="en-US" sz="2800" b="1" dirty="0"/>
                <a:t>N</a:t>
              </a:r>
              <a:r>
                <a:rPr lang="en-US" sz="2800" b="1" baseline="-25000" dirty="0"/>
                <a:t>1</a:t>
              </a:r>
            </a:p>
            <a:p>
              <a:endParaRPr lang="en-US" sz="2800" b="1" dirty="0"/>
            </a:p>
            <a:p>
              <a:r>
                <a:rPr lang="en-US" sz="2800" b="1" dirty="0"/>
                <a:t>N</a:t>
              </a:r>
              <a:r>
                <a:rPr lang="en-US" sz="2800" b="1" baseline="-25000" dirty="0"/>
                <a:t>2</a:t>
              </a:r>
            </a:p>
            <a:p>
              <a:endParaRPr lang="en-US" sz="2800" b="1" dirty="0"/>
            </a:p>
            <a:p>
              <a:r>
                <a:rPr lang="en-US" sz="2800" b="1" dirty="0"/>
                <a:t>N</a:t>
              </a:r>
              <a:r>
                <a:rPr lang="en-US" sz="2800" b="1" baseline="-25000" dirty="0"/>
                <a:t>3</a:t>
              </a:r>
            </a:p>
            <a:p>
              <a:r>
                <a:rPr lang="en-US" sz="2800" b="1" dirty="0"/>
                <a:t>….</a:t>
              </a:r>
            </a:p>
            <a:p>
              <a:endParaRPr lang="en-US" sz="2800" b="1" dirty="0"/>
            </a:p>
            <a:p>
              <a:r>
                <a:rPr lang="en-US" sz="2800" b="1" dirty="0" err="1"/>
                <a:t>N</a:t>
              </a:r>
              <a:r>
                <a:rPr lang="en-US" sz="2800" b="1" baseline="-25000" dirty="0" err="1"/>
                <a:t>n</a:t>
              </a:r>
              <a:endParaRPr lang="en-US" sz="2800" b="1" baseline="-25000" dirty="0"/>
            </a:p>
            <a:p>
              <a:r>
                <a:rPr lang="en-US" sz="2800" b="1" baseline="-25000" dirty="0"/>
                <a:t>	</a:t>
              </a:r>
            </a:p>
            <a:p>
              <a:r>
                <a:rPr lang="en-US" sz="2800" b="1" baseline="-25000" dirty="0"/>
                <a:t>at time=(t-1)</a:t>
              </a:r>
            </a:p>
          </p:txBody>
        </p:sp>
      </p:grpSp>
      <p:grpSp>
        <p:nvGrpSpPr>
          <p:cNvPr id="14" name="Group 34"/>
          <p:cNvGrpSpPr>
            <a:grpSpLocks/>
          </p:cNvGrpSpPr>
          <p:nvPr/>
        </p:nvGrpSpPr>
        <p:grpSpPr bwMode="auto">
          <a:xfrm>
            <a:off x="2286000" y="1432875"/>
            <a:ext cx="4661647" cy="4608020"/>
            <a:chOff x="2592" y="1104"/>
            <a:chExt cx="3120" cy="2987"/>
          </a:xfrm>
        </p:grpSpPr>
        <p:grpSp>
          <p:nvGrpSpPr>
            <p:cNvPr id="15" name="Group 24"/>
            <p:cNvGrpSpPr>
              <a:grpSpLocks/>
            </p:cNvGrpSpPr>
            <p:nvPr/>
          </p:nvGrpSpPr>
          <p:grpSpPr bwMode="auto">
            <a:xfrm>
              <a:off x="2592" y="1104"/>
              <a:ext cx="288" cy="2976"/>
              <a:chOff x="864" y="1200"/>
              <a:chExt cx="288" cy="2592"/>
            </a:xfrm>
          </p:grpSpPr>
          <p:sp>
            <p:nvSpPr>
              <p:cNvPr id="21" name="Line 25"/>
              <p:cNvSpPr>
                <a:spLocks noChangeShapeType="1"/>
              </p:cNvSpPr>
              <p:nvPr/>
            </p:nvSpPr>
            <p:spPr bwMode="auto">
              <a:xfrm flipH="1">
                <a:off x="864" y="120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26"/>
              <p:cNvSpPr>
                <a:spLocks noChangeShapeType="1"/>
              </p:cNvSpPr>
              <p:nvPr/>
            </p:nvSpPr>
            <p:spPr bwMode="auto">
              <a:xfrm>
                <a:off x="864" y="1200"/>
                <a:ext cx="0" cy="2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27"/>
              <p:cNvSpPr>
                <a:spLocks noChangeShapeType="1"/>
              </p:cNvSpPr>
              <p:nvPr/>
            </p:nvSpPr>
            <p:spPr bwMode="auto">
              <a:xfrm flipH="1">
                <a:off x="864" y="379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" name="Group 28"/>
            <p:cNvGrpSpPr>
              <a:grpSpLocks/>
            </p:cNvGrpSpPr>
            <p:nvPr/>
          </p:nvGrpSpPr>
          <p:grpSpPr bwMode="auto">
            <a:xfrm flipH="1">
              <a:off x="5424" y="1104"/>
              <a:ext cx="288" cy="2976"/>
              <a:chOff x="864" y="1200"/>
              <a:chExt cx="288" cy="2592"/>
            </a:xfrm>
          </p:grpSpPr>
          <p:sp>
            <p:nvSpPr>
              <p:cNvPr id="18" name="Line 29"/>
              <p:cNvSpPr>
                <a:spLocks noChangeShapeType="1"/>
              </p:cNvSpPr>
              <p:nvPr/>
            </p:nvSpPr>
            <p:spPr bwMode="auto">
              <a:xfrm flipH="1">
                <a:off x="864" y="120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30"/>
              <p:cNvSpPr>
                <a:spLocks noChangeShapeType="1"/>
              </p:cNvSpPr>
              <p:nvPr/>
            </p:nvSpPr>
            <p:spPr bwMode="auto">
              <a:xfrm>
                <a:off x="864" y="1200"/>
                <a:ext cx="0" cy="2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31"/>
              <p:cNvSpPr>
                <a:spLocks noChangeShapeType="1"/>
              </p:cNvSpPr>
              <p:nvPr/>
            </p:nvSpPr>
            <p:spPr bwMode="auto">
              <a:xfrm flipH="1">
                <a:off x="864" y="379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" name="Text Box 32"/>
            <p:cNvSpPr txBox="1">
              <a:spLocks noChangeArrowheads="1"/>
            </p:cNvSpPr>
            <p:nvPr/>
          </p:nvSpPr>
          <p:spPr bwMode="auto">
            <a:xfrm>
              <a:off x="2688" y="1152"/>
              <a:ext cx="2880" cy="29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3100" b="1" dirty="0"/>
                <a:t>F</a:t>
              </a:r>
              <a:r>
                <a:rPr lang="en-US" sz="3100" b="1" baseline="-25000" dirty="0"/>
                <a:t>0      </a:t>
              </a:r>
              <a:r>
                <a:rPr lang="en-US" sz="3100" b="1" dirty="0"/>
                <a:t>F</a:t>
              </a:r>
              <a:r>
                <a:rPr lang="en-US" sz="3100" b="1" baseline="-25000" dirty="0"/>
                <a:t>1     </a:t>
              </a:r>
              <a:r>
                <a:rPr lang="en-US" sz="3100" b="1" dirty="0"/>
                <a:t>F</a:t>
              </a:r>
              <a:r>
                <a:rPr lang="en-US" sz="3100" b="1" baseline="-25000" dirty="0"/>
                <a:t>2    </a:t>
              </a:r>
              <a:r>
                <a:rPr lang="en-US" sz="3100" b="1" dirty="0"/>
                <a:t>F</a:t>
              </a:r>
              <a:r>
                <a:rPr lang="en-US" sz="3100" b="1" baseline="-25000" dirty="0"/>
                <a:t>3     </a:t>
              </a:r>
              <a:r>
                <a:rPr lang="en-US" sz="3100" b="1" dirty="0"/>
                <a:t>….   </a:t>
              </a:r>
              <a:r>
                <a:rPr lang="en-US" sz="3100" b="1" dirty="0" err="1"/>
                <a:t>F</a:t>
              </a:r>
              <a:r>
                <a:rPr lang="en-US" sz="3100" b="1" baseline="-25000" dirty="0" err="1"/>
                <a:t>n</a:t>
              </a:r>
              <a:endParaRPr lang="en-US" sz="3100" b="1" baseline="-25000" dirty="0"/>
            </a:p>
            <a:p>
              <a:endParaRPr lang="en-US" sz="3100" b="1" baseline="-25000" dirty="0"/>
            </a:p>
            <a:p>
              <a:r>
                <a:rPr lang="en-US" sz="3100" b="1" dirty="0"/>
                <a:t>S</a:t>
              </a:r>
              <a:r>
                <a:rPr lang="en-US" sz="3100" b="1" baseline="-25000" dirty="0"/>
                <a:t>0      </a:t>
              </a:r>
              <a:r>
                <a:rPr lang="en-US" sz="3100" b="1" dirty="0"/>
                <a:t>0     0    0    ….    0</a:t>
              </a:r>
            </a:p>
            <a:p>
              <a:endParaRPr lang="en-US" sz="3100" b="1" dirty="0"/>
            </a:p>
            <a:p>
              <a:r>
                <a:rPr lang="en-US" sz="3100" b="1" dirty="0"/>
                <a:t>0      S</a:t>
              </a:r>
              <a:r>
                <a:rPr lang="en-US" sz="3100" b="1" baseline="-25000" dirty="0"/>
                <a:t>1</a:t>
              </a:r>
              <a:r>
                <a:rPr lang="en-US" sz="3100" b="1" dirty="0"/>
                <a:t>   0    0   ….     0 </a:t>
              </a:r>
            </a:p>
            <a:p>
              <a:endParaRPr lang="en-US" sz="3100" b="1" dirty="0"/>
            </a:p>
            <a:p>
              <a:r>
                <a:rPr lang="en-US" sz="3100" b="1" dirty="0"/>
                <a:t>0       0     S</a:t>
              </a:r>
              <a:r>
                <a:rPr lang="en-US" sz="3100" b="1" baseline="-25000" dirty="0"/>
                <a:t>2</a:t>
              </a:r>
              <a:r>
                <a:rPr lang="en-US" sz="3100" b="1" dirty="0"/>
                <a:t>  0   ….    0</a:t>
              </a:r>
            </a:p>
            <a:p>
              <a:r>
                <a:rPr lang="en-US" sz="3100" b="1" dirty="0"/>
                <a:t>….</a:t>
              </a:r>
            </a:p>
            <a:p>
              <a:endParaRPr lang="en-US" sz="2000" b="1" dirty="0"/>
            </a:p>
            <a:p>
              <a:r>
                <a:rPr lang="en-US" sz="3100" b="1" dirty="0"/>
                <a:t>0       0      0   0    S</a:t>
              </a:r>
              <a:r>
                <a:rPr lang="en-US" sz="3100" b="1" baseline="-25000" dirty="0"/>
                <a:t>n-1</a:t>
              </a:r>
              <a:r>
                <a:rPr lang="en-US" sz="3100" b="1" dirty="0"/>
                <a:t>  0</a:t>
              </a:r>
            </a:p>
          </p:txBody>
        </p:sp>
      </p:grpSp>
      <p:sp>
        <p:nvSpPr>
          <p:cNvPr id="24" name="Text Box 33"/>
          <p:cNvSpPr txBox="1">
            <a:spLocks noChangeArrowheads="1"/>
          </p:cNvSpPr>
          <p:nvPr/>
        </p:nvSpPr>
        <p:spPr bwMode="auto">
          <a:xfrm>
            <a:off x="1600200" y="3365334"/>
            <a:ext cx="59167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6000" b="1"/>
              <a:t>=</a:t>
            </a:r>
          </a:p>
        </p:txBody>
      </p:sp>
      <p:grpSp>
        <p:nvGrpSpPr>
          <p:cNvPr id="25" name="Group 35"/>
          <p:cNvGrpSpPr>
            <a:grpSpLocks/>
          </p:cNvGrpSpPr>
          <p:nvPr/>
        </p:nvGrpSpPr>
        <p:grpSpPr bwMode="auto">
          <a:xfrm>
            <a:off x="7403353" y="1449845"/>
            <a:ext cx="1494117" cy="5104767"/>
            <a:chOff x="864" y="1104"/>
            <a:chExt cx="1000" cy="3309"/>
          </a:xfrm>
        </p:grpSpPr>
        <p:grpSp>
          <p:nvGrpSpPr>
            <p:cNvPr id="26" name="Group 36"/>
            <p:cNvGrpSpPr>
              <a:grpSpLocks/>
            </p:cNvGrpSpPr>
            <p:nvPr/>
          </p:nvGrpSpPr>
          <p:grpSpPr bwMode="auto">
            <a:xfrm>
              <a:off x="864" y="1104"/>
              <a:ext cx="288" cy="2976"/>
              <a:chOff x="864" y="1200"/>
              <a:chExt cx="288" cy="2592"/>
            </a:xfrm>
          </p:grpSpPr>
          <p:sp>
            <p:nvSpPr>
              <p:cNvPr id="32" name="Line 37"/>
              <p:cNvSpPr>
                <a:spLocks noChangeShapeType="1"/>
              </p:cNvSpPr>
              <p:nvPr/>
            </p:nvSpPr>
            <p:spPr bwMode="auto">
              <a:xfrm flipH="1">
                <a:off x="864" y="120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38"/>
              <p:cNvSpPr>
                <a:spLocks noChangeShapeType="1"/>
              </p:cNvSpPr>
              <p:nvPr/>
            </p:nvSpPr>
            <p:spPr bwMode="auto">
              <a:xfrm>
                <a:off x="864" y="1200"/>
                <a:ext cx="0" cy="2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39"/>
              <p:cNvSpPr>
                <a:spLocks noChangeShapeType="1"/>
              </p:cNvSpPr>
              <p:nvPr/>
            </p:nvSpPr>
            <p:spPr bwMode="auto">
              <a:xfrm flipH="1">
                <a:off x="864" y="379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" name="Group 40"/>
            <p:cNvGrpSpPr>
              <a:grpSpLocks/>
            </p:cNvGrpSpPr>
            <p:nvPr/>
          </p:nvGrpSpPr>
          <p:grpSpPr bwMode="auto">
            <a:xfrm flipH="1">
              <a:off x="1392" y="1104"/>
              <a:ext cx="288" cy="2976"/>
              <a:chOff x="864" y="1200"/>
              <a:chExt cx="288" cy="2592"/>
            </a:xfrm>
          </p:grpSpPr>
          <p:sp>
            <p:nvSpPr>
              <p:cNvPr id="29" name="Line 41"/>
              <p:cNvSpPr>
                <a:spLocks noChangeShapeType="1"/>
              </p:cNvSpPr>
              <p:nvPr/>
            </p:nvSpPr>
            <p:spPr bwMode="auto">
              <a:xfrm flipH="1">
                <a:off x="864" y="120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42"/>
              <p:cNvSpPr>
                <a:spLocks noChangeShapeType="1"/>
              </p:cNvSpPr>
              <p:nvPr/>
            </p:nvSpPr>
            <p:spPr bwMode="auto">
              <a:xfrm>
                <a:off x="864" y="1200"/>
                <a:ext cx="0" cy="2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43"/>
              <p:cNvSpPr>
                <a:spLocks noChangeShapeType="1"/>
              </p:cNvSpPr>
              <p:nvPr/>
            </p:nvSpPr>
            <p:spPr bwMode="auto">
              <a:xfrm flipH="1">
                <a:off x="864" y="379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" name="Text Box 44"/>
            <p:cNvSpPr txBox="1">
              <a:spLocks noChangeArrowheads="1"/>
            </p:cNvSpPr>
            <p:nvPr/>
          </p:nvSpPr>
          <p:spPr bwMode="auto">
            <a:xfrm>
              <a:off x="1086" y="1188"/>
              <a:ext cx="778" cy="3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 dirty="0"/>
                <a:t>N</a:t>
              </a:r>
              <a:r>
                <a:rPr lang="en-US" sz="2800" b="1" baseline="-25000" dirty="0"/>
                <a:t>0</a:t>
              </a:r>
            </a:p>
            <a:p>
              <a:endParaRPr lang="en-US" sz="2800" b="1" dirty="0"/>
            </a:p>
            <a:p>
              <a:r>
                <a:rPr lang="en-US" sz="2800" b="1" dirty="0"/>
                <a:t>N</a:t>
              </a:r>
              <a:r>
                <a:rPr lang="en-US" sz="2800" b="1" baseline="-25000" dirty="0"/>
                <a:t>1</a:t>
              </a:r>
            </a:p>
            <a:p>
              <a:endParaRPr lang="en-US" sz="2800" b="1" dirty="0"/>
            </a:p>
            <a:p>
              <a:r>
                <a:rPr lang="en-US" sz="2800" b="1" dirty="0"/>
                <a:t>N</a:t>
              </a:r>
              <a:r>
                <a:rPr lang="en-US" sz="2800" b="1" baseline="-25000" dirty="0"/>
                <a:t>2</a:t>
              </a:r>
            </a:p>
            <a:p>
              <a:endParaRPr lang="en-US" sz="2800" b="1" dirty="0"/>
            </a:p>
            <a:p>
              <a:r>
                <a:rPr lang="en-US" sz="2800" b="1" dirty="0"/>
                <a:t>N</a:t>
              </a:r>
              <a:r>
                <a:rPr lang="en-US" sz="2800" b="1" baseline="-25000" dirty="0"/>
                <a:t>3</a:t>
              </a:r>
            </a:p>
            <a:p>
              <a:r>
                <a:rPr lang="en-US" sz="2800" b="1" dirty="0"/>
                <a:t>….</a:t>
              </a:r>
            </a:p>
            <a:p>
              <a:endParaRPr lang="en-US" sz="2800" b="1" dirty="0"/>
            </a:p>
            <a:p>
              <a:r>
                <a:rPr lang="en-US" sz="2800" b="1" dirty="0" err="1"/>
                <a:t>N</a:t>
              </a:r>
              <a:r>
                <a:rPr lang="en-US" sz="2800" b="1" baseline="-25000" dirty="0" err="1"/>
                <a:t>n</a:t>
              </a:r>
              <a:endParaRPr lang="en-US" sz="2800" b="1" baseline="-25000" dirty="0"/>
            </a:p>
            <a:p>
              <a:endParaRPr lang="en-US" sz="2800" b="1" baseline="-25000" dirty="0"/>
            </a:p>
            <a:p>
              <a:r>
                <a:rPr lang="en-US" sz="2800" b="1" baseline="-25000" dirty="0"/>
                <a:t>at time=t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8731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956</TotalTime>
  <Words>2137</Words>
  <Application>Microsoft Office PowerPoint</Application>
  <PresentationFormat>On-screen Show (4:3)</PresentationFormat>
  <Paragraphs>303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Arial Black</vt:lpstr>
      <vt:lpstr>Book Antiqua</vt:lpstr>
      <vt:lpstr>Calibri</vt:lpstr>
      <vt:lpstr>Lucida Sans</vt:lpstr>
      <vt:lpstr>Monotype Corsiva</vt:lpstr>
      <vt:lpstr>Times New Roman</vt:lpstr>
      <vt:lpstr>Wingdings</vt:lpstr>
      <vt:lpstr>Wingdings 2</vt:lpstr>
      <vt:lpstr>Wingdings 3</vt:lpstr>
      <vt:lpstr>Apex</vt:lpstr>
      <vt:lpstr>Mathematics     project</vt:lpstr>
      <vt:lpstr>PowerPoint Presentation</vt:lpstr>
      <vt:lpstr>What is a Leslie Matrix?</vt:lpstr>
      <vt:lpstr>Pre-Requisite Knowledge Required</vt:lpstr>
      <vt:lpstr>Framing a Leslie Matrix</vt:lpstr>
      <vt:lpstr>Example 1: Frame a Leslie Matrix and population vector with the following data given</vt:lpstr>
      <vt:lpstr>Formula Used:</vt:lpstr>
      <vt:lpstr>Generalization to nth age group</vt:lpstr>
      <vt:lpstr>The required Leslie Matrix is</vt:lpstr>
      <vt:lpstr>Example 2-Calculate the population of a species of rats with the following data given and plot a graph between the population density Vs the time period.</vt:lpstr>
      <vt:lpstr>PowerPoint Presentation</vt:lpstr>
      <vt:lpstr>PowerPoint Presentation</vt:lpstr>
      <vt:lpstr>PowerPoint Presentation</vt:lpstr>
      <vt:lpstr>Graph between the Total Population Vs the Time Period.</vt:lpstr>
      <vt:lpstr>Diagonalization of a Matrix</vt:lpstr>
      <vt:lpstr>PowerPoint Presentation</vt:lpstr>
      <vt:lpstr>Need for diagonalization?</vt:lpstr>
      <vt:lpstr>Example 3- Calculate the population density of ants after 10 years with the following data given. The maximum age of their survival is 2 years.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 of Leslie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    project</dc:title>
  <dc:creator>Ruchira</dc:creator>
  <cp:lastModifiedBy>Ritik Singh</cp:lastModifiedBy>
  <cp:revision>60</cp:revision>
  <dcterms:created xsi:type="dcterms:W3CDTF">2018-10-25T16:37:23Z</dcterms:created>
  <dcterms:modified xsi:type="dcterms:W3CDTF">2021-06-19T06:57:39Z</dcterms:modified>
</cp:coreProperties>
</file>