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448" r:id="rId5"/>
    <p:sldId id="2462" r:id="rId6"/>
    <p:sldId id="2478" r:id="rId7"/>
    <p:sldId id="2451" r:id="rId8"/>
    <p:sldId id="259" r:id="rId9"/>
    <p:sldId id="2463" r:id="rId10"/>
    <p:sldId id="2470" r:id="rId11"/>
    <p:sldId id="2466" r:id="rId12"/>
    <p:sldId id="243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1" clrIdx="0">
    <p:extLst>
      <p:ext uri="{19B8F6BF-5375-455C-9EA6-DF929625EA0E}">
        <p15:presenceInfo xmlns:p15="http://schemas.microsoft.com/office/powerpoint/2012/main" xmlns="" userId="ac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3" autoAdjust="0"/>
  </p:normalViewPr>
  <p:slideViewPr>
    <p:cSldViewPr snapToGrid="0">
      <p:cViewPr>
        <p:scale>
          <a:sx n="100" d="100"/>
          <a:sy n="100" d="100"/>
        </p:scale>
        <p:origin x="-990" y="-462"/>
      </p:cViewPr>
      <p:guideLst>
        <p:guide orient="horz" pos="1992"/>
        <p:guide orient="horz" pos="1416"/>
        <p:guide pos="3840"/>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9/25/2020</a:t>
            </a:fld>
            <a:endParaRPr lang="en-US" dirty="0"/>
          </a:p>
        </p:txBody>
      </p:sp>
      <p:sp>
        <p:nvSpPr>
          <p:cNvPr id="4" name="Footer Placeholder 3">
            <a:extLst>
              <a:ext uri="{FF2B5EF4-FFF2-40B4-BE49-F238E27FC236}">
                <a16:creationId xmlns:a16="http://schemas.microsoft.com/office/drawing/2014/main" xmlns=""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9/25/2020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xmlns=""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xmlns=""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xmlns=""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xmlns=""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xmlns=""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xmlns=""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xmlns=""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xmlns="" id="{016A7FA3-8C13-4E5A-88C4-4357C8ACD73E}"/>
              </a:ext>
              <a:ext uri="{C183D7F6-B498-43B3-948B-1728B52AA6E4}">
                <adec:decorative xmlns:adec="http://schemas.microsoft.com/office/drawing/2017/decorative" xmlns=""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xmlns=""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xmlns=""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xmlns=""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xmlns=""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xmlns=""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xmlns=""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xmlns=""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xmlns=""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xmlns=""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xmlns=""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xmlns="" id="{1AA8588E-221D-4931-A290-C5C4184435AD}"/>
              </a:ext>
              <a:ext uri="{C183D7F6-B498-43B3-948B-1728B52AA6E4}">
                <adec:decorative xmlns:adec="http://schemas.microsoft.com/office/drawing/2017/decorative" xmlns=""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xmlns=""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xmlns=""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xmlns=""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xmlns=""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xmlns=""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xmlns=""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xmlns=""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xmlns=""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xmlns=""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xmlns=""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xmlns=""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xmlns=""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xmlns=""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xmlns=""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xmlns=""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xmlns="" id="{9DF93AF7-D4DC-42B5-8A4F-B5F3ABBB031F}"/>
              </a:ext>
              <a:ext uri="{C183D7F6-B498-43B3-948B-1728B52AA6E4}">
                <adec:decorative xmlns:adec="http://schemas.microsoft.com/office/drawing/2017/decorative" xmlns=""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xmlns=""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xmlns=""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xmlns=""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xmlns=""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xmlns=""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xmlns=""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xmlns=""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xmlns=""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xmlns=""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xmlns=""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xmlns=""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xmlns=""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xmlns=""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xmlns=""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xmlns=""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xmlns=""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xmlns=""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xmlns=""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20.svg"/><Relationship Id="rId4" Type="http://schemas.openxmlformats.org/officeDocument/2006/relationships/image" Target="../media/image9.png"/><Relationship Id="rId9"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xmlns=""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xmlns="" id="{79DC1498-E692-42BA-B69F-6D37E6CFACA0}"/>
              </a:ext>
            </a:extLst>
          </p:cNvPr>
          <p:cNvSpPr>
            <a:spLocks noGrp="1"/>
          </p:cNvSpPr>
          <p:nvPr>
            <p:ph type="title"/>
          </p:nvPr>
        </p:nvSpPr>
        <p:spPr/>
        <p:txBody>
          <a:bodyPr/>
          <a:lstStyle/>
          <a:p>
            <a:r>
              <a:rPr lang="en-US" sz="4400" b="1" dirty="0" smtClean="0"/>
              <a:t>My Newsletter</a:t>
            </a:r>
            <a:endParaRPr lang="en-US" sz="4400" b="1" dirty="0"/>
          </a:p>
        </p:txBody>
      </p:sp>
      <p:sp>
        <p:nvSpPr>
          <p:cNvPr id="3" name="Text Placeholder 2">
            <a:extLst>
              <a:ext uri="{FF2B5EF4-FFF2-40B4-BE49-F238E27FC236}">
                <a16:creationId xmlns:a16="http://schemas.microsoft.com/office/drawing/2014/main" xmlns="" id="{C0AE828D-1E63-455F-949D-0C5454A7FE88}"/>
              </a:ext>
            </a:extLst>
          </p:cNvPr>
          <p:cNvSpPr>
            <a:spLocks noGrp="1"/>
          </p:cNvSpPr>
          <p:nvPr>
            <p:ph type="body" sz="quarter" idx="12"/>
          </p:nvPr>
        </p:nvSpPr>
        <p:spPr>
          <a:xfrm>
            <a:off x="3550443" y="4369565"/>
            <a:ext cx="5167313" cy="518795"/>
          </a:xfrm>
        </p:spPr>
        <p:txBody>
          <a:bodyPr/>
          <a:lstStyle/>
          <a:p>
            <a:r>
              <a:rPr lang="en-US" dirty="0" smtClean="0"/>
              <a:t>02996202718</a:t>
            </a:r>
            <a:endParaRPr lang="en-US" dirty="0"/>
          </a:p>
        </p:txBody>
      </p:sp>
      <p:sp>
        <p:nvSpPr>
          <p:cNvPr id="7" name="Text Placeholder 6">
            <a:extLst>
              <a:ext uri="{FF2B5EF4-FFF2-40B4-BE49-F238E27FC236}">
                <a16:creationId xmlns:a16="http://schemas.microsoft.com/office/drawing/2014/main" xmlns="" id="{5D865526-EC39-4780-A2A8-274A80A5C19B}"/>
              </a:ext>
            </a:extLst>
          </p:cNvPr>
          <p:cNvSpPr>
            <a:spLocks noGrp="1"/>
          </p:cNvSpPr>
          <p:nvPr>
            <p:ph type="body" idx="1"/>
          </p:nvPr>
        </p:nvSpPr>
        <p:spPr/>
        <p:txBody>
          <a:bodyPr/>
          <a:lstStyle/>
          <a:p>
            <a:r>
              <a:rPr lang="en-US" dirty="0" err="1" smtClean="0"/>
              <a:t>Ritik</a:t>
            </a:r>
            <a:r>
              <a:rPr lang="en-US" dirty="0" smtClean="0"/>
              <a:t> </a:t>
            </a:r>
            <a:r>
              <a:rPr lang="en-US" dirty="0" err="1" smtClean="0"/>
              <a:t>Agarwal</a:t>
            </a:r>
            <a:endParaRPr lang="en-US" dirty="0"/>
          </a:p>
        </p:txBody>
      </p:sp>
    </p:spTree>
    <p:extLst>
      <p:ext uri="{BB962C8B-B14F-4D97-AF65-F5344CB8AC3E}">
        <p14:creationId xmlns:p14="http://schemas.microsoft.com/office/powerpoint/2010/main" val="39278323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bg/>
                                          </p:spTgt>
                                        </p:tgtEl>
                                        <p:attrNameLst>
                                          <p:attrName>style.visibility</p:attrName>
                                        </p:attrNameLst>
                                      </p:cBhvr>
                                      <p:to>
                                        <p:strVal val="visible"/>
                                      </p:to>
                                    </p:set>
                                    <p:animEffect transition="in" filter="fade">
                                      <p:cBhvr>
                                        <p:cTn id="14" dur="1000"/>
                                        <p:tgtEl>
                                          <p:spTgt spid="7">
                                            <p:bg/>
                                          </p:spTgt>
                                        </p:tgtEl>
                                      </p:cBhvr>
                                    </p:animEffect>
                                    <p:anim calcmode="lin" valueType="num">
                                      <p:cBhvr>
                                        <p:cTn id="15" dur="1000" fill="hold"/>
                                        <p:tgtEl>
                                          <p:spTgt spid="7">
                                            <p:bg/>
                                          </p:spTgt>
                                        </p:tgtEl>
                                        <p:attrNameLst>
                                          <p:attrName>ppt_x</p:attrName>
                                        </p:attrNameLst>
                                      </p:cBhvr>
                                      <p:tavLst>
                                        <p:tav tm="0">
                                          <p:val>
                                            <p:strVal val="#ppt_x"/>
                                          </p:val>
                                        </p:tav>
                                        <p:tav tm="100000">
                                          <p:val>
                                            <p:strVal val="#ppt_x"/>
                                          </p:val>
                                        </p:tav>
                                      </p:tavLst>
                                    </p:anim>
                                    <p:anim calcmode="lin" valueType="num">
                                      <p:cBhvr>
                                        <p:cTn id="16" dur="1000" fill="hold"/>
                                        <p:tgtEl>
                                          <p:spTgt spid="7">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1000"/>
                                        <p:tgtEl>
                                          <p:spTgt spid="7">
                                            <p:txEl>
                                              <p:pRg st="0" end="0"/>
                                            </p:txEl>
                                          </p:spTgt>
                                        </p:tgtEl>
                                      </p:cBhvr>
                                    </p:animEffect>
                                    <p:anim calcmode="lin" valueType="num">
                                      <p:cBhvr>
                                        <p:cTn id="2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1000"/>
                                        <p:tgtEl>
                                          <p:spTgt spid="3">
                                            <p:txEl>
                                              <p:pRg st="0" end="0"/>
                                            </p:txEl>
                                          </p:spTgt>
                                        </p:tgtEl>
                                      </p:cBhvr>
                                    </p:animEffect>
                                    <p:anim calcmode="lin" valueType="num">
                                      <p:cBhvr>
                                        <p:cTn id="2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build="p"/>
      <p:bldP spid="7"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3A87B3-0A27-4EE9-979E-B69581E476F0}"/>
              </a:ext>
            </a:extLst>
          </p:cNvPr>
          <p:cNvSpPr>
            <a:spLocks noGrp="1"/>
          </p:cNvSpPr>
          <p:nvPr>
            <p:ph type="title"/>
          </p:nvPr>
        </p:nvSpPr>
        <p:spPr/>
        <p:txBody>
          <a:bodyPr/>
          <a:lstStyle/>
          <a:p>
            <a:r>
              <a:rPr lang="en-US" dirty="0"/>
              <a:t>Topics</a:t>
            </a:r>
          </a:p>
        </p:txBody>
      </p:sp>
      <p:pic>
        <p:nvPicPr>
          <p:cNvPr id="8" name="Picture Placeholder 7" descr="group of people at a conference table">
            <a:extLst>
              <a:ext uri="{FF2B5EF4-FFF2-40B4-BE49-F238E27FC236}">
                <a16:creationId xmlns:a16="http://schemas.microsoft.com/office/drawing/2014/main" xmlns=""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xmlns="" id="{F3C89A40-EEAA-43AB-9A3A-B2CFDE450F1B}"/>
              </a:ext>
            </a:extLst>
          </p:cNvPr>
          <p:cNvSpPr>
            <a:spLocks noGrp="1"/>
          </p:cNvSpPr>
          <p:nvPr>
            <p:ph type="body" sz="quarter" idx="15"/>
          </p:nvPr>
        </p:nvSpPr>
        <p:spPr>
          <a:xfrm>
            <a:off x="7068819" y="2078875"/>
            <a:ext cx="4480449" cy="3798888"/>
          </a:xfrm>
        </p:spPr>
        <p:txBody>
          <a:bodyPr/>
          <a:lstStyle/>
          <a:p>
            <a:r>
              <a:rPr lang="en-US" dirty="0" smtClean="0"/>
              <a:t>CERTIFICATE</a:t>
            </a:r>
          </a:p>
          <a:p>
            <a:r>
              <a:rPr lang="en-US" dirty="0" smtClean="0"/>
              <a:t>INTRODUCTION</a:t>
            </a:r>
            <a:endParaRPr lang="en-US" dirty="0"/>
          </a:p>
          <a:p>
            <a:r>
              <a:rPr lang="en-US" dirty="0" smtClean="0"/>
              <a:t>PROJECT OVERVIEW</a:t>
            </a:r>
            <a:endParaRPr lang="en-US" dirty="0"/>
          </a:p>
          <a:p>
            <a:r>
              <a:rPr lang="en-US" dirty="0" smtClean="0"/>
              <a:t>FUNCTIONALITY OF NEWSLETTER</a:t>
            </a:r>
            <a:endParaRPr lang="en-US" dirty="0"/>
          </a:p>
          <a:p>
            <a:r>
              <a:rPr lang="en-US" dirty="0" smtClean="0"/>
              <a:t>FUTURE SCOPE </a:t>
            </a:r>
            <a:endParaRPr lang="en-US" dirty="0"/>
          </a:p>
          <a:p>
            <a:endParaRPr lang="en-US" dirty="0"/>
          </a:p>
          <a:p>
            <a:endParaRPr lang="en-US" dirty="0"/>
          </a:p>
        </p:txBody>
      </p:sp>
      <p:sp>
        <p:nvSpPr>
          <p:cNvPr id="7" name="Slide Number Placeholder 6">
            <a:extLst>
              <a:ext uri="{FF2B5EF4-FFF2-40B4-BE49-F238E27FC236}">
                <a16:creationId xmlns:a16="http://schemas.microsoft.com/office/drawing/2014/main" xmlns=""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3" name="TextBox 2">
            <a:extLst>
              <a:ext uri="{FF2B5EF4-FFF2-40B4-BE49-F238E27FC236}">
                <a16:creationId xmlns:a16="http://schemas.microsoft.com/office/drawing/2014/main" xmlns="" id="{12B3BCB0-1497-44C8-9D5C-FC32765AD1E4}"/>
              </a:ext>
            </a:extLst>
          </p:cNvPr>
          <p:cNvSpPr txBox="1"/>
          <p:nvPr/>
        </p:nvSpPr>
        <p:spPr>
          <a:xfrm>
            <a:off x="7473767" y="6452904"/>
            <a:ext cx="3002644" cy="369332"/>
          </a:xfrm>
          <a:prstGeom prst="rect">
            <a:avLst/>
          </a:prstGeom>
          <a:noFill/>
        </p:spPr>
        <p:txBody>
          <a:bodyPr wrap="square" rtlCol="0">
            <a:spAutoFit/>
          </a:bodyPr>
          <a:lstStyle/>
          <a:p>
            <a:r>
              <a:rPr lang="en-US" dirty="0">
                <a:solidFill>
                  <a:schemeClr val="bg1"/>
                </a:solidFill>
              </a:rPr>
              <a:t>Lets Begin, Shall we?</a:t>
            </a:r>
          </a:p>
        </p:txBody>
      </p:sp>
    </p:spTree>
    <p:extLst>
      <p:ext uri="{BB962C8B-B14F-4D97-AF65-F5344CB8AC3E}">
        <p14:creationId xmlns:p14="http://schemas.microsoft.com/office/powerpoint/2010/main" val="16490989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1000"/>
                                        <p:tgtEl>
                                          <p:spTgt spid="6">
                                            <p:txEl>
                                              <p:pRg st="1" end="1"/>
                                            </p:txEl>
                                          </p:spTgt>
                                        </p:tgtEl>
                                      </p:cBhvr>
                                    </p:animEffect>
                                    <p:anim calcmode="lin" valueType="num">
                                      <p:cBhvr>
                                        <p:cTn id="2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fade">
                                      <p:cBhvr>
                                        <p:cTn id="28" dur="1000"/>
                                        <p:tgtEl>
                                          <p:spTgt spid="6">
                                            <p:txEl>
                                              <p:pRg st="2" end="2"/>
                                            </p:txEl>
                                          </p:spTgt>
                                        </p:tgtEl>
                                      </p:cBhvr>
                                    </p:animEffect>
                                    <p:anim calcmode="lin" valueType="num">
                                      <p:cBhvr>
                                        <p:cTn id="2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fade">
                                      <p:cBhvr>
                                        <p:cTn id="35" dur="1000"/>
                                        <p:tgtEl>
                                          <p:spTgt spid="6">
                                            <p:txEl>
                                              <p:pRg st="3" end="3"/>
                                            </p:txEl>
                                          </p:spTgt>
                                        </p:tgtEl>
                                      </p:cBhvr>
                                    </p:animEffect>
                                    <p:anim calcmode="lin" valueType="num">
                                      <p:cBhvr>
                                        <p:cTn id="3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fade">
                                      <p:cBhvr>
                                        <p:cTn id="42" dur="1000"/>
                                        <p:tgtEl>
                                          <p:spTgt spid="6">
                                            <p:txEl>
                                              <p:pRg st="4" end="4"/>
                                            </p:txEl>
                                          </p:spTgt>
                                        </p:tgtEl>
                                      </p:cBhvr>
                                    </p:animEffect>
                                    <p:anim calcmode="lin" valueType="num">
                                      <p:cBhvr>
                                        <p:cTn id="4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6" presetClass="emph" presetSubtype="0" fill="hold" grpId="0" nodeType="clickEffect">
                                  <p:stCondLst>
                                    <p:cond delay="0"/>
                                  </p:stCondLst>
                                  <p:childTnLst>
                                    <p:animEffect transition="out" filter="fade">
                                      <p:cBhvr>
                                        <p:cTn id="48" dur="500" tmFilter="0, 0; .2, .5; .8, .5; 1, 0"/>
                                        <p:tgtEl>
                                          <p:spTgt spid="3"/>
                                        </p:tgtEl>
                                      </p:cBhvr>
                                    </p:animEffect>
                                    <p:animScale>
                                      <p:cBhvr>
                                        <p:cTn id="49"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6A12250-8545-4281-9BEF-31F2262DCE1A}"/>
              </a:ext>
            </a:extLst>
          </p:cNvPr>
          <p:cNvSpPr>
            <a:spLocks noGrp="1"/>
          </p:cNvSpPr>
          <p:nvPr>
            <p:ph type="body" sz="quarter" idx="16"/>
          </p:nvPr>
        </p:nvSpPr>
        <p:spPr>
          <a:xfrm>
            <a:off x="3368040" y="6343651"/>
            <a:ext cx="4760324" cy="514350"/>
          </a:xfrm>
        </p:spPr>
        <p:txBody>
          <a:bodyPr/>
          <a:lstStyle/>
          <a:p>
            <a:r>
              <a:rPr lang="en-US" dirty="0" smtClean="0"/>
              <a:t>A UDEMY COURSE</a:t>
            </a:r>
            <a:endParaRPr lang="en-US" dirty="0"/>
          </a:p>
        </p:txBody>
      </p:sp>
      <p:sp>
        <p:nvSpPr>
          <p:cNvPr id="4" name="Slide Number Placeholder 3">
            <a:extLst>
              <a:ext uri="{FF2B5EF4-FFF2-40B4-BE49-F238E27FC236}">
                <a16:creationId xmlns:a16="http://schemas.microsoft.com/office/drawing/2014/main" xmlns="" id="{71AC4D97-A03D-48D5-A963-99F3A80E33E4}"/>
              </a:ext>
            </a:extLst>
          </p:cNvPr>
          <p:cNvSpPr>
            <a:spLocks noGrp="1"/>
          </p:cNvSpPr>
          <p:nvPr>
            <p:ph type="sldNum" sz="quarter" idx="4"/>
          </p:nvPr>
        </p:nvSpPr>
        <p:spPr/>
        <p:txBody>
          <a:bodyPr/>
          <a:lstStyle/>
          <a:p>
            <a:fld id="{8C2E478F-E849-4A8C-AF1F-CBCC78A7CBFA}" type="slidenum">
              <a:rPr lang="en-US" smtClean="0"/>
              <a:t>3</a:t>
            </a:fld>
            <a:endParaRPr lang="en-US" dirty="0"/>
          </a:p>
        </p:txBody>
      </p:sp>
      <p:sp>
        <p:nvSpPr>
          <p:cNvPr id="6" name="Title 5">
            <a:extLst>
              <a:ext uri="{FF2B5EF4-FFF2-40B4-BE49-F238E27FC236}">
                <a16:creationId xmlns:a16="http://schemas.microsoft.com/office/drawing/2014/main" xmlns="" id="{F453192F-C054-449A-B419-8F79C5CE9BD4}"/>
              </a:ext>
            </a:extLst>
          </p:cNvPr>
          <p:cNvSpPr>
            <a:spLocks noGrp="1"/>
          </p:cNvSpPr>
          <p:nvPr>
            <p:ph type="title"/>
          </p:nvPr>
        </p:nvSpPr>
        <p:spPr>
          <a:xfrm>
            <a:off x="3848100" y="-136679"/>
            <a:ext cx="5897218" cy="884238"/>
          </a:xfrm>
        </p:spPr>
        <p:txBody>
          <a:bodyPr/>
          <a:lstStyle/>
          <a:p>
            <a:r>
              <a:rPr lang="en-US" sz="5400" dirty="0" smtClean="0"/>
              <a:t>CERTIFICATE</a:t>
            </a:r>
            <a:endParaRPr lang="en-US" sz="5400" dirty="0"/>
          </a:p>
        </p:txBody>
      </p:sp>
      <p:pic>
        <p:nvPicPr>
          <p:cNvPr id="11" name="Picture Placeholder 5" descr="https://udemy-certificate.s3.amazonaws.com/image/UC-e4a016c2-463c-4eb4-ba1b-27f050512f91.jpg"/>
          <p:cNvPicPr>
            <a:picLocks/>
          </p:cNvPicPr>
          <p:nvPr/>
        </p:nvPicPr>
        <p:blipFill rotWithShape="1">
          <a:blip r:embed="rId2">
            <a:extLst>
              <a:ext uri="{28A0092B-C50C-407E-A947-70E740481C1C}">
                <a14:useLocalDpi xmlns:a14="http://schemas.microsoft.com/office/drawing/2010/main" val="0"/>
              </a:ext>
            </a:extLst>
          </a:blip>
          <a:srcRect l="2689" t="2916" r="2068" b="2500"/>
          <a:stretch/>
        </p:blipFill>
        <p:spPr bwMode="auto">
          <a:xfrm>
            <a:off x="1543049" y="1009649"/>
            <a:ext cx="8448675" cy="5238751"/>
          </a:xfrm>
          <a:prstGeom prst="rect">
            <a:avLst/>
          </a:prstGeom>
          <a:noFill/>
          <a:ln>
            <a:noFill/>
          </a:ln>
        </p:spPr>
      </p:pic>
    </p:spTree>
    <p:extLst>
      <p:ext uri="{BB962C8B-B14F-4D97-AF65-F5344CB8AC3E}">
        <p14:creationId xmlns:p14="http://schemas.microsoft.com/office/powerpoint/2010/main" val="29045446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bg/>
                                          </p:spTgt>
                                        </p:tgtEl>
                                        <p:attrNameLst>
                                          <p:attrName>style.visibility</p:attrName>
                                        </p:attrNameLst>
                                      </p:cBhvr>
                                      <p:to>
                                        <p:strVal val="visible"/>
                                      </p:to>
                                    </p:set>
                                    <p:animEffect transition="in" filter="fade">
                                      <p:cBhvr>
                                        <p:cTn id="14" dur="1000"/>
                                        <p:tgtEl>
                                          <p:spTgt spid="2">
                                            <p:bg/>
                                          </p:spTgt>
                                        </p:tgtEl>
                                      </p:cBhvr>
                                    </p:animEffect>
                                    <p:anim calcmode="lin" valueType="num">
                                      <p:cBhvr>
                                        <p:cTn id="15" dur="1000" fill="hold"/>
                                        <p:tgtEl>
                                          <p:spTgt spid="2">
                                            <p:bg/>
                                          </p:spTgt>
                                        </p:tgtEl>
                                        <p:attrNameLst>
                                          <p:attrName>ppt_x</p:attrName>
                                        </p:attrNameLst>
                                      </p:cBhvr>
                                      <p:tavLst>
                                        <p:tav tm="0">
                                          <p:val>
                                            <p:strVal val="#ppt_x"/>
                                          </p:val>
                                        </p:tav>
                                        <p:tav tm="100000">
                                          <p:val>
                                            <p:strVal val="#ppt_x"/>
                                          </p:val>
                                        </p:tav>
                                      </p:tavLst>
                                    </p:anim>
                                    <p:anim calcmode="lin" valueType="num">
                                      <p:cBhvr>
                                        <p:cTn id="16" dur="1000" fill="hold"/>
                                        <p:tgtEl>
                                          <p:spTgt spid="2">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p:txBody>
          <a:bodyPr>
            <a:normAutofit fontScale="90000"/>
          </a:bodyPr>
          <a:lstStyle/>
          <a:p>
            <a:r>
              <a:rPr lang="en-US" dirty="0"/>
              <a:t>What exactly </a:t>
            </a:r>
            <a:r>
              <a:rPr lang="en-US" dirty="0" smtClean="0"/>
              <a:t> </a:t>
            </a:r>
            <a:r>
              <a:rPr lang="en-US" dirty="0" smtClean="0"/>
              <a:t>Newsletter is?</a:t>
            </a:r>
            <a:endParaRPr lang="en-US" dirty="0"/>
          </a:p>
        </p:txBody>
      </p:sp>
      <p:pic>
        <p:nvPicPr>
          <p:cNvPr id="8" name="Picture Placeholder 7" descr="close up of computer code">
            <a:extLst>
              <a:ext uri="{FF2B5EF4-FFF2-40B4-BE49-F238E27FC236}">
                <a16:creationId xmlns:a16="http://schemas.microsoft.com/office/drawing/2014/main" xmlns=""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xmlns="" id="{B156CAF1-214F-4566-9B0D-DACA1063E8C8}"/>
              </a:ext>
            </a:extLst>
          </p:cNvPr>
          <p:cNvSpPr>
            <a:spLocks noGrp="1"/>
          </p:cNvSpPr>
          <p:nvPr>
            <p:ph type="body" idx="1"/>
          </p:nvPr>
        </p:nvSpPr>
        <p:spPr>
          <a:xfrm>
            <a:off x="6202680"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xmlns=""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grpId="0" nodeType="clickEffect">
                                  <p:stCondLst>
                                    <p:cond delay="0"/>
                                  </p:stCondLst>
                                  <p:childTnLst>
                                    <p:animClr clrSpc="rgb" dir="cw">
                                      <p:cBhvr override="childStyle">
                                        <p:cTn id="11" dur="250" autoRev="1" fill="remove"/>
                                        <p:tgtEl>
                                          <p:spTgt spid="2">
                                            <p:bg/>
                                          </p:spTgt>
                                        </p:tgtEl>
                                        <p:attrNameLst>
                                          <p:attrName>style.color</p:attrName>
                                        </p:attrNameLst>
                                      </p:cBhvr>
                                      <p:to>
                                        <a:schemeClr val="bg1"/>
                                      </p:to>
                                    </p:animClr>
                                    <p:animClr clrSpc="rgb" dir="cw">
                                      <p:cBhvr>
                                        <p:cTn id="12" dur="250" autoRev="1" fill="remove"/>
                                        <p:tgtEl>
                                          <p:spTgt spid="2">
                                            <p:bg/>
                                          </p:spTgt>
                                        </p:tgtEl>
                                        <p:attrNameLst>
                                          <p:attrName>fillcolor</p:attrName>
                                        </p:attrNameLst>
                                      </p:cBhvr>
                                      <p:to>
                                        <a:schemeClr val="bg1"/>
                                      </p:to>
                                    </p:animClr>
                                    <p:set>
                                      <p:cBhvr>
                                        <p:cTn id="13" dur="250" autoRev="1" fill="remove"/>
                                        <p:tgtEl>
                                          <p:spTgt spid="2">
                                            <p:bg/>
                                          </p:spTgt>
                                        </p:tgtEl>
                                        <p:attrNameLst>
                                          <p:attrName>fill.type</p:attrName>
                                        </p:attrNameLst>
                                      </p:cBhvr>
                                      <p:to>
                                        <p:strVal val="solid"/>
                                      </p:to>
                                    </p:set>
                                    <p:set>
                                      <p:cBhvr>
                                        <p:cTn id="14" dur="250" autoRev="1" fill="remove"/>
                                        <p:tgtEl>
                                          <p:spTgt spid="2">
                                            <p:bg/>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7" presetClass="emph" presetSubtype="0" fill="remove" grpId="0" nodeType="clickEffect">
                                  <p:stCondLst>
                                    <p:cond delay="0"/>
                                  </p:stCondLst>
                                  <p:childTnLst>
                                    <p:animClr clrSpc="rgb" dir="cw">
                                      <p:cBhvr override="childStyle">
                                        <p:cTn id="18" dur="250" autoRev="1" fill="remove"/>
                                        <p:tgtEl>
                                          <p:spTgt spid="2">
                                            <p:txEl>
                                              <p:pRg st="0" end="0"/>
                                            </p:txEl>
                                          </p:spTgt>
                                        </p:tgtEl>
                                        <p:attrNameLst>
                                          <p:attrName>style.color</p:attrName>
                                        </p:attrNameLst>
                                      </p:cBhvr>
                                      <p:to>
                                        <a:schemeClr val="bg1"/>
                                      </p:to>
                                    </p:animClr>
                                    <p:animClr clrSpc="rgb" dir="cw">
                                      <p:cBhvr>
                                        <p:cTn id="19" dur="250" autoRev="1" fill="remove"/>
                                        <p:tgtEl>
                                          <p:spTgt spid="2">
                                            <p:txEl>
                                              <p:pRg st="0" end="0"/>
                                            </p:txEl>
                                          </p:spTgt>
                                        </p:tgtEl>
                                        <p:attrNameLst>
                                          <p:attrName>fillcolor</p:attrName>
                                        </p:attrNameLst>
                                      </p:cBhvr>
                                      <p:to>
                                        <a:schemeClr val="bg1"/>
                                      </p:to>
                                    </p:animClr>
                                    <p:set>
                                      <p:cBhvr>
                                        <p:cTn id="20" dur="250" autoRev="1" fill="remove"/>
                                        <p:tgtEl>
                                          <p:spTgt spid="2">
                                            <p:txEl>
                                              <p:pRg st="0" end="0"/>
                                            </p:txEl>
                                          </p:spTgt>
                                        </p:tgtEl>
                                        <p:attrNameLst>
                                          <p:attrName>fill.type</p:attrName>
                                        </p:attrNameLst>
                                      </p:cBhvr>
                                      <p:to>
                                        <p:strVal val="solid"/>
                                      </p:to>
                                    </p:set>
                                    <p:set>
                                      <p:cBhvr>
                                        <p:cTn id="21" dur="250" autoRev="1" fill="remove"/>
                                        <p:tgtEl>
                                          <p:spTgt spid="2">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xmlns=""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xmlns="" id="{255FA470-23EB-4512-8FFB-28DDAB08B002}"/>
              </a:ext>
            </a:extLst>
          </p:cNvPr>
          <p:cNvSpPr>
            <a:spLocks noGrp="1"/>
          </p:cNvSpPr>
          <p:nvPr>
            <p:ph type="body" sz="quarter" idx="16"/>
          </p:nvPr>
        </p:nvSpPr>
        <p:spPr>
          <a:xfrm>
            <a:off x="6225539" y="1546138"/>
            <a:ext cx="3017520" cy="464871"/>
          </a:xfrm>
        </p:spPr>
        <p:txBody>
          <a:bodyPr/>
          <a:lstStyle/>
          <a:p>
            <a:r>
              <a:rPr lang="en-US" dirty="0"/>
              <a:t>What is </a:t>
            </a:r>
            <a:r>
              <a:rPr lang="en-US" dirty="0" smtClean="0"/>
              <a:t>Newsletter ?</a:t>
            </a:r>
            <a:endParaRPr lang="en-US" dirty="0"/>
          </a:p>
        </p:txBody>
      </p:sp>
      <p:sp>
        <p:nvSpPr>
          <p:cNvPr id="9" name="Content Placeholder 8">
            <a:extLst>
              <a:ext uri="{FF2B5EF4-FFF2-40B4-BE49-F238E27FC236}">
                <a16:creationId xmlns:a16="http://schemas.microsoft.com/office/drawing/2014/main" xmlns="" id="{256319DF-036A-473B-95D3-C5F6FF849FD4}"/>
              </a:ext>
            </a:extLst>
          </p:cNvPr>
          <p:cNvSpPr>
            <a:spLocks noGrp="1"/>
          </p:cNvSpPr>
          <p:nvPr>
            <p:ph idx="1"/>
          </p:nvPr>
        </p:nvSpPr>
        <p:spPr/>
        <p:txBody>
          <a:bodyPr>
            <a:normAutofit fontScale="92500" lnSpcReduction="10000"/>
          </a:bodyPr>
          <a:lstStyle/>
          <a:p>
            <a:pPr marL="0" indent="0">
              <a:lnSpc>
                <a:spcPct val="100000"/>
              </a:lnSpc>
              <a:buNone/>
            </a:pPr>
            <a:r>
              <a:rPr lang="en-IN" dirty="0"/>
              <a:t>A newsletter is a printed or electronic report containing news concerning of the activities of a business or an organization that is sent to its members, customers, employees or other subscribers. </a:t>
            </a:r>
            <a:endParaRPr lang="en-IN" dirty="0" smtClean="0"/>
          </a:p>
          <a:p>
            <a:pPr marL="0" indent="0">
              <a:lnSpc>
                <a:spcPct val="100000"/>
              </a:lnSpc>
              <a:buNone/>
            </a:pPr>
            <a:r>
              <a:rPr lang="en-IN" dirty="0" smtClean="0"/>
              <a:t>Newsletters </a:t>
            </a:r>
            <a:r>
              <a:rPr lang="en-IN" dirty="0"/>
              <a:t>generally contain one main topic of interest to its recipients. A newsletter may be considered grey literature. E-newsletters are delivered electronically via e-mail and can be viewed as spamming if e-mail marketing is sent unsolicited.</a:t>
            </a:r>
            <a:endParaRPr lang="en-US" dirty="0"/>
          </a:p>
        </p:txBody>
      </p:sp>
      <p:sp>
        <p:nvSpPr>
          <p:cNvPr id="4" name="Slide Number Placeholder 3">
            <a:extLst>
              <a:ext uri="{FF2B5EF4-FFF2-40B4-BE49-F238E27FC236}">
                <a16:creationId xmlns:a16="http://schemas.microsoft.com/office/drawing/2014/main" xmlns=""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dirty="0"/>
          </a:p>
        </p:txBody>
      </p:sp>
    </p:spTree>
    <p:extLst>
      <p:ext uri="{BB962C8B-B14F-4D97-AF65-F5344CB8AC3E}">
        <p14:creationId xmlns:p14="http://schemas.microsoft.com/office/powerpoint/2010/main" val="132537358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500" tmFilter="0, 0; .2, .5; .8, .5; 1, 0"/>
                                        <p:tgtEl>
                                          <p:spTgt spid="10">
                                            <p:bg/>
                                          </p:spTgt>
                                        </p:tgtEl>
                                      </p:cBhvr>
                                    </p:animEffect>
                                    <p:animScale>
                                      <p:cBhvr>
                                        <p:cTn id="14" dur="250" autoRev="1" fill="hold"/>
                                        <p:tgtEl>
                                          <p:spTgt spid="10">
                                            <p:bg/>
                                          </p:spTgt>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10">
                                            <p:txEl>
                                              <p:pRg st="0" end="0"/>
                                            </p:txEl>
                                          </p:spTgt>
                                        </p:tgtEl>
                                      </p:cBhvr>
                                    </p:animEffect>
                                    <p:animScale>
                                      <p:cBhvr>
                                        <p:cTn id="19" dur="250" autoRev="1" fill="hold"/>
                                        <p:tgtEl>
                                          <p:spTgt spid="10">
                                            <p:txEl>
                                              <p:pRg st="0" end="0"/>
                                            </p:txEl>
                                          </p:spTgt>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fade">
                                      <p:cBhvr>
                                        <p:cTn id="24" dur="500"/>
                                        <p:tgtEl>
                                          <p:spTgt spid="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fade">
                                      <p:cBhvr>
                                        <p:cTn id="29"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uild="p" animBg="1"/>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5727C52-8357-4FC3-96C0-4002BAAA5B83}"/>
              </a:ext>
            </a:extLst>
          </p:cNvPr>
          <p:cNvSpPr>
            <a:spLocks noGrp="1"/>
          </p:cNvSpPr>
          <p:nvPr>
            <p:ph type="body" sz="quarter" idx="16"/>
          </p:nvPr>
        </p:nvSpPr>
        <p:spPr/>
        <p:txBody>
          <a:bodyPr/>
          <a:lstStyle/>
          <a:p>
            <a:r>
              <a:rPr lang="en-US" dirty="0" smtClean="0"/>
              <a:t>What is our motive ?</a:t>
            </a:r>
            <a:endParaRPr lang="en-US" dirty="0"/>
          </a:p>
        </p:txBody>
      </p:sp>
      <p:sp>
        <p:nvSpPr>
          <p:cNvPr id="4" name="Slide Number Placeholder 3">
            <a:extLst>
              <a:ext uri="{FF2B5EF4-FFF2-40B4-BE49-F238E27FC236}">
                <a16:creationId xmlns:a16="http://schemas.microsoft.com/office/drawing/2014/main" xmlns="" id="{027C0DEF-45DB-4460-BF0B-4EC695B739B4}"/>
              </a:ext>
            </a:extLst>
          </p:cNvPr>
          <p:cNvSpPr>
            <a:spLocks noGrp="1"/>
          </p:cNvSpPr>
          <p:nvPr>
            <p:ph type="sldNum" sz="quarter" idx="4"/>
          </p:nvPr>
        </p:nvSpPr>
        <p:spPr/>
        <p:txBody>
          <a:bodyPr/>
          <a:lstStyle/>
          <a:p>
            <a:fld id="{8C2E478F-E849-4A8C-AF1F-CBCC78A7CBFA}" type="slidenum">
              <a:rPr lang="en-US" smtClean="0"/>
              <a:t>6</a:t>
            </a:fld>
            <a:endParaRPr lang="en-US" dirty="0"/>
          </a:p>
        </p:txBody>
      </p:sp>
      <p:sp>
        <p:nvSpPr>
          <p:cNvPr id="5" name="Content Placeholder 4">
            <a:extLst>
              <a:ext uri="{FF2B5EF4-FFF2-40B4-BE49-F238E27FC236}">
                <a16:creationId xmlns:a16="http://schemas.microsoft.com/office/drawing/2014/main" xmlns="" id="{75D43F0B-B1DB-46FD-86EF-35BE368498EB}"/>
              </a:ext>
            </a:extLst>
          </p:cNvPr>
          <p:cNvSpPr>
            <a:spLocks noGrp="1"/>
          </p:cNvSpPr>
          <p:nvPr>
            <p:ph idx="1"/>
          </p:nvPr>
        </p:nvSpPr>
        <p:spPr/>
        <p:txBody>
          <a:bodyPr/>
          <a:lstStyle/>
          <a:p>
            <a:pPr marL="0" indent="0">
              <a:buNone/>
            </a:pPr>
            <a:r>
              <a:rPr lang="en-IN" dirty="0"/>
              <a:t>In this project we are making a sign in for NEWSLETTER .What we are doing is ,we collect the name of the user and his mail id </a:t>
            </a:r>
            <a:r>
              <a:rPr lang="en-IN" dirty="0" smtClean="0"/>
              <a:t>post </a:t>
            </a:r>
            <a:r>
              <a:rPr lang="en-IN" dirty="0" smtClean="0"/>
              <a:t>the data </a:t>
            </a:r>
            <a:r>
              <a:rPr lang="en-IN" dirty="0" smtClean="0"/>
              <a:t>on </a:t>
            </a:r>
            <a:r>
              <a:rPr lang="en-IN" dirty="0" err="1" smtClean="0"/>
              <a:t>Mailchimp</a:t>
            </a:r>
            <a:r>
              <a:rPr lang="en-IN" dirty="0" smtClean="0"/>
              <a:t> server using </a:t>
            </a:r>
            <a:r>
              <a:rPr lang="en-IN" dirty="0" smtClean="0"/>
              <a:t> </a:t>
            </a:r>
            <a:r>
              <a:rPr lang="en-IN" dirty="0" err="1"/>
              <a:t>Mailchimp’s</a:t>
            </a:r>
            <a:r>
              <a:rPr lang="en-IN" dirty="0"/>
              <a:t> API </a:t>
            </a:r>
            <a:r>
              <a:rPr lang="en-IN" dirty="0" smtClean="0"/>
              <a:t>. Store </a:t>
            </a:r>
            <a:r>
              <a:rPr lang="en-IN" dirty="0"/>
              <a:t>that data on the server and use that mail id to update its members, customers, employees or other subscribers about </a:t>
            </a:r>
            <a:r>
              <a:rPr lang="en-IN" dirty="0" smtClean="0"/>
              <a:t>organization</a:t>
            </a:r>
            <a:r>
              <a:rPr lang="en-IN" dirty="0"/>
              <a:t> </a:t>
            </a:r>
            <a:r>
              <a:rPr lang="en-IN" dirty="0" smtClean="0"/>
              <a:t>through mails.</a:t>
            </a:r>
            <a:endParaRPr lang="en-IN" dirty="0"/>
          </a:p>
          <a:p>
            <a:pPr marL="0" indent="0">
              <a:buNone/>
            </a:pPr>
            <a:endParaRPr lang="en-US" dirty="0"/>
          </a:p>
        </p:txBody>
      </p:sp>
      <p:sp>
        <p:nvSpPr>
          <p:cNvPr id="6" name="Title 5">
            <a:extLst>
              <a:ext uri="{FF2B5EF4-FFF2-40B4-BE49-F238E27FC236}">
                <a16:creationId xmlns:a16="http://schemas.microsoft.com/office/drawing/2014/main" xmlns="" id="{AA87F33F-A440-4811-A0FF-D51DF81ECA8B}"/>
              </a:ext>
            </a:extLst>
          </p:cNvPr>
          <p:cNvSpPr>
            <a:spLocks noGrp="1"/>
          </p:cNvSpPr>
          <p:nvPr>
            <p:ph type="title"/>
          </p:nvPr>
        </p:nvSpPr>
        <p:spPr/>
        <p:txBody>
          <a:bodyPr/>
          <a:lstStyle/>
          <a:p>
            <a:r>
              <a:rPr lang="en-US" dirty="0" smtClean="0"/>
              <a:t>Project </a:t>
            </a:r>
            <a:r>
              <a:rPr lang="en-US" dirty="0" smtClean="0"/>
              <a:t>overview</a:t>
            </a:r>
            <a:endParaRPr lang="en-US" dirty="0"/>
          </a:p>
        </p:txBody>
      </p:sp>
      <p:sp>
        <p:nvSpPr>
          <p:cNvPr id="3" name="Picture Placeholder 2"/>
          <p:cNvSpPr>
            <a:spLocks noGrp="1"/>
          </p:cNvSpPr>
          <p:nvPr>
            <p:ph type="pic" sz="quarter" idx="14"/>
          </p:nvPr>
        </p:nvSpPr>
        <p:spPr/>
      </p:sp>
      <p:pic>
        <p:nvPicPr>
          <p:cNvPr id="8" name="Picture Placeholder 7">
            <a:extLst>
              <a:ext uri="{FF2B5EF4-FFF2-40B4-BE49-F238E27FC236}">
                <a16:creationId xmlns:a16="http://schemas.microsoft.com/office/drawing/2014/main" xmlns="" id="{E71AB40A-551D-4D78-9542-73A1C4E47DC0}"/>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rcRect l="23733" r="23733"/>
          <a:stretch>
            <a:fillRect/>
          </a:stretch>
        </p:blipFill>
        <p:spPr>
          <a:xfrm>
            <a:off x="0" y="11068"/>
            <a:ext cx="5416550" cy="6846932"/>
          </a:xfrm>
          <a:prstGeom prst="rect">
            <a:avLst/>
          </a:prstGeom>
          <a:effectLst/>
        </p:spPr>
      </p:pic>
    </p:spTree>
    <p:extLst>
      <p:ext uri="{BB962C8B-B14F-4D97-AF65-F5344CB8AC3E}">
        <p14:creationId xmlns:p14="http://schemas.microsoft.com/office/powerpoint/2010/main" val="167355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bg/>
                                          </p:spTgt>
                                        </p:tgtEl>
                                        <p:attrNameLst>
                                          <p:attrName>style.visibility</p:attrName>
                                        </p:attrNameLst>
                                      </p:cBhvr>
                                      <p:to>
                                        <p:strVal val="visible"/>
                                      </p:to>
                                    </p:set>
                                    <p:animEffect transition="in" filter="fade">
                                      <p:cBhvr>
                                        <p:cTn id="14" dur="1000"/>
                                        <p:tgtEl>
                                          <p:spTgt spid="2">
                                            <p:bg/>
                                          </p:spTgt>
                                        </p:tgtEl>
                                      </p:cBhvr>
                                    </p:animEffect>
                                    <p:anim calcmode="lin" valueType="num">
                                      <p:cBhvr>
                                        <p:cTn id="15" dur="1000" fill="hold"/>
                                        <p:tgtEl>
                                          <p:spTgt spid="2">
                                            <p:bg/>
                                          </p:spTgt>
                                        </p:tgtEl>
                                        <p:attrNameLst>
                                          <p:attrName>ppt_x</p:attrName>
                                        </p:attrNameLst>
                                      </p:cBhvr>
                                      <p:tavLst>
                                        <p:tav tm="0">
                                          <p:val>
                                            <p:strVal val="#ppt_x"/>
                                          </p:val>
                                        </p:tav>
                                        <p:tav tm="100000">
                                          <p:val>
                                            <p:strVal val="#ppt_x"/>
                                          </p:val>
                                        </p:tav>
                                      </p:tavLst>
                                    </p:anim>
                                    <p:anim calcmode="lin" valueType="num">
                                      <p:cBhvr>
                                        <p:cTn id="16" dur="1000" fill="hold"/>
                                        <p:tgtEl>
                                          <p:spTgt spid="2">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5" grpId="0"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B3E22EF-6AAD-4A31-BB29-26264D044175}"/>
              </a:ext>
            </a:extLst>
          </p:cNvPr>
          <p:cNvSpPr>
            <a:spLocks noGrp="1"/>
          </p:cNvSpPr>
          <p:nvPr>
            <p:ph type="body" sz="quarter" idx="16"/>
          </p:nvPr>
        </p:nvSpPr>
        <p:spPr>
          <a:xfrm>
            <a:off x="6225539" y="1546139"/>
            <a:ext cx="4985386" cy="501736"/>
          </a:xfrm>
        </p:spPr>
        <p:txBody>
          <a:bodyPr/>
          <a:lstStyle/>
          <a:p>
            <a:r>
              <a:rPr lang="en-US" dirty="0" smtClean="0"/>
              <a:t>WHAT IS THE BENEFIT OF USING NEWSLETTER?</a:t>
            </a:r>
            <a:endParaRPr lang="en-US" dirty="0"/>
          </a:p>
        </p:txBody>
      </p:sp>
      <p:pic>
        <p:nvPicPr>
          <p:cNvPr id="12" name="Picture Placeholder 11">
            <a:extLst>
              <a:ext uri="{FF2B5EF4-FFF2-40B4-BE49-F238E27FC236}">
                <a16:creationId xmlns:a16="http://schemas.microsoft.com/office/drawing/2014/main" xmlns="" id="{6B3F603D-5FB9-45DB-ADCD-036B0506E184}"/>
              </a:ext>
            </a:extLst>
          </p:cNvPr>
          <p:cNvPicPr>
            <a:picLocks noGrp="1" noChangeAspect="1"/>
          </p:cNvPicPr>
          <p:nvPr>
            <p:ph type="pic" sz="quarter" idx="14"/>
          </p:nvPr>
        </p:nvPicPr>
        <p:blipFill>
          <a:blip r:embed="rId2"/>
          <a:srcRect l="18973" r="18973"/>
          <a:stretch>
            <a:fillRect/>
          </a:stretch>
        </p:blipFill>
        <p:spPr/>
      </p:pic>
      <p:sp>
        <p:nvSpPr>
          <p:cNvPr id="4" name="Slide Number Placeholder 3">
            <a:extLst>
              <a:ext uri="{FF2B5EF4-FFF2-40B4-BE49-F238E27FC236}">
                <a16:creationId xmlns:a16="http://schemas.microsoft.com/office/drawing/2014/main" xmlns="" id="{032CAA62-2571-4376-9540-B7178156ECD3}"/>
              </a:ext>
            </a:extLst>
          </p:cNvPr>
          <p:cNvSpPr>
            <a:spLocks noGrp="1"/>
          </p:cNvSpPr>
          <p:nvPr>
            <p:ph type="sldNum" sz="quarter" idx="4"/>
          </p:nvPr>
        </p:nvSpPr>
        <p:spPr/>
        <p:txBody>
          <a:bodyPr/>
          <a:lstStyle/>
          <a:p>
            <a:fld id="{8C2E478F-E849-4A8C-AF1F-CBCC78A7CBFA}" type="slidenum">
              <a:rPr lang="en-US" smtClean="0"/>
              <a:t>7</a:t>
            </a:fld>
            <a:endParaRPr lang="en-US" dirty="0"/>
          </a:p>
        </p:txBody>
      </p:sp>
      <p:sp>
        <p:nvSpPr>
          <p:cNvPr id="6" name="Title 5">
            <a:extLst>
              <a:ext uri="{FF2B5EF4-FFF2-40B4-BE49-F238E27FC236}">
                <a16:creationId xmlns:a16="http://schemas.microsoft.com/office/drawing/2014/main" xmlns="" id="{7E2681D0-395D-4775-B942-D5896D0BB535}"/>
              </a:ext>
            </a:extLst>
          </p:cNvPr>
          <p:cNvSpPr>
            <a:spLocks noGrp="1"/>
          </p:cNvSpPr>
          <p:nvPr>
            <p:ph type="title"/>
          </p:nvPr>
        </p:nvSpPr>
        <p:spPr/>
        <p:txBody>
          <a:bodyPr/>
          <a:lstStyle/>
          <a:p>
            <a:r>
              <a:rPr lang="en-US" dirty="0" smtClean="0"/>
              <a:t>Functionality of newsletter</a:t>
            </a:r>
            <a:endParaRPr lang="en-US" dirty="0"/>
          </a:p>
        </p:txBody>
      </p:sp>
      <p:sp>
        <p:nvSpPr>
          <p:cNvPr id="3" name="Content Placeholder 2"/>
          <p:cNvSpPr>
            <a:spLocks noGrp="1"/>
          </p:cNvSpPr>
          <p:nvPr>
            <p:ph idx="1"/>
          </p:nvPr>
        </p:nvSpPr>
        <p:spPr>
          <a:xfrm>
            <a:off x="6172200" y="2475767"/>
            <a:ext cx="4646246" cy="2218585"/>
          </a:xfrm>
        </p:spPr>
        <p:txBody>
          <a:bodyPr/>
          <a:lstStyle/>
          <a:p>
            <a:pPr marL="0" indent="0">
              <a:buNone/>
            </a:pPr>
            <a:r>
              <a:rPr lang="en-US" dirty="0"/>
              <a:t>Newsletters keep customers and prospects up to date with developments in your company. By selecting the right content, you can keep your audience informed on topics such as new products, special promotional offers and your company’s participation in exhibitions and conferences. We can also use newsletters to inform customers about your financial results and any important executive, sales or customer service appointments</a:t>
            </a:r>
            <a:r>
              <a:rPr lang="en-US" dirty="0" smtClean="0"/>
              <a:t>.</a:t>
            </a:r>
            <a:endParaRPr lang="en-IN" dirty="0"/>
          </a:p>
        </p:txBody>
      </p:sp>
    </p:spTree>
    <p:extLst>
      <p:ext uri="{BB962C8B-B14F-4D97-AF65-F5344CB8AC3E}">
        <p14:creationId xmlns:p14="http://schemas.microsoft.com/office/powerpoint/2010/main" val="370223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bg/>
                                          </p:spTgt>
                                        </p:tgtEl>
                                        <p:attrNameLst>
                                          <p:attrName>style.visibility</p:attrName>
                                        </p:attrNameLst>
                                      </p:cBhvr>
                                      <p:to>
                                        <p:strVal val="visible"/>
                                      </p:to>
                                    </p:set>
                                    <p:animEffect transition="in" filter="fade">
                                      <p:cBhvr>
                                        <p:cTn id="14" dur="1000"/>
                                        <p:tgtEl>
                                          <p:spTgt spid="2">
                                            <p:bg/>
                                          </p:spTgt>
                                        </p:tgtEl>
                                      </p:cBhvr>
                                    </p:animEffect>
                                    <p:anim calcmode="lin" valueType="num">
                                      <p:cBhvr>
                                        <p:cTn id="15" dur="1000" fill="hold"/>
                                        <p:tgtEl>
                                          <p:spTgt spid="2">
                                            <p:bg/>
                                          </p:spTgt>
                                        </p:tgtEl>
                                        <p:attrNameLst>
                                          <p:attrName>ppt_x</p:attrName>
                                        </p:attrNameLst>
                                      </p:cBhvr>
                                      <p:tavLst>
                                        <p:tav tm="0">
                                          <p:val>
                                            <p:strVal val="#ppt_x"/>
                                          </p:val>
                                        </p:tav>
                                        <p:tav tm="100000">
                                          <p:val>
                                            <p:strVal val="#ppt_x"/>
                                          </p:val>
                                        </p:tav>
                                      </p:tavLst>
                                    </p:anim>
                                    <p:anim calcmode="lin" valueType="num">
                                      <p:cBhvr>
                                        <p:cTn id="16" dur="1000" fill="hold"/>
                                        <p:tgtEl>
                                          <p:spTgt spid="2">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64BB537-AE1A-4FE4-91B8-598FA7FCACF9}"/>
              </a:ext>
            </a:extLst>
          </p:cNvPr>
          <p:cNvSpPr>
            <a:spLocks noGrp="1"/>
          </p:cNvSpPr>
          <p:nvPr>
            <p:ph type="body" sz="quarter" idx="16"/>
          </p:nvPr>
        </p:nvSpPr>
        <p:spPr>
          <a:xfrm>
            <a:off x="6225539" y="1546138"/>
            <a:ext cx="4023360" cy="511262"/>
          </a:xfrm>
        </p:spPr>
        <p:txBody>
          <a:bodyPr/>
          <a:lstStyle/>
          <a:p>
            <a:r>
              <a:rPr lang="en-US" dirty="0" smtClean="0"/>
              <a:t>WHY WE MAKING A NEWSLETTER IS THERE ANY SCOPE ?</a:t>
            </a:r>
            <a:endParaRPr lang="en-US" dirty="0"/>
          </a:p>
        </p:txBody>
      </p:sp>
      <p:sp>
        <p:nvSpPr>
          <p:cNvPr id="4" name="Slide Number Placeholder 3">
            <a:extLst>
              <a:ext uri="{FF2B5EF4-FFF2-40B4-BE49-F238E27FC236}">
                <a16:creationId xmlns:a16="http://schemas.microsoft.com/office/drawing/2014/main" xmlns="" id="{404B27CA-CC5B-4954-A619-8B8BAF3C726A}"/>
              </a:ext>
            </a:extLst>
          </p:cNvPr>
          <p:cNvSpPr>
            <a:spLocks noGrp="1"/>
          </p:cNvSpPr>
          <p:nvPr>
            <p:ph type="sldNum" sz="quarter" idx="4"/>
          </p:nvPr>
        </p:nvSpPr>
        <p:spPr/>
        <p:txBody>
          <a:bodyPr/>
          <a:lstStyle/>
          <a:p>
            <a:fld id="{8C2E478F-E849-4A8C-AF1F-CBCC78A7CBFA}" type="slidenum">
              <a:rPr lang="en-US" smtClean="0"/>
              <a:t>8</a:t>
            </a:fld>
            <a:endParaRPr lang="en-US" dirty="0"/>
          </a:p>
        </p:txBody>
      </p:sp>
      <p:sp>
        <p:nvSpPr>
          <p:cNvPr id="5" name="Content Placeholder 4">
            <a:extLst>
              <a:ext uri="{FF2B5EF4-FFF2-40B4-BE49-F238E27FC236}">
                <a16:creationId xmlns:a16="http://schemas.microsoft.com/office/drawing/2014/main" xmlns="" id="{8418C8DE-DE09-4311-8317-E79B2FD3C4A7}"/>
              </a:ext>
            </a:extLst>
          </p:cNvPr>
          <p:cNvSpPr>
            <a:spLocks noGrp="1"/>
          </p:cNvSpPr>
          <p:nvPr>
            <p:ph idx="1"/>
          </p:nvPr>
        </p:nvSpPr>
        <p:spPr>
          <a:xfrm>
            <a:off x="6200774" y="2304648"/>
            <a:ext cx="4646246" cy="2218585"/>
          </a:xfrm>
        </p:spPr>
        <p:txBody>
          <a:bodyPr/>
          <a:lstStyle/>
          <a:p>
            <a:pPr marL="0" indent="0">
              <a:buNone/>
            </a:pPr>
            <a:r>
              <a:rPr lang="en-US" dirty="0" smtClean="0"/>
              <a:t>Email </a:t>
            </a:r>
            <a:r>
              <a:rPr lang="en-US" dirty="0"/>
              <a:t>is most common thing which almost every person have whether it’s a student or a business man. Newsletter use Email as source to interact with different user to share information among subscriber. As the growth of society increases there are more people who are surfing through the internet and approx. more than 40 times there is a possibility of getting new customer from email marketing than from Facebook or Twitter. </a:t>
            </a:r>
          </a:p>
        </p:txBody>
      </p:sp>
      <p:sp>
        <p:nvSpPr>
          <p:cNvPr id="6" name="Title 5">
            <a:extLst>
              <a:ext uri="{FF2B5EF4-FFF2-40B4-BE49-F238E27FC236}">
                <a16:creationId xmlns:a16="http://schemas.microsoft.com/office/drawing/2014/main" xmlns="" id="{F4EEC2FC-03BC-434E-AA0F-4C644A8928ED}"/>
              </a:ext>
            </a:extLst>
          </p:cNvPr>
          <p:cNvSpPr>
            <a:spLocks noGrp="1"/>
          </p:cNvSpPr>
          <p:nvPr>
            <p:ph type="title"/>
          </p:nvPr>
        </p:nvSpPr>
        <p:spPr/>
        <p:txBody>
          <a:bodyPr/>
          <a:lstStyle/>
          <a:p>
            <a:r>
              <a:rPr lang="en-US" dirty="0" smtClean="0"/>
              <a:t>FUTURE SCOPE</a:t>
            </a:r>
            <a:endParaRPr lang="en-US" dirty="0"/>
          </a:p>
        </p:txBody>
      </p:sp>
      <p:pic>
        <p:nvPicPr>
          <p:cNvPr id="9" name="Picture Placeholder 8" descr="report from McKinsey showing customer acquisition growing for email over time, with other channels staying consistent or declining"/>
          <p:cNvPicPr>
            <a:picLocks noGrp="1"/>
          </p:cNvPicPr>
          <p:nvPr>
            <p:ph type="pic" sz="quarter" idx="14"/>
          </p:nvPr>
        </p:nvPicPr>
        <p:blipFill rotWithShape="1">
          <a:blip r:embed="rId2">
            <a:extLst>
              <a:ext uri="{28A0092B-C50C-407E-A947-70E740481C1C}">
                <a14:useLocalDpi xmlns:a14="http://schemas.microsoft.com/office/drawing/2010/main" val="0"/>
              </a:ext>
            </a:extLst>
          </a:blip>
          <a:srcRect l="-8158" t="-206" r="-11241"/>
          <a:stretch/>
        </p:blipFill>
        <p:spPr bwMode="auto">
          <a:xfrm>
            <a:off x="-504824" y="1743075"/>
            <a:ext cx="7381874" cy="4610100"/>
          </a:xfrm>
          <a:prstGeom prst="rect">
            <a:avLst/>
          </a:prstGeom>
          <a:noFill/>
          <a:ln>
            <a:noFill/>
          </a:ln>
        </p:spPr>
      </p:pic>
    </p:spTree>
    <p:extLst>
      <p:ext uri="{BB962C8B-B14F-4D97-AF65-F5344CB8AC3E}">
        <p14:creationId xmlns:p14="http://schemas.microsoft.com/office/powerpoint/2010/main" val="13504674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bg/>
                                          </p:spTgt>
                                        </p:tgtEl>
                                        <p:attrNameLst>
                                          <p:attrName>style.visibility</p:attrName>
                                        </p:attrNameLst>
                                      </p:cBhvr>
                                      <p:to>
                                        <p:strVal val="visible"/>
                                      </p:to>
                                    </p:set>
                                    <p:animEffect transition="in" filter="fade">
                                      <p:cBhvr>
                                        <p:cTn id="14" dur="1000"/>
                                        <p:tgtEl>
                                          <p:spTgt spid="2">
                                            <p:bg/>
                                          </p:spTgt>
                                        </p:tgtEl>
                                      </p:cBhvr>
                                    </p:animEffect>
                                    <p:anim calcmode="lin" valueType="num">
                                      <p:cBhvr>
                                        <p:cTn id="15" dur="1000" fill="hold"/>
                                        <p:tgtEl>
                                          <p:spTgt spid="2">
                                            <p:bg/>
                                          </p:spTgt>
                                        </p:tgtEl>
                                        <p:attrNameLst>
                                          <p:attrName>ppt_x</p:attrName>
                                        </p:attrNameLst>
                                      </p:cBhvr>
                                      <p:tavLst>
                                        <p:tav tm="0">
                                          <p:val>
                                            <p:strVal val="#ppt_x"/>
                                          </p:val>
                                        </p:tav>
                                        <p:tav tm="100000">
                                          <p:val>
                                            <p:strVal val="#ppt_x"/>
                                          </p:val>
                                        </p:tav>
                                      </p:tavLst>
                                    </p:anim>
                                    <p:anim calcmode="lin" valueType="num">
                                      <p:cBhvr>
                                        <p:cTn id="16" dur="1000" fill="hold"/>
                                        <p:tgtEl>
                                          <p:spTgt spid="2">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5"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xmlns=""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xmlns=""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xmlns=""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p:pic>
      <p:pic>
        <p:nvPicPr>
          <p:cNvPr id="12" name="Online Image Placeholder 11" descr="Smart Phone">
            <a:extLst>
              <a:ext uri="{FF2B5EF4-FFF2-40B4-BE49-F238E27FC236}">
                <a16:creationId xmlns:a16="http://schemas.microsoft.com/office/drawing/2014/main" xmlns="" id="{4E709B75-16EA-4581-AED9-567DEF45A6B2}"/>
              </a:ext>
            </a:extLst>
          </p:cNvPr>
          <p:cNvPicPr>
            <a:picLocks noGrp="1" noChangeAspect="1"/>
          </p:cNvPicPr>
          <p:nvPr>
            <p:ph type="clipArt" sz="quarter" idx="20"/>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5730873" y="3118670"/>
            <a:ext cx="730250" cy="730250"/>
          </a:xfrm>
        </p:spPr>
      </p:pic>
      <p:pic>
        <p:nvPicPr>
          <p:cNvPr id="28" name="Online Image Placeholder 27" descr="Envelope">
            <a:extLst>
              <a:ext uri="{FF2B5EF4-FFF2-40B4-BE49-F238E27FC236}">
                <a16:creationId xmlns:a16="http://schemas.microsoft.com/office/drawing/2014/main" xmlns="" id="{D4D09222-33EB-4F99-9A89-51E2E1E97584}"/>
              </a:ext>
            </a:extLst>
          </p:cNvPr>
          <p:cNvPicPr>
            <a:picLocks noGrp="1" noChangeAspect="1"/>
          </p:cNvPicPr>
          <p:nvPr>
            <p:ph type="clipArt" sz="quarter" idx="21"/>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xmlns="" r:embed="rId9"/>
              </a:ext>
            </a:extLst>
          </a:blip>
          <a:stretch>
            <a:fillRect/>
          </a:stretch>
        </p:blipFill>
        <p:spPr/>
      </p:pic>
      <p:sp>
        <p:nvSpPr>
          <p:cNvPr id="8" name="Text Placeholder 7">
            <a:extLst>
              <a:ext uri="{FF2B5EF4-FFF2-40B4-BE49-F238E27FC236}">
                <a16:creationId xmlns:a16="http://schemas.microsoft.com/office/drawing/2014/main" xmlns="" id="{0B070B25-2BBC-49AC-9CFA-1CD7195DF2D6}"/>
              </a:ext>
            </a:extLst>
          </p:cNvPr>
          <p:cNvSpPr>
            <a:spLocks noGrp="1"/>
          </p:cNvSpPr>
          <p:nvPr>
            <p:ph type="body" sz="quarter" idx="16"/>
          </p:nvPr>
        </p:nvSpPr>
        <p:spPr>
          <a:xfrm>
            <a:off x="407773" y="3903126"/>
            <a:ext cx="3567695" cy="518795"/>
          </a:xfrm>
        </p:spPr>
        <p:txBody>
          <a:bodyPr/>
          <a:lstStyle/>
          <a:p>
            <a:r>
              <a:rPr lang="en-US" dirty="0" smtClean="0"/>
              <a:t>RITIK AGARWAL</a:t>
            </a:r>
            <a:endParaRPr lang="en-US" dirty="0"/>
          </a:p>
        </p:txBody>
      </p:sp>
      <p:sp>
        <p:nvSpPr>
          <p:cNvPr id="9" name="Text Placeholder 8">
            <a:extLst>
              <a:ext uri="{FF2B5EF4-FFF2-40B4-BE49-F238E27FC236}">
                <a16:creationId xmlns:a16="http://schemas.microsoft.com/office/drawing/2014/main" xmlns="" id="{9E2524A0-105C-4170-BB48-CD0756FB3DFE}"/>
              </a:ext>
            </a:extLst>
          </p:cNvPr>
          <p:cNvSpPr>
            <a:spLocks noGrp="1"/>
          </p:cNvSpPr>
          <p:nvPr>
            <p:ph type="body" sz="quarter" idx="17"/>
          </p:nvPr>
        </p:nvSpPr>
        <p:spPr/>
        <p:txBody>
          <a:bodyPr/>
          <a:lstStyle/>
          <a:p>
            <a:r>
              <a:rPr lang="en-US" dirty="0"/>
              <a:t>+91 </a:t>
            </a:r>
            <a:r>
              <a:rPr lang="en-US" dirty="0" smtClean="0"/>
              <a:t>8851351072</a:t>
            </a:r>
            <a:endParaRPr lang="en-US" dirty="0"/>
          </a:p>
        </p:txBody>
      </p:sp>
      <p:sp>
        <p:nvSpPr>
          <p:cNvPr id="10" name="Text Placeholder 9">
            <a:extLst>
              <a:ext uri="{FF2B5EF4-FFF2-40B4-BE49-F238E27FC236}">
                <a16:creationId xmlns:a16="http://schemas.microsoft.com/office/drawing/2014/main" xmlns="" id="{6E57A531-5B0F-485D-A015-BC78AD089BA6}"/>
              </a:ext>
            </a:extLst>
          </p:cNvPr>
          <p:cNvSpPr>
            <a:spLocks noGrp="1"/>
          </p:cNvSpPr>
          <p:nvPr>
            <p:ph type="body" sz="quarter" idx="18"/>
          </p:nvPr>
        </p:nvSpPr>
        <p:spPr/>
        <p:txBody>
          <a:bodyPr>
            <a:normAutofit/>
          </a:bodyPr>
          <a:lstStyle/>
          <a:p>
            <a:r>
              <a:rPr lang="en-US" dirty="0"/>
              <a:t>r</a:t>
            </a:r>
            <a:r>
              <a:rPr lang="en-US" dirty="0" smtClean="0"/>
              <a:t>itik.me@gmail.com</a:t>
            </a:r>
            <a:endParaRPr lang="en-US" dirty="0"/>
          </a:p>
        </p:txBody>
      </p:sp>
      <p:sp>
        <p:nvSpPr>
          <p:cNvPr id="3" name="Text Placeholder 2">
            <a:extLst>
              <a:ext uri="{FF2B5EF4-FFF2-40B4-BE49-F238E27FC236}">
                <a16:creationId xmlns:a16="http://schemas.microsoft.com/office/drawing/2014/main" xmlns="" id="{C747C414-85D9-40D6-9BB3-5AF68A84F413}"/>
              </a:ext>
            </a:extLst>
          </p:cNvPr>
          <p:cNvSpPr>
            <a:spLocks noGrp="1"/>
          </p:cNvSpPr>
          <p:nvPr>
            <p:ph type="body" sz="quarter" idx="12"/>
          </p:nvPr>
        </p:nvSpPr>
        <p:spPr>
          <a:xfrm>
            <a:off x="4062412" y="6339205"/>
            <a:ext cx="4067176" cy="518795"/>
          </a:xfrm>
        </p:spPr>
        <p:txBody>
          <a:bodyPr/>
          <a:lstStyle/>
          <a:p>
            <a:r>
              <a:rPr lang="en-US" dirty="0" smtClean="0"/>
              <a:t>Hope to Meet Soon</a:t>
            </a:r>
            <a:endParaRPr lang="en-US" dirty="0"/>
          </a:p>
        </p:txBody>
      </p:sp>
    </p:spTree>
    <p:extLst>
      <p:ext uri="{BB962C8B-B14F-4D97-AF65-F5344CB8AC3E}">
        <p14:creationId xmlns:p14="http://schemas.microsoft.com/office/powerpoint/2010/main" val="9277275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purl.org/dc/terms/"/>
    <ds:schemaRef ds:uri="http://purl.org/dc/dcmityp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16c05727-aa75-4e4a-9b5f-8a80a1165891"/>
    <ds:schemaRef ds:uri="71af3243-3dd4-4a8d-8c0d-dd76da1f02a5"/>
    <ds:schemaRef ds:uri="http://www.w3.org/XML/1998/namespace"/>
    <ds:schemaRef ds:uri="http://purl.org/dc/elements/1.1/"/>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614</TotalTime>
  <Words>298</Words>
  <Application>Microsoft Office PowerPoint</Application>
  <PresentationFormat>Custom</PresentationFormat>
  <Paragraphs>40</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My Newsletter</vt:lpstr>
      <vt:lpstr>Topics</vt:lpstr>
      <vt:lpstr>CERTIFICATE</vt:lpstr>
      <vt:lpstr>What exactly  Newsletter is?</vt:lpstr>
      <vt:lpstr>INTRODUCTION</vt:lpstr>
      <vt:lpstr>Project overview</vt:lpstr>
      <vt:lpstr>Functionality of newsletter</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Crisis</dc:title>
  <dc:creator>acer</dc:creator>
  <cp:lastModifiedBy>MUSKAN</cp:lastModifiedBy>
  <cp:revision>37</cp:revision>
  <dcterms:created xsi:type="dcterms:W3CDTF">2020-09-02T14:55:01Z</dcterms:created>
  <dcterms:modified xsi:type="dcterms:W3CDTF">2020-09-25T02:26:34Z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