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0" r:id="rId5"/>
    <p:sldId id="271" r:id="rId6"/>
    <p:sldId id="272" r:id="rId7"/>
    <p:sldId id="258" r:id="rId8"/>
    <p:sldId id="259" r:id="rId9"/>
    <p:sldId id="266" r:id="rId10"/>
    <p:sldId id="260" r:id="rId11"/>
    <p:sldId id="261" r:id="rId12"/>
    <p:sldId id="262" r:id="rId13"/>
    <p:sldId id="263" r:id="rId14"/>
    <p:sldId id="267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B8B-C667-425B-B73C-016E41F26D65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24A2-8885-4C59-A310-89F7AD650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B8B-C667-425B-B73C-016E41F26D65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24A2-8885-4C59-A310-89F7AD650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B8B-C667-425B-B73C-016E41F26D65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24A2-8885-4C59-A310-89F7AD650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B8B-C667-425B-B73C-016E41F26D65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24A2-8885-4C59-A310-89F7AD650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B8B-C667-425B-B73C-016E41F26D65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24A2-8885-4C59-A310-89F7AD650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B8B-C667-425B-B73C-016E41F26D65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24A2-8885-4C59-A310-89F7AD650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B8B-C667-425B-B73C-016E41F26D65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24A2-8885-4C59-A310-89F7AD650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B8B-C667-425B-B73C-016E41F26D65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24A2-8885-4C59-A310-89F7AD650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B8B-C667-425B-B73C-016E41F26D65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24A2-8885-4C59-A310-89F7AD650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B8B-C667-425B-B73C-016E41F26D65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24A2-8885-4C59-A310-89F7AD650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3B8B-C667-425B-B73C-016E41F26D65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24A2-8885-4C59-A310-89F7AD650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23B8B-C667-425B-B73C-016E41F26D65}" type="datetimeFigureOut">
              <a:rPr lang="en-US" smtClean="0"/>
              <a:pPr/>
              <a:t>13-Aug-19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A24A2-8885-4C59-A310-89F7AD650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PL/SQL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Demonstrate </a:t>
            </a:r>
            <a:r>
              <a:rPr lang="en-US" b="1" dirty="0" smtClean="0"/>
              <a:t>Declaring, Defining and Invoking </a:t>
            </a:r>
            <a:r>
              <a:rPr lang="en-US" dirty="0" smtClean="0"/>
              <a:t>a simple PL/SQL function which will compute and return the reverse of a number.</a:t>
            </a:r>
          </a:p>
          <a:p>
            <a:pPr>
              <a:buNone/>
            </a:pPr>
            <a:r>
              <a:rPr lang="en-US" dirty="0" smtClean="0"/>
              <a:t>declare </a:t>
            </a:r>
          </a:p>
          <a:p>
            <a:pPr>
              <a:buNone/>
            </a:pPr>
            <a:r>
              <a:rPr lang="en-US" dirty="0" smtClean="0"/>
              <a:t>   </a:t>
            </a:r>
          </a:p>
          <a:p>
            <a:pPr>
              <a:buNone/>
            </a:pPr>
            <a:r>
              <a:rPr lang="en-US" dirty="0" smtClean="0"/>
              <a:t>    a </a:t>
            </a:r>
            <a:r>
              <a:rPr lang="en-US" dirty="0" err="1" smtClean="0"/>
              <a:t>int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    c </a:t>
            </a:r>
            <a:r>
              <a:rPr lang="en-US" dirty="0" err="1" smtClean="0"/>
              <a:t>int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    n </a:t>
            </a:r>
            <a:r>
              <a:rPr lang="en-US" dirty="0" err="1" smtClean="0"/>
              <a:t>int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   rev </a:t>
            </a:r>
            <a:r>
              <a:rPr lang="en-US" dirty="0" err="1" smtClean="0"/>
              <a:t>int</a:t>
            </a:r>
            <a:r>
              <a:rPr lang="en-US" dirty="0" smtClean="0"/>
              <a:t>:=0; </a:t>
            </a:r>
          </a:p>
          <a:p>
            <a:pPr>
              <a:buNone/>
            </a:pPr>
            <a:r>
              <a:rPr lang="en-US" dirty="0" smtClean="0"/>
              <a:t>    r </a:t>
            </a:r>
            <a:r>
              <a:rPr lang="en-US" dirty="0" err="1" smtClean="0"/>
              <a:t>int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// Defining function  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reverse_it</a:t>
            </a:r>
            <a:r>
              <a:rPr lang="en-US" dirty="0" smtClean="0"/>
              <a:t>( x  IN </a:t>
            </a:r>
            <a:r>
              <a:rPr lang="en-US" dirty="0" err="1" smtClean="0"/>
              <a:t>int</a:t>
            </a:r>
            <a:r>
              <a:rPr lang="en-US" dirty="0" smtClean="0"/>
              <a:t>)  </a:t>
            </a:r>
          </a:p>
          <a:p>
            <a:pPr>
              <a:buNone/>
            </a:pPr>
            <a:r>
              <a:rPr lang="en-US" dirty="0" smtClean="0"/>
              <a:t>return  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as </a:t>
            </a:r>
          </a:p>
          <a:p>
            <a:pPr>
              <a:buNone/>
            </a:pPr>
            <a:r>
              <a:rPr lang="en-US" dirty="0" smtClean="0"/>
              <a:t>z </a:t>
            </a:r>
            <a:r>
              <a:rPr lang="en-US" dirty="0" err="1" smtClean="0"/>
              <a:t>int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// function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Autofit/>
          </a:bodyPr>
          <a:lstStyle/>
          <a:p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begin </a:t>
            </a:r>
          </a:p>
          <a:p>
            <a:pPr>
              <a:buNone/>
            </a:pPr>
            <a:r>
              <a:rPr lang="en-US" sz="1400" dirty="0" smtClean="0"/>
              <a:t>    n := x; </a:t>
            </a:r>
          </a:p>
          <a:p>
            <a:pPr>
              <a:buNone/>
            </a:pPr>
            <a:r>
              <a:rPr lang="en-US" sz="1400" dirty="0" smtClean="0"/>
              <a:t>          </a:t>
            </a:r>
          </a:p>
          <a:p>
            <a:pPr>
              <a:buNone/>
            </a:pPr>
            <a:r>
              <a:rPr lang="en-US" sz="1400" dirty="0" smtClean="0"/>
              <a:t>    while (n &gt; 0) </a:t>
            </a:r>
          </a:p>
          <a:p>
            <a:pPr>
              <a:buNone/>
            </a:pPr>
            <a:r>
              <a:rPr lang="en-US" sz="1400" dirty="0" smtClean="0"/>
              <a:t>    loop </a:t>
            </a:r>
          </a:p>
          <a:p>
            <a:pPr>
              <a:buNone/>
            </a:pPr>
            <a:r>
              <a:rPr lang="en-US" sz="1400" dirty="0" smtClean="0"/>
              <a:t>        r := mod(n, 10); </a:t>
            </a:r>
          </a:p>
          <a:p>
            <a:pPr>
              <a:buNone/>
            </a:pPr>
            <a:r>
              <a:rPr lang="en-US" sz="1400" dirty="0" smtClean="0"/>
              <a:t>        rev := (rev * 10) + r; </a:t>
            </a:r>
          </a:p>
          <a:p>
            <a:pPr>
              <a:buNone/>
            </a:pPr>
            <a:r>
              <a:rPr lang="en-US" sz="1400" dirty="0" smtClean="0"/>
              <a:t>        n := </a:t>
            </a:r>
            <a:r>
              <a:rPr lang="en-US" sz="1400" dirty="0" err="1" smtClean="0"/>
              <a:t>trunc</a:t>
            </a:r>
            <a:r>
              <a:rPr lang="en-US" sz="1400" dirty="0" smtClean="0"/>
              <a:t>(n / 10); </a:t>
            </a:r>
          </a:p>
          <a:p>
            <a:pPr>
              <a:buNone/>
            </a:pPr>
            <a:r>
              <a:rPr lang="en-US" sz="1400" dirty="0" smtClean="0"/>
              <a:t>    end loop; </a:t>
            </a:r>
          </a:p>
          <a:p>
            <a:pPr>
              <a:buNone/>
            </a:pPr>
            <a:r>
              <a:rPr lang="en-US" sz="1400" dirty="0" smtClean="0"/>
              <a:t>      </a:t>
            </a:r>
          </a:p>
          <a:p>
            <a:pPr>
              <a:buNone/>
            </a:pPr>
            <a:r>
              <a:rPr lang="en-US" sz="1400" dirty="0" smtClean="0"/>
              <a:t>    z := rev; </a:t>
            </a:r>
          </a:p>
          <a:p>
            <a:pPr>
              <a:buNone/>
            </a:pPr>
            <a:r>
              <a:rPr lang="en-US" sz="1400" dirty="0" smtClean="0"/>
              <a:t>    return z; </a:t>
            </a:r>
          </a:p>
          <a:p>
            <a:pPr>
              <a:buNone/>
            </a:pPr>
            <a:r>
              <a:rPr lang="en-US" sz="1400" dirty="0" smtClean="0"/>
              <a:t>      </a:t>
            </a:r>
          </a:p>
          <a:p>
            <a:pPr>
              <a:buNone/>
            </a:pPr>
            <a:r>
              <a:rPr lang="en-US" sz="1400" dirty="0" smtClean="0"/>
              <a:t>end  ;   </a:t>
            </a:r>
          </a:p>
          <a:p>
            <a:pPr>
              <a:buNone/>
            </a:pPr>
            <a:r>
              <a:rPr lang="en-US" sz="1400" dirty="0" smtClean="0"/>
              <a:t>  </a:t>
            </a:r>
          </a:p>
          <a:p>
            <a:pPr>
              <a:buNone/>
            </a:pPr>
            <a:r>
              <a:rPr lang="en-US" sz="1400" dirty="0" smtClean="0"/>
              <a:t>BEGIN   </a:t>
            </a:r>
          </a:p>
          <a:p>
            <a:pPr>
              <a:buNone/>
            </a:pPr>
            <a:r>
              <a:rPr lang="en-US" sz="1400" dirty="0" smtClean="0"/>
              <a:t>   a := 123456789;     </a:t>
            </a:r>
          </a:p>
          <a:p>
            <a:pPr>
              <a:buNone/>
            </a:pPr>
            <a:r>
              <a:rPr lang="en-US" sz="1400" dirty="0" smtClean="0"/>
              <a:t>     </a:t>
            </a:r>
          </a:p>
          <a:p>
            <a:pPr>
              <a:buNone/>
            </a:pPr>
            <a:r>
              <a:rPr lang="en-US" sz="1400" dirty="0" smtClean="0"/>
              <a:t>   c := </a:t>
            </a:r>
            <a:r>
              <a:rPr lang="en-US" sz="1400" dirty="0" err="1" smtClean="0"/>
              <a:t>reverse_it</a:t>
            </a:r>
            <a:r>
              <a:rPr lang="en-US" sz="1400" dirty="0" smtClean="0"/>
              <a:t>(a);   </a:t>
            </a:r>
          </a:p>
          <a:p>
            <a:pPr>
              <a:buNone/>
            </a:pPr>
            <a:r>
              <a:rPr lang="en-US" sz="1400" dirty="0" smtClean="0"/>
              <a:t>   </a:t>
            </a:r>
            <a:r>
              <a:rPr lang="en-US" sz="1400" dirty="0" err="1" smtClean="0"/>
              <a:t>dbms_output.put_line</a:t>
            </a:r>
            <a:r>
              <a:rPr lang="en-US" sz="1400" dirty="0" smtClean="0"/>
              <a:t>('the reverse of number is  ' || c);   </a:t>
            </a:r>
          </a:p>
          <a:p>
            <a:pPr>
              <a:buNone/>
            </a:pPr>
            <a:r>
              <a:rPr lang="en-US" sz="1400" dirty="0" smtClean="0"/>
              <a:t>  </a:t>
            </a:r>
          </a:p>
          <a:p>
            <a:pPr>
              <a:buNone/>
            </a:pPr>
            <a:r>
              <a:rPr lang="en-US" sz="1400" dirty="0" smtClean="0"/>
              <a:t>END;   </a:t>
            </a:r>
          </a:p>
          <a:p>
            <a:pPr>
              <a:buNone/>
            </a:pPr>
            <a:r>
              <a:rPr lang="en-US" sz="1400" b="1" dirty="0" smtClean="0"/>
              <a:t>Output: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the reverse of number is 987654321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EXP-3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Recursive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functions example: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DECLARE   </a:t>
            </a:r>
          </a:p>
          <a:p>
            <a:pPr>
              <a:buNone/>
            </a:pPr>
            <a:r>
              <a:rPr lang="en-US" dirty="0" smtClean="0"/>
              <a:t>   num </a:t>
            </a:r>
            <a:r>
              <a:rPr lang="en-US" dirty="0" err="1" smtClean="0"/>
              <a:t>int</a:t>
            </a:r>
            <a:r>
              <a:rPr lang="en-US" dirty="0" smtClean="0"/>
              <a:t>;   </a:t>
            </a:r>
          </a:p>
          <a:p>
            <a:pPr>
              <a:buNone/>
            </a:pPr>
            <a:r>
              <a:rPr lang="en-US" dirty="0" smtClean="0"/>
              <a:t>   answer </a:t>
            </a:r>
            <a:r>
              <a:rPr lang="en-US" dirty="0" err="1" smtClean="0"/>
              <a:t>int</a:t>
            </a:r>
            <a:r>
              <a:rPr lang="en-US" dirty="0" smtClean="0"/>
              <a:t>;   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// Defining function   </a:t>
            </a:r>
          </a:p>
          <a:p>
            <a:pPr>
              <a:buNone/>
            </a:pPr>
            <a:r>
              <a:rPr lang="en-US" dirty="0" smtClean="0"/>
              <a:t>FUNCTION factorial(x number)   </a:t>
            </a:r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int</a:t>
            </a:r>
            <a:r>
              <a:rPr lang="en-US" dirty="0" smtClean="0"/>
              <a:t>   </a:t>
            </a:r>
          </a:p>
          <a:p>
            <a:pPr>
              <a:buNone/>
            </a:pPr>
            <a:r>
              <a:rPr lang="en-US" dirty="0" smtClean="0"/>
              <a:t>IS   </a:t>
            </a:r>
          </a:p>
          <a:p>
            <a:pPr>
              <a:buNone/>
            </a:pPr>
            <a:r>
              <a:rPr lang="en-US" dirty="0" smtClean="0"/>
              <a:t>   f </a:t>
            </a:r>
            <a:r>
              <a:rPr lang="en-US" dirty="0" err="1" smtClean="0"/>
              <a:t>int</a:t>
            </a:r>
            <a:r>
              <a:rPr lang="en-US" dirty="0" smtClean="0"/>
              <a:t>;   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BEGIN   </a:t>
            </a:r>
          </a:p>
          <a:p>
            <a:pPr>
              <a:buNone/>
            </a:pPr>
            <a:r>
              <a:rPr lang="en-US" dirty="0" smtClean="0"/>
              <a:t>   IF x = 0 THEN   </a:t>
            </a:r>
          </a:p>
          <a:p>
            <a:pPr>
              <a:buNone/>
            </a:pPr>
            <a:r>
              <a:rPr lang="en-US" dirty="0" smtClean="0"/>
              <a:t>      f := 1;   </a:t>
            </a:r>
          </a:p>
          <a:p>
            <a:pPr>
              <a:buNone/>
            </a:pPr>
            <a:r>
              <a:rPr lang="en-US" dirty="0" smtClean="0"/>
              <a:t>   ELSE   </a:t>
            </a:r>
          </a:p>
          <a:p>
            <a:pPr>
              <a:buNone/>
            </a:pPr>
            <a:r>
              <a:rPr lang="en-US" dirty="0" smtClean="0"/>
              <a:t>      f := x * factorial(x - 1);   </a:t>
            </a:r>
          </a:p>
          <a:p>
            <a:pPr>
              <a:buNone/>
            </a:pPr>
            <a:r>
              <a:rPr lang="en-US" dirty="0" smtClean="0"/>
              <a:t>   END IF;   </a:t>
            </a:r>
          </a:p>
          <a:p>
            <a:pPr>
              <a:buNone/>
            </a:pPr>
            <a:r>
              <a:rPr lang="en-US" dirty="0" smtClean="0"/>
              <a:t>RETURN f;   </a:t>
            </a:r>
          </a:p>
          <a:p>
            <a:pPr>
              <a:buNone/>
            </a:pPr>
            <a:r>
              <a:rPr lang="en-US" dirty="0" smtClean="0"/>
              <a:t>END;   </a:t>
            </a:r>
          </a:p>
          <a:p>
            <a:pPr>
              <a:buNone/>
            </a:pPr>
            <a:r>
              <a:rPr lang="en-US" dirty="0" smtClean="0"/>
              <a:t>    </a:t>
            </a:r>
          </a:p>
          <a:p>
            <a:pPr>
              <a:buNone/>
            </a:pPr>
            <a:r>
              <a:rPr lang="en-US" dirty="0" smtClean="0"/>
              <a:t>BEGIN   </a:t>
            </a:r>
          </a:p>
          <a:p>
            <a:pPr>
              <a:buNone/>
            </a:pPr>
            <a:r>
              <a:rPr lang="en-US" dirty="0" smtClean="0"/>
              <a:t>   num := 5;   </a:t>
            </a:r>
          </a:p>
          <a:p>
            <a:pPr>
              <a:buNone/>
            </a:pPr>
            <a:r>
              <a:rPr lang="en-US" dirty="0" smtClean="0"/>
              <a:t>   answer := factorial(num);   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dbms_output.put_line</a:t>
            </a:r>
            <a:r>
              <a:rPr lang="en-US" dirty="0" smtClean="0"/>
              <a:t>(' Factorial of  '|| num || ' is ' || answer);   </a:t>
            </a:r>
          </a:p>
          <a:p>
            <a:pPr>
              <a:buNone/>
            </a:pPr>
            <a:r>
              <a:rPr lang="en-US" dirty="0" smtClean="0"/>
              <a:t>END;   </a:t>
            </a:r>
          </a:p>
          <a:p>
            <a:pPr>
              <a:buNone/>
            </a:pPr>
            <a:r>
              <a:rPr lang="en-US" i="1" dirty="0" smtClean="0"/>
              <a:t>Output: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Factorial of 5 is 120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Exception handling can be done using exception block in functions but exception handling using </a:t>
            </a:r>
            <a:r>
              <a:rPr lang="en-US" i="1" dirty="0" smtClean="0"/>
              <a:t>try-catch</a:t>
            </a:r>
            <a:r>
              <a:rPr lang="en-US" dirty="0" smtClean="0"/>
              <a:t> block cannot be done. Example: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declare 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int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b float; </a:t>
            </a:r>
          </a:p>
          <a:p>
            <a:pPr>
              <a:buNone/>
            </a:pPr>
            <a:r>
              <a:rPr lang="en-US" dirty="0" err="1" smtClean="0"/>
              <a:t>myexp</a:t>
            </a:r>
            <a:r>
              <a:rPr lang="en-US" dirty="0" smtClean="0"/>
              <a:t> exception; 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function  </a:t>
            </a:r>
            <a:r>
              <a:rPr lang="en-US" dirty="0" err="1" smtClean="0"/>
              <a:t>sqroot</a:t>
            </a:r>
            <a:r>
              <a:rPr lang="en-US" dirty="0" smtClean="0"/>
              <a:t>(x 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return float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as </a:t>
            </a:r>
          </a:p>
          <a:p>
            <a:pPr>
              <a:buNone/>
            </a:pPr>
            <a:r>
              <a:rPr lang="en-US" dirty="0" smtClean="0"/>
              <a:t>answer float; 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if x &lt; 0 then </a:t>
            </a:r>
          </a:p>
          <a:p>
            <a:pPr>
              <a:buNone/>
            </a:pPr>
            <a:r>
              <a:rPr lang="en-US" dirty="0" smtClean="0"/>
              <a:t>raise </a:t>
            </a:r>
            <a:r>
              <a:rPr lang="en-US" dirty="0" err="1" smtClean="0"/>
              <a:t>myexp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// pre-defined </a:t>
            </a:r>
            <a:r>
              <a:rPr lang="en-US" dirty="0" err="1" smtClean="0"/>
              <a:t>sqrt</a:t>
            </a:r>
            <a:r>
              <a:rPr lang="en-US" dirty="0" smtClean="0"/>
              <a:t>()  to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// calculate square root  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answer := SQRT(x);  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end if; </a:t>
            </a:r>
          </a:p>
          <a:p>
            <a:r>
              <a:rPr lang="en-US" dirty="0" smtClean="0"/>
              <a:t>return answer; 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exception 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myexp</a:t>
            </a:r>
            <a:r>
              <a:rPr lang="en-US" dirty="0" smtClean="0"/>
              <a:t> then 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('square of negative number is   </a:t>
            </a:r>
          </a:p>
          <a:p>
            <a:r>
              <a:rPr lang="en-US" dirty="0" smtClean="0"/>
              <a:t>                     not allowed so returning the same  </a:t>
            </a:r>
          </a:p>
          <a:p>
            <a:r>
              <a:rPr lang="en-US" dirty="0" smtClean="0"/>
              <a:t>                     number'); </a:t>
            </a:r>
          </a:p>
          <a:p>
            <a:r>
              <a:rPr lang="en-US" dirty="0" smtClean="0"/>
              <a:t>return x; </a:t>
            </a:r>
          </a:p>
          <a:p>
            <a:r>
              <a:rPr lang="en-US" dirty="0" smtClean="0"/>
              <a:t>end; 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b := </a:t>
            </a:r>
            <a:r>
              <a:rPr lang="en-US" dirty="0" err="1" smtClean="0"/>
              <a:t>sqroot</a:t>
            </a:r>
            <a:r>
              <a:rPr lang="en-US" dirty="0" smtClean="0"/>
              <a:t>(-2); </a:t>
            </a:r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('the value is '|| b); </a:t>
            </a:r>
          </a:p>
          <a:p>
            <a:r>
              <a:rPr lang="en-US" dirty="0" smtClean="0"/>
              <a:t>end; </a:t>
            </a:r>
          </a:p>
          <a:p>
            <a:r>
              <a:rPr lang="en-US" i="1" dirty="0" smtClean="0"/>
              <a:t>Output:</a:t>
            </a:r>
            <a:endParaRPr lang="en-US" dirty="0" smtClean="0"/>
          </a:p>
          <a:p>
            <a:r>
              <a:rPr lang="en-US" dirty="0" smtClean="0"/>
              <a:t>square of negative number is not allowed so returning the same number the value is -2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Advantages:</a:t>
            </a:r>
            <a:endParaRPr lang="en-US" dirty="0" smtClean="0"/>
          </a:p>
          <a:p>
            <a:r>
              <a:rPr lang="en-US" dirty="0" smtClean="0"/>
              <a:t>We can make a single call to the database to run a block of statements thus it improves the performance against running SQL multiple times. This will reduce the number of calls between the database and the application.</a:t>
            </a:r>
          </a:p>
          <a:p>
            <a:r>
              <a:rPr lang="en-US" dirty="0" smtClean="0"/>
              <a:t>We can divide the overall work into small modules which becomes quite manageable also enhancing the readability of the code.</a:t>
            </a:r>
          </a:p>
          <a:p>
            <a:r>
              <a:rPr lang="en-US" dirty="0" smtClean="0"/>
              <a:t>It promotes reusability.</a:t>
            </a:r>
          </a:p>
          <a:p>
            <a:r>
              <a:rPr lang="en-US" dirty="0" smtClean="0"/>
              <a:t>It is secure since the code stays inside the database thus hiding internal database details from the application(user). The user only makes a call to the PL/SQL functions. Hence security and data hiding is ensured.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FUNCTION OBJECTIVE</a:t>
            </a:r>
            <a:endParaRPr lang="en-US" dirty="0" smtClean="0"/>
          </a:p>
          <a:p>
            <a:pPr lvl="1"/>
            <a:r>
              <a:rPr lang="en-US" dirty="0" smtClean="0"/>
              <a:t>Describe the uses of functions</a:t>
            </a:r>
          </a:p>
          <a:p>
            <a:pPr lvl="1"/>
            <a:r>
              <a:rPr lang="en-US" dirty="0" smtClean="0"/>
              <a:t>Create stored functions</a:t>
            </a:r>
          </a:p>
          <a:p>
            <a:pPr lvl="1"/>
            <a:r>
              <a:rPr lang="en-US" dirty="0" smtClean="0"/>
              <a:t>Invoke a function</a:t>
            </a:r>
          </a:p>
          <a:p>
            <a:pPr lvl="1"/>
            <a:r>
              <a:rPr lang="en-US" dirty="0" smtClean="0"/>
              <a:t>Remove a function</a:t>
            </a:r>
          </a:p>
          <a:p>
            <a:pPr lvl="1"/>
            <a:r>
              <a:rPr lang="en-US" dirty="0" smtClean="0"/>
              <a:t>Differentiate between a procedure and a function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function can be used as a part of SQL expression i.e. we can use them with select/update/merge commands. One most important characteristic of a function is that unlike procedures, it must return a 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named PL/SQL block that returns a value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stored in the database as a schema object for repeated execution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called as part of an expression or is used to provide a parameter value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PL/SQL block must have at least one </a:t>
            </a:r>
            <a:r>
              <a:rPr lang="en-US" sz="3200" dirty="0" smtClean="0">
                <a:latin typeface="Courier New" pitchFamily="49" charset="0"/>
              </a:rPr>
              <a:t>RETURN</a:t>
            </a:r>
            <a:r>
              <a:rPr lang="en-US" sz="3200" dirty="0" smtClean="0"/>
              <a:t> statement.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Gray">
          <a:xfrm>
            <a:off x="1004888" y="2622550"/>
            <a:ext cx="7138987" cy="23304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CREATE [OR REPLACE] FUNCTION 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</a:rPr>
              <a:t>function_name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i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[(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parameter1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mode1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datatype1, ...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)]</a:t>
            </a:r>
            <a:endParaRPr 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RETURN 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</a:rPr>
              <a:t>datatype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IS|AS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[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</a:rPr>
              <a:t>local_variable_declarations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 …]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  <a:br>
              <a:rPr lang="en-US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-- 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actions;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RETURN 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END [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</a:rPr>
              <a:t>function_name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];</a:t>
            </a:r>
            <a:endParaRPr lang="en-US" sz="2000" i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blackGray"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norm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CREATE [OR REPLACE] FUNCTION </a:t>
            </a:r>
            <a:r>
              <a:rPr lang="en-US" sz="2400" i="1" dirty="0" err="1">
                <a:solidFill>
                  <a:srgbClr val="000000"/>
                </a:solidFill>
                <a:latin typeface="Courier New" pitchFamily="49" charset="0"/>
              </a:rPr>
              <a:t>function_name</a:t>
            </a: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sz="2400" i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[(</a:t>
            </a: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</a:rPr>
              <a:t>parameter1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</a:rPr>
              <a:t>mode1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</a:rPr>
              <a:t> datatype1, ...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)]</a:t>
            </a:r>
            <a:endParaRPr lang="en-US" sz="2400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RETURN </a:t>
            </a:r>
            <a:r>
              <a:rPr lang="en-US" sz="2400" i="1" dirty="0" err="1">
                <a:solidFill>
                  <a:srgbClr val="000000"/>
                </a:solidFill>
                <a:latin typeface="Courier New" pitchFamily="49" charset="0"/>
              </a:rPr>
              <a:t>datatype</a:t>
            </a: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IS|AS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 [</a:t>
            </a:r>
            <a:r>
              <a:rPr lang="en-US" sz="2400" i="1" dirty="0" err="1">
                <a:solidFill>
                  <a:srgbClr val="000000"/>
                </a:solidFill>
                <a:latin typeface="Courier New" pitchFamily="49" charset="0"/>
              </a:rPr>
              <a:t>local_variable_declarations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; …]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  <a:br>
              <a:rPr lang="en-US" sz="24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  -- </a:t>
            </a: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</a:rPr>
              <a:t>actions;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RETURN </a:t>
            </a: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</a:rPr>
              <a:t>expression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END [</a:t>
            </a:r>
            <a:r>
              <a:rPr lang="en-US" sz="2400" i="1" dirty="0" err="1">
                <a:solidFill>
                  <a:srgbClr val="000000"/>
                </a:solidFill>
                <a:latin typeface="Courier New" pitchFamily="49" charset="0"/>
              </a:rPr>
              <a:t>function_name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];</a:t>
            </a:r>
            <a:endParaRPr lang="en-US" sz="2400" i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1" descr="C:\Documents and Settings\gstokol\My Documents\My Pictures\plsq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1905000"/>
            <a:ext cx="701675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3" descr="C:\Documents and Settings\gstokol\My Documents\My Pictures\edit-screen03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0" y="1992313"/>
            <a:ext cx="10287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5"/>
          <p:cNvSpPr>
            <a:spLocks noChangeArrowheads="1"/>
          </p:cNvSpPr>
          <p:nvPr/>
        </p:nvSpPr>
        <p:spPr bwMode="blackWhite">
          <a:xfrm>
            <a:off x="2209800" y="2744788"/>
            <a:ext cx="377825" cy="379412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bg2"/>
                </a:solidFill>
                <a:latin typeface="Arial" charset="0"/>
              </a:rPr>
              <a:t>1</a:t>
            </a:r>
          </a:p>
        </p:txBody>
      </p:sp>
      <p:sp>
        <p:nvSpPr>
          <p:cNvPr id="7" name="Line 56"/>
          <p:cNvSpPr>
            <a:spLocks noChangeShapeType="1"/>
          </p:cNvSpPr>
          <p:nvPr/>
        </p:nvSpPr>
        <p:spPr bwMode="auto">
          <a:xfrm flipV="1">
            <a:off x="2133600" y="25908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lIns="73152" tIns="36576" rIns="73152" bIns="36576">
            <a:spAutoFit/>
          </a:bodyPr>
          <a:lstStyle/>
          <a:p>
            <a:endParaRPr lang="en-US"/>
          </a:p>
        </p:txBody>
      </p:sp>
      <p:sp>
        <p:nvSpPr>
          <p:cNvPr id="8" name="Oval 57"/>
          <p:cNvSpPr>
            <a:spLocks noChangeArrowheads="1"/>
          </p:cNvSpPr>
          <p:nvPr/>
        </p:nvSpPr>
        <p:spPr bwMode="blackWhite">
          <a:xfrm>
            <a:off x="4340225" y="2744788"/>
            <a:ext cx="377825" cy="379412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bg2"/>
                </a:solidFill>
                <a:latin typeface="Arial" charset="0"/>
              </a:rPr>
              <a:t>2</a:t>
            </a:r>
          </a:p>
        </p:txBody>
      </p:sp>
      <p:sp>
        <p:nvSpPr>
          <p:cNvPr id="9" name="Line 58"/>
          <p:cNvSpPr>
            <a:spLocks noChangeShapeType="1"/>
          </p:cNvSpPr>
          <p:nvPr/>
        </p:nvSpPr>
        <p:spPr bwMode="auto">
          <a:xfrm flipV="1">
            <a:off x="4267200" y="2590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lIns="73152" tIns="36576" rIns="73152" bIns="36576">
            <a:spAutoFit/>
          </a:bodyPr>
          <a:lstStyle/>
          <a:p>
            <a:endParaRPr lang="en-US"/>
          </a:p>
        </p:txBody>
      </p:sp>
      <p:sp>
        <p:nvSpPr>
          <p:cNvPr id="10" name="Oval 59"/>
          <p:cNvSpPr>
            <a:spLocks noChangeArrowheads="1"/>
          </p:cNvSpPr>
          <p:nvPr/>
        </p:nvSpPr>
        <p:spPr bwMode="blackWhite">
          <a:xfrm>
            <a:off x="3505200" y="3505200"/>
            <a:ext cx="377825" cy="379413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bg2"/>
                </a:solidFill>
                <a:latin typeface="Arial" charset="0"/>
              </a:rPr>
              <a:t>3</a:t>
            </a: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2559050" y="2760663"/>
            <a:ext cx="577850" cy="34766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73152" tIns="36576" rIns="73152" bIns="36576">
            <a:spAutoFit/>
          </a:bodyPr>
          <a:lstStyle/>
          <a:p>
            <a:pPr defTabSz="228600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Arial" charset="0"/>
              </a:rPr>
              <a:t>Edit</a:t>
            </a:r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4718050" y="2760663"/>
            <a:ext cx="692150" cy="34766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73152" tIns="36576" rIns="73152" bIns="36576">
            <a:spAutoFit/>
          </a:bodyPr>
          <a:lstStyle/>
          <a:p>
            <a:pPr defTabSz="228600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Arial" charset="0"/>
              </a:rPr>
              <a:t>Load</a:t>
            </a:r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3917950" y="3521075"/>
            <a:ext cx="3028950" cy="34766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73152" tIns="36576" rIns="73152" bIns="36576">
            <a:spAutoFit/>
          </a:bodyPr>
          <a:lstStyle/>
          <a:p>
            <a:pPr defTabSz="228600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Arial" charset="0"/>
              </a:rPr>
              <a:t>Create (compile and store)</a:t>
            </a:r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auto">
          <a:xfrm>
            <a:off x="6445250" y="5199063"/>
            <a:ext cx="1022350" cy="34766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73152" tIns="36576" rIns="73152" bIns="36576">
            <a:spAutoFit/>
          </a:bodyPr>
          <a:lstStyle/>
          <a:p>
            <a:pPr defTabSz="228600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latin typeface="Arial" charset="0"/>
              </a:rPr>
              <a:t>Execute</a:t>
            </a:r>
          </a:p>
        </p:txBody>
      </p:sp>
      <p:pic>
        <p:nvPicPr>
          <p:cNvPr id="15" name="Picture 64" descr="C:\Documents and Settings\gstokol\My Documents\My Pictures\exception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784725"/>
            <a:ext cx="381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ine 65"/>
          <p:cNvSpPr>
            <a:spLocks noChangeShapeType="1"/>
          </p:cNvSpPr>
          <p:nvPr/>
        </p:nvSpPr>
        <p:spPr bwMode="auto">
          <a:xfrm flipH="1" flipV="1">
            <a:off x="2743200" y="521335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lIns="73152" tIns="36576" rIns="73152" bIns="36576">
            <a:spAutoFit/>
          </a:bodyPr>
          <a:lstStyle/>
          <a:p>
            <a:endParaRPr lang="en-US"/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>
            <a:off x="6919913" y="3033713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73152" tIns="36576" rIns="73152" bIns="36576">
            <a:spAutoFit/>
          </a:bodyPr>
          <a:lstStyle/>
          <a:p>
            <a:endParaRPr lang="en-US"/>
          </a:p>
        </p:txBody>
      </p:sp>
      <p:sp>
        <p:nvSpPr>
          <p:cNvPr id="18" name="Line 68"/>
          <p:cNvSpPr>
            <a:spLocks noChangeShapeType="1"/>
          </p:cNvSpPr>
          <p:nvPr/>
        </p:nvSpPr>
        <p:spPr bwMode="auto">
          <a:xfrm flipH="1">
            <a:off x="4267200" y="3871913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73152" tIns="36576" rIns="73152" bIns="36576">
            <a:spAutoFit/>
          </a:bodyPr>
          <a:lstStyle/>
          <a:p>
            <a:endParaRPr lang="en-US"/>
          </a:p>
        </p:txBody>
      </p:sp>
      <p:sp>
        <p:nvSpPr>
          <p:cNvPr id="19" name="Line 69"/>
          <p:cNvSpPr>
            <a:spLocks noChangeShapeType="1"/>
          </p:cNvSpPr>
          <p:nvPr/>
        </p:nvSpPr>
        <p:spPr bwMode="auto">
          <a:xfrm>
            <a:off x="4267200" y="3871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lIns="73152" tIns="36576" rIns="73152" bIns="36576">
            <a:spAutoFit/>
          </a:bodyPr>
          <a:lstStyle/>
          <a:p>
            <a:endParaRPr lang="en-US"/>
          </a:p>
        </p:txBody>
      </p:sp>
      <p:sp>
        <p:nvSpPr>
          <p:cNvPr id="20" name="Line 70"/>
          <p:cNvSpPr>
            <a:spLocks noChangeShapeType="1"/>
          </p:cNvSpPr>
          <p:nvPr/>
        </p:nvSpPr>
        <p:spPr bwMode="auto">
          <a:xfrm flipH="1" flipV="1">
            <a:off x="2514600" y="32004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lIns="73152" tIns="36576" rIns="73152" bIns="36576">
            <a:spAutoFit/>
          </a:bodyPr>
          <a:lstStyle/>
          <a:p>
            <a:endParaRPr lang="en-US"/>
          </a:p>
        </p:txBody>
      </p:sp>
      <p:sp>
        <p:nvSpPr>
          <p:cNvPr id="21" name="Oval 71"/>
          <p:cNvSpPr>
            <a:spLocks noChangeArrowheads="1"/>
          </p:cNvSpPr>
          <p:nvPr/>
        </p:nvSpPr>
        <p:spPr bwMode="blackWhite">
          <a:xfrm>
            <a:off x="6096000" y="5183188"/>
            <a:ext cx="377825" cy="379412"/>
          </a:xfrm>
          <a:prstGeom prst="ellipse">
            <a:avLst/>
          </a:prstGeom>
          <a:solidFill>
            <a:srgbClr val="CCCCFF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bg2"/>
                </a:solidFill>
                <a:latin typeface="Arial" charset="0"/>
              </a:rPr>
              <a:t>4</a:t>
            </a:r>
          </a:p>
        </p:txBody>
      </p:sp>
      <p:sp>
        <p:nvSpPr>
          <p:cNvPr id="22" name="Line 72"/>
          <p:cNvSpPr>
            <a:spLocks noChangeShapeType="1"/>
          </p:cNvSpPr>
          <p:nvPr/>
        </p:nvSpPr>
        <p:spPr bwMode="auto">
          <a:xfrm>
            <a:off x="7467600" y="29718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73152" tIns="36576" rIns="73152" bIns="36576">
            <a:spAutoFit/>
          </a:bodyPr>
          <a:lstStyle/>
          <a:p>
            <a:endParaRPr lang="en-US"/>
          </a:p>
        </p:txBody>
      </p:sp>
      <p:sp>
        <p:nvSpPr>
          <p:cNvPr id="23" name="Line 73"/>
          <p:cNvSpPr>
            <a:spLocks noChangeShapeType="1"/>
          </p:cNvSpPr>
          <p:nvPr/>
        </p:nvSpPr>
        <p:spPr bwMode="auto">
          <a:xfrm flipH="1">
            <a:off x="5881688" y="5624513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lIns="73152" tIns="36576" rIns="73152" bIns="36576">
            <a:spAutoFit/>
          </a:bodyPr>
          <a:lstStyle/>
          <a:p>
            <a:endParaRPr lang="en-US"/>
          </a:p>
        </p:txBody>
      </p:sp>
      <p:pic>
        <p:nvPicPr>
          <p:cNvPr id="24" name="Picture 74" descr="C:\Documents and Settings\gstokol\My Documents\logo_small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209800"/>
            <a:ext cx="2125663" cy="800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" name="Picture 52" descr="C:\Documents and Settings\gstokol\My Documents\My Pictures\plsql-stored.gif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4724400"/>
            <a:ext cx="17811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1600200" y="5486401"/>
            <a:ext cx="220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28600"/>
            <a:r>
              <a:rPr lang="en-US" dirty="0" smtClean="0">
                <a:latin typeface="Arial" charset="0"/>
              </a:rPr>
              <a:t>Use </a:t>
            </a:r>
            <a:r>
              <a:rPr lang="en-US" dirty="0" smtClean="0">
                <a:latin typeface="Courier New" pitchFamily="49" charset="0"/>
              </a:rPr>
              <a:t>SHOW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ERRORS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Arial" charset="0"/>
              </a:rPr>
              <a:t>for compilation errors</a:t>
            </a:r>
            <a:endParaRPr lang="en-US" dirty="0">
              <a:latin typeface="Arial" charset="0"/>
            </a:endParaRPr>
          </a:p>
        </p:txBody>
      </p:sp>
      <p:sp>
        <p:nvSpPr>
          <p:cNvPr id="27" name="Rectangle 54"/>
          <p:cNvSpPr>
            <a:spLocks noChangeArrowheads="1"/>
          </p:cNvSpPr>
          <p:nvPr/>
        </p:nvSpPr>
        <p:spPr bwMode="auto">
          <a:xfrm>
            <a:off x="1143000" y="3386138"/>
            <a:ext cx="1238250" cy="34766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73152" tIns="36576" rIns="73152" bIns="36576">
            <a:spAutoFit/>
          </a:bodyPr>
          <a:lstStyle/>
          <a:p>
            <a:pPr defTabSz="228600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func.sql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dirty="0" smtClean="0"/>
              <a:t>Create the function: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idx="1"/>
          </p:nvPr>
        </p:nvSpPr>
        <p:spPr bwMode="blackGray">
          <a:xfrm>
            <a:off x="457200" y="1447801"/>
            <a:ext cx="8229600" cy="2819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normAutofit fontScale="92500" lnSpcReduction="10000"/>
          </a:bodyPr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CREATE OR REPLACE FUNCTION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get_sal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(id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employees.employee_id%TYPE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) RETURN NUMBER IS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employees.salary%TYPE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:= 0;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SELECT salary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INTO 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FROM   employees         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WHERE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employee_id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= id;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RETURN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END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get_sal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44196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Invoke the function as an expression or as a parameter value:</a:t>
            </a:r>
          </a:p>
        </p:txBody>
      </p:sp>
      <p:sp>
        <p:nvSpPr>
          <p:cNvPr id="6" name="Rectangle 1041"/>
          <p:cNvSpPr>
            <a:spLocks noChangeArrowheads="1"/>
          </p:cNvSpPr>
          <p:nvPr/>
        </p:nvSpPr>
        <p:spPr bwMode="blackGray">
          <a:xfrm>
            <a:off x="533400" y="5181600"/>
            <a:ext cx="82296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EXECUTE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</a:rPr>
              <a:t>dbms_output.put_line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</a:rPr>
              <a:t>get_sal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(100))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Example-1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We </a:t>
            </a:r>
            <a:r>
              <a:rPr lang="en-US" dirty="0" smtClean="0">
                <a:solidFill>
                  <a:srgbClr val="FF0000"/>
                </a:solidFill>
              </a:rPr>
              <a:t>have to find the total strength of students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using functions present in different sections in a school.</a:t>
            </a:r>
          </a:p>
          <a:p>
            <a:pPr>
              <a:buNone/>
            </a:pPr>
            <a:r>
              <a:rPr lang="en-US" dirty="0" smtClean="0"/>
              <a:t>/ first lets create a table </a:t>
            </a:r>
          </a:p>
          <a:p>
            <a:pPr>
              <a:buNone/>
            </a:pPr>
            <a:r>
              <a:rPr lang="en-US" dirty="0" smtClean="0"/>
              <a:t>create table section(</a:t>
            </a:r>
            <a:r>
              <a:rPr lang="en-US" dirty="0" err="1" smtClean="0"/>
              <a:t>s_id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s_name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 strength </a:t>
            </a:r>
            <a:r>
              <a:rPr lang="en-US" dirty="0" err="1" smtClean="0"/>
              <a:t>int</a:t>
            </a:r>
            <a:r>
              <a:rPr lang="en-US" dirty="0" smtClean="0"/>
              <a:t> ); 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// Inserting values into table </a:t>
            </a:r>
          </a:p>
          <a:p>
            <a:pPr>
              <a:buNone/>
            </a:pPr>
            <a:r>
              <a:rPr lang="en-US" dirty="0" smtClean="0"/>
              <a:t>insert into section values(1, 'computer science', 20); </a:t>
            </a:r>
          </a:p>
          <a:p>
            <a:pPr>
              <a:buNone/>
            </a:pPr>
            <a:r>
              <a:rPr lang="en-US" dirty="0" smtClean="0"/>
              <a:t>insert into section values(2, 'portal', 45); </a:t>
            </a:r>
          </a:p>
          <a:p>
            <a:pPr>
              <a:buNone/>
            </a:pPr>
            <a:r>
              <a:rPr lang="en-US" dirty="0" smtClean="0"/>
              <a:t>insert into section values(3, ‘</a:t>
            </a:r>
            <a:r>
              <a:rPr lang="en-US" dirty="0" err="1" smtClean="0"/>
              <a:t>chitkara</a:t>
            </a:r>
            <a:r>
              <a:rPr lang="en-US" dirty="0" smtClean="0"/>
              <a:t>', 60);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// Defining function </a:t>
            </a:r>
          </a:p>
          <a:p>
            <a:pPr>
              <a:buNone/>
            </a:pPr>
            <a:r>
              <a:rPr lang="en-US" dirty="0" smtClean="0"/>
              <a:t>create or replace function </a:t>
            </a:r>
            <a:r>
              <a:rPr lang="en-US" dirty="0" err="1" smtClean="0"/>
              <a:t>totalStrength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// Defining return type </a:t>
            </a:r>
          </a:p>
          <a:p>
            <a:pPr>
              <a:buNone/>
            </a:pPr>
            <a:r>
              <a:rPr lang="en-US" dirty="0" smtClean="0"/>
              <a:t>return integer </a:t>
            </a:r>
          </a:p>
          <a:p>
            <a:pPr>
              <a:buNone/>
            </a:pPr>
            <a:r>
              <a:rPr lang="en-US" dirty="0" smtClean="0"/>
              <a:t>as </a:t>
            </a:r>
          </a:p>
          <a:p>
            <a:pPr>
              <a:buNone/>
            </a:pPr>
            <a:r>
              <a:rPr lang="en-US" dirty="0" smtClean="0"/>
              <a:t>total integer:=0; 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begin                         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// calculating the sum and storing it in total  </a:t>
            </a:r>
          </a:p>
          <a:p>
            <a:pPr>
              <a:buNone/>
            </a:pPr>
            <a:r>
              <a:rPr lang="en-US" dirty="0" smtClean="0"/>
              <a:t>select sum(strength) into total from section; </a:t>
            </a:r>
          </a:p>
          <a:p>
            <a:pPr>
              <a:buNone/>
            </a:pPr>
            <a:r>
              <a:rPr lang="en-US" dirty="0" smtClean="0"/>
              <a:t>return total; 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// closing function </a:t>
            </a:r>
          </a:p>
          <a:p>
            <a:pPr>
              <a:buNone/>
            </a:pPr>
            <a:r>
              <a:rPr lang="en-US" dirty="0" smtClean="0"/>
              <a:t>end </a:t>
            </a:r>
            <a:r>
              <a:rPr lang="en-US" dirty="0" err="1" smtClean="0"/>
              <a:t>totalStrength</a:t>
            </a:r>
            <a:r>
              <a:rPr lang="en-US" dirty="0" smtClean="0"/>
              <a:t>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declare </a:t>
            </a:r>
          </a:p>
          <a:p>
            <a:pPr>
              <a:buNone/>
            </a:pPr>
            <a:r>
              <a:rPr lang="en-US" dirty="0" smtClean="0"/>
              <a:t>answer integer; 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>
              <a:buNone/>
            </a:pPr>
            <a:r>
              <a:rPr lang="en-US" dirty="0" smtClean="0"/>
              <a:t>answer:=</a:t>
            </a:r>
            <a:r>
              <a:rPr lang="en-US" dirty="0" err="1" smtClean="0"/>
              <a:t>totalstrength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dbms_output.put_line</a:t>
            </a:r>
            <a:r>
              <a:rPr lang="en-US" dirty="0" smtClean="0"/>
              <a:t>('Total strength of students is  ' || answer);   </a:t>
            </a:r>
          </a:p>
          <a:p>
            <a:pPr>
              <a:buNone/>
            </a:pPr>
            <a:r>
              <a:rPr lang="en-US" dirty="0" smtClean="0"/>
              <a:t>end; </a:t>
            </a:r>
          </a:p>
          <a:p>
            <a:pPr>
              <a:buNone/>
            </a:pPr>
            <a:r>
              <a:rPr lang="en-US" b="1" dirty="0" smtClean="0"/>
              <a:t>Output: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Total strength of students is 125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404</Words>
  <Application>Microsoft Office PowerPoint</Application>
  <PresentationFormat>On-screen Show (4:3)</PresentationFormat>
  <Paragraphs>199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PL/SQL Function</vt:lpstr>
      <vt:lpstr>Slide 2</vt:lpstr>
      <vt:lpstr>Slide 3</vt:lpstr>
      <vt:lpstr>The PL/SQL block must have at least one RETURN statement. </vt:lpstr>
      <vt:lpstr>Slide 5</vt:lpstr>
      <vt:lpstr>Create the function: </vt:lpstr>
      <vt:lpstr>Example-1 </vt:lpstr>
      <vt:lpstr>Slide 8</vt:lpstr>
      <vt:lpstr>Slide 9</vt:lpstr>
      <vt:lpstr>Exp-2</vt:lpstr>
      <vt:lpstr>Slide 11</vt:lpstr>
      <vt:lpstr>EXP-3 Recursive functions example:</vt:lpstr>
      <vt:lpstr>Slide 13</vt:lpstr>
      <vt:lpstr>EXP-4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FUnction</dc:title>
  <dc:creator>Administrator</dc:creator>
  <cp:lastModifiedBy>Administrator</cp:lastModifiedBy>
  <cp:revision>9</cp:revision>
  <dcterms:created xsi:type="dcterms:W3CDTF">2019-08-11T13:42:43Z</dcterms:created>
  <dcterms:modified xsi:type="dcterms:W3CDTF">2019-08-13T04:23:04Z</dcterms:modified>
</cp:coreProperties>
</file>