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8" r:id="rId9"/>
    <p:sldId id="264" r:id="rId10"/>
    <p:sldId id="269" r:id="rId11"/>
    <p:sldId id="270" r:id="rId12"/>
    <p:sldId id="271" r:id="rId13"/>
    <p:sldId id="272" r:id="rId14"/>
    <p:sldId id="273" r:id="rId15"/>
    <p:sldId id="265" r:id="rId16"/>
    <p:sldId id="266" r:id="rId17"/>
    <p:sldId id="274" r:id="rId18"/>
    <p:sldId id="275"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5/14/2022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338" y="704659"/>
            <a:ext cx="12121662" cy="2885564"/>
          </a:xfrm>
        </p:spPr>
        <p:txBody>
          <a:bodyPr>
            <a:normAutofit/>
          </a:bodyPr>
          <a:lstStyle/>
          <a:p>
            <a:pPr algn="ctr"/>
            <a:r>
              <a:rPr lang="en-IN" sz="4900" kern="100" dirty="0">
                <a:effectLst/>
                <a:ea typeface="Noto Serif CJK SC"/>
                <a:cs typeface="Lohit Devanagari"/>
              </a:rPr>
              <a:t>Rumour detection from Posts and Comments</a:t>
            </a:r>
            <a:r>
              <a:rPr lang="en-IN" sz="1800" kern="100" dirty="0">
                <a:effectLst/>
                <a:ea typeface="Noto Serif CJK SC"/>
                <a:cs typeface="Lohit Devanagari"/>
              </a:rPr>
              <a:t/>
            </a:r>
            <a:br>
              <a:rPr lang="en-IN" sz="1800" kern="100" dirty="0">
                <a:effectLst/>
                <a:ea typeface="Noto Serif CJK SC"/>
                <a:cs typeface="Lohit Devanagari"/>
              </a:rPr>
            </a:br>
            <a:r>
              <a:rPr lang="en-IN" sz="1800" kern="100" dirty="0">
                <a:effectLst/>
                <a:ea typeface="Noto Serif CJK SC"/>
                <a:cs typeface="Lohit Devanagari"/>
              </a:rPr>
              <a:t>  </a:t>
            </a:r>
            <a:r>
              <a:rPr lang="en-IN" sz="2000" kern="100" dirty="0">
                <a:effectLst/>
                <a:ea typeface="Noto Serif CJK SC"/>
                <a:cs typeface="Lohit Devanagari"/>
              </a:rPr>
              <a:t>Reference: PostCom2DR – Utilizing information from post and comments to detect rumours</a:t>
            </a:r>
            <a:br>
              <a:rPr lang="en-IN" sz="2000" kern="100" dirty="0">
                <a:effectLst/>
                <a:ea typeface="Noto Serif CJK SC"/>
                <a:cs typeface="Lohit Devanagari"/>
              </a:rPr>
            </a:br>
            <a:r>
              <a:rPr lang="en-IN" sz="2000" kern="100" dirty="0">
                <a:effectLst/>
                <a:ea typeface="Noto Serif CJK SC"/>
                <a:cs typeface="Lohit Devanagari"/>
              </a:rPr>
              <a:t>Published by </a:t>
            </a:r>
            <a:r>
              <a:rPr lang="en-IN" sz="2000" kern="100" dirty="0" err="1">
                <a:effectLst/>
                <a:ea typeface="Noto Serif CJK SC"/>
                <a:cs typeface="Lohit Devanagari"/>
              </a:rPr>
              <a:t>Yanjie</a:t>
            </a:r>
            <a:r>
              <a:rPr lang="en-IN" sz="2000" kern="100" dirty="0">
                <a:effectLst/>
                <a:ea typeface="Noto Serif CJK SC"/>
                <a:cs typeface="Lohit Devanagari"/>
              </a:rPr>
              <a:t> Yang, </a:t>
            </a:r>
            <a:r>
              <a:rPr lang="en-IN" sz="2000" kern="100" dirty="0" err="1">
                <a:effectLst/>
                <a:ea typeface="Noto Serif CJK SC"/>
                <a:cs typeface="Lohit Devanagari"/>
              </a:rPr>
              <a:t>Yuhang</a:t>
            </a:r>
            <a:r>
              <a:rPr lang="en-IN" sz="2000" kern="100" dirty="0">
                <a:effectLst/>
                <a:ea typeface="Noto Serif CJK SC"/>
                <a:cs typeface="Lohit Devanagari"/>
              </a:rPr>
              <a:t> Wang, Li Wang, </a:t>
            </a:r>
            <a:r>
              <a:rPr lang="en-IN" sz="2000" kern="100" dirty="0" err="1">
                <a:effectLst/>
                <a:ea typeface="Noto Serif CJK SC"/>
                <a:cs typeface="Lohit Devanagari"/>
              </a:rPr>
              <a:t>Jie</a:t>
            </a:r>
            <a:r>
              <a:rPr lang="en-IN" sz="2000" kern="100" dirty="0">
                <a:effectLst/>
                <a:ea typeface="Noto Serif CJK SC"/>
                <a:cs typeface="Lohit Devanagari"/>
              </a:rPr>
              <a:t> Meng</a:t>
            </a:r>
            <a:endParaRPr lang="en-IN" dirty="0"/>
          </a:p>
        </p:txBody>
      </p:sp>
      <p:sp>
        <p:nvSpPr>
          <p:cNvPr id="3" name="Subtitle 2"/>
          <p:cNvSpPr>
            <a:spLocks noGrp="1"/>
          </p:cNvSpPr>
          <p:nvPr>
            <p:ph type="subTitle" idx="1"/>
          </p:nvPr>
        </p:nvSpPr>
        <p:spPr>
          <a:xfrm>
            <a:off x="8443546" y="5029200"/>
            <a:ext cx="3200400" cy="1463040"/>
          </a:xfrm>
        </p:spPr>
        <p:txBody>
          <a:bodyPr/>
          <a:lstStyle/>
          <a:p>
            <a:r>
              <a:rPr lang="en-IN" dirty="0"/>
              <a:t>By Team </a:t>
            </a:r>
            <a:r>
              <a:rPr lang="en-IN" dirty="0" err="1"/>
              <a:t>Strawhats</a:t>
            </a:r>
            <a:endParaRPr lang="en-IN" dirty="0"/>
          </a:p>
        </p:txBody>
      </p:sp>
    </p:spTree>
    <p:extLst>
      <p:ext uri="{BB962C8B-B14F-4D97-AF65-F5344CB8AC3E}">
        <p14:creationId xmlns:p14="http://schemas.microsoft.com/office/powerpoint/2010/main" val="700423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93533" y="687026"/>
            <a:ext cx="9803421" cy="1279725"/>
          </a:xfrm>
        </p:spPr>
        <p:txBody>
          <a:bodyPr/>
          <a:lstStyle/>
          <a:p>
            <a:r>
              <a:rPr lang="en-IN" dirty="0" err="1"/>
              <a:t>Bilevel</a:t>
            </a:r>
            <a:r>
              <a:rPr lang="en-IN" dirty="0"/>
              <a:t> GCN</a:t>
            </a:r>
          </a:p>
        </p:txBody>
      </p:sp>
      <p:sp>
        <p:nvSpPr>
          <p:cNvPr id="3" name="Content Placeholder 2"/>
          <p:cNvSpPr>
            <a:spLocks noGrp="1"/>
          </p:cNvSpPr>
          <p:nvPr>
            <p:ph idx="1"/>
          </p:nvPr>
        </p:nvSpPr>
        <p:spPr>
          <a:xfrm>
            <a:off x="1028700" y="3358662"/>
            <a:ext cx="9715501" cy="2950698"/>
          </a:xfrm>
        </p:spPr>
        <p:txBody>
          <a:bodyPr>
            <a:normAutofit/>
          </a:bodyPr>
          <a:lstStyle/>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462098" y="3919857"/>
            <a:ext cx="3048355" cy="1711643"/>
          </a:xfrm>
          <a:prstGeom prst="rect">
            <a:avLst/>
          </a:prstGeom>
        </p:spPr>
      </p:pic>
      <p:pic>
        <p:nvPicPr>
          <p:cNvPr id="5" name="Picture 4"/>
          <p:cNvPicPr>
            <a:picLocks noChangeAspect="1"/>
          </p:cNvPicPr>
          <p:nvPr/>
        </p:nvPicPr>
        <p:blipFill>
          <a:blip r:embed="rId3"/>
          <a:stretch>
            <a:fillRect/>
          </a:stretch>
        </p:blipFill>
        <p:spPr>
          <a:xfrm>
            <a:off x="6085458" y="4560994"/>
            <a:ext cx="4415864" cy="397868"/>
          </a:xfrm>
          <a:prstGeom prst="rect">
            <a:avLst/>
          </a:prstGeom>
        </p:spPr>
      </p:pic>
      <p:pic>
        <p:nvPicPr>
          <p:cNvPr id="6" name="Picture 5"/>
          <p:cNvPicPr>
            <a:picLocks noChangeAspect="1"/>
          </p:cNvPicPr>
          <p:nvPr/>
        </p:nvPicPr>
        <p:blipFill>
          <a:blip r:embed="rId4"/>
          <a:stretch>
            <a:fillRect/>
          </a:stretch>
        </p:blipFill>
        <p:spPr>
          <a:xfrm>
            <a:off x="6085458" y="4037126"/>
            <a:ext cx="4741284" cy="451059"/>
          </a:xfrm>
          <a:prstGeom prst="rect">
            <a:avLst/>
          </a:prstGeom>
        </p:spPr>
      </p:pic>
      <p:pic>
        <p:nvPicPr>
          <p:cNvPr id="8" name="Picture 7"/>
          <p:cNvPicPr>
            <a:picLocks noChangeAspect="1"/>
          </p:cNvPicPr>
          <p:nvPr/>
        </p:nvPicPr>
        <p:blipFill>
          <a:blip r:embed="rId5"/>
          <a:stretch>
            <a:fillRect/>
          </a:stretch>
        </p:blipFill>
        <p:spPr>
          <a:xfrm>
            <a:off x="6085458" y="5018451"/>
            <a:ext cx="2370884" cy="432780"/>
          </a:xfrm>
          <a:prstGeom prst="rect">
            <a:avLst/>
          </a:prstGeom>
        </p:spPr>
      </p:pic>
      <p:pic>
        <p:nvPicPr>
          <p:cNvPr id="9" name="Picture 8"/>
          <p:cNvPicPr>
            <a:picLocks noChangeAspect="1"/>
          </p:cNvPicPr>
          <p:nvPr/>
        </p:nvPicPr>
        <p:blipFill>
          <a:blip r:embed="rId6"/>
          <a:stretch>
            <a:fillRect/>
          </a:stretch>
        </p:blipFill>
        <p:spPr>
          <a:xfrm>
            <a:off x="6085458" y="5510820"/>
            <a:ext cx="2370884" cy="391231"/>
          </a:xfrm>
          <a:prstGeom prst="rect">
            <a:avLst/>
          </a:prstGeom>
        </p:spPr>
      </p:pic>
      <p:sp>
        <p:nvSpPr>
          <p:cNvPr id="10" name="Content Placeholder 2"/>
          <p:cNvSpPr txBox="1">
            <a:spLocks/>
          </p:cNvSpPr>
          <p:nvPr/>
        </p:nvSpPr>
        <p:spPr>
          <a:xfrm>
            <a:off x="694592" y="2250975"/>
            <a:ext cx="10049609" cy="441359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pic>
        <p:nvPicPr>
          <p:cNvPr id="11" name="Picture 10"/>
          <p:cNvPicPr>
            <a:picLocks noChangeAspect="1"/>
          </p:cNvPicPr>
          <p:nvPr/>
        </p:nvPicPr>
        <p:blipFill>
          <a:blip r:embed="rId7"/>
          <a:stretch>
            <a:fillRect/>
          </a:stretch>
        </p:blipFill>
        <p:spPr>
          <a:xfrm>
            <a:off x="6085458" y="5942126"/>
            <a:ext cx="1449550" cy="349721"/>
          </a:xfrm>
          <a:prstGeom prst="rect">
            <a:avLst/>
          </a:prstGeom>
        </p:spPr>
      </p:pic>
      <p:sp>
        <p:nvSpPr>
          <p:cNvPr id="12" name="Content Placeholder 2"/>
          <p:cNvSpPr txBox="1">
            <a:spLocks/>
          </p:cNvSpPr>
          <p:nvPr/>
        </p:nvSpPr>
        <p:spPr>
          <a:xfrm>
            <a:off x="940778" y="2048608"/>
            <a:ext cx="9803424" cy="424323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dirty="0"/>
              <a:t> Significance: to capture structural information between posts and comments </a:t>
            </a:r>
          </a:p>
          <a:p>
            <a:pPr>
              <a:buFont typeface="Wingdings" panose="05000000000000000000" pitchFamily="2" charset="2"/>
              <a:buChar char="§"/>
            </a:pPr>
            <a:r>
              <a:rPr lang="en-US" dirty="0"/>
              <a:t> A </a:t>
            </a:r>
            <a:r>
              <a:rPr lang="en-US" dirty="0" err="1"/>
              <a:t>bilevel</a:t>
            </a:r>
            <a:r>
              <a:rPr lang="en-US" dirty="0"/>
              <a:t> graph convolution network is built in the second part to </a:t>
            </a:r>
          </a:p>
          <a:p>
            <a:r>
              <a:rPr lang="en-US" dirty="0"/>
              <a:t>integrate information through the reply graph and obtain enhanced </a:t>
            </a:r>
          </a:p>
          <a:p>
            <a:r>
              <a:rPr lang="en-US" dirty="0"/>
              <a:t>comments representation. </a:t>
            </a:r>
          </a:p>
          <a:p>
            <a:endParaRPr lang="en-US" dirty="0"/>
          </a:p>
          <a:p>
            <a:endParaRPr lang="en-US" dirty="0"/>
          </a:p>
          <a:p>
            <a:endParaRPr lang="en-US" dirty="0"/>
          </a:p>
        </p:txBody>
      </p:sp>
      <p:pic>
        <p:nvPicPr>
          <p:cNvPr id="13" name="Picture 12"/>
          <p:cNvPicPr>
            <a:picLocks noChangeAspect="1"/>
          </p:cNvPicPr>
          <p:nvPr/>
        </p:nvPicPr>
        <p:blipFill>
          <a:blip r:embed="rId8"/>
          <a:stretch>
            <a:fillRect/>
          </a:stretch>
        </p:blipFill>
        <p:spPr>
          <a:xfrm>
            <a:off x="7602585" y="5942126"/>
            <a:ext cx="1629337" cy="355842"/>
          </a:xfrm>
          <a:prstGeom prst="rect">
            <a:avLst/>
          </a:prstGeom>
        </p:spPr>
      </p:pic>
      <p:sp>
        <p:nvSpPr>
          <p:cNvPr id="14" name="TextBox 13"/>
          <p:cNvSpPr txBox="1"/>
          <p:nvPr/>
        </p:nvSpPr>
        <p:spPr>
          <a:xfrm>
            <a:off x="5904763" y="3515364"/>
            <a:ext cx="4229100" cy="369332"/>
          </a:xfrm>
          <a:prstGeom prst="rect">
            <a:avLst/>
          </a:prstGeom>
          <a:noFill/>
        </p:spPr>
        <p:txBody>
          <a:bodyPr wrap="square" rtlCol="0">
            <a:spAutoFit/>
          </a:bodyPr>
          <a:lstStyle/>
          <a:p>
            <a:r>
              <a:rPr lang="en-IN" dirty="0"/>
              <a:t>Where,</a:t>
            </a:r>
          </a:p>
        </p:txBody>
      </p:sp>
    </p:spTree>
    <p:extLst>
      <p:ext uri="{BB962C8B-B14F-4D97-AF65-F5344CB8AC3E}">
        <p14:creationId xmlns:p14="http://schemas.microsoft.com/office/powerpoint/2010/main" val="238687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Comments SELF ATTENTION</a:t>
            </a:r>
          </a:p>
        </p:txBody>
      </p:sp>
      <p:sp>
        <p:nvSpPr>
          <p:cNvPr id="3" name="Content Placeholder 2"/>
          <p:cNvSpPr>
            <a:spLocks noGrp="1"/>
          </p:cNvSpPr>
          <p:nvPr>
            <p:ph idx="1"/>
          </p:nvPr>
        </p:nvSpPr>
        <p:spPr>
          <a:xfrm>
            <a:off x="764932" y="1882006"/>
            <a:ext cx="6304083" cy="4427354"/>
          </a:xfrm>
        </p:spPr>
        <p:txBody>
          <a:bodyPr/>
          <a:lstStyle/>
          <a:p>
            <a:pPr>
              <a:buFont typeface="Arial" panose="020B0604020202020204" pitchFamily="34" charset="0"/>
              <a:buChar char="•"/>
            </a:pPr>
            <a:r>
              <a:rPr lang="en-US" dirty="0"/>
              <a:t> Although </a:t>
            </a:r>
            <a:r>
              <a:rPr lang="en-US" dirty="0" err="1"/>
              <a:t>Bilevel</a:t>
            </a:r>
            <a:r>
              <a:rPr lang="en-US" dirty="0"/>
              <a:t>-GCN considers the reply structural relationship </a:t>
            </a:r>
            <a:r>
              <a:rPr lang="en-US" dirty="0" smtClean="0"/>
              <a:t>between </a:t>
            </a:r>
            <a:r>
              <a:rPr lang="en-US" dirty="0"/>
              <a:t>the posts and comments, it ignores the influence between </a:t>
            </a:r>
            <a:r>
              <a:rPr lang="en-US" dirty="0" smtClean="0"/>
              <a:t>comments </a:t>
            </a:r>
            <a:r>
              <a:rPr lang="en-US" dirty="0"/>
              <a:t>without direct reply relationship.</a:t>
            </a:r>
          </a:p>
          <a:p>
            <a:pPr>
              <a:buFont typeface="Arial" panose="020B0604020202020204" pitchFamily="34" charset="0"/>
              <a:buChar char="•"/>
            </a:pPr>
            <a:r>
              <a:rPr lang="en-US" dirty="0"/>
              <a:t>For instance, as shown  in Fig below , the user may have browsed 𝑐3 before commenting on 𝑐4 to reply to 𝑐1 . 𝑐1 and 𝑐3 are located far-off distance and their relationship would not be well considered only through the </a:t>
            </a:r>
            <a:r>
              <a:rPr lang="en-US" dirty="0" err="1"/>
              <a:t>Bilevel</a:t>
            </a:r>
            <a:r>
              <a:rPr lang="en-US" dirty="0"/>
              <a:t>-GCN. In order to consider this influence, we use the self-attention mechanism </a:t>
            </a:r>
          </a:p>
          <a:p>
            <a:pPr>
              <a:buFont typeface="Arial" panose="020B0604020202020204" pitchFamily="34" charset="0"/>
              <a:buChar char="•"/>
            </a:pPr>
            <a:endParaRPr lang="en-US" dirty="0"/>
          </a:p>
          <a:p>
            <a:pPr>
              <a:buFont typeface="Wingdings" panose="05000000000000000000" pitchFamily="2" charset="2"/>
              <a:buChar char="§"/>
            </a:pPr>
            <a:endParaRPr lang="en-IN" dirty="0"/>
          </a:p>
        </p:txBody>
      </p:sp>
      <p:pic>
        <p:nvPicPr>
          <p:cNvPr id="4" name="Picture 3"/>
          <p:cNvPicPr>
            <a:picLocks noChangeAspect="1"/>
          </p:cNvPicPr>
          <p:nvPr/>
        </p:nvPicPr>
        <p:blipFill>
          <a:blip r:embed="rId2"/>
          <a:stretch>
            <a:fillRect/>
          </a:stretch>
        </p:blipFill>
        <p:spPr>
          <a:xfrm>
            <a:off x="7165731" y="1469109"/>
            <a:ext cx="4842575" cy="4840251"/>
          </a:xfrm>
          <a:prstGeom prst="rect">
            <a:avLst/>
          </a:prstGeom>
        </p:spPr>
      </p:pic>
    </p:spTree>
    <p:extLst>
      <p:ext uri="{BB962C8B-B14F-4D97-AF65-F5344CB8AC3E}">
        <p14:creationId xmlns:p14="http://schemas.microsoft.com/office/powerpoint/2010/main" val="125721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932" y="791308"/>
            <a:ext cx="9979270" cy="5518052"/>
          </a:xfrm>
        </p:spPr>
        <p:txBody>
          <a:bodyPr/>
          <a:lstStyle/>
          <a:p>
            <a:pPr>
              <a:buFont typeface="Arial" panose="020B0604020202020204" pitchFamily="34" charset="0"/>
              <a:buChar char="•"/>
            </a:pPr>
            <a:r>
              <a:rPr lang="en-US" dirty="0"/>
              <a:t> We take the vectors of all comment nodes from 𝐇2    to form a matrix               where 𝑛  is the number of comments. The final comment matrix 𝐗𝑐𝑎𝑡𝑡 is calculated as follow</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pic>
        <p:nvPicPr>
          <p:cNvPr id="5" name="Picture 4"/>
          <p:cNvPicPr>
            <a:picLocks noChangeAspect="1"/>
          </p:cNvPicPr>
          <p:nvPr/>
        </p:nvPicPr>
        <p:blipFill>
          <a:blip r:embed="rId2"/>
          <a:stretch>
            <a:fillRect/>
          </a:stretch>
        </p:blipFill>
        <p:spPr>
          <a:xfrm>
            <a:off x="3536198" y="1448073"/>
            <a:ext cx="3988832" cy="908266"/>
          </a:xfrm>
          <a:prstGeom prst="rect">
            <a:avLst/>
          </a:prstGeom>
        </p:spPr>
      </p:pic>
      <p:pic>
        <p:nvPicPr>
          <p:cNvPr id="6" name="Picture 5"/>
          <p:cNvPicPr>
            <a:picLocks noChangeAspect="1"/>
          </p:cNvPicPr>
          <p:nvPr/>
        </p:nvPicPr>
        <p:blipFill>
          <a:blip r:embed="rId3"/>
          <a:stretch>
            <a:fillRect/>
          </a:stretch>
        </p:blipFill>
        <p:spPr>
          <a:xfrm>
            <a:off x="8855878" y="856949"/>
            <a:ext cx="929960" cy="252583"/>
          </a:xfrm>
          <a:prstGeom prst="rect">
            <a:avLst/>
          </a:prstGeom>
        </p:spPr>
      </p:pic>
      <p:pic>
        <p:nvPicPr>
          <p:cNvPr id="7" name="Picture 6"/>
          <p:cNvPicPr>
            <a:picLocks noChangeAspect="1"/>
          </p:cNvPicPr>
          <p:nvPr/>
        </p:nvPicPr>
        <p:blipFill>
          <a:blip r:embed="rId4"/>
          <a:stretch>
            <a:fillRect/>
          </a:stretch>
        </p:blipFill>
        <p:spPr>
          <a:xfrm>
            <a:off x="6585438" y="2933973"/>
            <a:ext cx="3525084" cy="689691"/>
          </a:xfrm>
          <a:prstGeom prst="rect">
            <a:avLst/>
          </a:prstGeom>
        </p:spPr>
      </p:pic>
      <p:sp>
        <p:nvSpPr>
          <p:cNvPr id="8" name="TextBox 7"/>
          <p:cNvSpPr txBox="1"/>
          <p:nvPr/>
        </p:nvSpPr>
        <p:spPr>
          <a:xfrm>
            <a:off x="6506307" y="2460490"/>
            <a:ext cx="1969477" cy="369332"/>
          </a:xfrm>
          <a:prstGeom prst="rect">
            <a:avLst/>
          </a:prstGeom>
          <a:noFill/>
        </p:spPr>
        <p:txBody>
          <a:bodyPr wrap="square" rtlCol="0">
            <a:spAutoFit/>
          </a:bodyPr>
          <a:lstStyle/>
          <a:p>
            <a:r>
              <a:rPr lang="en-IN" dirty="0"/>
              <a:t>Where,</a:t>
            </a:r>
          </a:p>
        </p:txBody>
      </p:sp>
    </p:spTree>
    <p:extLst>
      <p:ext uri="{BB962C8B-B14F-4D97-AF65-F5344CB8AC3E}">
        <p14:creationId xmlns:p14="http://schemas.microsoft.com/office/powerpoint/2010/main" val="51576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 comments co-attention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As introduced in the preliminary part, there is the mutual se-lection between post and comments, which is helpful to detect rumors.</a:t>
            </a:r>
          </a:p>
          <a:p>
            <a:pPr>
              <a:buFont typeface="Arial" panose="020B0604020202020204" pitchFamily="34" charset="0"/>
              <a:buChar char="•"/>
            </a:pPr>
            <a:r>
              <a:rPr lang="en-US" dirty="0"/>
              <a:t>On the one hand, not all the information in the post is helpful. On social media, comments always have a different focus on the post. </a:t>
            </a:r>
          </a:p>
          <a:p>
            <a:pPr>
              <a:buFont typeface="Arial" panose="020B0604020202020204" pitchFamily="34" charset="0"/>
              <a:buChar char="•"/>
            </a:pPr>
            <a:r>
              <a:rPr lang="en-US" dirty="0"/>
              <a:t>The information that attracts most people’s attention and comments is often the important information in the post, so comments can help us to select the important information and eliminate the noise in the post.</a:t>
            </a:r>
            <a:endParaRPr lang="en-IN" dirty="0"/>
          </a:p>
          <a:p>
            <a:pPr>
              <a:buFont typeface="Arial" panose="020B0604020202020204" pitchFamily="34" charset="0"/>
              <a:buChar char="•"/>
            </a:pPr>
            <a:r>
              <a:rPr lang="en-US" dirty="0"/>
              <a:t>For example, some users made comments just because they were interested in some aspects of a word, even some irrelevant advertisements were publicized in comments. We can eliminate these irrelevant comments by post, because they have nothing to do with the post at all.</a:t>
            </a:r>
            <a:endParaRPr lang="en-IN" dirty="0"/>
          </a:p>
        </p:txBody>
      </p:sp>
    </p:spTree>
    <p:extLst>
      <p:ext uri="{BB962C8B-B14F-4D97-AF65-F5344CB8AC3E}">
        <p14:creationId xmlns:p14="http://schemas.microsoft.com/office/powerpoint/2010/main" val="140441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1" y="931984"/>
            <a:ext cx="9838594" cy="5521570"/>
          </a:xfrm>
        </p:spPr>
        <p:txBody>
          <a:bodyPr/>
          <a:lstStyle/>
          <a:p>
            <a:pPr>
              <a:buFont typeface="Arial" panose="020B0604020202020204" pitchFamily="34" charset="0"/>
              <a:buChar char="•"/>
            </a:pPr>
            <a:r>
              <a:rPr lang="en-US" dirty="0"/>
              <a:t>Thus, our goal is to capture this mutual selection to help aggregate information better. As they can help us to get more valuable information in posts and comments. </a:t>
            </a:r>
          </a:p>
          <a:p>
            <a:pPr>
              <a:buFont typeface="Arial" panose="020B0604020202020204" pitchFamily="34" charset="0"/>
              <a:buChar char="•"/>
            </a:pPr>
            <a:endParaRPr lang="en-IN" dirty="0"/>
          </a:p>
        </p:txBody>
      </p:sp>
      <p:pic>
        <p:nvPicPr>
          <p:cNvPr id="4" name="Picture 3"/>
          <p:cNvPicPr>
            <a:picLocks noChangeAspect="1"/>
          </p:cNvPicPr>
          <p:nvPr/>
        </p:nvPicPr>
        <p:blipFill>
          <a:blip r:embed="rId2"/>
          <a:stretch>
            <a:fillRect/>
          </a:stretch>
        </p:blipFill>
        <p:spPr>
          <a:xfrm>
            <a:off x="4143733" y="2117104"/>
            <a:ext cx="2942841" cy="475789"/>
          </a:xfrm>
          <a:prstGeom prst="rect">
            <a:avLst/>
          </a:prstGeom>
        </p:spPr>
      </p:pic>
      <p:pic>
        <p:nvPicPr>
          <p:cNvPr id="5" name="Picture 4"/>
          <p:cNvPicPr>
            <a:picLocks noChangeAspect="1"/>
          </p:cNvPicPr>
          <p:nvPr/>
        </p:nvPicPr>
        <p:blipFill>
          <a:blip r:embed="rId3"/>
          <a:stretch>
            <a:fillRect/>
          </a:stretch>
        </p:blipFill>
        <p:spPr>
          <a:xfrm>
            <a:off x="4143733" y="2833520"/>
            <a:ext cx="3010622" cy="632515"/>
          </a:xfrm>
          <a:prstGeom prst="rect">
            <a:avLst/>
          </a:prstGeom>
        </p:spPr>
      </p:pic>
      <p:pic>
        <p:nvPicPr>
          <p:cNvPr id="6" name="Picture 5"/>
          <p:cNvPicPr>
            <a:picLocks noChangeAspect="1"/>
          </p:cNvPicPr>
          <p:nvPr/>
        </p:nvPicPr>
        <p:blipFill>
          <a:blip r:embed="rId4"/>
          <a:stretch>
            <a:fillRect/>
          </a:stretch>
        </p:blipFill>
        <p:spPr>
          <a:xfrm>
            <a:off x="4143733" y="3706662"/>
            <a:ext cx="2522826" cy="862835"/>
          </a:xfrm>
          <a:prstGeom prst="rect">
            <a:avLst/>
          </a:prstGeom>
        </p:spPr>
      </p:pic>
      <p:pic>
        <p:nvPicPr>
          <p:cNvPr id="7" name="Picture 6"/>
          <p:cNvPicPr>
            <a:picLocks noChangeAspect="1"/>
          </p:cNvPicPr>
          <p:nvPr/>
        </p:nvPicPr>
        <p:blipFill>
          <a:blip r:embed="rId5"/>
          <a:stretch>
            <a:fillRect/>
          </a:stretch>
        </p:blipFill>
        <p:spPr>
          <a:xfrm>
            <a:off x="4143733" y="4737176"/>
            <a:ext cx="1949336" cy="1079512"/>
          </a:xfrm>
          <a:prstGeom prst="rect">
            <a:avLst/>
          </a:prstGeom>
        </p:spPr>
      </p:pic>
    </p:spTree>
    <p:extLst>
      <p:ext uri="{BB962C8B-B14F-4D97-AF65-F5344CB8AC3E}">
        <p14:creationId xmlns:p14="http://schemas.microsoft.com/office/powerpoint/2010/main" val="256753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CNN-based comments local representation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To calculate topic drift we use CNN</a:t>
            </a:r>
          </a:p>
          <a:p>
            <a:pPr>
              <a:buFont typeface="Wingdings" panose="05000000000000000000" pitchFamily="2" charset="2"/>
              <a:buChar char="§"/>
            </a:pPr>
            <a:r>
              <a:rPr lang="en-US" dirty="0"/>
              <a:t> Capturing comments in each time period is helpful to get the change of the comment topic and is useful for rumor detection.</a:t>
            </a:r>
          </a:p>
          <a:p>
            <a:pPr>
              <a:buFont typeface="Wingdings" panose="05000000000000000000" pitchFamily="2" charset="2"/>
              <a:buChar char="§"/>
            </a:pPr>
            <a:r>
              <a:rPr lang="en-US" dirty="0"/>
              <a:t>Using this we create local representation of posts and comments </a:t>
            </a:r>
          </a:p>
          <a:p>
            <a:pPr>
              <a:buFont typeface="Wingdings" panose="05000000000000000000" pitchFamily="2" charset="2"/>
              <a:buChar char="§"/>
            </a:pPr>
            <a:r>
              <a:rPr lang="en-IN" dirty="0"/>
              <a:t>We first apply a 1-D convolution on 𝑇 consecutive comment vectors, i.e., &lt; 𝐜′𝑡 ,…,</a:t>
            </a:r>
          </a:p>
          <a:p>
            <a:pPr marL="0" indent="0">
              <a:buNone/>
            </a:pPr>
            <a:r>
              <a:rPr lang="en-IN" dirty="0"/>
              <a:t>𝐜′ 𝑡+𝑇 −1&gt;</a:t>
            </a:r>
          </a:p>
          <a:p>
            <a:pPr marL="0" indent="0">
              <a:buNone/>
            </a:pPr>
            <a:endParaRPr lang="en-IN" dirty="0"/>
          </a:p>
        </p:txBody>
      </p:sp>
      <p:pic>
        <p:nvPicPr>
          <p:cNvPr id="4" name="Picture 3"/>
          <p:cNvPicPr>
            <a:picLocks noChangeAspect="1"/>
          </p:cNvPicPr>
          <p:nvPr/>
        </p:nvPicPr>
        <p:blipFill>
          <a:blip r:embed="rId2"/>
          <a:stretch>
            <a:fillRect/>
          </a:stretch>
        </p:blipFill>
        <p:spPr>
          <a:xfrm>
            <a:off x="3877408" y="5072870"/>
            <a:ext cx="3534507" cy="492661"/>
          </a:xfrm>
          <a:prstGeom prst="rect">
            <a:avLst/>
          </a:prstGeom>
        </p:spPr>
      </p:pic>
    </p:spTree>
    <p:extLst>
      <p:ext uri="{BB962C8B-B14F-4D97-AF65-F5344CB8AC3E}">
        <p14:creationId xmlns:p14="http://schemas.microsoft.com/office/powerpoint/2010/main" val="332101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RUMOR DETECTION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Concatenate  </a:t>
            </a:r>
            <a:r>
              <a:rPr lang="en-IN" dirty="0" err="1"/>
              <a:t>Hlocal</a:t>
            </a:r>
            <a:r>
              <a:rPr lang="en-IN" dirty="0"/>
              <a:t> and </a:t>
            </a:r>
            <a:r>
              <a:rPr lang="en-IN" dirty="0" err="1"/>
              <a:t>Hglobal</a:t>
            </a:r>
            <a:r>
              <a:rPr lang="en-IN" dirty="0"/>
              <a:t> .Use it to detect </a:t>
            </a:r>
            <a:r>
              <a:rPr lang="en-IN" dirty="0" err="1"/>
              <a:t>rumor</a:t>
            </a:r>
            <a:r>
              <a:rPr lang="en-IN" dirty="0"/>
              <a:t> or non </a:t>
            </a:r>
            <a:r>
              <a:rPr lang="en-IN" dirty="0" err="1"/>
              <a:t>rumor</a:t>
            </a:r>
            <a:endParaRPr lang="en-IN" dirty="0"/>
          </a:p>
        </p:txBody>
      </p:sp>
      <p:pic>
        <p:nvPicPr>
          <p:cNvPr id="4" name="Picture 3"/>
          <p:cNvPicPr>
            <a:picLocks noChangeAspect="1"/>
          </p:cNvPicPr>
          <p:nvPr/>
        </p:nvPicPr>
        <p:blipFill>
          <a:blip r:embed="rId2"/>
          <a:stretch>
            <a:fillRect/>
          </a:stretch>
        </p:blipFill>
        <p:spPr>
          <a:xfrm>
            <a:off x="4387889" y="3147646"/>
            <a:ext cx="2558034" cy="606669"/>
          </a:xfrm>
          <a:prstGeom prst="rect">
            <a:avLst/>
          </a:prstGeom>
        </p:spPr>
      </p:pic>
      <p:pic>
        <p:nvPicPr>
          <p:cNvPr id="5" name="Picture 4"/>
          <p:cNvPicPr>
            <a:picLocks noChangeAspect="1"/>
          </p:cNvPicPr>
          <p:nvPr/>
        </p:nvPicPr>
        <p:blipFill>
          <a:blip r:embed="rId3"/>
          <a:stretch>
            <a:fillRect/>
          </a:stretch>
        </p:blipFill>
        <p:spPr>
          <a:xfrm>
            <a:off x="4387889" y="3955483"/>
            <a:ext cx="2558034" cy="496171"/>
          </a:xfrm>
          <a:prstGeom prst="rect">
            <a:avLst/>
          </a:prstGeom>
        </p:spPr>
      </p:pic>
      <p:pic>
        <p:nvPicPr>
          <p:cNvPr id="6" name="Picture 5"/>
          <p:cNvPicPr>
            <a:picLocks noChangeAspect="1"/>
          </p:cNvPicPr>
          <p:nvPr/>
        </p:nvPicPr>
        <p:blipFill>
          <a:blip r:embed="rId4"/>
          <a:stretch>
            <a:fillRect/>
          </a:stretch>
        </p:blipFill>
        <p:spPr>
          <a:xfrm>
            <a:off x="8634046" y="4669878"/>
            <a:ext cx="2180955" cy="474766"/>
          </a:xfrm>
          <a:prstGeom prst="rect">
            <a:avLst/>
          </a:prstGeom>
        </p:spPr>
      </p:pic>
      <p:sp>
        <p:nvSpPr>
          <p:cNvPr id="7" name="TextBox 6"/>
          <p:cNvSpPr txBox="1"/>
          <p:nvPr/>
        </p:nvSpPr>
        <p:spPr>
          <a:xfrm>
            <a:off x="8616692" y="4082322"/>
            <a:ext cx="1512046" cy="369332"/>
          </a:xfrm>
          <a:prstGeom prst="rect">
            <a:avLst/>
          </a:prstGeom>
          <a:noFill/>
        </p:spPr>
        <p:txBody>
          <a:bodyPr wrap="square" rtlCol="0">
            <a:spAutoFit/>
          </a:bodyPr>
          <a:lstStyle/>
          <a:p>
            <a:r>
              <a:rPr lang="en-US" dirty="0"/>
              <a:t>Where,</a:t>
            </a:r>
            <a:endParaRPr lang="en-IN" dirty="0"/>
          </a:p>
        </p:txBody>
      </p:sp>
    </p:spTree>
    <p:extLst>
      <p:ext uri="{BB962C8B-B14F-4D97-AF65-F5344CB8AC3E}">
        <p14:creationId xmlns:p14="http://schemas.microsoft.com/office/powerpoint/2010/main" val="2316804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Loss function used</a:t>
            </a:r>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a:t> We will use cross entropy to calculate loss</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pic>
        <p:nvPicPr>
          <p:cNvPr id="6" name="Picture 5"/>
          <p:cNvPicPr>
            <a:picLocks noChangeAspect="1"/>
          </p:cNvPicPr>
          <p:nvPr/>
        </p:nvPicPr>
        <p:blipFill>
          <a:blip r:embed="rId2"/>
          <a:stretch>
            <a:fillRect/>
          </a:stretch>
        </p:blipFill>
        <p:spPr>
          <a:xfrm>
            <a:off x="4219139" y="2995517"/>
            <a:ext cx="2314398" cy="873097"/>
          </a:xfrm>
          <a:prstGeom prst="rect">
            <a:avLst/>
          </a:prstGeom>
        </p:spPr>
      </p:pic>
    </p:spTree>
    <p:extLst>
      <p:ext uri="{BB962C8B-B14F-4D97-AF65-F5344CB8AC3E}">
        <p14:creationId xmlns:p14="http://schemas.microsoft.com/office/powerpoint/2010/main" val="3691911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Accuracy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7890809"/>
              </p:ext>
            </p:extLst>
          </p:nvPr>
        </p:nvGraphicFramePr>
        <p:xfrm>
          <a:off x="1023936" y="2285998"/>
          <a:ext cx="9995516" cy="1268964"/>
        </p:xfrm>
        <a:graphic>
          <a:graphicData uri="http://schemas.openxmlformats.org/drawingml/2006/table">
            <a:tbl>
              <a:tblPr firstRow="1" bandRow="1">
                <a:tableStyleId>{5C22544A-7EE6-4342-B048-85BDC9FD1C3A}</a:tableStyleId>
              </a:tblPr>
              <a:tblGrid>
                <a:gridCol w="2498879">
                  <a:extLst>
                    <a:ext uri="{9D8B030D-6E8A-4147-A177-3AD203B41FA5}">
                      <a16:colId xmlns:a16="http://schemas.microsoft.com/office/drawing/2014/main" val="794959498"/>
                    </a:ext>
                  </a:extLst>
                </a:gridCol>
                <a:gridCol w="2498879">
                  <a:extLst>
                    <a:ext uri="{9D8B030D-6E8A-4147-A177-3AD203B41FA5}">
                      <a16:colId xmlns:a16="http://schemas.microsoft.com/office/drawing/2014/main" val="2285141837"/>
                    </a:ext>
                  </a:extLst>
                </a:gridCol>
                <a:gridCol w="2498879">
                  <a:extLst>
                    <a:ext uri="{9D8B030D-6E8A-4147-A177-3AD203B41FA5}">
                      <a16:colId xmlns:a16="http://schemas.microsoft.com/office/drawing/2014/main" val="289227726"/>
                    </a:ext>
                  </a:extLst>
                </a:gridCol>
                <a:gridCol w="2498879">
                  <a:extLst>
                    <a:ext uri="{9D8B030D-6E8A-4147-A177-3AD203B41FA5}">
                      <a16:colId xmlns:a16="http://schemas.microsoft.com/office/drawing/2014/main" val="3623774138"/>
                    </a:ext>
                  </a:extLst>
                </a:gridCol>
              </a:tblGrid>
              <a:tr h="422988">
                <a:tc>
                  <a:txBody>
                    <a:bodyPr/>
                    <a:lstStyle/>
                    <a:p>
                      <a:r>
                        <a:rPr lang="en-IN" dirty="0"/>
                        <a:t>Dataset</a:t>
                      </a:r>
                      <a:r>
                        <a:rPr lang="en-IN" baseline="0" dirty="0"/>
                        <a:t> name</a:t>
                      </a:r>
                      <a:endParaRPr lang="en-IN" dirty="0"/>
                    </a:p>
                  </a:txBody>
                  <a:tcPr/>
                </a:tc>
                <a:tc>
                  <a:txBody>
                    <a:bodyPr/>
                    <a:lstStyle/>
                    <a:p>
                      <a:r>
                        <a:rPr lang="en-IN" dirty="0"/>
                        <a:t>Accuracy</a:t>
                      </a:r>
                    </a:p>
                  </a:txBody>
                  <a:tcPr/>
                </a:tc>
                <a:tc>
                  <a:txBody>
                    <a:bodyPr/>
                    <a:lstStyle/>
                    <a:p>
                      <a:r>
                        <a:rPr lang="en-IN" dirty="0"/>
                        <a:t>F1 score(Class 1)</a:t>
                      </a:r>
                    </a:p>
                  </a:txBody>
                  <a:tcPr/>
                </a:tc>
                <a:tc>
                  <a:txBody>
                    <a:bodyPr/>
                    <a:lstStyle/>
                    <a:p>
                      <a:r>
                        <a:rPr lang="en-US" dirty="0"/>
                        <a:t>F1 score(Class</a:t>
                      </a:r>
                      <a:r>
                        <a:rPr lang="en-US" baseline="0" dirty="0"/>
                        <a:t> 0)</a:t>
                      </a:r>
                      <a:endParaRPr lang="en-IN" dirty="0"/>
                    </a:p>
                  </a:txBody>
                  <a:tcPr/>
                </a:tc>
                <a:extLst>
                  <a:ext uri="{0D108BD9-81ED-4DB2-BD59-A6C34878D82A}">
                    <a16:rowId xmlns:a16="http://schemas.microsoft.com/office/drawing/2014/main" val="3035171859"/>
                  </a:ext>
                </a:extLst>
              </a:tr>
              <a:tr h="422988">
                <a:tc>
                  <a:txBody>
                    <a:bodyPr/>
                    <a:lstStyle/>
                    <a:p>
                      <a:r>
                        <a:rPr lang="en-US" dirty="0"/>
                        <a:t>Twitter</a:t>
                      </a:r>
                      <a:r>
                        <a:rPr lang="en-US" baseline="0" dirty="0"/>
                        <a:t> 15-16</a:t>
                      </a:r>
                      <a:endParaRPr lang="en-IN" dirty="0"/>
                    </a:p>
                  </a:txBody>
                  <a:tcPr/>
                </a:tc>
                <a:tc>
                  <a:txBody>
                    <a:bodyPr/>
                    <a:lstStyle/>
                    <a:p>
                      <a:r>
                        <a:rPr lang="en-US" dirty="0"/>
                        <a:t>88.429%</a:t>
                      </a:r>
                      <a:endParaRPr lang="en-IN" dirty="0"/>
                    </a:p>
                  </a:txBody>
                  <a:tcPr/>
                </a:tc>
                <a:tc>
                  <a:txBody>
                    <a:bodyPr/>
                    <a:lstStyle/>
                    <a:p>
                      <a:r>
                        <a:rPr lang="en-US" dirty="0"/>
                        <a:t>0.8511</a:t>
                      </a:r>
                      <a:endParaRPr lang="en-IN" dirty="0"/>
                    </a:p>
                  </a:txBody>
                  <a:tcPr/>
                </a:tc>
                <a:tc>
                  <a:txBody>
                    <a:bodyPr/>
                    <a:lstStyle/>
                    <a:p>
                      <a:r>
                        <a:rPr lang="en-US" dirty="0"/>
                        <a:t>0.8923</a:t>
                      </a:r>
                      <a:endParaRPr lang="en-IN" dirty="0"/>
                    </a:p>
                  </a:txBody>
                  <a:tcPr/>
                </a:tc>
                <a:extLst>
                  <a:ext uri="{0D108BD9-81ED-4DB2-BD59-A6C34878D82A}">
                    <a16:rowId xmlns:a16="http://schemas.microsoft.com/office/drawing/2014/main" val="998703889"/>
                  </a:ext>
                </a:extLst>
              </a:tr>
              <a:tr h="422988">
                <a:tc>
                  <a:txBody>
                    <a:bodyPr/>
                    <a:lstStyle/>
                    <a:p>
                      <a:r>
                        <a:rPr lang="en-US" dirty="0"/>
                        <a:t>Fake</a:t>
                      </a:r>
                      <a:r>
                        <a:rPr lang="en-US" baseline="0" dirty="0"/>
                        <a:t> News Net</a:t>
                      </a:r>
                      <a:endParaRPr lang="en-IN" dirty="0"/>
                    </a:p>
                  </a:txBody>
                  <a:tcPr/>
                </a:tc>
                <a:tc>
                  <a:txBody>
                    <a:bodyPr/>
                    <a:lstStyle/>
                    <a:p>
                      <a:r>
                        <a:rPr lang="en-US" dirty="0"/>
                        <a:t>81.482%</a:t>
                      </a:r>
                      <a:endParaRPr lang="en-IN" dirty="0"/>
                    </a:p>
                  </a:txBody>
                  <a:tcPr/>
                </a:tc>
                <a:tc>
                  <a:txBody>
                    <a:bodyPr/>
                    <a:lstStyle/>
                    <a:p>
                      <a:r>
                        <a:rPr lang="en-IN" sz="1800" b="0" i="0" kern="1200" dirty="0">
                          <a:solidFill>
                            <a:schemeClr val="dk1"/>
                          </a:solidFill>
                          <a:effectLst/>
                          <a:latin typeface="+mn-lt"/>
                          <a:ea typeface="+mn-ea"/>
                          <a:cs typeface="+mn-cs"/>
                        </a:rPr>
                        <a:t>0.8787</a:t>
                      </a:r>
                      <a:endParaRPr lang="en-IN" dirty="0"/>
                    </a:p>
                  </a:txBody>
                  <a:tcPr/>
                </a:tc>
                <a:tc>
                  <a:txBody>
                    <a:bodyPr/>
                    <a:lstStyle/>
                    <a:p>
                      <a:r>
                        <a:rPr lang="en-US" dirty="0"/>
                        <a:t>0.6081</a:t>
                      </a:r>
                      <a:endParaRPr lang="en-IN" dirty="0"/>
                    </a:p>
                  </a:txBody>
                  <a:tcPr/>
                </a:tc>
                <a:extLst>
                  <a:ext uri="{0D108BD9-81ED-4DB2-BD59-A6C34878D82A}">
                    <a16:rowId xmlns:a16="http://schemas.microsoft.com/office/drawing/2014/main" val="2750121765"/>
                  </a:ext>
                </a:extLst>
              </a:tr>
            </a:tbl>
          </a:graphicData>
        </a:graphic>
      </p:graphicFrame>
    </p:spTree>
    <p:extLst>
      <p:ext uri="{BB962C8B-B14F-4D97-AF65-F5344CB8AC3E}">
        <p14:creationId xmlns:p14="http://schemas.microsoft.com/office/powerpoint/2010/main" val="68306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The model failed to select explanatory comments for the results of rumor detection</a:t>
            </a:r>
            <a:endParaRPr lang="en-IN" dirty="0"/>
          </a:p>
          <a:p>
            <a:pPr>
              <a:buFont typeface="Arial" panose="020B0604020202020204" pitchFamily="34" charset="0"/>
              <a:buChar char="•"/>
            </a:pPr>
            <a:r>
              <a:rPr lang="en-US" dirty="0"/>
              <a:t>There is some other valuable information on social media, such as pictures, videos, and other information, which is undoubtedly valuable for rumor detection tasks. However, they have not used these messages in their current work</a:t>
            </a:r>
            <a:endParaRPr lang="en-IN" dirty="0"/>
          </a:p>
        </p:txBody>
      </p:sp>
    </p:spTree>
    <p:extLst>
      <p:ext uri="{BB962C8B-B14F-4D97-AF65-F5344CB8AC3E}">
        <p14:creationId xmlns:p14="http://schemas.microsoft.com/office/powerpoint/2010/main" val="1366878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Due to large number of users rumours can be spread widely and easily.</a:t>
            </a:r>
          </a:p>
          <a:p>
            <a:pPr>
              <a:buFont typeface="Wingdings" panose="05000000000000000000" pitchFamily="2" charset="2"/>
              <a:buChar char="§"/>
            </a:pPr>
            <a:r>
              <a:rPr lang="en-IN" dirty="0"/>
              <a:t> Causing harm to society</a:t>
            </a:r>
          </a:p>
        </p:txBody>
      </p:sp>
    </p:spTree>
    <p:extLst>
      <p:ext uri="{BB962C8B-B14F-4D97-AF65-F5344CB8AC3E}">
        <p14:creationId xmlns:p14="http://schemas.microsoft.com/office/powerpoint/2010/main" val="25666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47E76-4159-8183-FBE0-3C1DAF495545}"/>
              </a:ext>
            </a:extLst>
          </p:cNvPr>
          <p:cNvSpPr txBox="1"/>
          <p:nvPr/>
        </p:nvSpPr>
        <p:spPr>
          <a:xfrm>
            <a:off x="4331367" y="2598820"/>
            <a:ext cx="4148490" cy="1015663"/>
          </a:xfrm>
          <a:prstGeom prst="rect">
            <a:avLst/>
          </a:prstGeom>
          <a:noFill/>
        </p:spPr>
        <p:txBody>
          <a:bodyPr wrap="square" rtlCol="0">
            <a:spAutoFit/>
          </a:bodyPr>
          <a:lstStyle/>
          <a:p>
            <a:r>
              <a:rPr lang="en-IN" sz="6000" dirty="0"/>
              <a:t>Thank you</a:t>
            </a:r>
          </a:p>
        </p:txBody>
      </p:sp>
    </p:spTree>
    <p:extLst>
      <p:ext uri="{BB962C8B-B14F-4D97-AF65-F5344CB8AC3E}">
        <p14:creationId xmlns:p14="http://schemas.microsoft.com/office/powerpoint/2010/main" val="245708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Present Techniques and their Drawbacks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dirty="0"/>
              <a:t> Content Based: Using only post content to detect </a:t>
            </a:r>
            <a:r>
              <a:rPr lang="en-IN" dirty="0" err="1"/>
              <a:t>rumor</a:t>
            </a:r>
            <a:endParaRPr lang="en-IN" dirty="0"/>
          </a:p>
          <a:p>
            <a:pPr lvl="1">
              <a:buFont typeface="Wingdings" panose="05000000000000000000" pitchFamily="2" charset="2"/>
              <a:buChar char="§"/>
            </a:pPr>
            <a:r>
              <a:rPr lang="en-US" sz="1600" dirty="0"/>
              <a:t>Disadvantages: Most posts have very less content , causing severe data sparseness and affect performance of above method </a:t>
            </a:r>
            <a:endParaRPr lang="en-IN" sz="2000" dirty="0"/>
          </a:p>
          <a:p>
            <a:pPr>
              <a:buFont typeface="Wingdings" panose="05000000000000000000" pitchFamily="2" charset="2"/>
              <a:buChar char="§"/>
            </a:pPr>
            <a:r>
              <a:rPr lang="en-IN" sz="2000" dirty="0"/>
              <a:t>User Based: utilize user information on social media to detect </a:t>
            </a:r>
            <a:r>
              <a:rPr lang="en-IN" sz="2000" dirty="0" err="1"/>
              <a:t>rumors</a:t>
            </a:r>
            <a:endParaRPr lang="en-IN" sz="2000" dirty="0"/>
          </a:p>
          <a:p>
            <a:pPr lvl="1">
              <a:buFont typeface="Wingdings" panose="05000000000000000000" pitchFamily="2" charset="2"/>
              <a:buChar char="§"/>
            </a:pPr>
            <a:r>
              <a:rPr lang="en-US" sz="1600" dirty="0"/>
              <a:t>people with high credibility are sometimes disturbed by rumors, which may reduce the detection accuracy of such methods</a:t>
            </a:r>
            <a:endParaRPr lang="en-IN" sz="1600" dirty="0"/>
          </a:p>
          <a:p>
            <a:pPr>
              <a:buFont typeface="Wingdings" panose="05000000000000000000" pitchFamily="2" charset="2"/>
              <a:buChar char="§"/>
            </a:pPr>
            <a:r>
              <a:rPr lang="en-IN" sz="2000" dirty="0"/>
              <a:t>Propagation Based:</a:t>
            </a:r>
            <a:r>
              <a:rPr lang="en-US" sz="2000" dirty="0"/>
              <a:t> Propagation-based methods utilized repost information or comment information on social media to detect rumors</a:t>
            </a:r>
          </a:p>
          <a:p>
            <a:pPr lvl="1">
              <a:buFont typeface="Wingdings" panose="05000000000000000000" pitchFamily="2" charset="2"/>
              <a:buChar char="§"/>
            </a:pPr>
            <a:r>
              <a:rPr lang="en-US" sz="1600" dirty="0"/>
              <a:t>Types: Comments Based, Repost Based</a:t>
            </a:r>
          </a:p>
          <a:p>
            <a:pPr lvl="1">
              <a:buFont typeface="Wingdings" panose="05000000000000000000" pitchFamily="2" charset="2"/>
              <a:buChar char="§"/>
            </a:pPr>
            <a:r>
              <a:rPr lang="en-US" sz="1600" dirty="0"/>
              <a:t>Disadvantage: some users tend to simply forward the original content without expressing any opinion in the early stage of news propagation. This leads to the problem of insufficient available information in repost- based methods</a:t>
            </a:r>
          </a:p>
          <a:p>
            <a:pPr lvl="1">
              <a:buFont typeface="Wingdings" panose="05000000000000000000" pitchFamily="2" charset="2"/>
              <a:buChar char="§"/>
            </a:pPr>
            <a:r>
              <a:rPr lang="en-US" sz="1600" dirty="0"/>
              <a:t>It is very expensive to obtain large repost structures from social media</a:t>
            </a:r>
            <a:endParaRPr lang="en-IN" sz="1600" dirty="0"/>
          </a:p>
          <a:p>
            <a:pPr marL="0" indent="0">
              <a:buNone/>
            </a:pPr>
            <a:endParaRPr lang="en-IN" sz="2000" dirty="0"/>
          </a:p>
          <a:p>
            <a:pPr marL="640080" lvl="4" indent="0">
              <a:buNone/>
            </a:pPr>
            <a:endParaRPr lang="en-IN" sz="2000" dirty="0"/>
          </a:p>
        </p:txBody>
      </p:sp>
    </p:spTree>
    <p:extLst>
      <p:ext uri="{BB962C8B-B14F-4D97-AF65-F5344CB8AC3E}">
        <p14:creationId xmlns:p14="http://schemas.microsoft.com/office/powerpoint/2010/main" val="58877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Preliminary –Reply </a:t>
            </a:r>
            <a:r>
              <a:rPr lang="en-IN" dirty="0" err="1"/>
              <a:t>Struct</a:t>
            </a:r>
            <a:r>
              <a:rPr lang="en-IN" dirty="0"/>
              <a:t> of post and comments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Non </a:t>
            </a:r>
            <a:r>
              <a:rPr lang="en-IN" dirty="0" err="1"/>
              <a:t>rumor</a:t>
            </a:r>
            <a:r>
              <a:rPr lang="en-IN" dirty="0"/>
              <a:t> comments tends to have first order comments</a:t>
            </a:r>
          </a:p>
          <a:p>
            <a:pPr>
              <a:buFont typeface="Wingdings" panose="05000000000000000000" pitchFamily="2" charset="2"/>
              <a:buChar char="§"/>
            </a:pPr>
            <a:r>
              <a:rPr lang="en-IN" dirty="0"/>
              <a:t> </a:t>
            </a:r>
            <a:r>
              <a:rPr lang="en-IN" dirty="0" err="1"/>
              <a:t>Rumors</a:t>
            </a:r>
            <a:r>
              <a:rPr lang="en-IN" dirty="0"/>
              <a:t> have relatively deeper comments. People tend to discuss </a:t>
            </a:r>
            <a:r>
              <a:rPr lang="en-IN" dirty="0" err="1"/>
              <a:t>rumor</a:t>
            </a:r>
            <a:r>
              <a:rPr lang="en-IN" dirty="0"/>
              <a:t> more intensely and persistently  then a non </a:t>
            </a:r>
            <a:r>
              <a:rPr lang="en-IN" dirty="0" err="1"/>
              <a:t>rumor</a:t>
            </a:r>
            <a:r>
              <a:rPr lang="en-IN" dirty="0"/>
              <a:t>.</a:t>
            </a:r>
          </a:p>
          <a:p>
            <a:pPr>
              <a:buFont typeface="Wingdings" panose="05000000000000000000" pitchFamily="2" charset="2"/>
              <a:buChar char="§"/>
            </a:pPr>
            <a:endParaRPr lang="en-IN" dirty="0"/>
          </a:p>
        </p:txBody>
      </p:sp>
      <p:pic>
        <p:nvPicPr>
          <p:cNvPr id="4" name="Picture 3"/>
          <p:cNvPicPr>
            <a:picLocks noChangeAspect="1"/>
          </p:cNvPicPr>
          <p:nvPr/>
        </p:nvPicPr>
        <p:blipFill>
          <a:blip r:embed="rId2"/>
          <a:stretch>
            <a:fillRect/>
          </a:stretch>
        </p:blipFill>
        <p:spPr>
          <a:xfrm>
            <a:off x="1024128" y="3504772"/>
            <a:ext cx="8923793" cy="3101609"/>
          </a:xfrm>
          <a:prstGeom prst="rect">
            <a:avLst/>
          </a:prstGeom>
        </p:spPr>
      </p:pic>
    </p:spTree>
    <p:extLst>
      <p:ext uri="{BB962C8B-B14F-4D97-AF65-F5344CB8AC3E}">
        <p14:creationId xmlns:p14="http://schemas.microsoft.com/office/powerpoint/2010/main" val="100334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Mutual selection between posts and comments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By using repeating themes in the comments we can find the important part of the post</a:t>
            </a:r>
          </a:p>
          <a:p>
            <a:pPr>
              <a:buFont typeface="Wingdings" panose="05000000000000000000" pitchFamily="2" charset="2"/>
              <a:buChar char="§"/>
            </a:pPr>
            <a:r>
              <a:rPr lang="en-IN" dirty="0"/>
              <a:t> Vies-Versa we can use information from the posts to filter comments and ignore unrelated comments</a:t>
            </a:r>
          </a:p>
        </p:txBody>
      </p:sp>
    </p:spTree>
    <p:extLst>
      <p:ext uri="{BB962C8B-B14F-4D97-AF65-F5344CB8AC3E}">
        <p14:creationId xmlns:p14="http://schemas.microsoft.com/office/powerpoint/2010/main" val="58237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Topic Drift Within COMMENTS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IN" dirty="0"/>
              <a:t>On </a:t>
            </a:r>
            <a:r>
              <a:rPr lang="en-IN" dirty="0" err="1"/>
              <a:t>rumor</a:t>
            </a:r>
            <a:r>
              <a:rPr lang="en-IN" dirty="0"/>
              <a:t> posts people tend to shift from the topic more often then in a non </a:t>
            </a:r>
            <a:r>
              <a:rPr lang="en-IN" dirty="0" err="1"/>
              <a:t>rumor</a:t>
            </a:r>
            <a:r>
              <a:rPr lang="en-IN" dirty="0"/>
              <a:t> post.</a:t>
            </a:r>
          </a:p>
          <a:p>
            <a:pPr>
              <a:buFont typeface="Wingdings" panose="05000000000000000000" pitchFamily="2" charset="2"/>
              <a:buChar char="§"/>
            </a:pPr>
            <a:r>
              <a:rPr lang="en-IN" dirty="0"/>
              <a:t>To implement this we first we create a graph based on post reply relationship</a:t>
            </a:r>
          </a:p>
          <a:p>
            <a:pPr>
              <a:buFont typeface="Wingdings" panose="05000000000000000000" pitchFamily="2" charset="2"/>
              <a:buChar char="§"/>
            </a:pPr>
            <a:r>
              <a:rPr lang="en-IN" dirty="0"/>
              <a:t> </a:t>
            </a:r>
            <a:r>
              <a:rPr lang="en-US" dirty="0"/>
              <a:t> Then a </a:t>
            </a:r>
            <a:r>
              <a:rPr lang="en-US" dirty="0" err="1"/>
              <a:t>bilevel</a:t>
            </a:r>
            <a:r>
              <a:rPr lang="en-US" dirty="0"/>
              <a:t> GCN and self-attention were built to learn the representation of comments based on reply structure. </a:t>
            </a:r>
          </a:p>
          <a:p>
            <a:pPr>
              <a:buFont typeface="Wingdings" panose="05000000000000000000" pitchFamily="2" charset="2"/>
              <a:buChar char="§"/>
            </a:pPr>
            <a:r>
              <a:rPr lang="en-US" dirty="0"/>
              <a:t>Secondly, we introduce a post-comment co-attention mechanism to learn the mutual selection between the post and its comments. </a:t>
            </a:r>
          </a:p>
          <a:p>
            <a:pPr>
              <a:buFont typeface="Wingdings" panose="05000000000000000000" pitchFamily="2" charset="2"/>
              <a:buChar char="§"/>
            </a:pPr>
            <a:r>
              <a:rPr lang="en-US" dirty="0"/>
              <a:t>The purpose is to pay attention to the important information of both sides to get global representation. Finally, we introduce CNN to capture the topic drift within the comments and take this output as a local representation. The classification is carried out by combining global representation with local representation.</a:t>
            </a:r>
            <a:endParaRPr lang="en-IN" dirty="0"/>
          </a:p>
        </p:txBody>
      </p:sp>
    </p:spTree>
    <p:extLst>
      <p:ext uri="{BB962C8B-B14F-4D97-AF65-F5344CB8AC3E}">
        <p14:creationId xmlns:p14="http://schemas.microsoft.com/office/powerpoint/2010/main" val="233544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985" y="259901"/>
            <a:ext cx="9759461" cy="742422"/>
          </a:xfrm>
        </p:spPr>
        <p:txBody>
          <a:bodyPr/>
          <a:lstStyle/>
          <a:p>
            <a:r>
              <a:rPr lang="en-IN" dirty="0"/>
              <a:t>Model overview</a:t>
            </a:r>
          </a:p>
        </p:txBody>
      </p:sp>
      <p:pic>
        <p:nvPicPr>
          <p:cNvPr id="4" name="Content Placeholder 3"/>
          <p:cNvPicPr>
            <a:picLocks noGrp="1" noChangeAspect="1"/>
          </p:cNvPicPr>
          <p:nvPr>
            <p:ph idx="1"/>
          </p:nvPr>
        </p:nvPicPr>
        <p:blipFill>
          <a:blip r:embed="rId2"/>
          <a:stretch>
            <a:fillRect/>
          </a:stretch>
        </p:blipFill>
        <p:spPr>
          <a:xfrm>
            <a:off x="219807" y="1204546"/>
            <a:ext cx="11775321" cy="5539154"/>
          </a:xfrm>
          <a:prstGeom prst="rect">
            <a:avLst/>
          </a:prstGeom>
        </p:spPr>
      </p:pic>
    </p:spTree>
    <p:extLst>
      <p:ext uri="{BB962C8B-B14F-4D97-AF65-F5344CB8AC3E}">
        <p14:creationId xmlns:p14="http://schemas.microsoft.com/office/powerpoint/2010/main" val="110038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 and comments encoding</a:t>
            </a:r>
          </a:p>
        </p:txBody>
      </p:sp>
      <p:pic>
        <p:nvPicPr>
          <p:cNvPr id="4" name="Picture 3"/>
          <p:cNvPicPr>
            <a:picLocks noChangeAspect="1"/>
          </p:cNvPicPr>
          <p:nvPr/>
        </p:nvPicPr>
        <p:blipFill>
          <a:blip r:embed="rId2"/>
          <a:stretch>
            <a:fillRect/>
          </a:stretch>
        </p:blipFill>
        <p:spPr>
          <a:xfrm>
            <a:off x="1171722" y="2305446"/>
            <a:ext cx="4267570" cy="1920406"/>
          </a:xfrm>
          <a:prstGeom prst="rect">
            <a:avLst/>
          </a:prstGeom>
        </p:spPr>
      </p:pic>
      <p:pic>
        <p:nvPicPr>
          <p:cNvPr id="5" name="Picture 4"/>
          <p:cNvPicPr>
            <a:picLocks noChangeAspect="1"/>
          </p:cNvPicPr>
          <p:nvPr/>
        </p:nvPicPr>
        <p:blipFill>
          <a:blip r:embed="rId3"/>
          <a:stretch>
            <a:fillRect/>
          </a:stretch>
        </p:blipFill>
        <p:spPr>
          <a:xfrm>
            <a:off x="6096000" y="2014896"/>
            <a:ext cx="4471086" cy="4734091"/>
          </a:xfrm>
          <a:prstGeom prst="rect">
            <a:avLst/>
          </a:prstGeom>
        </p:spPr>
      </p:pic>
    </p:spTree>
    <p:extLst>
      <p:ext uri="{BB962C8B-B14F-4D97-AF65-F5344CB8AC3E}">
        <p14:creationId xmlns:p14="http://schemas.microsoft.com/office/powerpoint/2010/main" val="214158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REPRESENTATION FOR POSTS AND COMMENTS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The first step  is to construct a reply graph.</a:t>
            </a:r>
          </a:p>
          <a:p>
            <a:pPr marL="0" indent="0">
              <a:buNone/>
            </a:pPr>
            <a:endParaRPr lang="en-US" dirty="0"/>
          </a:p>
        </p:txBody>
      </p:sp>
      <p:pic>
        <p:nvPicPr>
          <p:cNvPr id="9" name="Picture 8"/>
          <p:cNvPicPr>
            <a:picLocks noChangeAspect="1"/>
          </p:cNvPicPr>
          <p:nvPr/>
        </p:nvPicPr>
        <p:blipFill>
          <a:blip r:embed="rId2"/>
          <a:stretch>
            <a:fillRect/>
          </a:stretch>
        </p:blipFill>
        <p:spPr>
          <a:xfrm>
            <a:off x="1024128" y="2760625"/>
            <a:ext cx="9000000" cy="3657917"/>
          </a:xfrm>
          <a:prstGeom prst="rect">
            <a:avLst/>
          </a:prstGeom>
        </p:spPr>
      </p:pic>
    </p:spTree>
    <p:extLst>
      <p:ext uri="{BB962C8B-B14F-4D97-AF65-F5344CB8AC3E}">
        <p14:creationId xmlns:p14="http://schemas.microsoft.com/office/powerpoint/2010/main" val="846114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1338</TotalTime>
  <Words>919</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Lohit Devanagari</vt:lpstr>
      <vt:lpstr>Noto Serif CJK SC</vt:lpstr>
      <vt:lpstr>Tw Cen MT</vt:lpstr>
      <vt:lpstr>Tw Cen MT Condensed</vt:lpstr>
      <vt:lpstr>Wingdings</vt:lpstr>
      <vt:lpstr>Wingdings 3</vt:lpstr>
      <vt:lpstr>Integral</vt:lpstr>
      <vt:lpstr>Rumour detection from Posts and Comments   Reference: PostCom2DR – Utilizing information from post and comments to detect rumours Published by Yanjie Yang, Yuhang Wang, Li Wang, Jie Meng</vt:lpstr>
      <vt:lpstr>Introduction </vt:lpstr>
      <vt:lpstr>Present Techniques and their Drawbacks</vt:lpstr>
      <vt:lpstr>Preliminary –Reply Struct of post and comments</vt:lpstr>
      <vt:lpstr>Mutual selection between posts and comments</vt:lpstr>
      <vt:lpstr>Topic Drift Within COMMENTS</vt:lpstr>
      <vt:lpstr>Model overview</vt:lpstr>
      <vt:lpstr>Post and comments encoding</vt:lpstr>
      <vt:lpstr>GLOBAL REPRESENTATION FOR POSTS AND COMMENTS</vt:lpstr>
      <vt:lpstr>Bilevel GCN</vt:lpstr>
      <vt:lpstr>Comments SELF ATTENTION</vt:lpstr>
      <vt:lpstr>PowerPoint Presentation</vt:lpstr>
      <vt:lpstr>Post comments co-attention</vt:lpstr>
      <vt:lpstr>PowerPoint Presentation</vt:lpstr>
      <vt:lpstr>CNN-based comments local representation</vt:lpstr>
      <vt:lpstr>RUMOR DETECTION</vt:lpstr>
      <vt:lpstr>Loss function used</vt:lpstr>
      <vt:lpstr>Accuracy</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PostCom2DR: Utilizing information from post and comments to detect rumors</dc:title>
  <dc:creator>acer</dc:creator>
  <cp:lastModifiedBy>acer</cp:lastModifiedBy>
  <cp:revision>64</cp:revision>
  <dcterms:created xsi:type="dcterms:W3CDTF">2022-03-19T10:53:41Z</dcterms:created>
  <dcterms:modified xsi:type="dcterms:W3CDTF">2022-05-14T07:45:30Z</dcterms:modified>
</cp:coreProperties>
</file>