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IBM Plex Sans" charset="1" panose="020B0503050203000203"/>
      <p:regular r:id="rId42"/>
    </p:embeddedFont>
    <p:embeddedFont>
      <p:font typeface="IBM Plex Sans Bold" charset="1" panose="020B0803050203000203"/>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slide2.xml" Type="http://schemas.openxmlformats.org/officeDocument/2006/relationships/slide"/><Relationship Id="rId6" Target="../media/image1.png" Type="http://schemas.openxmlformats.org/officeDocument/2006/relationships/image"/><Relationship Id="rId7"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slide2.xml" Type="http://schemas.openxmlformats.org/officeDocument/2006/relationships/slide"/><Relationship Id="rId5" Target="../media/image1.png" Type="http://schemas.openxmlformats.org/officeDocument/2006/relationships/image"/><Relationship Id="rId6"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9.png" Type="http://schemas.openxmlformats.org/officeDocument/2006/relationships/image"/><Relationship Id="rId4" Target="../media/image40.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slide2.xml" Type="http://schemas.openxmlformats.org/officeDocument/2006/relationships/slid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08294" y="2528115"/>
            <a:ext cx="15433525" cy="4371297"/>
          </a:xfrm>
          <a:prstGeom prst="rect">
            <a:avLst/>
          </a:prstGeom>
        </p:spPr>
        <p:txBody>
          <a:bodyPr anchor="t" rtlCol="false" tIns="0" lIns="0" bIns="0" rIns="0">
            <a:spAutoFit/>
          </a:bodyPr>
          <a:lstStyle/>
          <a:p>
            <a:pPr algn="ctr">
              <a:lnSpc>
                <a:spcPts val="16865"/>
              </a:lnSpc>
            </a:pPr>
            <a:r>
              <a:rPr lang="en-US" sz="16865">
                <a:solidFill>
                  <a:srgbClr val="000000"/>
                </a:solidFill>
                <a:latin typeface="IBM Plex Sans"/>
              </a:rPr>
              <a:t>Retail Data Analysis</a:t>
            </a:r>
          </a:p>
        </p:txBody>
      </p:sp>
      <p:sp>
        <p:nvSpPr>
          <p:cNvPr name="Freeform 4" id="4"/>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452243" y="7218935"/>
            <a:ext cx="13951191" cy="742463"/>
          </a:xfrm>
          <a:prstGeom prst="rect">
            <a:avLst/>
          </a:prstGeom>
        </p:spPr>
        <p:txBody>
          <a:bodyPr anchor="t" rtlCol="false" tIns="0" lIns="0" bIns="0" rIns="0">
            <a:spAutoFit/>
          </a:bodyPr>
          <a:lstStyle/>
          <a:p>
            <a:pPr algn="ctr">
              <a:lnSpc>
                <a:spcPts val="5605"/>
              </a:lnSpc>
            </a:pPr>
            <a:r>
              <a:rPr lang="en-US" sz="5605">
                <a:solidFill>
                  <a:srgbClr val="000000"/>
                </a:solidFill>
                <a:latin typeface="IBM Plex Sans"/>
              </a:rPr>
              <a:t>Insights and Recommendations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05419" y="431386"/>
          <a:ext cx="17077163" cy="9504000"/>
        </p:xfrm>
        <a:graphic>
          <a:graphicData uri="http://schemas.openxmlformats.org/drawingml/2006/table">
            <a:tbl>
              <a:tblPr/>
              <a:tblGrid>
                <a:gridCol w="8448744"/>
                <a:gridCol w="8628418"/>
              </a:tblGrid>
              <a:tr h="1401430">
                <a:tc>
                  <a:txBody>
                    <a:bodyPr anchor="t" rtlCol="false"/>
                    <a:lstStyle/>
                    <a:p>
                      <a:pPr algn="ctr">
                        <a:lnSpc>
                          <a:spcPts val="4200"/>
                        </a:lnSpc>
                        <a:defRPr/>
                      </a:pPr>
                      <a:r>
                        <a:rPr lang="en-US" sz="3000">
                          <a:solidFill>
                            <a:srgbClr val="000000"/>
                          </a:solidFill>
                          <a:latin typeface="IBM Plex Sans Bold"/>
                        </a:rPr>
                        <a:t>E.D.A on ORDERSPAYMENT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c>
                  <a:txBody>
                    <a:bodyPr anchor="t" rtlCol="false"/>
                    <a:lstStyle/>
                    <a:p>
                      <a:pPr algn="ctr">
                        <a:lnSpc>
                          <a:spcPts val="4200"/>
                        </a:lnSpc>
                        <a:defRPr/>
                      </a:pPr>
                      <a:r>
                        <a:rPr lang="en-US" sz="3000">
                          <a:solidFill>
                            <a:srgbClr val="000000"/>
                          </a:solidFill>
                          <a:latin typeface="IBM Plex Sans Bold"/>
                        </a:rPr>
                        <a:t>E.D.A on STORE INFO</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r>
              <a:tr h="8102570">
                <a:tc>
                  <a:txBody>
                    <a:bodyPr anchor="t" rtlCol="false"/>
                    <a:lstStyle/>
                    <a:p>
                      <a:pPr algn="l">
                        <a:lnSpc>
                          <a:spcPts val="3080"/>
                        </a:lnSpc>
                        <a:defRPr/>
                      </a:pPr>
                      <a:endParaRPr lang="en-US" sz="1100"/>
                    </a:p>
                    <a:p>
                      <a:pPr algn="l" marL="518160" indent="-259080" lvl="1">
                        <a:lnSpc>
                          <a:spcPts val="3359"/>
                        </a:lnSpc>
                        <a:buFont typeface="Arial"/>
                        <a:buChar char="•"/>
                      </a:pPr>
                      <a:r>
                        <a:rPr lang="en-US" sz="2400">
                          <a:solidFill>
                            <a:srgbClr val="000000"/>
                          </a:solidFill>
                          <a:latin typeface="IBM Plex Sans"/>
                        </a:rPr>
                        <a:t>Consists  of  ORDER_ID , PAYMENT_VALUE , PAYMENT_TYPE.​</a:t>
                      </a:r>
                    </a:p>
                    <a:p>
                      <a:pPr algn="l" marL="518160" indent="-259080" lvl="1">
                        <a:lnSpc>
                          <a:spcPts val="3359"/>
                        </a:lnSpc>
                        <a:buFont typeface="Arial"/>
                        <a:buChar char="•"/>
                      </a:pPr>
                      <a:r>
                        <a:rPr lang="en-US" sz="2400">
                          <a:solidFill>
                            <a:srgbClr val="000000"/>
                          </a:solidFill>
                          <a:latin typeface="IBM Plex Sans"/>
                        </a:rPr>
                        <a:t>There is no missing value  </a:t>
                      </a:r>
                    </a:p>
                    <a:p>
                      <a:pPr algn="l" marL="518160" indent="-259080" lvl="1">
                        <a:lnSpc>
                          <a:spcPts val="3359"/>
                        </a:lnSpc>
                        <a:buFont typeface="Arial"/>
                        <a:buChar char="•"/>
                      </a:pPr>
                      <a:r>
                        <a:rPr lang="en-US" sz="2400">
                          <a:solidFill>
                            <a:srgbClr val="000000"/>
                          </a:solidFill>
                          <a:latin typeface="IBM Plex Sans"/>
                        </a:rPr>
                        <a:t>There are </a:t>
                      </a:r>
                      <a:r>
                        <a:rPr lang="en-US" sz="2400">
                          <a:solidFill>
                            <a:srgbClr val="000000"/>
                          </a:solidFill>
                          <a:latin typeface="IBM Plex Sans Bold"/>
                        </a:rPr>
                        <a:t>4 Mode of Payments</a:t>
                      </a:r>
                    </a:p>
                    <a:p>
                      <a:pPr algn="l">
                        <a:lnSpc>
                          <a:spcPts val="3359"/>
                        </a:lnSpc>
                      </a:pPr>
                      <a:r>
                        <a:rPr lang="en-US" sz="2400">
                          <a:solidFill>
                            <a:srgbClr val="000000"/>
                          </a:solidFill>
                          <a:latin typeface="IBM Plex Sans Bold"/>
                        </a:rPr>
                        <a:t>       Relationship Validation:​</a:t>
                      </a:r>
                    </a:p>
                    <a:p>
                      <a:pPr algn="l" marL="518160" indent="-259080" lvl="1">
                        <a:lnSpc>
                          <a:spcPts val="3359"/>
                        </a:lnSpc>
                        <a:buFont typeface="Arial"/>
                        <a:buChar char="•"/>
                      </a:pPr>
                      <a:r>
                        <a:rPr lang="en-US" sz="2400">
                          <a:solidFill>
                            <a:srgbClr val="000000"/>
                          </a:solidFill>
                          <a:latin typeface="IBM Plex Sans"/>
                        </a:rPr>
                        <a:t>There is 1 order in the Orders table without a corresponding payment record in the OrderPayments table.​</a:t>
                      </a:r>
                    </a:p>
                    <a:p>
                      <a:pPr algn="l" marL="518160" indent="-259080" lvl="1">
                        <a:lnSpc>
                          <a:spcPts val="3359"/>
                        </a:lnSpc>
                        <a:buFont typeface="Arial"/>
                        <a:buChar char="•"/>
                      </a:pPr>
                      <a:r>
                        <a:rPr lang="en-US" sz="2400">
                          <a:solidFill>
                            <a:srgbClr val="000000"/>
                          </a:solidFill>
                          <a:latin typeface="IBM Plex Sans"/>
                        </a:rPr>
                        <a:t>There are 775 payment records in the OrderPayments table without corresponding orders in the Orders table.</a:t>
                      </a:r>
                    </a:p>
                    <a:p>
                      <a:pPr algn="l" marL="518160" indent="-259080" lvl="1">
                        <a:lnSpc>
                          <a:spcPts val="3359"/>
                        </a:lnSpc>
                        <a:buFont typeface="Arial"/>
                        <a:buChar char="•"/>
                      </a:pPr>
                      <a:r>
                        <a:rPr lang="en-US" sz="2400">
                          <a:solidFill>
                            <a:srgbClr val="000000"/>
                          </a:solidFill>
                          <a:latin typeface="IBM Plex Sans"/>
                        </a:rPr>
                        <a:t>There are 615 duplicate records in the OrderPayments table, which have been removed.</a:t>
                      </a: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3359"/>
                        </a:lnSpc>
                        <a:defRPr/>
                      </a:pPr>
                      <a:endParaRPr lang="en-US" sz="1100"/>
                    </a:p>
                    <a:p>
                      <a:pPr algn="l" marL="518160" indent="-259080" lvl="1">
                        <a:lnSpc>
                          <a:spcPts val="3359"/>
                        </a:lnSpc>
                        <a:buFont typeface="Arial"/>
                        <a:buChar char="•"/>
                      </a:pPr>
                      <a:r>
                        <a:rPr lang="en-US" sz="2400">
                          <a:solidFill>
                            <a:srgbClr val="000000"/>
                          </a:solidFill>
                          <a:latin typeface="IBM Plex Sans"/>
                        </a:rPr>
                        <a:t>There are a total 535 reocrds in store table and total 534 distinct store ids.</a:t>
                      </a:r>
                    </a:p>
                    <a:p>
                      <a:pPr algn="l" marL="518160" indent="-259080" lvl="1">
                        <a:lnSpc>
                          <a:spcPts val="3359"/>
                        </a:lnSpc>
                        <a:buFont typeface="Arial"/>
                        <a:buChar char="•"/>
                      </a:pPr>
                      <a:r>
                        <a:rPr lang="en-US" sz="2400">
                          <a:solidFill>
                            <a:srgbClr val="000000"/>
                          </a:solidFill>
                          <a:latin typeface="IBM Plex Sans"/>
                        </a:rPr>
                        <a:t>There is one duplicate value in store id i.e ST410</a:t>
                      </a:r>
                      <a:r>
                        <a:rPr lang="en-US" sz="2400">
                          <a:solidFill>
                            <a:srgbClr val="000000"/>
                          </a:solidFill>
                          <a:latin typeface="IBM Plex Sans"/>
                        </a:rPr>
                        <a:t>​</a:t>
                      </a:r>
                    </a:p>
                    <a:p>
                      <a:pPr algn="l" marL="518160" indent="-259080" lvl="1">
                        <a:lnSpc>
                          <a:spcPts val="3359"/>
                        </a:lnSpc>
                        <a:buFont typeface="Arial"/>
                        <a:buChar char="•"/>
                      </a:pPr>
                      <a:r>
                        <a:rPr lang="en-US" sz="2400">
                          <a:solidFill>
                            <a:srgbClr val="000000"/>
                          </a:solidFill>
                          <a:latin typeface="IBM Plex Sans"/>
                        </a:rPr>
                        <a:t>534 Distinct seller city means in each city there is only one seller</a:t>
                      </a:r>
                    </a:p>
                    <a:p>
                      <a:pPr algn="l" marL="518160" indent="-259080" lvl="1">
                        <a:lnSpc>
                          <a:spcPts val="3359"/>
                        </a:lnSpc>
                        <a:buFont typeface="Arial"/>
                        <a:buChar char="•"/>
                      </a:pPr>
                      <a:r>
                        <a:rPr lang="en-US" sz="2400">
                          <a:solidFill>
                            <a:srgbClr val="000000"/>
                          </a:solidFill>
                          <a:latin typeface="IBM Plex Sans"/>
                        </a:rPr>
                        <a:t>1</a:t>
                      </a:r>
                      <a:r>
                        <a:rPr lang="en-US" sz="2400">
                          <a:solidFill>
                            <a:srgbClr val="000000"/>
                          </a:solidFill>
                          <a:latin typeface="IBM Plex Sans"/>
                        </a:rPr>
                        <a:t>9 Distinct seller states</a:t>
                      </a:r>
                    </a:p>
                    <a:p>
                      <a:pPr algn="l" marL="518160" indent="-259080" lvl="1">
                        <a:lnSpc>
                          <a:spcPts val="3359"/>
                        </a:lnSpc>
                        <a:buFont typeface="Arial"/>
                        <a:buChar char="•"/>
                      </a:pPr>
                      <a:r>
                        <a:rPr lang="en-US" sz="2400">
                          <a:solidFill>
                            <a:srgbClr val="000000"/>
                          </a:solidFill>
                          <a:latin typeface="IBM Plex Sans"/>
                        </a:rPr>
                        <a:t>4 Regions in store info table</a:t>
                      </a:r>
                    </a:p>
                    <a:p>
                      <a:pPr algn="l" marL="518160" indent="-259080" lvl="1">
                        <a:lnSpc>
                          <a:spcPts val="3359"/>
                        </a:lnSpc>
                        <a:buFont typeface="Arial"/>
                        <a:buChar char="•"/>
                      </a:pPr>
                      <a:r>
                        <a:rPr lang="en-US" sz="2400">
                          <a:solidFill>
                            <a:srgbClr val="000000"/>
                          </a:solidFill>
                          <a:latin typeface="IBM Plex Sans"/>
                        </a:rPr>
                        <a:t>There is no Null value in this table</a:t>
                      </a:r>
                    </a:p>
                    <a:p>
                      <a:pPr algn="l">
                        <a:lnSpc>
                          <a:spcPts val="3359"/>
                        </a:lnSpc>
                      </a:pP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Freeform 3" id="3"/>
          <p:cNvSpPr/>
          <p:nvPr/>
        </p:nvSpPr>
        <p:spPr>
          <a:xfrm flipH="false" flipV="false" rot="0">
            <a:off x="0" y="0"/>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217" y="229462"/>
            <a:ext cx="423543" cy="431386"/>
          </a:xfrm>
          <a:custGeom>
            <a:avLst/>
            <a:gdLst/>
            <a:ahLst/>
            <a:cxnLst/>
            <a:rect r="r" b="b" t="t" l="l"/>
            <a:pathLst>
              <a:path h="431386" w="423543">
                <a:moveTo>
                  <a:pt x="0" y="0"/>
                </a:moveTo>
                <a:lnTo>
                  <a:pt x="423543" y="0"/>
                </a:lnTo>
                <a:lnTo>
                  <a:pt x="423543" y="431387"/>
                </a:lnTo>
                <a:lnTo>
                  <a:pt x="0" y="4313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89846"/>
            <a:ext cx="16230600" cy="4443729"/>
          </a:xfrm>
          <a:prstGeom prst="rect">
            <a:avLst/>
          </a:prstGeom>
        </p:spPr>
        <p:txBody>
          <a:bodyPr anchor="t" rtlCol="false" tIns="0" lIns="0" bIns="0" rIns="0">
            <a:spAutoFit/>
          </a:bodyPr>
          <a:lstStyle/>
          <a:p>
            <a:pPr algn="l" marL="604526" indent="-302263" lvl="1">
              <a:lnSpc>
                <a:spcPts val="3920"/>
              </a:lnSpc>
              <a:buFont typeface="Arial"/>
              <a:buChar char="•"/>
            </a:pPr>
            <a:r>
              <a:rPr lang="en-US" sz="2800">
                <a:solidFill>
                  <a:srgbClr val="000000"/>
                </a:solidFill>
                <a:latin typeface="IBM Plex Sans"/>
              </a:rPr>
              <a:t>Extra Customer IDs: 830 extra CUSTOMER_ID values in OrderPayment.</a:t>
            </a:r>
          </a:p>
          <a:p>
            <a:pPr algn="l" marL="604526" indent="-302263" lvl="1">
              <a:lnSpc>
                <a:spcPts val="3920"/>
              </a:lnSpc>
              <a:buFont typeface="Arial"/>
              <a:buChar char="•"/>
            </a:pPr>
            <a:r>
              <a:rPr lang="en-US" sz="2800">
                <a:solidFill>
                  <a:srgbClr val="000000"/>
                </a:solidFill>
                <a:latin typeface="IBM Plex Sans"/>
              </a:rPr>
              <a:t>Distinct Order IDs: 774 distinct ORDER_ID values in OrderPayment.</a:t>
            </a:r>
          </a:p>
          <a:p>
            <a:pPr algn="l" marL="604526" indent="-302263" lvl="1">
              <a:lnSpc>
                <a:spcPts val="3920"/>
              </a:lnSpc>
              <a:buFont typeface="Arial"/>
              <a:buChar char="•"/>
            </a:pPr>
            <a:r>
              <a:rPr lang="en-US" sz="2800">
                <a:solidFill>
                  <a:srgbClr val="000000"/>
                </a:solidFill>
                <a:latin typeface="IBM Plex Sans"/>
              </a:rPr>
              <a:t>Null Payment Info: Three ORDER_ID entries with missing payment values and types.</a:t>
            </a:r>
          </a:p>
          <a:p>
            <a:pPr algn="l" marL="604526" indent="-302263" lvl="1">
              <a:lnSpc>
                <a:spcPts val="3920"/>
              </a:lnSpc>
              <a:buFont typeface="Arial"/>
              <a:buChar char="•"/>
            </a:pPr>
            <a:r>
              <a:rPr lang="en-US" sz="2800">
                <a:solidFill>
                  <a:srgbClr val="000000"/>
                </a:solidFill>
                <a:latin typeface="IBM Plex Sans"/>
              </a:rPr>
              <a:t>Quantity Inconsistency: Investigate inconsistencies in the QUANTITY table.</a:t>
            </a:r>
          </a:p>
          <a:p>
            <a:pPr algn="l" marL="604526" indent="-302263" lvl="1">
              <a:lnSpc>
                <a:spcPts val="3920"/>
              </a:lnSpc>
              <a:buFont typeface="Arial"/>
              <a:buChar char="•"/>
            </a:pPr>
            <a:r>
              <a:rPr lang="en-US" sz="2800">
                <a:solidFill>
                  <a:srgbClr val="000000"/>
                </a:solidFill>
                <a:latin typeface="IBM Plex Sans"/>
              </a:rPr>
              <a:t>Payment Value Difference: Huge difference between PAYMENT_VALUE and TOTAL_AMOUNT.</a:t>
            </a:r>
          </a:p>
          <a:p>
            <a:pPr algn="l" marL="604526" indent="-302263" lvl="1">
              <a:lnSpc>
                <a:spcPts val="3920"/>
              </a:lnSpc>
              <a:buFont typeface="Arial"/>
              <a:buChar char="•"/>
            </a:pPr>
            <a:r>
              <a:rPr lang="en-US" sz="2800">
                <a:solidFill>
                  <a:srgbClr val="000000"/>
                </a:solidFill>
                <a:latin typeface="IBM Plex Sans"/>
              </a:rPr>
              <a:t>There is a difference of 2 million in the amount present in the order_payment and the order table</a:t>
            </a:r>
          </a:p>
          <a:p>
            <a:pPr algn="l" marL="604526" indent="-302263" lvl="1">
              <a:lnSpc>
                <a:spcPts val="3920"/>
              </a:lnSpc>
              <a:buFont typeface="Arial"/>
              <a:buChar char="•"/>
            </a:pPr>
            <a:r>
              <a:rPr lang="en-US" sz="2800">
                <a:solidFill>
                  <a:srgbClr val="000000"/>
                </a:solidFill>
                <a:latin typeface="IBM Plex Sans"/>
              </a:rPr>
              <a:t>There is an error while entering the store ID because, for the same product_id and order_id two different stores is present.</a:t>
            </a:r>
          </a:p>
          <a:p>
            <a:pPr algn="l">
              <a:lnSpc>
                <a:spcPts val="39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669321"/>
            <a:ext cx="8115300" cy="1426047"/>
          </a:xfrm>
          <a:prstGeom prst="rect">
            <a:avLst/>
          </a:prstGeom>
          <a:solidFill>
            <a:srgbClr val="F4F4F4"/>
          </a:solidFill>
        </p:spPr>
      </p:sp>
      <p:grpSp>
        <p:nvGrpSpPr>
          <p:cNvPr name="Group 3" id="3"/>
          <p:cNvGrpSpPr/>
          <p:nvPr/>
        </p:nvGrpSpPr>
        <p:grpSpPr>
          <a:xfrm rot="0">
            <a:off x="679631" y="8774301"/>
            <a:ext cx="3134142" cy="483999"/>
            <a:chOff x="0" y="0"/>
            <a:chExt cx="4178856" cy="645332"/>
          </a:xfrm>
        </p:grpSpPr>
        <p:sp>
          <p:nvSpPr>
            <p:cNvPr name="AutoShape 4" id="4"/>
            <p:cNvSpPr/>
            <p:nvPr/>
          </p:nvSpPr>
          <p:spPr>
            <a:xfrm rot="0">
              <a:off x="0" y="0"/>
              <a:ext cx="4178856" cy="645332"/>
            </a:xfrm>
            <a:prstGeom prst="rect">
              <a:avLst/>
            </a:prstGeom>
            <a:solidFill>
              <a:srgbClr val="9600F2"/>
            </a:solidFill>
          </p:spPr>
        </p:sp>
        <p:sp>
          <p:nvSpPr>
            <p:cNvPr name="TextBox 5" id="5"/>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2" action="ppaction://hlinksldjump"/>
                </a:rPr>
                <a:t>BACK TO AGENDA PAGE</a:t>
              </a:r>
            </a:p>
          </p:txBody>
        </p:sp>
      </p:grpSp>
      <p:sp>
        <p:nvSpPr>
          <p:cNvPr name="TextBox 6" id="6"/>
          <p:cNvSpPr txBox="true"/>
          <p:nvPr/>
        </p:nvSpPr>
        <p:spPr>
          <a:xfrm rot="0">
            <a:off x="1028700" y="4190967"/>
            <a:ext cx="6705600" cy="38862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rPr>
              <a:t>Key Performance </a:t>
            </a:r>
            <a:r>
              <a:rPr lang="en-US" sz="8500" u="none">
                <a:solidFill>
                  <a:srgbClr val="000000"/>
                </a:solidFill>
                <a:latin typeface="IBM Plex Sans Bold"/>
              </a:rPr>
              <a:t>Indicators</a:t>
            </a:r>
          </a:p>
        </p:txBody>
      </p:sp>
      <p:pic>
        <p:nvPicPr>
          <p:cNvPr name="Picture 7" id="7"/>
          <p:cNvPicPr>
            <a:picLocks noChangeAspect="true"/>
          </p:cNvPicPr>
          <p:nvPr/>
        </p:nvPicPr>
        <p:blipFill>
          <a:blip r:embed="rId3"/>
          <a:stretch>
            <a:fillRect/>
          </a:stretch>
        </p:blipFill>
        <p:spPr>
          <a:xfrm rot="0">
            <a:off x="9385257" y="613218"/>
            <a:ext cx="1616890" cy="1616890"/>
          </a:xfrm>
          <a:prstGeom prst="rect">
            <a:avLst/>
          </a:prstGeom>
        </p:spPr>
      </p:pic>
      <p:sp>
        <p:nvSpPr>
          <p:cNvPr name="TextBox 8" id="8"/>
          <p:cNvSpPr txBox="true"/>
          <p:nvPr/>
        </p:nvSpPr>
        <p:spPr>
          <a:xfrm rot="0">
            <a:off x="11515982" y="1157598"/>
            <a:ext cx="4940012" cy="4502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Customers 99,441</a:t>
            </a:r>
          </a:p>
        </p:txBody>
      </p:sp>
      <p:sp>
        <p:nvSpPr>
          <p:cNvPr name="AutoShape 9" id="9"/>
          <p:cNvSpPr/>
          <p:nvPr/>
        </p:nvSpPr>
        <p:spPr>
          <a:xfrm rot="0">
            <a:off x="9144000" y="4013680"/>
            <a:ext cx="8115300" cy="1354594"/>
          </a:xfrm>
          <a:prstGeom prst="rect">
            <a:avLst/>
          </a:prstGeom>
          <a:solidFill>
            <a:srgbClr val="F4F4F4"/>
          </a:solidFill>
        </p:spPr>
      </p:sp>
      <p:pic>
        <p:nvPicPr>
          <p:cNvPr name="Picture 10" id="10"/>
          <p:cNvPicPr>
            <a:picLocks noChangeAspect="true"/>
          </p:cNvPicPr>
          <p:nvPr/>
        </p:nvPicPr>
        <p:blipFill>
          <a:blip r:embed="rId4"/>
          <a:stretch>
            <a:fillRect/>
          </a:stretch>
        </p:blipFill>
        <p:spPr>
          <a:xfrm rot="0">
            <a:off x="9385257" y="3886125"/>
            <a:ext cx="1616890" cy="1616890"/>
          </a:xfrm>
          <a:prstGeom prst="rect">
            <a:avLst/>
          </a:prstGeom>
        </p:spPr>
      </p:pic>
      <p:sp>
        <p:nvSpPr>
          <p:cNvPr name="TextBox 11" id="11"/>
          <p:cNvSpPr txBox="true"/>
          <p:nvPr/>
        </p:nvSpPr>
        <p:spPr>
          <a:xfrm rot="0">
            <a:off x="11515982" y="4434035"/>
            <a:ext cx="4940012" cy="4502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Profit Margin - 13.81%</a:t>
            </a:r>
          </a:p>
        </p:txBody>
      </p:sp>
      <p:sp>
        <p:nvSpPr>
          <p:cNvPr name="AutoShape 12" id="12"/>
          <p:cNvSpPr/>
          <p:nvPr/>
        </p:nvSpPr>
        <p:spPr>
          <a:xfrm rot="0">
            <a:off x="9144000" y="5468139"/>
            <a:ext cx="8115300" cy="1347408"/>
          </a:xfrm>
          <a:prstGeom prst="rect">
            <a:avLst/>
          </a:prstGeom>
          <a:solidFill>
            <a:srgbClr val="F4F4F4"/>
          </a:solidFill>
        </p:spPr>
      </p:sp>
      <p:pic>
        <p:nvPicPr>
          <p:cNvPr name="Picture 13" id="13"/>
          <p:cNvPicPr>
            <a:picLocks noChangeAspect="true"/>
          </p:cNvPicPr>
          <p:nvPr/>
        </p:nvPicPr>
        <p:blipFill>
          <a:blip r:embed="rId5"/>
          <a:stretch>
            <a:fillRect/>
          </a:stretch>
        </p:blipFill>
        <p:spPr>
          <a:xfrm rot="0">
            <a:off x="9385257" y="5333398"/>
            <a:ext cx="1616890" cy="1616890"/>
          </a:xfrm>
          <a:prstGeom prst="rect">
            <a:avLst/>
          </a:prstGeom>
        </p:spPr>
      </p:pic>
      <p:sp>
        <p:nvSpPr>
          <p:cNvPr name="TextBox 14" id="14"/>
          <p:cNvSpPr txBox="true"/>
          <p:nvPr/>
        </p:nvSpPr>
        <p:spPr>
          <a:xfrm rot="0">
            <a:off x="11515982" y="5911199"/>
            <a:ext cx="4940012" cy="4502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Total Discount Rs 5.5 lakh</a:t>
            </a:r>
          </a:p>
        </p:txBody>
      </p:sp>
      <p:grpSp>
        <p:nvGrpSpPr>
          <p:cNvPr name="Group 15" id="15"/>
          <p:cNvGrpSpPr/>
          <p:nvPr/>
        </p:nvGrpSpPr>
        <p:grpSpPr>
          <a:xfrm rot="0">
            <a:off x="1028700" y="1127332"/>
            <a:ext cx="3516876" cy="431386"/>
            <a:chOff x="0" y="0"/>
            <a:chExt cx="4689168" cy="575182"/>
          </a:xfrm>
        </p:grpSpPr>
        <p:sp>
          <p:nvSpPr>
            <p:cNvPr name="Freeform 16" id="16"/>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AutoShape 18" id="18"/>
          <p:cNvSpPr/>
          <p:nvPr/>
        </p:nvSpPr>
        <p:spPr>
          <a:xfrm rot="0">
            <a:off x="9144000" y="2322188"/>
            <a:ext cx="8115300" cy="1426047"/>
          </a:xfrm>
          <a:prstGeom prst="rect">
            <a:avLst/>
          </a:prstGeom>
          <a:solidFill>
            <a:srgbClr val="F4F4F4"/>
          </a:solidFill>
        </p:spPr>
      </p:sp>
      <p:pic>
        <p:nvPicPr>
          <p:cNvPr name="Picture 19" id="19"/>
          <p:cNvPicPr>
            <a:picLocks noChangeAspect="true"/>
          </p:cNvPicPr>
          <p:nvPr/>
        </p:nvPicPr>
        <p:blipFill>
          <a:blip r:embed="rId8"/>
          <a:stretch>
            <a:fillRect/>
          </a:stretch>
        </p:blipFill>
        <p:spPr>
          <a:xfrm rot="0">
            <a:off x="9385257" y="2187447"/>
            <a:ext cx="1616890" cy="1616890"/>
          </a:xfrm>
          <a:prstGeom prst="rect">
            <a:avLst/>
          </a:prstGeom>
        </p:spPr>
      </p:pic>
      <p:sp>
        <p:nvSpPr>
          <p:cNvPr name="TextBox 20" id="20"/>
          <p:cNvSpPr txBox="true"/>
          <p:nvPr/>
        </p:nvSpPr>
        <p:spPr>
          <a:xfrm rot="0">
            <a:off x="11515982" y="2532614"/>
            <a:ext cx="4940012" cy="9074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4,119 customer cities with 20 states.</a:t>
            </a:r>
          </a:p>
        </p:txBody>
      </p:sp>
      <p:sp>
        <p:nvSpPr>
          <p:cNvPr name="AutoShape 21" id="21"/>
          <p:cNvSpPr/>
          <p:nvPr/>
        </p:nvSpPr>
        <p:spPr>
          <a:xfrm rot="0">
            <a:off x="9144000" y="7165983"/>
            <a:ext cx="8115300" cy="1469243"/>
          </a:xfrm>
          <a:prstGeom prst="rect">
            <a:avLst/>
          </a:prstGeom>
          <a:solidFill>
            <a:srgbClr val="F4F4F4"/>
          </a:solidFill>
        </p:spPr>
      </p:sp>
      <p:pic>
        <p:nvPicPr>
          <p:cNvPr name="Picture 22" id="22"/>
          <p:cNvPicPr>
            <a:picLocks noChangeAspect="true"/>
          </p:cNvPicPr>
          <p:nvPr/>
        </p:nvPicPr>
        <p:blipFill>
          <a:blip r:embed="rId9"/>
          <a:stretch>
            <a:fillRect/>
          </a:stretch>
        </p:blipFill>
        <p:spPr>
          <a:xfrm rot="0">
            <a:off x="9385257" y="7092159"/>
            <a:ext cx="1616890" cy="1616890"/>
          </a:xfrm>
          <a:prstGeom prst="rect">
            <a:avLst/>
          </a:prstGeom>
        </p:spPr>
      </p:pic>
      <p:sp>
        <p:nvSpPr>
          <p:cNvPr name="TextBox 23" id="23"/>
          <p:cNvSpPr txBox="true"/>
          <p:nvPr/>
        </p:nvSpPr>
        <p:spPr>
          <a:xfrm rot="0">
            <a:off x="11515982" y="7661209"/>
            <a:ext cx="4940012" cy="4502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Total num  of orders - 98,666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669321"/>
            <a:ext cx="8115300" cy="1426047"/>
          </a:xfrm>
          <a:prstGeom prst="rect">
            <a:avLst/>
          </a:prstGeom>
          <a:solidFill>
            <a:srgbClr val="F4F4F4"/>
          </a:solidFill>
        </p:spPr>
      </p:sp>
      <p:grpSp>
        <p:nvGrpSpPr>
          <p:cNvPr name="Group 3" id="3"/>
          <p:cNvGrpSpPr/>
          <p:nvPr/>
        </p:nvGrpSpPr>
        <p:grpSpPr>
          <a:xfrm rot="0">
            <a:off x="679631" y="8774301"/>
            <a:ext cx="3134142" cy="483999"/>
            <a:chOff x="0" y="0"/>
            <a:chExt cx="4178856" cy="645332"/>
          </a:xfrm>
        </p:grpSpPr>
        <p:sp>
          <p:nvSpPr>
            <p:cNvPr name="AutoShape 4" id="4"/>
            <p:cNvSpPr/>
            <p:nvPr/>
          </p:nvSpPr>
          <p:spPr>
            <a:xfrm rot="0">
              <a:off x="0" y="0"/>
              <a:ext cx="4178856" cy="645332"/>
            </a:xfrm>
            <a:prstGeom prst="rect">
              <a:avLst/>
            </a:prstGeom>
            <a:solidFill>
              <a:srgbClr val="9600F2"/>
            </a:solidFill>
          </p:spPr>
        </p:sp>
        <p:sp>
          <p:nvSpPr>
            <p:cNvPr name="TextBox 5" id="5"/>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2" action="ppaction://hlinksldjump"/>
                </a:rPr>
                <a:t>BACK TO AGENDA PAGE</a:t>
              </a:r>
            </a:p>
          </p:txBody>
        </p:sp>
      </p:grpSp>
      <p:sp>
        <p:nvSpPr>
          <p:cNvPr name="TextBox 6" id="6"/>
          <p:cNvSpPr txBox="true"/>
          <p:nvPr/>
        </p:nvSpPr>
        <p:spPr>
          <a:xfrm rot="0">
            <a:off x="1028700" y="4190967"/>
            <a:ext cx="6705600" cy="38862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rPr>
              <a:t>Key Performance </a:t>
            </a:r>
            <a:r>
              <a:rPr lang="en-US" sz="8500" u="none">
                <a:solidFill>
                  <a:srgbClr val="000000"/>
                </a:solidFill>
                <a:latin typeface="IBM Plex Sans Bold"/>
              </a:rPr>
              <a:t>Indicators</a:t>
            </a:r>
          </a:p>
        </p:txBody>
      </p:sp>
      <p:pic>
        <p:nvPicPr>
          <p:cNvPr name="Picture 7" id="7"/>
          <p:cNvPicPr>
            <a:picLocks noChangeAspect="true"/>
          </p:cNvPicPr>
          <p:nvPr/>
        </p:nvPicPr>
        <p:blipFill>
          <a:blip r:embed="rId3"/>
          <a:stretch>
            <a:fillRect/>
          </a:stretch>
        </p:blipFill>
        <p:spPr>
          <a:xfrm rot="0">
            <a:off x="9385257" y="613218"/>
            <a:ext cx="1616890" cy="1616890"/>
          </a:xfrm>
          <a:prstGeom prst="rect">
            <a:avLst/>
          </a:prstGeom>
        </p:spPr>
      </p:pic>
      <p:sp>
        <p:nvSpPr>
          <p:cNvPr name="TextBox 8" id="8"/>
          <p:cNvSpPr txBox="true"/>
          <p:nvPr/>
        </p:nvSpPr>
        <p:spPr>
          <a:xfrm rot="0">
            <a:off x="11515982" y="1157598"/>
            <a:ext cx="4940012" cy="4502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Total no of products – 31,885</a:t>
            </a:r>
          </a:p>
        </p:txBody>
      </p:sp>
      <p:sp>
        <p:nvSpPr>
          <p:cNvPr name="AutoShape 9" id="9"/>
          <p:cNvSpPr/>
          <p:nvPr/>
        </p:nvSpPr>
        <p:spPr>
          <a:xfrm rot="0">
            <a:off x="9144000" y="4013680"/>
            <a:ext cx="8115300" cy="1354594"/>
          </a:xfrm>
          <a:prstGeom prst="rect">
            <a:avLst/>
          </a:prstGeom>
          <a:solidFill>
            <a:srgbClr val="F4F4F4"/>
          </a:solidFill>
        </p:spPr>
      </p:sp>
      <p:pic>
        <p:nvPicPr>
          <p:cNvPr name="Picture 10" id="10"/>
          <p:cNvPicPr>
            <a:picLocks noChangeAspect="true"/>
          </p:cNvPicPr>
          <p:nvPr/>
        </p:nvPicPr>
        <p:blipFill>
          <a:blip r:embed="rId4"/>
          <a:stretch>
            <a:fillRect/>
          </a:stretch>
        </p:blipFill>
        <p:spPr>
          <a:xfrm rot="0">
            <a:off x="9385257" y="3886125"/>
            <a:ext cx="1616890" cy="1616890"/>
          </a:xfrm>
          <a:prstGeom prst="rect">
            <a:avLst/>
          </a:prstGeom>
        </p:spPr>
      </p:pic>
      <p:sp>
        <p:nvSpPr>
          <p:cNvPr name="TextBox 11" id="11"/>
          <p:cNvSpPr txBox="true"/>
          <p:nvPr/>
        </p:nvSpPr>
        <p:spPr>
          <a:xfrm rot="0">
            <a:off x="11515982" y="4434035"/>
            <a:ext cx="4940012" cy="9074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Average spend per customer - Rs 160.7</a:t>
            </a:r>
          </a:p>
        </p:txBody>
      </p:sp>
      <p:sp>
        <p:nvSpPr>
          <p:cNvPr name="AutoShape 12" id="12"/>
          <p:cNvSpPr/>
          <p:nvPr/>
        </p:nvSpPr>
        <p:spPr>
          <a:xfrm rot="0">
            <a:off x="9144000" y="5468139"/>
            <a:ext cx="8115300" cy="1347408"/>
          </a:xfrm>
          <a:prstGeom prst="rect">
            <a:avLst/>
          </a:prstGeom>
          <a:solidFill>
            <a:srgbClr val="F4F4F4"/>
          </a:solidFill>
        </p:spPr>
      </p:sp>
      <p:pic>
        <p:nvPicPr>
          <p:cNvPr name="Picture 13" id="13"/>
          <p:cNvPicPr>
            <a:picLocks noChangeAspect="true"/>
          </p:cNvPicPr>
          <p:nvPr/>
        </p:nvPicPr>
        <p:blipFill>
          <a:blip r:embed="rId5"/>
          <a:stretch>
            <a:fillRect/>
          </a:stretch>
        </p:blipFill>
        <p:spPr>
          <a:xfrm rot="0">
            <a:off x="9385257" y="5333398"/>
            <a:ext cx="1616890" cy="1616890"/>
          </a:xfrm>
          <a:prstGeom prst="rect">
            <a:avLst/>
          </a:prstGeom>
        </p:spPr>
      </p:pic>
      <p:sp>
        <p:nvSpPr>
          <p:cNvPr name="TextBox 14" id="14"/>
          <p:cNvSpPr txBox="true"/>
          <p:nvPr/>
        </p:nvSpPr>
        <p:spPr>
          <a:xfrm rot="0">
            <a:off x="11515982" y="5911199"/>
            <a:ext cx="4940012" cy="9074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Average Order Frequency - 1.14</a:t>
            </a:r>
          </a:p>
        </p:txBody>
      </p:sp>
      <p:grpSp>
        <p:nvGrpSpPr>
          <p:cNvPr name="Group 15" id="15"/>
          <p:cNvGrpSpPr/>
          <p:nvPr/>
        </p:nvGrpSpPr>
        <p:grpSpPr>
          <a:xfrm rot="0">
            <a:off x="1028700" y="1127332"/>
            <a:ext cx="3516876" cy="431386"/>
            <a:chOff x="0" y="0"/>
            <a:chExt cx="4689168" cy="575182"/>
          </a:xfrm>
        </p:grpSpPr>
        <p:sp>
          <p:nvSpPr>
            <p:cNvPr name="Freeform 16" id="16"/>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AutoShape 18" id="18"/>
          <p:cNvSpPr/>
          <p:nvPr/>
        </p:nvSpPr>
        <p:spPr>
          <a:xfrm rot="0">
            <a:off x="9144000" y="2322188"/>
            <a:ext cx="8115300" cy="1426047"/>
          </a:xfrm>
          <a:prstGeom prst="rect">
            <a:avLst/>
          </a:prstGeom>
          <a:solidFill>
            <a:srgbClr val="F4F4F4"/>
          </a:solidFill>
        </p:spPr>
      </p:sp>
      <p:pic>
        <p:nvPicPr>
          <p:cNvPr name="Picture 19" id="19"/>
          <p:cNvPicPr>
            <a:picLocks noChangeAspect="true"/>
          </p:cNvPicPr>
          <p:nvPr/>
        </p:nvPicPr>
        <p:blipFill>
          <a:blip r:embed="rId8"/>
          <a:stretch>
            <a:fillRect/>
          </a:stretch>
        </p:blipFill>
        <p:spPr>
          <a:xfrm rot="0">
            <a:off x="9385257" y="2187447"/>
            <a:ext cx="1616890" cy="1616890"/>
          </a:xfrm>
          <a:prstGeom prst="rect">
            <a:avLst/>
          </a:prstGeom>
        </p:spPr>
      </p:pic>
      <p:sp>
        <p:nvSpPr>
          <p:cNvPr name="TextBox 20" id="20"/>
          <p:cNvSpPr txBox="true"/>
          <p:nvPr/>
        </p:nvSpPr>
        <p:spPr>
          <a:xfrm rot="0">
            <a:off x="11515982" y="2532614"/>
            <a:ext cx="4940012" cy="9074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Overall Discount percentage - 3.3%</a:t>
            </a:r>
          </a:p>
        </p:txBody>
      </p:sp>
      <p:sp>
        <p:nvSpPr>
          <p:cNvPr name="AutoShape 21" id="21"/>
          <p:cNvSpPr/>
          <p:nvPr/>
        </p:nvSpPr>
        <p:spPr>
          <a:xfrm rot="0">
            <a:off x="9144000" y="7165983"/>
            <a:ext cx="8115300" cy="1469243"/>
          </a:xfrm>
          <a:prstGeom prst="rect">
            <a:avLst/>
          </a:prstGeom>
          <a:solidFill>
            <a:srgbClr val="F4F4F4"/>
          </a:solidFill>
        </p:spPr>
      </p:sp>
      <p:pic>
        <p:nvPicPr>
          <p:cNvPr name="Picture 22" id="22"/>
          <p:cNvPicPr>
            <a:picLocks noChangeAspect="true"/>
          </p:cNvPicPr>
          <p:nvPr/>
        </p:nvPicPr>
        <p:blipFill>
          <a:blip r:embed="rId9"/>
          <a:stretch>
            <a:fillRect/>
          </a:stretch>
        </p:blipFill>
        <p:spPr>
          <a:xfrm rot="0">
            <a:off x="9385257" y="7092159"/>
            <a:ext cx="1616890" cy="1616890"/>
          </a:xfrm>
          <a:prstGeom prst="rect">
            <a:avLst/>
          </a:prstGeom>
        </p:spPr>
      </p:pic>
      <p:sp>
        <p:nvSpPr>
          <p:cNvPr name="TextBox 23" id="23"/>
          <p:cNvSpPr txBox="true"/>
          <p:nvPr/>
        </p:nvSpPr>
        <p:spPr>
          <a:xfrm rot="0">
            <a:off x="11515982" y="7504414"/>
            <a:ext cx="4940012" cy="1364615"/>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Total Payment  -RS 16.01 milliion</a:t>
            </a:r>
          </a:p>
          <a:p>
            <a:pPr algn="l">
              <a:lnSpc>
                <a:spcPts val="364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53920" y="1882028"/>
          <a:ext cx="5691992" cy="4694543"/>
        </p:xfrm>
        <a:graphic>
          <a:graphicData uri="http://schemas.openxmlformats.org/drawingml/2006/table">
            <a:tbl>
              <a:tblPr/>
              <a:tblGrid>
                <a:gridCol w="3456459"/>
                <a:gridCol w="2235533"/>
              </a:tblGrid>
              <a:tr h="1352722">
                <a:tc>
                  <a:txBody>
                    <a:bodyPr anchor="t" rtlCol="false"/>
                    <a:lstStyle/>
                    <a:p>
                      <a:pPr algn="l">
                        <a:lnSpc>
                          <a:spcPts val="2799"/>
                        </a:lnSpc>
                        <a:defRPr/>
                      </a:pPr>
                      <a:r>
                        <a:rPr lang="en-US" sz="1999">
                          <a:solidFill>
                            <a:srgbClr val="000000"/>
                          </a:solidFill>
                          <a:latin typeface="IBM Plex Sans Bold"/>
                        </a:rPr>
                        <a:t>REVENUE_SEGMENT​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IBM Plex Sans Bold"/>
                        </a:rPr>
                        <a:t>CUSTOMERS​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455">
                <a:tc>
                  <a:txBody>
                    <a:bodyPr anchor="t" rtlCol="false"/>
                    <a:lstStyle/>
                    <a:p>
                      <a:pPr algn="l">
                        <a:lnSpc>
                          <a:spcPts val="2799"/>
                        </a:lnSpc>
                        <a:defRPr/>
                      </a:pPr>
                      <a:r>
                        <a:rPr lang="en-US" sz="1999">
                          <a:solidFill>
                            <a:srgbClr val="000000"/>
                          </a:solidFill>
                          <a:latin typeface="IBM Plex Sans"/>
                        </a:rPr>
                        <a:t>Low Revenue​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IBM Plex Sans"/>
                        </a:rPr>
                        <a:t>97K​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455">
                <a:tc>
                  <a:txBody>
                    <a:bodyPr anchor="t" rtlCol="false"/>
                    <a:lstStyle/>
                    <a:p>
                      <a:pPr algn="l">
                        <a:lnSpc>
                          <a:spcPts val="2799"/>
                        </a:lnSpc>
                        <a:defRPr/>
                      </a:pPr>
                      <a:r>
                        <a:rPr lang="en-US" sz="1999">
                          <a:solidFill>
                            <a:srgbClr val="000000"/>
                          </a:solidFill>
                          <a:latin typeface="IBM Plex Sans"/>
                        </a:rPr>
                        <a:t>Medium Revenue​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IBM Plex Sans"/>
                        </a:rPr>
                        <a:t>1868​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455">
                <a:tc>
                  <a:txBody>
                    <a:bodyPr anchor="t" rtlCol="false"/>
                    <a:lstStyle/>
                    <a:p>
                      <a:pPr algn="l">
                        <a:lnSpc>
                          <a:spcPts val="2799"/>
                        </a:lnSpc>
                        <a:defRPr/>
                      </a:pPr>
                      <a:r>
                        <a:rPr lang="en-US" sz="1999">
                          <a:solidFill>
                            <a:srgbClr val="000000"/>
                          </a:solidFill>
                          <a:latin typeface="IBM Plex Sans"/>
                        </a:rPr>
                        <a:t>High Revenue​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IBM Plex Sans"/>
                        </a:rPr>
                        <a:t>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455">
                <a:tc>
                  <a:txBody>
                    <a:bodyPr anchor="t" rtlCol="false"/>
                    <a:lstStyle/>
                    <a:p>
                      <a:pPr algn="l">
                        <a:lnSpc>
                          <a:spcPts val="2799"/>
                        </a:lnSpc>
                        <a:defRPr/>
                      </a:pPr>
                      <a:r>
                        <a:rPr lang="en-US" sz="1999">
                          <a:solidFill>
                            <a:srgbClr val="000000"/>
                          </a:solidFill>
                          <a:latin typeface="IBM Plex Sans"/>
                        </a:rPr>
                        <a:t>Over high Revenue​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IBM Plex Sans"/>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5999833" y="1882028"/>
          <a:ext cx="5235869" cy="4172927"/>
        </p:xfrm>
        <a:graphic>
          <a:graphicData uri="http://schemas.openxmlformats.org/drawingml/2006/table">
            <a:tbl>
              <a:tblPr/>
              <a:tblGrid>
                <a:gridCol w="2795967"/>
                <a:gridCol w="2439902"/>
              </a:tblGrid>
              <a:tr h="1338994">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PREFERRED_PAYMENT_METHOD​</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NUMBER_OF_ORDERS​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483">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credit_card​</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87K​</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483">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UPI/Cash​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23K​</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483">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voucher​</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6332​</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483">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debit_card​</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1699​</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0" y="6928996"/>
          <a:ext cx="13032481" cy="3228974"/>
        </p:xfrm>
        <a:graphic>
          <a:graphicData uri="http://schemas.openxmlformats.org/drawingml/2006/table">
            <a:tbl>
              <a:tblPr/>
              <a:tblGrid>
                <a:gridCol w="2619026"/>
                <a:gridCol w="3643405"/>
                <a:gridCol w="3877814"/>
                <a:gridCol w="2892235"/>
              </a:tblGrid>
              <a:tr h="1195202">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CUSTOMER_TYPE​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NUMBER_OF_CUSTOMERS​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AVG_NUMBER_OF_ORDERS​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AVG_TOTAL_SPENT​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95203">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Non-Discount Seeker​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56K​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1.138806​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173.78129042​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8570">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Discount Seeker​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42K​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1.282948​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217.17739100​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Customer </a:t>
            </a:r>
            <a:r>
              <a:rPr lang="en-US" sz="8500" u="none">
                <a:solidFill>
                  <a:srgbClr val="000000"/>
                </a:solidFill>
                <a:latin typeface="IBM Plex Sans Bold"/>
              </a:rPr>
              <a:t>Analysis</a:t>
            </a:r>
          </a:p>
        </p:txBody>
      </p:sp>
      <p:sp>
        <p:nvSpPr>
          <p:cNvPr name="TextBox 7" id="7"/>
          <p:cNvSpPr txBox="true"/>
          <p:nvPr/>
        </p:nvSpPr>
        <p:spPr>
          <a:xfrm rot="0">
            <a:off x="11890185" y="2199675"/>
            <a:ext cx="6397815" cy="3385836"/>
          </a:xfrm>
          <a:prstGeom prst="rect">
            <a:avLst/>
          </a:prstGeom>
        </p:spPr>
        <p:txBody>
          <a:bodyPr anchor="t" rtlCol="false" tIns="0" lIns="0" bIns="0" rIns="0">
            <a:spAutoFit/>
          </a:bodyPr>
          <a:lstStyle/>
          <a:p>
            <a:pPr algn="ctr">
              <a:lnSpc>
                <a:spcPts val="4202"/>
              </a:lnSpc>
            </a:pPr>
            <a:r>
              <a:rPr lang="en-US" sz="3232">
                <a:solidFill>
                  <a:srgbClr val="000000"/>
                </a:solidFill>
                <a:latin typeface="IBM Plex Sans Bold"/>
              </a:rPr>
              <a:t>Customer Preferences:​</a:t>
            </a:r>
          </a:p>
          <a:p>
            <a:pPr algn="ctr">
              <a:lnSpc>
                <a:spcPts val="3272"/>
              </a:lnSpc>
            </a:pPr>
          </a:p>
          <a:p>
            <a:pPr algn="l" marL="543410" indent="-271705" lvl="1">
              <a:lnSpc>
                <a:spcPts val="3272"/>
              </a:lnSpc>
              <a:buFont typeface="Arial"/>
              <a:buChar char="•"/>
            </a:pPr>
            <a:r>
              <a:rPr lang="en-US" sz="2516">
                <a:solidFill>
                  <a:srgbClr val="000000"/>
                </a:solidFill>
                <a:latin typeface="IBM Plex Sans Bold"/>
              </a:rPr>
              <a:t>Preferred Channels: Instore</a:t>
            </a:r>
          </a:p>
          <a:p>
            <a:pPr algn="l" marL="543410" indent="-271705" lvl="1">
              <a:lnSpc>
                <a:spcPts val="3272"/>
              </a:lnSpc>
              <a:buFont typeface="Arial"/>
              <a:buChar char="•"/>
            </a:pPr>
            <a:r>
              <a:rPr lang="en-US" sz="2516">
                <a:solidFill>
                  <a:srgbClr val="000000"/>
                </a:solidFill>
                <a:latin typeface="IBM Plex Sans Bold"/>
              </a:rPr>
              <a:t>Payment Methods: Credit Card​</a:t>
            </a:r>
          </a:p>
          <a:p>
            <a:pPr algn="l" marL="543410" indent="-271705" lvl="1">
              <a:lnSpc>
                <a:spcPts val="3272"/>
              </a:lnSpc>
              <a:buFont typeface="Arial"/>
              <a:buChar char="•"/>
            </a:pPr>
            <a:r>
              <a:rPr lang="en-US" sz="2516">
                <a:solidFill>
                  <a:srgbClr val="000000"/>
                </a:solidFill>
                <a:latin typeface="IBM Plex Sans Bold"/>
              </a:rPr>
              <a:t>Preferred Store: ST103​</a:t>
            </a:r>
          </a:p>
          <a:p>
            <a:pPr algn="l" marL="543410" indent="-271705" lvl="1">
              <a:lnSpc>
                <a:spcPts val="3272"/>
              </a:lnSpc>
              <a:buFont typeface="Arial"/>
              <a:buChar char="•"/>
            </a:pPr>
            <a:r>
              <a:rPr lang="en-US" sz="2516">
                <a:solidFill>
                  <a:srgbClr val="000000"/>
                </a:solidFill>
                <a:latin typeface="IBM Plex Sans Bold"/>
              </a:rPr>
              <a:t>Preferred Categorie: Toys &amp; Gifts​</a:t>
            </a:r>
          </a:p>
          <a:p>
            <a:pPr algn="l" marL="543410" indent="-271705" lvl="1">
              <a:lnSpc>
                <a:spcPts val="3272"/>
              </a:lnSpc>
              <a:buFont typeface="Arial"/>
              <a:buChar char="•"/>
            </a:pPr>
            <a:r>
              <a:rPr lang="en-US" sz="2516">
                <a:solidFill>
                  <a:srgbClr val="000000"/>
                </a:solidFill>
                <a:latin typeface="IBM Plex Sans Bold"/>
              </a:rPr>
              <a:t>Customers who purchased in all the channels - 1</a:t>
            </a:r>
          </a:p>
        </p:txBody>
      </p:sp>
      <p:graphicFrame>
        <p:nvGraphicFramePr>
          <p:cNvPr name="Table 8" id="8"/>
          <p:cNvGraphicFramePr>
            <a:graphicFrameLocks noGrp="true"/>
          </p:cNvGraphicFramePr>
          <p:nvPr/>
        </p:nvGraphicFramePr>
        <p:xfrm>
          <a:off x="13032481" y="6550918"/>
          <a:ext cx="5255519" cy="3607053"/>
        </p:xfrm>
        <a:graphic>
          <a:graphicData uri="http://schemas.openxmlformats.org/drawingml/2006/table">
            <a:tbl>
              <a:tblPr/>
              <a:tblGrid>
                <a:gridCol w="3322183"/>
                <a:gridCol w="1933336"/>
              </a:tblGrid>
              <a:tr h="1193709">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PURCHASING_BEHAVIOR​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CUSTOMER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93709">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Single Category Purchaser​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96K​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9636">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Multiple Categories Purchaser​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2097​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47956" y="1777750"/>
            <a:ext cx="6707049" cy="4946725"/>
          </a:xfrm>
          <a:custGeom>
            <a:avLst/>
            <a:gdLst/>
            <a:ahLst/>
            <a:cxnLst/>
            <a:rect r="r" b="b" t="t" l="l"/>
            <a:pathLst>
              <a:path h="4946725" w="6707049">
                <a:moveTo>
                  <a:pt x="0" y="0"/>
                </a:moveTo>
                <a:lnTo>
                  <a:pt x="6707049" y="0"/>
                </a:lnTo>
                <a:lnTo>
                  <a:pt x="6707049" y="4946725"/>
                </a:lnTo>
                <a:lnTo>
                  <a:pt x="0" y="4946725"/>
                </a:lnTo>
                <a:lnTo>
                  <a:pt x="0" y="0"/>
                </a:lnTo>
                <a:close/>
              </a:path>
            </a:pathLst>
          </a:custGeom>
          <a:blipFill>
            <a:blip r:embed="rId4"/>
            <a:stretch>
              <a:fillRect l="0" t="0" r="0" b="-13564"/>
            </a:stretch>
          </a:blipFill>
        </p:spPr>
      </p:sp>
      <p:sp>
        <p:nvSpPr>
          <p:cNvPr name="Freeform 4" id="4"/>
          <p:cNvSpPr/>
          <p:nvPr/>
        </p:nvSpPr>
        <p:spPr>
          <a:xfrm flipH="false" flipV="false" rot="0">
            <a:off x="1692245" y="1777750"/>
            <a:ext cx="6504252" cy="5114799"/>
          </a:xfrm>
          <a:custGeom>
            <a:avLst/>
            <a:gdLst/>
            <a:ahLst/>
            <a:cxnLst/>
            <a:rect r="r" b="b" t="t" l="l"/>
            <a:pathLst>
              <a:path h="5114799" w="6504252">
                <a:moveTo>
                  <a:pt x="0" y="0"/>
                </a:moveTo>
                <a:lnTo>
                  <a:pt x="6504252" y="0"/>
                </a:lnTo>
                <a:lnTo>
                  <a:pt x="6504252" y="5114799"/>
                </a:lnTo>
                <a:lnTo>
                  <a:pt x="0" y="5114799"/>
                </a:lnTo>
                <a:lnTo>
                  <a:pt x="0" y="0"/>
                </a:lnTo>
                <a:close/>
              </a:path>
            </a:pathLst>
          </a:custGeom>
          <a:blipFill>
            <a:blip r:embed="rId5"/>
            <a:stretch>
              <a:fillRect l="0" t="0" r="0" b="0"/>
            </a:stretch>
          </a:blipFill>
        </p:spPr>
      </p:sp>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Customer </a:t>
            </a:r>
            <a:r>
              <a:rPr lang="en-US" sz="8500" u="none">
                <a:solidFill>
                  <a:srgbClr val="000000"/>
                </a:solidFill>
                <a:latin typeface="IBM Plex Sans Bold"/>
              </a:rPr>
              <a:t>Analysis</a:t>
            </a:r>
          </a:p>
        </p:txBody>
      </p:sp>
      <p:sp>
        <p:nvSpPr>
          <p:cNvPr name="TextBox 6" id="6"/>
          <p:cNvSpPr txBox="true"/>
          <p:nvPr/>
        </p:nvSpPr>
        <p:spPr>
          <a:xfrm rot="0">
            <a:off x="772313" y="7083049"/>
            <a:ext cx="16951287" cy="1967229"/>
          </a:xfrm>
          <a:prstGeom prst="rect">
            <a:avLst/>
          </a:prstGeom>
        </p:spPr>
        <p:txBody>
          <a:bodyPr anchor="t" rtlCol="false" tIns="0" lIns="0" bIns="0" rIns="0">
            <a:spAutoFit/>
          </a:bodyPr>
          <a:lstStyle/>
          <a:p>
            <a:pPr algn="l" marL="604526" indent="-302263" lvl="1">
              <a:lnSpc>
                <a:spcPts val="3920"/>
              </a:lnSpc>
              <a:buFont typeface="Arial"/>
              <a:buChar char="•"/>
            </a:pPr>
            <a:r>
              <a:rPr lang="en-US" sz="2800">
                <a:solidFill>
                  <a:srgbClr val="000000"/>
                </a:solidFill>
                <a:latin typeface="IBM Plex Sans"/>
              </a:rPr>
              <a:t>Here the Pie chart shows the Gender distribution of customers which clearly tells us that the female customers are significantly larger than the male.  </a:t>
            </a:r>
          </a:p>
          <a:p>
            <a:pPr algn="l" marL="604526" indent="-302263" lvl="1">
              <a:lnSpc>
                <a:spcPts val="3920"/>
              </a:lnSpc>
              <a:buFont typeface="Arial"/>
              <a:buChar char="•"/>
            </a:pPr>
            <a:r>
              <a:rPr lang="en-US" sz="2800">
                <a:solidFill>
                  <a:srgbClr val="000000"/>
                </a:solidFill>
                <a:latin typeface="IBM Plex Sans"/>
              </a:rPr>
              <a:t>The map shows the distribution of Customers in the States with Andhra Pradesh has max number of Customers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1345" y="1833170"/>
            <a:ext cx="7943452" cy="4437240"/>
          </a:xfrm>
          <a:custGeom>
            <a:avLst/>
            <a:gdLst/>
            <a:ahLst/>
            <a:cxnLst/>
            <a:rect r="r" b="b" t="t" l="l"/>
            <a:pathLst>
              <a:path h="4437240" w="7943452">
                <a:moveTo>
                  <a:pt x="0" y="0"/>
                </a:moveTo>
                <a:lnTo>
                  <a:pt x="7943452" y="0"/>
                </a:lnTo>
                <a:lnTo>
                  <a:pt x="7943452" y="4437240"/>
                </a:lnTo>
                <a:lnTo>
                  <a:pt x="0" y="4437240"/>
                </a:lnTo>
                <a:lnTo>
                  <a:pt x="0" y="0"/>
                </a:lnTo>
                <a:close/>
              </a:path>
            </a:pathLst>
          </a:custGeom>
          <a:blipFill>
            <a:blip r:embed="rId4"/>
            <a:stretch>
              <a:fillRect l="0" t="0" r="0" b="0"/>
            </a:stretch>
          </a:blipFill>
        </p:spPr>
      </p:sp>
      <p:sp>
        <p:nvSpPr>
          <p:cNvPr name="Freeform 4" id="4"/>
          <p:cNvSpPr/>
          <p:nvPr/>
        </p:nvSpPr>
        <p:spPr>
          <a:xfrm flipH="false" flipV="false" rot="0">
            <a:off x="9144000" y="1833170"/>
            <a:ext cx="8725287" cy="4744988"/>
          </a:xfrm>
          <a:custGeom>
            <a:avLst/>
            <a:gdLst/>
            <a:ahLst/>
            <a:cxnLst/>
            <a:rect r="r" b="b" t="t" l="l"/>
            <a:pathLst>
              <a:path h="4744988" w="8725287">
                <a:moveTo>
                  <a:pt x="0" y="0"/>
                </a:moveTo>
                <a:lnTo>
                  <a:pt x="8725287" y="0"/>
                </a:lnTo>
                <a:lnTo>
                  <a:pt x="8725287" y="4744988"/>
                </a:lnTo>
                <a:lnTo>
                  <a:pt x="0" y="4744988"/>
                </a:lnTo>
                <a:lnTo>
                  <a:pt x="0" y="0"/>
                </a:lnTo>
                <a:close/>
              </a:path>
            </a:pathLst>
          </a:custGeom>
          <a:blipFill>
            <a:blip r:embed="rId5"/>
            <a:stretch>
              <a:fillRect l="0" t="0" r="0" b="0"/>
            </a:stretch>
          </a:blipFill>
        </p:spPr>
      </p:sp>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Customer </a:t>
            </a:r>
            <a:r>
              <a:rPr lang="en-US" sz="8500" u="none">
                <a:solidFill>
                  <a:srgbClr val="000000"/>
                </a:solidFill>
                <a:latin typeface="IBM Plex Sans Bold"/>
              </a:rPr>
              <a:t>Analysis</a:t>
            </a:r>
          </a:p>
        </p:txBody>
      </p:sp>
      <p:sp>
        <p:nvSpPr>
          <p:cNvPr name="TextBox 6" id="6"/>
          <p:cNvSpPr txBox="true"/>
          <p:nvPr/>
        </p:nvSpPr>
        <p:spPr>
          <a:xfrm rot="0">
            <a:off x="668356" y="7786371"/>
            <a:ext cx="16951287" cy="1471929"/>
          </a:xfrm>
          <a:prstGeom prst="rect">
            <a:avLst/>
          </a:prstGeom>
        </p:spPr>
        <p:txBody>
          <a:bodyPr anchor="t" rtlCol="false" tIns="0" lIns="0" bIns="0" rIns="0">
            <a:spAutoFit/>
          </a:bodyPr>
          <a:lstStyle/>
          <a:p>
            <a:pPr algn="l" marL="604526" indent="-302263" lvl="1">
              <a:lnSpc>
                <a:spcPts val="3920"/>
              </a:lnSpc>
              <a:buFont typeface="Arial"/>
              <a:buChar char="•"/>
            </a:pPr>
            <a:r>
              <a:rPr lang="en-US" sz="2800">
                <a:solidFill>
                  <a:srgbClr val="000000"/>
                </a:solidFill>
                <a:latin typeface="IBM Plex Sans"/>
              </a:rPr>
              <a:t>Here the first Pie chart shows that the Customers are using Credit cards for most of their payments. </a:t>
            </a:r>
          </a:p>
          <a:p>
            <a:pPr algn="l" marL="604526" indent="-302263" lvl="1">
              <a:lnSpc>
                <a:spcPts val="3920"/>
              </a:lnSpc>
              <a:buFont typeface="Arial"/>
              <a:buChar char="•"/>
            </a:pPr>
            <a:r>
              <a:rPr lang="en-US" sz="2800">
                <a:solidFill>
                  <a:srgbClr val="000000"/>
                </a:solidFill>
                <a:latin typeface="IBM Plex Sans"/>
              </a:rPr>
              <a:t>The second Pie chart shows that Customers are using mostly Instore for buying things. </a:t>
            </a:r>
          </a:p>
          <a:p>
            <a:pPr algn="l">
              <a:lnSpc>
                <a:spcPts val="392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6590" y="1760423"/>
            <a:ext cx="16534820" cy="7131527"/>
          </a:xfrm>
          <a:prstGeom prst="rect">
            <a:avLst/>
          </a:prstGeom>
        </p:spPr>
        <p:txBody>
          <a:bodyPr anchor="t" rtlCol="false" tIns="0" lIns="0" bIns="0" rIns="0">
            <a:spAutoFit/>
          </a:bodyPr>
          <a:lstStyle/>
          <a:p>
            <a:pPr algn="l" marL="589674" indent="-294837" lvl="1">
              <a:lnSpc>
                <a:spcPts val="3823"/>
              </a:lnSpc>
              <a:buFont typeface="Arial"/>
              <a:buChar char="•"/>
            </a:pPr>
            <a:r>
              <a:rPr lang="en-US" sz="2731">
                <a:solidFill>
                  <a:srgbClr val="000000"/>
                </a:solidFill>
                <a:latin typeface="IBM Plex Sans"/>
              </a:rPr>
              <a:t>Findings from Customer Analysis are that :</a:t>
            </a:r>
          </a:p>
          <a:p>
            <a:pPr algn="l" marL="589674" indent="-294837" lvl="1">
              <a:lnSpc>
                <a:spcPts val="3823"/>
              </a:lnSpc>
              <a:buFont typeface="Arial"/>
              <a:buChar char="•"/>
            </a:pPr>
            <a:r>
              <a:rPr lang="en-US" sz="2731">
                <a:solidFill>
                  <a:srgbClr val="000000"/>
                </a:solidFill>
                <a:latin typeface="IBM Plex Sans"/>
              </a:rPr>
              <a:t>There might be a lack of trust while ordering the products online and through phone call delivery or there might be a complex mechanism while ordering through these channels.</a:t>
            </a:r>
          </a:p>
          <a:p>
            <a:pPr algn="l" marL="589674" indent="-294837" lvl="1">
              <a:lnSpc>
                <a:spcPts val="3823"/>
              </a:lnSpc>
              <a:buFont typeface="Arial"/>
              <a:buChar char="•"/>
            </a:pPr>
            <a:r>
              <a:rPr lang="en-US" sz="2731">
                <a:solidFill>
                  <a:srgbClr val="000000"/>
                </a:solidFill>
                <a:latin typeface="IBM Plex Sans"/>
              </a:rPr>
              <a:t>Instore: 86,803 orders, making it the most dominant channel by a large margin.​</a:t>
            </a:r>
          </a:p>
          <a:p>
            <a:pPr algn="l" marL="589674" indent="-294837" lvl="1">
              <a:lnSpc>
                <a:spcPts val="3823"/>
              </a:lnSpc>
              <a:buFont typeface="Arial"/>
              <a:buChar char="•"/>
            </a:pPr>
            <a:r>
              <a:rPr lang="en-US" sz="2731">
                <a:solidFill>
                  <a:srgbClr val="000000"/>
                </a:solidFill>
                <a:latin typeface="IBM Plex Sans"/>
              </a:rPr>
              <a:t>Repeat customer % is much less than one-time buyer (99.3)%</a:t>
            </a:r>
          </a:p>
          <a:p>
            <a:pPr algn="l" marL="589674" indent="-294837" lvl="1">
              <a:lnSpc>
                <a:spcPts val="3823"/>
              </a:lnSpc>
              <a:buFont typeface="Arial"/>
              <a:buChar char="•"/>
            </a:pPr>
            <a:r>
              <a:rPr lang="en-US" sz="2731">
                <a:solidFill>
                  <a:srgbClr val="000000"/>
                </a:solidFill>
                <a:latin typeface="IBM Plex Sans"/>
              </a:rPr>
              <a:t>Toys &amp; Gifts, Home_Appliances, and Baby are dominating categories in all three channels.</a:t>
            </a:r>
          </a:p>
          <a:p>
            <a:pPr algn="l" marL="589674" indent="-294837" lvl="1">
              <a:lnSpc>
                <a:spcPts val="3823"/>
              </a:lnSpc>
              <a:buFont typeface="Arial"/>
              <a:buChar char="•"/>
            </a:pPr>
            <a:r>
              <a:rPr lang="en-US" sz="2731">
                <a:solidFill>
                  <a:srgbClr val="000000"/>
                </a:solidFill>
                <a:latin typeface="IBM Plex Sans"/>
              </a:rPr>
              <a:t>Andhra Pradesh, Gujarat, and Chattisgarh are dominating states in all three channels.</a:t>
            </a:r>
          </a:p>
          <a:p>
            <a:pPr algn="l" marL="589674" indent="-294837" lvl="1">
              <a:lnSpc>
                <a:spcPts val="3823"/>
              </a:lnSpc>
              <a:buFont typeface="Arial"/>
              <a:buChar char="•"/>
            </a:pPr>
            <a:r>
              <a:rPr lang="en-US" sz="2731">
                <a:solidFill>
                  <a:srgbClr val="000000"/>
                </a:solidFill>
                <a:latin typeface="IBM Plex Sans"/>
              </a:rPr>
              <a:t>We have 42,043 discount seekers and 61,496 non-discount seekers.</a:t>
            </a:r>
          </a:p>
          <a:p>
            <a:pPr algn="l" marL="589674" indent="-294837" lvl="1">
              <a:lnSpc>
                <a:spcPts val="3823"/>
              </a:lnSpc>
              <a:buFont typeface="Arial"/>
              <a:buChar char="•"/>
            </a:pPr>
            <a:r>
              <a:rPr lang="en-US" sz="2731">
                <a:solidFill>
                  <a:srgbClr val="000000"/>
                </a:solidFill>
                <a:latin typeface="IBM Plex Sans"/>
              </a:rPr>
              <a:t>According to the RFM analysis of the customers “Gold” customers are more</a:t>
            </a:r>
          </a:p>
          <a:p>
            <a:pPr algn="l">
              <a:lnSpc>
                <a:spcPts val="3823"/>
              </a:lnSpc>
            </a:pPr>
          </a:p>
          <a:p>
            <a:pPr algn="l">
              <a:lnSpc>
                <a:spcPts val="3823"/>
              </a:lnSpc>
            </a:pPr>
            <a:r>
              <a:rPr lang="en-US" sz="2731">
                <a:solidFill>
                  <a:srgbClr val="000000"/>
                </a:solidFill>
                <a:latin typeface="IBM Plex Sans"/>
              </a:rPr>
              <a:t>    </a:t>
            </a:r>
            <a:r>
              <a:rPr lang="en-US" sz="2731">
                <a:solidFill>
                  <a:srgbClr val="000000"/>
                </a:solidFill>
                <a:latin typeface="IBM Plex Sans"/>
              </a:rPr>
              <a:t>CUSTOMER_SEGMENT   CUSTOMERS</a:t>
            </a:r>
          </a:p>
          <a:p>
            <a:pPr algn="l" marL="589674" indent="-294837" lvl="1">
              <a:lnSpc>
                <a:spcPts val="3823"/>
              </a:lnSpc>
              <a:buAutoNum type="arabicPeriod" startAt="1"/>
            </a:pPr>
            <a:r>
              <a:rPr lang="en-US" sz="2731">
                <a:solidFill>
                  <a:srgbClr val="000000"/>
                </a:solidFill>
                <a:latin typeface="IBM Plex Sans"/>
              </a:rPr>
              <a:t>Platinum                               42</a:t>
            </a:r>
          </a:p>
          <a:p>
            <a:pPr algn="l" marL="589674" indent="-294837" lvl="1">
              <a:lnSpc>
                <a:spcPts val="3823"/>
              </a:lnSpc>
              <a:buAutoNum type="arabicPeriod" startAt="1"/>
            </a:pPr>
            <a:r>
              <a:rPr lang="en-US" sz="2731">
                <a:solidFill>
                  <a:srgbClr val="000000"/>
                </a:solidFill>
                <a:latin typeface="IBM Plex Sans"/>
              </a:rPr>
              <a:t>Gold                                       36805</a:t>
            </a:r>
          </a:p>
          <a:p>
            <a:pPr algn="l" marL="589674" indent="-294837" lvl="1">
              <a:lnSpc>
                <a:spcPts val="3823"/>
              </a:lnSpc>
              <a:buAutoNum type="arabicPeriod" startAt="1"/>
            </a:pPr>
            <a:r>
              <a:rPr lang="en-US" sz="2731">
                <a:solidFill>
                  <a:srgbClr val="000000"/>
                </a:solidFill>
                <a:latin typeface="IBM Plex Sans"/>
              </a:rPr>
              <a:t>Silver                                     37504</a:t>
            </a:r>
          </a:p>
          <a:p>
            <a:pPr algn="l" marL="589674" indent="-294837" lvl="1">
              <a:lnSpc>
                <a:spcPts val="3823"/>
              </a:lnSpc>
              <a:buAutoNum type="arabicPeriod" startAt="1"/>
            </a:pPr>
            <a:r>
              <a:rPr lang="en-US" sz="2731">
                <a:solidFill>
                  <a:srgbClr val="000000"/>
                </a:solidFill>
                <a:latin typeface="IBM Plex Sans"/>
              </a:rPr>
              <a:t>Standard                              24221</a:t>
            </a:r>
          </a:p>
        </p:txBody>
      </p:sp>
      <p:sp>
        <p:nvSpPr>
          <p:cNvPr name="TextBox 4" id="4"/>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Customer </a:t>
            </a:r>
            <a:r>
              <a:rPr lang="en-US" sz="8500" u="none">
                <a:solidFill>
                  <a:srgbClr val="000000"/>
                </a:solidFill>
                <a:latin typeface="IBM Plex Sans Bold"/>
              </a:rPr>
              <a:t>Analysis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962901" cy="10287000"/>
          </a:xfrm>
          <a:prstGeom prst="rect">
            <a:avLst/>
          </a:prstGeom>
          <a:solidFill>
            <a:srgbClr val="F4F4F4"/>
          </a:solidFill>
        </p:spPr>
      </p:sp>
      <p:sp>
        <p:nvSpPr>
          <p:cNvPr name="Freeform 3" id="3"/>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74280" y="0"/>
            <a:ext cx="7513053" cy="5172303"/>
          </a:xfrm>
          <a:custGeom>
            <a:avLst/>
            <a:gdLst/>
            <a:ahLst/>
            <a:cxnLst/>
            <a:rect r="r" b="b" t="t" l="l"/>
            <a:pathLst>
              <a:path h="5172303" w="7513053">
                <a:moveTo>
                  <a:pt x="0" y="0"/>
                </a:moveTo>
                <a:lnTo>
                  <a:pt x="7513053" y="0"/>
                </a:lnTo>
                <a:lnTo>
                  <a:pt x="7513053" y="5172303"/>
                </a:lnTo>
                <a:lnTo>
                  <a:pt x="0" y="5172303"/>
                </a:lnTo>
                <a:lnTo>
                  <a:pt x="0" y="0"/>
                </a:lnTo>
                <a:close/>
              </a:path>
            </a:pathLst>
          </a:custGeom>
          <a:blipFill>
            <a:blip r:embed="rId4"/>
            <a:stretch>
              <a:fillRect l="0" t="0" r="0" b="0"/>
            </a:stretch>
          </a:blipFill>
        </p:spPr>
      </p:sp>
      <p:sp>
        <p:nvSpPr>
          <p:cNvPr name="Freeform 5" id="5"/>
          <p:cNvSpPr/>
          <p:nvPr/>
        </p:nvSpPr>
        <p:spPr>
          <a:xfrm flipH="false" flipV="false" rot="0">
            <a:off x="9374280" y="5559757"/>
            <a:ext cx="7824466" cy="5100241"/>
          </a:xfrm>
          <a:custGeom>
            <a:avLst/>
            <a:gdLst/>
            <a:ahLst/>
            <a:cxnLst/>
            <a:rect r="r" b="b" t="t" l="l"/>
            <a:pathLst>
              <a:path h="5100241" w="7824466">
                <a:moveTo>
                  <a:pt x="0" y="0"/>
                </a:moveTo>
                <a:lnTo>
                  <a:pt x="7824466" y="0"/>
                </a:lnTo>
                <a:lnTo>
                  <a:pt x="7824466" y="5100240"/>
                </a:lnTo>
                <a:lnTo>
                  <a:pt x="0" y="5100240"/>
                </a:lnTo>
                <a:lnTo>
                  <a:pt x="0" y="0"/>
                </a:lnTo>
                <a:close/>
              </a:path>
            </a:pathLst>
          </a:custGeom>
          <a:blipFill>
            <a:blip r:embed="rId5"/>
            <a:stretch>
              <a:fillRect l="0" t="0" r="0" b="0"/>
            </a:stretch>
          </a:blipFill>
        </p:spPr>
      </p:sp>
      <p:sp>
        <p:nvSpPr>
          <p:cNvPr name="TextBox 6" id="6"/>
          <p:cNvSpPr txBox="true"/>
          <p:nvPr/>
        </p:nvSpPr>
        <p:spPr>
          <a:xfrm rot="0">
            <a:off x="1028700" y="2542893"/>
            <a:ext cx="6227746" cy="3575325"/>
          </a:xfrm>
          <a:prstGeom prst="rect">
            <a:avLst/>
          </a:prstGeom>
        </p:spPr>
        <p:txBody>
          <a:bodyPr anchor="t" rtlCol="false" tIns="0" lIns="0" bIns="0" rIns="0">
            <a:spAutoFit/>
          </a:bodyPr>
          <a:lstStyle/>
          <a:p>
            <a:pPr algn="l" marL="589048" indent="-294524" lvl="1">
              <a:lnSpc>
                <a:spcPts val="3546"/>
              </a:lnSpc>
              <a:buFont typeface="Arial"/>
              <a:buChar char="•"/>
            </a:pPr>
            <a:r>
              <a:rPr lang="en-US" sz="2728">
                <a:solidFill>
                  <a:srgbClr val="000000"/>
                </a:solidFill>
                <a:latin typeface="IBM Plex Sans"/>
              </a:rPr>
              <a:t>Customer Rating and the time at which Customers are most active.</a:t>
            </a:r>
          </a:p>
          <a:p>
            <a:pPr algn="l" marL="589048" indent="-294524" lvl="1">
              <a:lnSpc>
                <a:spcPts val="3546"/>
              </a:lnSpc>
              <a:buFont typeface="Arial"/>
              <a:buChar char="•"/>
            </a:pPr>
            <a:r>
              <a:rPr lang="en-US" sz="2728">
                <a:solidFill>
                  <a:srgbClr val="000000"/>
                </a:solidFill>
                <a:latin typeface="IBM Plex Sans"/>
              </a:rPr>
              <a:t>We can increase the staff during the peak buying hours.</a:t>
            </a:r>
          </a:p>
          <a:p>
            <a:pPr algn="l" marL="589048" indent="-294524" lvl="1">
              <a:lnSpc>
                <a:spcPts val="3546"/>
              </a:lnSpc>
              <a:buFont typeface="Arial"/>
              <a:buChar char="•"/>
            </a:pPr>
            <a:r>
              <a:rPr lang="en-US" sz="2728">
                <a:solidFill>
                  <a:srgbClr val="000000"/>
                </a:solidFill>
                <a:latin typeface="IBM Plex Sans"/>
              </a:rPr>
              <a:t>We should focus on customer satisfaction and apply the same strategy to detail with low customer satisfaction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53920" y="1777457"/>
          <a:ext cx="4416594" cy="4250267"/>
        </p:xfrm>
        <a:graphic>
          <a:graphicData uri="http://schemas.openxmlformats.org/drawingml/2006/table">
            <a:tbl>
              <a:tblPr/>
              <a:tblGrid>
                <a:gridCol w="2208297"/>
                <a:gridCol w="2208297"/>
              </a:tblGrid>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LOCATION​</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AVERAGE_RATING​</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West Bengal​</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4.179063​</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Chhattisgarh​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4.167728​</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Haryana​</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4.136267​</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Andhra Pradesh​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4.100538​</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Madhya Pradesh​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4.071036​</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5122589" y="1777457"/>
          <a:ext cx="4296259" cy="4250267"/>
        </p:xfrm>
        <a:graphic>
          <a:graphicData uri="http://schemas.openxmlformats.org/drawingml/2006/table">
            <a:tbl>
              <a:tblPr/>
              <a:tblGrid>
                <a:gridCol w="2047054"/>
                <a:gridCol w="2249205"/>
              </a:tblGrid>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LOCATION​</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AVERAGE_RATING​</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Goa​</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4.800000​</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Punjab​</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4.219585​</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Rajasthan​</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4.197516​</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Haryana​</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4.180728​</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37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Tamil Nadu​</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4.179402​</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153920" y="6559007"/>
          <a:ext cx="4416594" cy="3547533"/>
        </p:xfrm>
        <a:graphic>
          <a:graphicData uri="http://schemas.openxmlformats.org/drawingml/2006/table">
            <a:tbl>
              <a:tblPr/>
              <a:tblGrid>
                <a:gridCol w="2188086"/>
                <a:gridCol w="2228508"/>
              </a:tblGrid>
              <a:tr h="70950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Row Labels​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Count of StoreID​</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950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South​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225​</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950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North​</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188​</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950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West​</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101​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950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East​</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5122589" y="6559007"/>
          <a:ext cx="3222194" cy="2485328"/>
        </p:xfrm>
        <a:graphic>
          <a:graphicData uri="http://schemas.openxmlformats.org/drawingml/2006/table">
            <a:tbl>
              <a:tblPr/>
              <a:tblGrid>
                <a:gridCol w="1520129"/>
                <a:gridCol w="1702065"/>
              </a:tblGrid>
              <a:tr h="468336">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Row Labels​</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Count of StoreID​</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r>
              <a:tr h="468336">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Andhra Pradesh​</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126​</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r>
              <a:tr h="468336">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Gujarat​</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75​</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r>
              <a:tr h="468336">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Chhattisgarh​</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50​</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r>
              <a:tr h="611983">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Karnataka​</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c>
                  <a:txBody>
                    <a:bodyPr anchor="t" rtlCol="false"/>
                    <a:lstStyle/>
                    <a:p>
                      <a:pPr algn="l" marL="0" indent="0" lvl="0">
                        <a:lnSpc>
                          <a:spcPts val="1866"/>
                        </a:lnSpc>
                        <a:spcBef>
                          <a:spcPct val="0"/>
                        </a:spcBef>
                        <a:defRPr/>
                      </a:pPr>
                      <a:r>
                        <a:rPr lang="en-US" sz="1333" strike="noStrike" u="none">
                          <a:solidFill>
                            <a:srgbClr val="000000"/>
                          </a:solidFill>
                          <a:latin typeface="IBM Plex Sans Bold"/>
                        </a:rPr>
                        <a:t>48​</a:t>
                      </a:r>
                      <a:endParaRPr lang="en-US" sz="1100"/>
                    </a:p>
                  </a:txBody>
                  <a:tcPr marL="190500" marR="190500" marT="190500" marB="190500" anchor="ctr">
                    <a:lnL cmpd="sng" algn="ctr" cap="flat" w="25400">
                      <a:solidFill>
                        <a:srgbClr val="000000"/>
                      </a:solidFill>
                      <a:prstDash val="solid"/>
                      <a:round/>
                      <a:headEnd type="none" w="med" len="med"/>
                      <a:tailEnd type="none" w="med" len="med"/>
                    </a:lnL>
                    <a:lnR cmpd="sng" algn="ctr" cap="flat" w="25400">
                      <a:solidFill>
                        <a:srgbClr val="000000"/>
                      </a:solidFill>
                      <a:prstDash val="solid"/>
                      <a:round/>
                      <a:headEnd type="none" w="med" len="med"/>
                      <a:tailEnd type="none" w="med" len="med"/>
                    </a:lnR>
                    <a:lnT cmpd="sng" algn="ctr" cap="flat" w="25400">
                      <a:solidFill>
                        <a:srgbClr val="000000"/>
                      </a:solidFill>
                      <a:prstDash val="solid"/>
                      <a:round/>
                      <a:headEnd type="none" w="med" len="med"/>
                      <a:tailEnd type="none" w="med" len="med"/>
                    </a:lnT>
                    <a:lnB cmpd="sng" algn="ctr" cap="flat" w="254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Location </a:t>
            </a:r>
            <a:r>
              <a:rPr lang="en-US" sz="8500" u="none">
                <a:solidFill>
                  <a:srgbClr val="000000"/>
                </a:solidFill>
                <a:latin typeface="IBM Plex Sans Bold"/>
              </a:rPr>
              <a:t>Analysis</a:t>
            </a:r>
          </a:p>
        </p:txBody>
      </p:sp>
      <p:sp>
        <p:nvSpPr>
          <p:cNvPr name="TextBox 8" id="8"/>
          <p:cNvSpPr txBox="true"/>
          <p:nvPr/>
        </p:nvSpPr>
        <p:spPr>
          <a:xfrm rot="0">
            <a:off x="10233222" y="4772298"/>
            <a:ext cx="8054778" cy="2044700"/>
          </a:xfrm>
          <a:prstGeom prst="rect">
            <a:avLst/>
          </a:prstGeom>
        </p:spPr>
        <p:txBody>
          <a:bodyPr anchor="t" rtlCol="false" tIns="0" lIns="0" bIns="0" rIns="0">
            <a:spAutoFit/>
          </a:bodyPr>
          <a:lstStyle/>
          <a:p>
            <a:pPr algn="ctr" marL="539751" indent="-269876" lvl="1">
              <a:lnSpc>
                <a:spcPts val="3250"/>
              </a:lnSpc>
              <a:buFont typeface="Arial"/>
              <a:buChar char="•"/>
            </a:pPr>
            <a:r>
              <a:rPr lang="en-US" sz="2500">
                <a:solidFill>
                  <a:srgbClr val="000000"/>
                </a:solidFill>
                <a:latin typeface="IBM Plex Sans"/>
              </a:rPr>
              <a:t>There are </a:t>
            </a:r>
            <a:r>
              <a:rPr lang="en-US" sz="2500">
                <a:solidFill>
                  <a:srgbClr val="000000"/>
                </a:solidFill>
                <a:latin typeface="IBM Plex Sans"/>
              </a:rPr>
              <a:t>37 DELIVERED_STORE_ID in  ORDER_INFO table</a:t>
            </a:r>
          </a:p>
          <a:p>
            <a:pPr algn="ctr" marL="539751" indent="-269876" lvl="1">
              <a:lnSpc>
                <a:spcPts val="3250"/>
              </a:lnSpc>
              <a:buFont typeface="Arial"/>
              <a:buChar char="•"/>
            </a:pPr>
            <a:r>
              <a:rPr lang="en-US" sz="2500">
                <a:solidFill>
                  <a:srgbClr val="000000"/>
                </a:solidFill>
                <a:latin typeface="IBM Plex Sans"/>
              </a:rPr>
              <a:t>Average Rating by location present in-store table​ shows that West Bengal is the leading state.</a:t>
            </a:r>
          </a:p>
          <a:p>
            <a:pPr algn="ctr">
              <a:lnSpc>
                <a:spcPts val="325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0104444"/>
            <a:ext cx="18288000" cy="182556"/>
          </a:xfrm>
          <a:prstGeom prst="rect">
            <a:avLst/>
          </a:prstGeom>
          <a:solidFill>
            <a:srgbClr val="9600F2"/>
          </a:solidFill>
        </p:spPr>
      </p:sp>
      <p:sp>
        <p:nvSpPr>
          <p:cNvPr name="TextBox 3" id="3"/>
          <p:cNvSpPr txBox="true"/>
          <p:nvPr/>
        </p:nvSpPr>
        <p:spPr>
          <a:xfrm rot="0">
            <a:off x="1028700" y="3723259"/>
            <a:ext cx="7344943" cy="503555"/>
          </a:xfrm>
          <a:prstGeom prst="rect">
            <a:avLst/>
          </a:prstGeom>
        </p:spPr>
        <p:txBody>
          <a:bodyPr anchor="t" rtlCol="false" tIns="0" lIns="0" bIns="0" rIns="0">
            <a:spAutoFit/>
          </a:bodyPr>
          <a:lstStyle/>
          <a:p>
            <a:pPr algn="l" marL="669288" indent="-334644" lvl="1">
              <a:lnSpc>
                <a:spcPts val="4029"/>
              </a:lnSpc>
              <a:buFont typeface="Arial"/>
              <a:buChar char="•"/>
            </a:pPr>
            <a:r>
              <a:rPr lang="en-US" sz="3099" u="sng">
                <a:solidFill>
                  <a:srgbClr val="000000"/>
                </a:solidFill>
                <a:latin typeface="IBM Plex Sans Bold"/>
              </a:rPr>
              <a:t>Understanding Business Problem</a:t>
            </a:r>
          </a:p>
        </p:txBody>
      </p:sp>
      <p:sp>
        <p:nvSpPr>
          <p:cNvPr name="TextBox 4" id="4"/>
          <p:cNvSpPr txBox="true"/>
          <p:nvPr/>
        </p:nvSpPr>
        <p:spPr>
          <a:xfrm rot="0">
            <a:off x="1028700" y="4480702"/>
            <a:ext cx="5446590" cy="503555"/>
          </a:xfrm>
          <a:prstGeom prst="rect">
            <a:avLst/>
          </a:prstGeom>
        </p:spPr>
        <p:txBody>
          <a:bodyPr anchor="t" rtlCol="false" tIns="0" lIns="0" bIns="0" rIns="0">
            <a:spAutoFit/>
          </a:bodyPr>
          <a:lstStyle/>
          <a:p>
            <a:pPr algn="l" marL="669288" indent="-334644" lvl="1">
              <a:lnSpc>
                <a:spcPts val="4029"/>
              </a:lnSpc>
              <a:buFont typeface="Arial"/>
              <a:buChar char="•"/>
            </a:pPr>
            <a:r>
              <a:rPr lang="en-US" sz="3099" u="sng">
                <a:solidFill>
                  <a:srgbClr val="000000"/>
                </a:solidFill>
                <a:latin typeface="IBM Plex Sans Bold"/>
              </a:rPr>
              <a:t>Data Overview</a:t>
            </a:r>
          </a:p>
        </p:txBody>
      </p:sp>
      <p:sp>
        <p:nvSpPr>
          <p:cNvPr name="TextBox 5" id="5"/>
          <p:cNvSpPr txBox="true"/>
          <p:nvPr/>
        </p:nvSpPr>
        <p:spPr>
          <a:xfrm rot="0">
            <a:off x="1028700" y="5241432"/>
            <a:ext cx="6754914" cy="503555"/>
          </a:xfrm>
          <a:prstGeom prst="rect">
            <a:avLst/>
          </a:prstGeom>
        </p:spPr>
        <p:txBody>
          <a:bodyPr anchor="t" rtlCol="false" tIns="0" lIns="0" bIns="0" rIns="0">
            <a:spAutoFit/>
          </a:bodyPr>
          <a:lstStyle/>
          <a:p>
            <a:pPr algn="l" marL="669288" indent="-334644" lvl="1">
              <a:lnSpc>
                <a:spcPts val="4029"/>
              </a:lnSpc>
              <a:buFont typeface="Arial"/>
              <a:buChar char="•"/>
            </a:pPr>
            <a:r>
              <a:rPr lang="en-US" sz="3099" u="sng">
                <a:solidFill>
                  <a:srgbClr val="000000"/>
                </a:solidFill>
                <a:latin typeface="IBM Plex Sans Bold"/>
              </a:rPr>
              <a:t>Exploratory Data Analysis</a:t>
            </a:r>
          </a:p>
        </p:txBody>
      </p:sp>
      <p:sp>
        <p:nvSpPr>
          <p:cNvPr name="TextBox 6" id="6"/>
          <p:cNvSpPr txBox="true"/>
          <p:nvPr/>
        </p:nvSpPr>
        <p:spPr>
          <a:xfrm rot="0">
            <a:off x="11243072" y="1009609"/>
            <a:ext cx="6016228" cy="1295400"/>
          </a:xfrm>
          <a:prstGeom prst="rect">
            <a:avLst/>
          </a:prstGeom>
        </p:spPr>
        <p:txBody>
          <a:bodyPr anchor="t" rtlCol="false" tIns="0" lIns="0" bIns="0" rIns="0">
            <a:spAutoFit/>
          </a:bodyPr>
          <a:lstStyle/>
          <a:p>
            <a:pPr algn="r" marL="0" indent="0" lvl="0">
              <a:lnSpc>
                <a:spcPts val="10200"/>
              </a:lnSpc>
              <a:spcBef>
                <a:spcPct val="0"/>
              </a:spcBef>
            </a:pPr>
            <a:r>
              <a:rPr lang="en-US" sz="8500" u="none">
                <a:solidFill>
                  <a:srgbClr val="000000"/>
                </a:solidFill>
                <a:latin typeface="IBM Plex Sans Bold"/>
              </a:rPr>
              <a:t>Agenda</a:t>
            </a:r>
          </a:p>
        </p:txBody>
      </p:sp>
      <p:sp>
        <p:nvSpPr>
          <p:cNvPr name="Freeform 7" id="7"/>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6000257"/>
            <a:ext cx="5446590" cy="503555"/>
          </a:xfrm>
          <a:prstGeom prst="rect">
            <a:avLst/>
          </a:prstGeom>
        </p:spPr>
        <p:txBody>
          <a:bodyPr anchor="t" rtlCol="false" tIns="0" lIns="0" bIns="0" rIns="0">
            <a:spAutoFit/>
          </a:bodyPr>
          <a:lstStyle/>
          <a:p>
            <a:pPr algn="l" marL="669288" indent="-334644" lvl="1">
              <a:lnSpc>
                <a:spcPts val="4029"/>
              </a:lnSpc>
              <a:buFont typeface="Arial"/>
              <a:buChar char="•"/>
            </a:pPr>
            <a:r>
              <a:rPr lang="en-US" sz="3099" u="sng">
                <a:solidFill>
                  <a:srgbClr val="000000"/>
                </a:solidFill>
                <a:latin typeface="IBM Plex Sans Bold"/>
              </a:rPr>
              <a:t>Analysis</a:t>
            </a:r>
          </a:p>
        </p:txBody>
      </p:sp>
      <p:sp>
        <p:nvSpPr>
          <p:cNvPr name="TextBox 9" id="9"/>
          <p:cNvSpPr txBox="true"/>
          <p:nvPr/>
        </p:nvSpPr>
        <p:spPr>
          <a:xfrm rot="0">
            <a:off x="1028700" y="6759082"/>
            <a:ext cx="5446590" cy="503555"/>
          </a:xfrm>
          <a:prstGeom prst="rect">
            <a:avLst/>
          </a:prstGeom>
        </p:spPr>
        <p:txBody>
          <a:bodyPr anchor="t" rtlCol="false" tIns="0" lIns="0" bIns="0" rIns="0">
            <a:spAutoFit/>
          </a:bodyPr>
          <a:lstStyle/>
          <a:p>
            <a:pPr algn="l" marL="669288" indent="-334644" lvl="1">
              <a:lnSpc>
                <a:spcPts val="4029"/>
              </a:lnSpc>
              <a:buFont typeface="Arial"/>
              <a:buChar char="•"/>
            </a:pPr>
            <a:r>
              <a:rPr lang="en-US" sz="3099" u="sng">
                <a:solidFill>
                  <a:srgbClr val="000000"/>
                </a:solidFill>
                <a:latin typeface="IBM Plex Sans Bold"/>
              </a:rPr>
              <a:t>Recommendations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577463" y="2070109"/>
          <a:ext cx="7315200" cy="5613738"/>
        </p:xfrm>
        <a:graphic>
          <a:graphicData uri="http://schemas.openxmlformats.org/drawingml/2006/table">
            <a:tbl>
              <a:tblPr/>
              <a:tblGrid>
                <a:gridCol w="1828800"/>
                <a:gridCol w="1828800"/>
                <a:gridCol w="1828800"/>
                <a:gridCol w="1828800"/>
              </a:tblGrid>
              <a:tr h="1189171">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Toys &amp; Gifts​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Toys &amp; Gifts​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2.63M​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16.66​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1888">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Home_Appliances​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Home_Appliances​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1.79M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11.36​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4338">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Baby​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Baby​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1.71M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10.84​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9171">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Food &amp; Beverages​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Food &amp; Beverages​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CATEGORY​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AVG_CUST_SATISFAC​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9171">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Luggage_Accessories​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Luggage_Accessories​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Auto​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799"/>
                        </a:lnSpc>
                        <a:spcBef>
                          <a:spcPct val="0"/>
                        </a:spcBef>
                        <a:defRPr/>
                      </a:pPr>
                      <a:r>
                        <a:rPr lang="en-US" sz="1999" strike="noStrike" u="none">
                          <a:solidFill>
                            <a:srgbClr val="000000"/>
                          </a:solidFill>
                          <a:latin typeface="IBM Plex Sans Bold"/>
                        </a:rPr>
                        <a:t>4.086171​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8264741" y="2070109"/>
          <a:ext cx="7868353" cy="4989989"/>
        </p:xfrm>
        <a:graphic>
          <a:graphicData uri="http://schemas.openxmlformats.org/drawingml/2006/table">
            <a:tbl>
              <a:tblPr/>
              <a:tblGrid>
                <a:gridCol w="3934177"/>
                <a:gridCol w="3934177"/>
              </a:tblGrid>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CATEGORY​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AVG_CUST_SATISFAC​</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Auto​</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4.086171​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3.977176​</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Computers &amp; Accessories​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4.023994​</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Construction_Tools​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4.141675​</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31665">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Electronics​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4.070230​</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Category </a:t>
            </a:r>
            <a:r>
              <a:rPr lang="en-US" sz="8500" u="none">
                <a:solidFill>
                  <a:srgbClr val="000000"/>
                </a:solidFill>
                <a:latin typeface="IBM Plex Sans Bold"/>
              </a:rPr>
              <a:t>Analysis</a:t>
            </a:r>
          </a:p>
        </p:txBody>
      </p:sp>
      <p:sp>
        <p:nvSpPr>
          <p:cNvPr name="TextBox 6" id="6"/>
          <p:cNvSpPr txBox="true"/>
          <p:nvPr/>
        </p:nvSpPr>
        <p:spPr>
          <a:xfrm rot="0">
            <a:off x="1859879" y="8396717"/>
            <a:ext cx="14184675" cy="861583"/>
          </a:xfrm>
          <a:prstGeom prst="rect">
            <a:avLst/>
          </a:prstGeom>
        </p:spPr>
        <p:txBody>
          <a:bodyPr anchor="t" rtlCol="false" tIns="0" lIns="0" bIns="0" rIns="0">
            <a:spAutoFit/>
          </a:bodyPr>
          <a:lstStyle/>
          <a:p>
            <a:pPr algn="ctr" marL="574044" indent="-287022" lvl="1">
              <a:lnSpc>
                <a:spcPts val="3456"/>
              </a:lnSpc>
              <a:buFont typeface="Arial"/>
              <a:buChar char="•"/>
            </a:pPr>
            <a:r>
              <a:rPr lang="en-US" sz="2658">
                <a:solidFill>
                  <a:srgbClr val="000000"/>
                </a:solidFill>
                <a:latin typeface="IBM Plex Sans"/>
              </a:rPr>
              <a:t>Toys and gift is the dominating category in term of sales and percentage of sales</a:t>
            </a:r>
          </a:p>
          <a:p>
            <a:pPr algn="ctr" marL="574044" indent="-287022" lvl="1">
              <a:lnSpc>
                <a:spcPts val="3456"/>
              </a:lnSpc>
              <a:buFont typeface="Arial"/>
              <a:buChar char="•"/>
            </a:pPr>
            <a:r>
              <a:rPr lang="en-US" sz="2658">
                <a:solidFill>
                  <a:srgbClr val="000000"/>
                </a:solidFill>
                <a:latin typeface="IBM Plex Sans"/>
              </a:rPr>
              <a:t>The customer rating is high for Auto and Baby category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936582"/>
            <a:ext cx="6748615" cy="5625552"/>
          </a:xfrm>
          <a:custGeom>
            <a:avLst/>
            <a:gdLst/>
            <a:ahLst/>
            <a:cxnLst/>
            <a:rect r="r" b="b" t="t" l="l"/>
            <a:pathLst>
              <a:path h="5625552" w="6748615">
                <a:moveTo>
                  <a:pt x="0" y="0"/>
                </a:moveTo>
                <a:lnTo>
                  <a:pt x="6748615" y="0"/>
                </a:lnTo>
                <a:lnTo>
                  <a:pt x="6748615" y="5625553"/>
                </a:lnTo>
                <a:lnTo>
                  <a:pt x="0" y="5625553"/>
                </a:lnTo>
                <a:lnTo>
                  <a:pt x="0" y="0"/>
                </a:lnTo>
                <a:close/>
              </a:path>
            </a:pathLst>
          </a:custGeom>
          <a:blipFill>
            <a:blip r:embed="rId4"/>
            <a:stretch>
              <a:fillRect l="0" t="-881" r="0" b="-881"/>
            </a:stretch>
          </a:blipFill>
        </p:spPr>
      </p:sp>
      <p:graphicFrame>
        <p:nvGraphicFramePr>
          <p:cNvPr name="Table 4" id="4"/>
          <p:cNvGraphicFramePr>
            <a:graphicFrameLocks noGrp="true"/>
          </p:cNvGraphicFramePr>
          <p:nvPr/>
        </p:nvGraphicFramePr>
        <p:xfrm>
          <a:off x="8577504" y="1936582"/>
          <a:ext cx="7122867" cy="5000491"/>
        </p:xfrm>
        <a:graphic>
          <a:graphicData uri="http://schemas.openxmlformats.org/drawingml/2006/table">
            <a:tbl>
              <a:tblPr/>
              <a:tblGrid>
                <a:gridCol w="2374289"/>
                <a:gridCol w="2374289"/>
                <a:gridCol w="2374289"/>
              </a:tblGrid>
              <a:tr h="978638">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CATEGORY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TOTAL_SALES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PERCENTAGE_OF_SALES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04371">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Toys &amp; Gifts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2916044.31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14.36</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04371">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Home_Appliances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2432265.73</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11.98</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04371">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2255149.17</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11.11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04371">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Furniture</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2250793.44</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11.09</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804371">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Food &amp; Beverages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2086059.05</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10.27</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Category </a:t>
            </a:r>
            <a:r>
              <a:rPr lang="en-US" sz="8500" u="none">
                <a:solidFill>
                  <a:srgbClr val="000000"/>
                </a:solidFill>
                <a:latin typeface="IBM Plex Sans Bold"/>
              </a:rPr>
              <a:t>Analysis</a:t>
            </a:r>
          </a:p>
        </p:txBody>
      </p:sp>
      <p:sp>
        <p:nvSpPr>
          <p:cNvPr name="TextBox 6" id="6"/>
          <p:cNvSpPr txBox="true"/>
          <p:nvPr/>
        </p:nvSpPr>
        <p:spPr>
          <a:xfrm rot="0">
            <a:off x="1859879" y="8396717"/>
            <a:ext cx="14184675" cy="1299733"/>
          </a:xfrm>
          <a:prstGeom prst="rect">
            <a:avLst/>
          </a:prstGeom>
        </p:spPr>
        <p:txBody>
          <a:bodyPr anchor="t" rtlCol="false" tIns="0" lIns="0" bIns="0" rIns="0">
            <a:spAutoFit/>
          </a:bodyPr>
          <a:lstStyle/>
          <a:p>
            <a:pPr algn="ctr" marL="574044" indent="-287022" lvl="1">
              <a:lnSpc>
                <a:spcPts val="3456"/>
              </a:lnSpc>
              <a:buFont typeface="Arial"/>
              <a:buChar char="•"/>
            </a:pPr>
            <a:r>
              <a:rPr lang="en-US" sz="2658">
                <a:solidFill>
                  <a:srgbClr val="000000"/>
                </a:solidFill>
                <a:latin typeface="IBM Plex Sans"/>
              </a:rPr>
              <a:t>Category which frequently bought was toys and gifts but company gets more profit in electronics category as the price is more for this category</a:t>
            </a:r>
          </a:p>
          <a:p>
            <a:pPr algn="ctr" marL="574044" indent="-287022" lvl="1">
              <a:lnSpc>
                <a:spcPts val="3456"/>
              </a:lnSpc>
              <a:buFont typeface="Arial"/>
              <a:buChar char="•"/>
            </a:pPr>
            <a:r>
              <a:rPr lang="en-US" sz="2658">
                <a:solidFill>
                  <a:srgbClr val="000000"/>
                </a:solidFill>
                <a:latin typeface="IBM Plex Sans"/>
              </a:rPr>
              <a:t>Total Sales &amp; Percentage of Sales by Category (Pareto Analysis) of category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500983"/>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5848414"/>
            <a:ext cx="8977013" cy="4003773"/>
          </a:xfrm>
          <a:custGeom>
            <a:avLst/>
            <a:gdLst/>
            <a:ahLst/>
            <a:cxnLst/>
            <a:rect r="r" b="b" t="t" l="l"/>
            <a:pathLst>
              <a:path h="4003773" w="8977013">
                <a:moveTo>
                  <a:pt x="0" y="0"/>
                </a:moveTo>
                <a:lnTo>
                  <a:pt x="8977013" y="0"/>
                </a:lnTo>
                <a:lnTo>
                  <a:pt x="8977013" y="4003773"/>
                </a:lnTo>
                <a:lnTo>
                  <a:pt x="0" y="4003773"/>
                </a:lnTo>
                <a:lnTo>
                  <a:pt x="0" y="0"/>
                </a:lnTo>
                <a:close/>
              </a:path>
            </a:pathLst>
          </a:custGeom>
          <a:blipFill>
            <a:blip r:embed="rId4"/>
            <a:stretch>
              <a:fillRect l="0" t="0" r="0" b="0"/>
            </a:stretch>
          </a:blipFill>
        </p:spPr>
      </p:sp>
      <p:sp>
        <p:nvSpPr>
          <p:cNvPr name="Freeform 4" id="4"/>
          <p:cNvSpPr/>
          <p:nvPr/>
        </p:nvSpPr>
        <p:spPr>
          <a:xfrm flipH="false" flipV="false" rot="0">
            <a:off x="8902779" y="5413602"/>
            <a:ext cx="9385221" cy="4873398"/>
          </a:xfrm>
          <a:custGeom>
            <a:avLst/>
            <a:gdLst/>
            <a:ahLst/>
            <a:cxnLst/>
            <a:rect r="r" b="b" t="t" l="l"/>
            <a:pathLst>
              <a:path h="4873398" w="9385221">
                <a:moveTo>
                  <a:pt x="0" y="0"/>
                </a:moveTo>
                <a:lnTo>
                  <a:pt x="9385221" y="0"/>
                </a:lnTo>
                <a:lnTo>
                  <a:pt x="9385221" y="4873398"/>
                </a:lnTo>
                <a:lnTo>
                  <a:pt x="0" y="4873398"/>
                </a:lnTo>
                <a:lnTo>
                  <a:pt x="0" y="0"/>
                </a:lnTo>
                <a:close/>
              </a:path>
            </a:pathLst>
          </a:custGeom>
          <a:blipFill>
            <a:blip r:embed="rId5"/>
            <a:stretch>
              <a:fillRect l="0" t="0" r="0" b="0"/>
            </a:stretch>
          </a:blipFill>
        </p:spPr>
      </p:sp>
      <p:sp>
        <p:nvSpPr>
          <p:cNvPr name="TextBox 5" id="5"/>
          <p:cNvSpPr txBox="true"/>
          <p:nvPr/>
        </p:nvSpPr>
        <p:spPr>
          <a:xfrm rot="0">
            <a:off x="6585382" y="500983"/>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Category </a:t>
            </a:r>
            <a:r>
              <a:rPr lang="en-US" sz="8500" u="none">
                <a:solidFill>
                  <a:srgbClr val="000000"/>
                </a:solidFill>
                <a:latin typeface="IBM Plex Sans Bold"/>
              </a:rPr>
              <a:t>Analysis</a:t>
            </a:r>
          </a:p>
        </p:txBody>
      </p:sp>
      <p:sp>
        <p:nvSpPr>
          <p:cNvPr name="TextBox 6" id="6"/>
          <p:cNvSpPr txBox="true"/>
          <p:nvPr/>
        </p:nvSpPr>
        <p:spPr>
          <a:xfrm rot="0">
            <a:off x="226472" y="2010336"/>
            <a:ext cx="17352613" cy="3605075"/>
          </a:xfrm>
          <a:prstGeom prst="rect">
            <a:avLst/>
          </a:prstGeom>
        </p:spPr>
        <p:txBody>
          <a:bodyPr anchor="t" rtlCol="false" tIns="0" lIns="0" bIns="0" rIns="0">
            <a:spAutoFit/>
          </a:bodyPr>
          <a:lstStyle/>
          <a:p>
            <a:pPr algn="ctr" marL="592993" indent="-296496" lvl="1">
              <a:lnSpc>
                <a:spcPts val="3570"/>
              </a:lnSpc>
              <a:buFont typeface="Arial"/>
              <a:buChar char="•"/>
            </a:pPr>
            <a:r>
              <a:rPr lang="en-US" sz="2746">
                <a:solidFill>
                  <a:srgbClr val="000000"/>
                </a:solidFill>
                <a:latin typeface="IBM Plex Sans"/>
              </a:rPr>
              <a:t>Top Categories: The bar chart indicates that "Toys and Gifts" are the categories with the highest number of orders, making them the most popular product categories.</a:t>
            </a:r>
          </a:p>
          <a:p>
            <a:pPr algn="ctr" marL="592993" indent="-296496" lvl="1">
              <a:lnSpc>
                <a:spcPts val="3570"/>
              </a:lnSpc>
              <a:buFont typeface="Arial"/>
              <a:buChar char="•"/>
            </a:pPr>
            <a:r>
              <a:rPr lang="en-US" sz="2746">
                <a:solidFill>
                  <a:srgbClr val="000000"/>
                </a:solidFill>
                <a:latin typeface="IBM Plex Sans"/>
              </a:rPr>
              <a:t>Unknown Category: Some products are categorized as "Unknown," and these contribute the least to the total number of orders. This might indicate a need for better product categorization or data management.</a:t>
            </a:r>
          </a:p>
          <a:p>
            <a:pPr algn="ctr" marL="592993" indent="-296496" lvl="1">
              <a:lnSpc>
                <a:spcPts val="3570"/>
              </a:lnSpc>
              <a:buFont typeface="Arial"/>
              <a:buChar char="•"/>
            </a:pPr>
            <a:r>
              <a:rPr lang="en-US" sz="2746">
                <a:solidFill>
                  <a:srgbClr val="000000"/>
                </a:solidFill>
                <a:latin typeface="IBM Plex Sans"/>
              </a:rPr>
              <a:t>Category Summary Table: The summary table provides a comprehensive overview of each category, detailing profit, number of orders, and revenue. This table is essential for understanding the overall performance and contribution of each category to the business.</a:t>
            </a:r>
          </a:p>
          <a:p>
            <a:pPr algn="ctr">
              <a:lnSpc>
                <a:spcPts val="357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500983"/>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0" y="2863519"/>
          <a:ext cx="6572980" cy="4529667"/>
        </p:xfrm>
        <a:graphic>
          <a:graphicData uri="http://schemas.openxmlformats.org/drawingml/2006/table">
            <a:tbl>
              <a:tblPr/>
              <a:tblGrid>
                <a:gridCol w="2167345"/>
                <a:gridCol w="2167345"/>
                <a:gridCol w="2238291"/>
              </a:tblGrid>
              <a:tr h="70802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CATEGORY1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CATEGORY2</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TOGETHERCOUNT</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02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Furniture</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165</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02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Furniture</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Home_Appliances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130</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02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Home_Appliances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121</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989532">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Construction_Tools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42</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r h="708027">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Baby</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Toys &amp; Gifts</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c>
                  <a:txBody>
                    <a:bodyPr anchor="t" rtlCol="false"/>
                    <a:lstStyle/>
                    <a:p>
                      <a:pPr algn="l" marL="0" indent="0" lvl="0">
                        <a:lnSpc>
                          <a:spcPts val="2488"/>
                        </a:lnSpc>
                        <a:spcBef>
                          <a:spcPct val="0"/>
                        </a:spcBef>
                        <a:defRPr/>
                      </a:pPr>
                      <a:r>
                        <a:rPr lang="en-US" sz="1777" strike="noStrike" u="none">
                          <a:solidFill>
                            <a:srgbClr val="000000"/>
                          </a:solidFill>
                          <a:latin typeface="IBM Plex Sans Bold"/>
                        </a:rPr>
                        <a:t>33</a:t>
                      </a:r>
                      <a:endParaRPr lang="en-US" sz="1100"/>
                    </a:p>
                  </a:txBody>
                  <a:tcPr marL="190500" marR="190500" marT="190500" marB="190500" anchor="ctr">
                    <a:lnL cmpd="sng" algn="ctr" cap="flat" w="33867">
                      <a:solidFill>
                        <a:srgbClr val="000000"/>
                      </a:solidFill>
                      <a:prstDash val="solid"/>
                      <a:round/>
                      <a:headEnd type="none" w="med" len="med"/>
                      <a:tailEnd type="none" w="med" len="med"/>
                    </a:lnL>
                    <a:lnR cmpd="sng" algn="ctr" cap="flat" w="33867">
                      <a:solidFill>
                        <a:srgbClr val="000000"/>
                      </a:solidFill>
                      <a:prstDash val="solid"/>
                      <a:round/>
                      <a:headEnd type="none" w="med" len="med"/>
                      <a:tailEnd type="none" w="med" len="med"/>
                    </a:lnR>
                    <a:lnT cmpd="sng" algn="ctr" cap="flat" w="33867">
                      <a:solidFill>
                        <a:srgbClr val="000000"/>
                      </a:solidFill>
                      <a:prstDash val="solid"/>
                      <a:round/>
                      <a:headEnd type="none" w="med" len="med"/>
                      <a:tailEnd type="none" w="med" len="med"/>
                    </a:lnT>
                    <a:lnB cmpd="sng" algn="ctr" cap="flat" w="33867">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6585382" y="500983"/>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Category </a:t>
            </a:r>
            <a:r>
              <a:rPr lang="en-US" sz="8500" u="none">
                <a:solidFill>
                  <a:srgbClr val="000000"/>
                </a:solidFill>
                <a:latin typeface="IBM Plex Sans Bold"/>
              </a:rPr>
              <a:t>Analysis</a:t>
            </a:r>
          </a:p>
        </p:txBody>
      </p:sp>
      <p:sp>
        <p:nvSpPr>
          <p:cNvPr name="TextBox 5" id="5"/>
          <p:cNvSpPr txBox="true"/>
          <p:nvPr/>
        </p:nvSpPr>
        <p:spPr>
          <a:xfrm rot="0">
            <a:off x="7682859" y="2749219"/>
            <a:ext cx="10605141" cy="5324475"/>
          </a:xfrm>
          <a:prstGeom prst="rect">
            <a:avLst/>
          </a:prstGeom>
        </p:spPr>
        <p:txBody>
          <a:bodyPr anchor="t" rtlCol="false" tIns="0" lIns="0" bIns="0" rIns="0">
            <a:spAutoFit/>
          </a:bodyPr>
          <a:lstStyle/>
          <a:p>
            <a:pPr algn="l">
              <a:lnSpc>
                <a:spcPts val="3240"/>
              </a:lnSpc>
            </a:pPr>
            <a:r>
              <a:rPr lang="en-US" sz="2700">
                <a:solidFill>
                  <a:srgbClr val="000000"/>
                </a:solidFill>
                <a:latin typeface="IBM Plex Sans"/>
              </a:rPr>
              <a:t>High Demand for Baby and Furniture Together: 165 purchases indicate frequent pairing, likely for nursery setup.</a:t>
            </a:r>
          </a:p>
          <a:p>
            <a:pPr algn="l">
              <a:lnSpc>
                <a:spcPts val="3240"/>
              </a:lnSpc>
            </a:pPr>
            <a:r>
              <a:rPr lang="en-US" sz="2700">
                <a:solidFill>
                  <a:srgbClr val="000000"/>
                </a:solidFill>
                <a:latin typeface="IBM Plex Sans"/>
              </a:rPr>
              <a:t>Significant Overlap Between Furniture and Home Appliances: 130 instances suggest these are commonly bought together, perhaps during home renovations or furnishing.</a:t>
            </a:r>
          </a:p>
          <a:p>
            <a:pPr algn="l">
              <a:lnSpc>
                <a:spcPts val="3240"/>
              </a:lnSpc>
            </a:pPr>
            <a:r>
              <a:rPr lang="en-US" sz="2700">
                <a:solidFill>
                  <a:srgbClr val="000000"/>
                </a:solidFill>
                <a:latin typeface="IBM Plex Sans"/>
              </a:rPr>
              <a:t>Considerable Intersection of Baby and Home Appliances: 121 purchases show parents often buy home appliances beneficial for babies (e.g., sterilizers, baby monitors).</a:t>
            </a:r>
          </a:p>
          <a:p>
            <a:pPr algn="l">
              <a:lnSpc>
                <a:spcPts val="3240"/>
              </a:lnSpc>
            </a:pPr>
            <a:r>
              <a:rPr lang="en-US" sz="2700">
                <a:solidFill>
                  <a:srgbClr val="000000"/>
                </a:solidFill>
                <a:latin typeface="IBM Plex Sans"/>
              </a:rPr>
              <a:t>Moderate Overlap of Baby and Construction Tools: 42 instances hint at DIY projects for baby-proofing or home improvements.</a:t>
            </a:r>
          </a:p>
          <a:p>
            <a:pPr algn="l">
              <a:lnSpc>
                <a:spcPts val="3240"/>
              </a:lnSpc>
            </a:pPr>
            <a:r>
              <a:rPr lang="en-US" sz="2700">
                <a:solidFill>
                  <a:srgbClr val="000000"/>
                </a:solidFill>
                <a:latin typeface="IBM Plex Sans"/>
              </a:rPr>
              <a:t>Lower Frequency of Baby and Toys &amp; Gifts Together: 33 purchases suggest these categories are less frequently bought together, possibly due to separate buying occasions.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02445" y="2138581"/>
            <a:ext cx="7341555" cy="4783763"/>
          </a:xfrm>
          <a:custGeom>
            <a:avLst/>
            <a:gdLst/>
            <a:ahLst/>
            <a:cxnLst/>
            <a:rect r="r" b="b" t="t" l="l"/>
            <a:pathLst>
              <a:path h="4783763" w="7341555">
                <a:moveTo>
                  <a:pt x="0" y="0"/>
                </a:moveTo>
                <a:lnTo>
                  <a:pt x="7341555" y="0"/>
                </a:lnTo>
                <a:lnTo>
                  <a:pt x="7341555" y="4783763"/>
                </a:lnTo>
                <a:lnTo>
                  <a:pt x="0" y="4783763"/>
                </a:lnTo>
                <a:lnTo>
                  <a:pt x="0" y="0"/>
                </a:lnTo>
                <a:close/>
              </a:path>
            </a:pathLst>
          </a:custGeom>
          <a:blipFill>
            <a:blip r:embed="rId4"/>
            <a:stretch>
              <a:fillRect l="0" t="0" r="0" b="0"/>
            </a:stretch>
          </a:blipFill>
        </p:spPr>
      </p:sp>
      <p:sp>
        <p:nvSpPr>
          <p:cNvPr name="Freeform 4" id="4"/>
          <p:cNvSpPr/>
          <p:nvPr/>
        </p:nvSpPr>
        <p:spPr>
          <a:xfrm flipH="false" flipV="false" rot="0">
            <a:off x="9627830" y="2074278"/>
            <a:ext cx="7437596" cy="4848066"/>
          </a:xfrm>
          <a:custGeom>
            <a:avLst/>
            <a:gdLst/>
            <a:ahLst/>
            <a:cxnLst/>
            <a:rect r="r" b="b" t="t" l="l"/>
            <a:pathLst>
              <a:path h="4848066" w="7437596">
                <a:moveTo>
                  <a:pt x="0" y="0"/>
                </a:moveTo>
                <a:lnTo>
                  <a:pt x="7437596" y="0"/>
                </a:lnTo>
                <a:lnTo>
                  <a:pt x="7437596" y="4848066"/>
                </a:lnTo>
                <a:lnTo>
                  <a:pt x="0" y="4848066"/>
                </a:lnTo>
                <a:lnTo>
                  <a:pt x="0" y="0"/>
                </a:lnTo>
                <a:close/>
              </a:path>
            </a:pathLst>
          </a:custGeom>
          <a:blipFill>
            <a:blip r:embed="rId5"/>
            <a:stretch>
              <a:fillRect l="0" t="0" r="0" b="0"/>
            </a:stretch>
          </a:blipFill>
        </p:spPr>
      </p:sp>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Time </a:t>
            </a:r>
            <a:r>
              <a:rPr lang="en-US" sz="8500" u="none">
                <a:solidFill>
                  <a:srgbClr val="000000"/>
                </a:solidFill>
                <a:latin typeface="IBM Plex Sans Bold"/>
              </a:rPr>
              <a:t>Analysis</a:t>
            </a:r>
          </a:p>
        </p:txBody>
      </p:sp>
      <p:sp>
        <p:nvSpPr>
          <p:cNvPr name="TextBox 6" id="6"/>
          <p:cNvSpPr txBox="true"/>
          <p:nvPr/>
        </p:nvSpPr>
        <p:spPr>
          <a:xfrm rot="0">
            <a:off x="72497" y="7649776"/>
            <a:ext cx="18143005" cy="1859151"/>
          </a:xfrm>
          <a:prstGeom prst="rect">
            <a:avLst/>
          </a:prstGeom>
        </p:spPr>
        <p:txBody>
          <a:bodyPr anchor="t" rtlCol="false" tIns="0" lIns="0" bIns="0" rIns="0">
            <a:spAutoFit/>
          </a:bodyPr>
          <a:lstStyle/>
          <a:p>
            <a:pPr algn="ctr" marL="617509" indent="-308755" lvl="1">
              <a:lnSpc>
                <a:spcPts val="3718"/>
              </a:lnSpc>
              <a:buFont typeface="Arial"/>
              <a:buChar char="•"/>
            </a:pPr>
            <a:r>
              <a:rPr lang="en-US" sz="2860">
                <a:solidFill>
                  <a:srgbClr val="000000"/>
                </a:solidFill>
                <a:latin typeface="IBM Plex Sans"/>
              </a:rPr>
              <a:t>Revenue tends to peak on Wednesdays, indicating that mid-week days are more lucrative compared to other days.</a:t>
            </a:r>
          </a:p>
          <a:p>
            <a:pPr algn="ctr" marL="617509" indent="-308755" lvl="1">
              <a:lnSpc>
                <a:spcPts val="3718"/>
              </a:lnSpc>
              <a:buFont typeface="Arial"/>
              <a:buChar char="•"/>
            </a:pPr>
            <a:r>
              <a:rPr lang="en-US" sz="2860">
                <a:solidFill>
                  <a:srgbClr val="000000"/>
                </a:solidFill>
                <a:latin typeface="IBM Plex Sans"/>
              </a:rPr>
              <a:t>Customers are most active in the afternoon, with activity dropping off in the morning. This suggests that marketing and sales strategies might be more effective if timed to coincide with peak afternoon activity.</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5692" y="1602787"/>
            <a:ext cx="8455407" cy="5787439"/>
          </a:xfrm>
          <a:custGeom>
            <a:avLst/>
            <a:gdLst/>
            <a:ahLst/>
            <a:cxnLst/>
            <a:rect r="r" b="b" t="t" l="l"/>
            <a:pathLst>
              <a:path h="5787439" w="8455407">
                <a:moveTo>
                  <a:pt x="0" y="0"/>
                </a:moveTo>
                <a:lnTo>
                  <a:pt x="8455407" y="0"/>
                </a:lnTo>
                <a:lnTo>
                  <a:pt x="8455407" y="5787440"/>
                </a:lnTo>
                <a:lnTo>
                  <a:pt x="0" y="5787440"/>
                </a:lnTo>
                <a:lnTo>
                  <a:pt x="0" y="0"/>
                </a:lnTo>
                <a:close/>
              </a:path>
            </a:pathLst>
          </a:custGeom>
          <a:blipFill>
            <a:blip r:embed="rId4"/>
            <a:stretch>
              <a:fillRect l="0" t="0" r="0" b="0"/>
            </a:stretch>
          </a:blipFill>
        </p:spPr>
      </p:sp>
      <p:sp>
        <p:nvSpPr>
          <p:cNvPr name="Freeform 4" id="4"/>
          <p:cNvSpPr/>
          <p:nvPr/>
        </p:nvSpPr>
        <p:spPr>
          <a:xfrm flipH="false" flipV="false" rot="0">
            <a:off x="9144000" y="2359165"/>
            <a:ext cx="8818117" cy="4677290"/>
          </a:xfrm>
          <a:custGeom>
            <a:avLst/>
            <a:gdLst/>
            <a:ahLst/>
            <a:cxnLst/>
            <a:rect r="r" b="b" t="t" l="l"/>
            <a:pathLst>
              <a:path h="4677290" w="8818117">
                <a:moveTo>
                  <a:pt x="0" y="0"/>
                </a:moveTo>
                <a:lnTo>
                  <a:pt x="8818117" y="0"/>
                </a:lnTo>
                <a:lnTo>
                  <a:pt x="8818117" y="4677290"/>
                </a:lnTo>
                <a:lnTo>
                  <a:pt x="0" y="4677290"/>
                </a:lnTo>
                <a:lnTo>
                  <a:pt x="0" y="0"/>
                </a:lnTo>
                <a:close/>
              </a:path>
            </a:pathLst>
          </a:custGeom>
          <a:blipFill>
            <a:blip r:embed="rId5"/>
            <a:stretch>
              <a:fillRect l="0" t="0" r="0" b="0"/>
            </a:stretch>
          </a:blipFill>
        </p:spPr>
      </p:sp>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Time </a:t>
            </a:r>
            <a:r>
              <a:rPr lang="en-US" sz="8500" u="none">
                <a:solidFill>
                  <a:srgbClr val="000000"/>
                </a:solidFill>
                <a:latin typeface="IBM Plex Sans Bold"/>
              </a:rPr>
              <a:t>Analysis</a:t>
            </a:r>
          </a:p>
        </p:txBody>
      </p:sp>
      <p:sp>
        <p:nvSpPr>
          <p:cNvPr name="TextBox 6" id="6"/>
          <p:cNvSpPr txBox="true"/>
          <p:nvPr/>
        </p:nvSpPr>
        <p:spPr>
          <a:xfrm rot="0">
            <a:off x="0" y="7447683"/>
            <a:ext cx="18288000" cy="2839317"/>
          </a:xfrm>
          <a:prstGeom prst="rect">
            <a:avLst/>
          </a:prstGeom>
        </p:spPr>
        <p:txBody>
          <a:bodyPr anchor="t" rtlCol="false" tIns="0" lIns="0" bIns="0" rIns="0">
            <a:spAutoFit/>
          </a:bodyPr>
          <a:lstStyle/>
          <a:p>
            <a:pPr algn="ctr" marL="632966" indent="-316483" lvl="1">
              <a:lnSpc>
                <a:spcPts val="3811"/>
              </a:lnSpc>
              <a:buFont typeface="Arial"/>
              <a:buChar char="•"/>
            </a:pPr>
            <a:r>
              <a:rPr lang="en-US" sz="2931">
                <a:solidFill>
                  <a:srgbClr val="000000"/>
                </a:solidFill>
                <a:latin typeface="IBM Plex Sans"/>
              </a:rPr>
              <a:t>August 2023 had the highest sales(12%),</a:t>
            </a:r>
            <a:r>
              <a:rPr lang="en-US" sz="2931">
                <a:solidFill>
                  <a:srgbClr val="000000"/>
                </a:solidFill>
                <a:latin typeface="IBM Plex Sans"/>
              </a:rPr>
              <a:t> indicating a peak in business activity during this period.</a:t>
            </a:r>
          </a:p>
          <a:p>
            <a:pPr algn="ctr" marL="632966" indent="-316483" lvl="1">
              <a:lnSpc>
                <a:spcPts val="3811"/>
              </a:lnSpc>
              <a:buFont typeface="Arial"/>
              <a:buChar char="•"/>
            </a:pPr>
            <a:r>
              <a:rPr lang="en-US" sz="2931">
                <a:solidFill>
                  <a:srgbClr val="000000"/>
                </a:solidFill>
                <a:latin typeface="IBM Plex Sans"/>
              </a:rPr>
              <a:t>Revenue Trend: Since December 2021, there has been a notable increase in revenue. However, this growth has been inconsistent, marked by fluctuations rather than a steady upward trend.</a:t>
            </a:r>
          </a:p>
          <a:p>
            <a:pPr algn="ctr" marL="632966" indent="-316483" lvl="1">
              <a:lnSpc>
                <a:spcPts val="3811"/>
              </a:lnSpc>
              <a:buFont typeface="Arial"/>
              <a:buChar char="•"/>
            </a:pPr>
            <a:r>
              <a:rPr lang="en-US" sz="2931">
                <a:solidFill>
                  <a:srgbClr val="000000"/>
                </a:solidFill>
                <a:latin typeface="IBM Plex Sans"/>
              </a:rPr>
              <a:t> The bar chart highlights that August is the month with the maximum number of orders placed by customers, suggesting seasonal or promotional factors driving higher sales during this month.</a:t>
            </a:r>
          </a:p>
          <a:p>
            <a:pPr algn="ctr">
              <a:lnSpc>
                <a:spcPts val="3811"/>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32263" y="5322157"/>
            <a:ext cx="6924833" cy="4613205"/>
          </a:xfrm>
          <a:custGeom>
            <a:avLst/>
            <a:gdLst/>
            <a:ahLst/>
            <a:cxnLst/>
            <a:rect r="r" b="b" t="t" l="l"/>
            <a:pathLst>
              <a:path h="4613205" w="6924833">
                <a:moveTo>
                  <a:pt x="0" y="0"/>
                </a:moveTo>
                <a:lnTo>
                  <a:pt x="6924833" y="0"/>
                </a:lnTo>
                <a:lnTo>
                  <a:pt x="6924833" y="4613205"/>
                </a:lnTo>
                <a:lnTo>
                  <a:pt x="0" y="4613205"/>
                </a:lnTo>
                <a:lnTo>
                  <a:pt x="0" y="0"/>
                </a:lnTo>
                <a:close/>
              </a:path>
            </a:pathLst>
          </a:custGeom>
          <a:blipFill>
            <a:blip r:embed="rId4"/>
            <a:stretch>
              <a:fillRect l="0" t="0" r="0" b="0"/>
            </a:stretch>
          </a:blipFill>
        </p:spPr>
      </p:sp>
      <p:sp>
        <p:nvSpPr>
          <p:cNvPr name="TextBox 4" id="4"/>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Time </a:t>
            </a:r>
            <a:r>
              <a:rPr lang="en-US" sz="8500" u="none">
                <a:solidFill>
                  <a:srgbClr val="000000"/>
                </a:solidFill>
                <a:latin typeface="IBM Plex Sans Bold"/>
              </a:rPr>
              <a:t>Analysis</a:t>
            </a:r>
          </a:p>
        </p:txBody>
      </p:sp>
      <p:sp>
        <p:nvSpPr>
          <p:cNvPr name="TextBox 5" id="5"/>
          <p:cNvSpPr txBox="true"/>
          <p:nvPr/>
        </p:nvSpPr>
        <p:spPr>
          <a:xfrm rot="0">
            <a:off x="577463" y="1827933"/>
            <a:ext cx="17136657" cy="3315567"/>
          </a:xfrm>
          <a:prstGeom prst="rect">
            <a:avLst/>
          </a:prstGeom>
        </p:spPr>
        <p:txBody>
          <a:bodyPr anchor="t" rtlCol="false" tIns="0" lIns="0" bIns="0" rIns="0">
            <a:spAutoFit/>
          </a:bodyPr>
          <a:lstStyle/>
          <a:p>
            <a:pPr algn="ctr" marL="632966" indent="-316483" lvl="1">
              <a:lnSpc>
                <a:spcPts val="3811"/>
              </a:lnSpc>
              <a:buFont typeface="Arial"/>
              <a:buChar char="•"/>
            </a:pPr>
            <a:r>
              <a:rPr lang="en-US" sz="2931">
                <a:solidFill>
                  <a:srgbClr val="000000"/>
                </a:solidFill>
                <a:latin typeface="IBM Plex Sans"/>
              </a:rPr>
              <a:t>Seasonal Promotions: Plan and execute targeted marketing campaigns and promotions leading up to and during the second quarter to maximize sales.</a:t>
            </a:r>
          </a:p>
          <a:p>
            <a:pPr algn="ctr" marL="632966" indent="-316483" lvl="1">
              <a:lnSpc>
                <a:spcPts val="3811"/>
              </a:lnSpc>
              <a:buFont typeface="Arial"/>
              <a:buChar char="•"/>
            </a:pPr>
            <a:r>
              <a:rPr lang="en-US" sz="2931">
                <a:solidFill>
                  <a:srgbClr val="000000"/>
                </a:solidFill>
                <a:latin typeface="IBM Plex Sans"/>
              </a:rPr>
              <a:t>Inventory Planning: Ensure that inventory levels are sufficient to meet the increased demand during this period.</a:t>
            </a:r>
          </a:p>
          <a:p>
            <a:pPr algn="ctr" marL="632966" indent="-316483" lvl="1">
              <a:lnSpc>
                <a:spcPts val="3811"/>
              </a:lnSpc>
              <a:buFont typeface="Arial"/>
              <a:buChar char="•"/>
            </a:pPr>
            <a:r>
              <a:rPr lang="en-US" sz="2931">
                <a:solidFill>
                  <a:srgbClr val="000000"/>
                </a:solidFill>
                <a:latin typeface="IBM Plex Sans"/>
              </a:rPr>
              <a:t>Resource Allocation: Allocate more resources (staff, budget, marketing efforts) during Q2 to capitalize on the higher sales activity.</a:t>
            </a:r>
          </a:p>
          <a:p>
            <a:pPr algn="ctr">
              <a:lnSpc>
                <a:spcPts val="3811"/>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920" y="230881"/>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5021" y="1526281"/>
            <a:ext cx="5470726" cy="5456329"/>
          </a:xfrm>
          <a:custGeom>
            <a:avLst/>
            <a:gdLst/>
            <a:ahLst/>
            <a:cxnLst/>
            <a:rect r="r" b="b" t="t" l="l"/>
            <a:pathLst>
              <a:path h="5456329" w="5470726">
                <a:moveTo>
                  <a:pt x="0" y="0"/>
                </a:moveTo>
                <a:lnTo>
                  <a:pt x="5470726" y="0"/>
                </a:lnTo>
                <a:lnTo>
                  <a:pt x="5470726" y="5456329"/>
                </a:lnTo>
                <a:lnTo>
                  <a:pt x="0" y="5456329"/>
                </a:lnTo>
                <a:lnTo>
                  <a:pt x="0" y="0"/>
                </a:lnTo>
                <a:close/>
              </a:path>
            </a:pathLst>
          </a:custGeom>
          <a:blipFill>
            <a:blip r:embed="rId4"/>
            <a:stretch>
              <a:fillRect l="0" t="0" r="0" b="0"/>
            </a:stretch>
          </a:blipFill>
        </p:spPr>
      </p:sp>
      <p:sp>
        <p:nvSpPr>
          <p:cNvPr name="Freeform 4" id="4"/>
          <p:cNvSpPr/>
          <p:nvPr/>
        </p:nvSpPr>
        <p:spPr>
          <a:xfrm flipH="false" flipV="false" rot="0">
            <a:off x="7857672" y="1520639"/>
            <a:ext cx="8602301" cy="5581987"/>
          </a:xfrm>
          <a:custGeom>
            <a:avLst/>
            <a:gdLst/>
            <a:ahLst/>
            <a:cxnLst/>
            <a:rect r="r" b="b" t="t" l="l"/>
            <a:pathLst>
              <a:path h="5581987" w="8602301">
                <a:moveTo>
                  <a:pt x="0" y="0"/>
                </a:moveTo>
                <a:lnTo>
                  <a:pt x="8602300" y="0"/>
                </a:lnTo>
                <a:lnTo>
                  <a:pt x="8602300" y="5581987"/>
                </a:lnTo>
                <a:lnTo>
                  <a:pt x="0" y="5581987"/>
                </a:lnTo>
                <a:lnTo>
                  <a:pt x="0" y="0"/>
                </a:lnTo>
                <a:close/>
              </a:path>
            </a:pathLst>
          </a:custGeom>
          <a:blipFill>
            <a:blip r:embed="rId5"/>
            <a:stretch>
              <a:fillRect l="0" t="0" r="0" b="0"/>
            </a:stretch>
          </a:blipFill>
        </p:spPr>
      </p:sp>
      <p:sp>
        <p:nvSpPr>
          <p:cNvPr name="TextBox 5" id="5"/>
          <p:cNvSpPr txBox="true"/>
          <p:nvPr/>
        </p:nvSpPr>
        <p:spPr>
          <a:xfrm rot="0">
            <a:off x="6585382" y="230881"/>
            <a:ext cx="10673918"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rPr>
              <a:t>Store </a:t>
            </a:r>
            <a:r>
              <a:rPr lang="en-US" sz="8500" u="none">
                <a:solidFill>
                  <a:srgbClr val="000000"/>
                </a:solidFill>
                <a:latin typeface="IBM Plex Sans Bold"/>
              </a:rPr>
              <a:t>Analysis</a:t>
            </a:r>
          </a:p>
        </p:txBody>
      </p:sp>
      <p:sp>
        <p:nvSpPr>
          <p:cNvPr name="TextBox 6" id="6"/>
          <p:cNvSpPr txBox="true"/>
          <p:nvPr/>
        </p:nvSpPr>
        <p:spPr>
          <a:xfrm rot="0">
            <a:off x="0" y="7447683"/>
            <a:ext cx="18288000" cy="2839317"/>
          </a:xfrm>
          <a:prstGeom prst="rect">
            <a:avLst/>
          </a:prstGeom>
        </p:spPr>
        <p:txBody>
          <a:bodyPr anchor="t" rtlCol="false" tIns="0" lIns="0" bIns="0" rIns="0">
            <a:spAutoFit/>
          </a:bodyPr>
          <a:lstStyle/>
          <a:p>
            <a:pPr algn="ctr" marL="632966" indent="-316483" lvl="1">
              <a:lnSpc>
                <a:spcPts val="3811"/>
              </a:lnSpc>
              <a:buFont typeface="Arial"/>
              <a:buChar char="•"/>
            </a:pPr>
            <a:r>
              <a:rPr lang="en-US" sz="2931">
                <a:solidFill>
                  <a:srgbClr val="000000"/>
                </a:solidFill>
                <a:latin typeface="IBM Plex Sans"/>
              </a:rPr>
              <a:t>August 2023 had the highest sales,</a:t>
            </a:r>
            <a:r>
              <a:rPr lang="en-US" sz="2931">
                <a:solidFill>
                  <a:srgbClr val="000000"/>
                </a:solidFill>
                <a:latin typeface="IBM Plex Sans"/>
              </a:rPr>
              <a:t> indicating a peak in business activity during this period.</a:t>
            </a:r>
          </a:p>
          <a:p>
            <a:pPr algn="ctr" marL="632966" indent="-316483" lvl="1">
              <a:lnSpc>
                <a:spcPts val="3811"/>
              </a:lnSpc>
              <a:buFont typeface="Arial"/>
              <a:buChar char="•"/>
            </a:pPr>
            <a:r>
              <a:rPr lang="en-US" sz="2931">
                <a:solidFill>
                  <a:srgbClr val="000000"/>
                </a:solidFill>
                <a:latin typeface="IBM Plex Sans"/>
              </a:rPr>
              <a:t>Revenue Trend: Since December 2021, there has been a notable increase in revenue. However, this growth has been inconsistent, marked by fluctuations rather than a steady upward trend.</a:t>
            </a:r>
          </a:p>
          <a:p>
            <a:pPr algn="ctr" marL="632966" indent="-316483" lvl="1">
              <a:lnSpc>
                <a:spcPts val="3811"/>
              </a:lnSpc>
              <a:buFont typeface="Arial"/>
              <a:buChar char="•"/>
            </a:pPr>
            <a:r>
              <a:rPr lang="en-US" sz="2931">
                <a:solidFill>
                  <a:srgbClr val="000000"/>
                </a:solidFill>
                <a:latin typeface="IBM Plex Sans"/>
              </a:rPr>
              <a:t> The bar chart highlights that August is the month with the maximum number of orders placed by customers, suggesting seasonal or promotional factors driving higher sales during this month.</a:t>
            </a:r>
          </a:p>
          <a:p>
            <a:pPr algn="ctr">
              <a:lnSpc>
                <a:spcPts val="381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235391" y="-14824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727189" y="2547905"/>
          <a:ext cx="9532111" cy="7784977"/>
        </p:xfrm>
        <a:graphic>
          <a:graphicData uri="http://schemas.openxmlformats.org/drawingml/2006/table">
            <a:tbl>
              <a:tblPr/>
              <a:tblGrid>
                <a:gridCol w="4766055"/>
                <a:gridCol w="4766055"/>
              </a:tblGrid>
              <a:tr h="2412777">
                <a:tc>
                  <a:txBody>
                    <a:bodyPr anchor="t" rtlCol="false"/>
                    <a:lstStyle/>
                    <a:p>
                      <a:pPr algn="ctr">
                        <a:lnSpc>
                          <a:spcPts val="3079"/>
                        </a:lnSpc>
                        <a:defRPr/>
                      </a:pPr>
                      <a:r>
                        <a:rPr lang="en-US" sz="2199">
                          <a:solidFill>
                            <a:srgbClr val="000000"/>
                          </a:solidFill>
                          <a:latin typeface="IBM Plex Sans Bold"/>
                        </a:rPr>
                        <a:t>Inconsistency in Data Entry process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rPr>
                        <a:t>Used Data Cleaning steps like changing the data type, renaming the column, updating the column with correct values, removing unnecessary data.</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3135840">
                <a:tc>
                  <a:txBody>
                    <a:bodyPr anchor="t" rtlCol="false"/>
                    <a:lstStyle/>
                    <a:p>
                      <a:pPr algn="ctr">
                        <a:lnSpc>
                          <a:spcPts val="307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rPr>
                        <a:t>Discuss your proposed solution.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2236360">
                <a:tc>
                  <a:txBody>
                    <a:bodyPr anchor="t" rtlCol="false"/>
                    <a:lstStyle/>
                    <a:p>
                      <a:pPr algn="ctr">
                        <a:lnSpc>
                          <a:spcPts val="3079"/>
                        </a:lnSpc>
                        <a:defRPr/>
                      </a:pPr>
                      <a:r>
                        <a:rPr lang="en-US" sz="2199">
                          <a:solidFill>
                            <a:srgbClr val="000000"/>
                          </a:solidFill>
                          <a:latin typeface="IBM Plex Sans Bold"/>
                        </a:rPr>
                        <a:t>Write the problem here</a:t>
                      </a:r>
                      <a:endParaRPr lang="en-US" sz="1100"/>
                    </a:p>
                    <a:p>
                      <a:pPr algn="ctr">
                        <a:lnSpc>
                          <a:spcPts val="3079"/>
                        </a:lnSpc>
                      </a:pPr>
                      <a:r>
                        <a:rPr lang="en-US" sz="2199">
                          <a:solidFill>
                            <a:srgbClr val="000000"/>
                          </a:solidFill>
                          <a:latin typeface="IBM Plex Sans Bold"/>
                        </a:rPr>
                        <a:t>and elaborate on it.</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rPr>
                        <a:t>Discuss your proposed solution.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028700" y="3004760"/>
            <a:ext cx="5717414" cy="51816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rPr>
              <a:t>Problems and </a:t>
            </a:r>
            <a:r>
              <a:rPr lang="en-US" sz="8500" u="none">
                <a:solidFill>
                  <a:srgbClr val="000000"/>
                </a:solidFill>
                <a:latin typeface="IBM Plex Sans Bold"/>
              </a:rPr>
              <a:t>Proposed Solutions</a:t>
            </a:r>
          </a:p>
        </p:txBody>
      </p:sp>
      <p:grpSp>
        <p:nvGrpSpPr>
          <p:cNvPr name="Group 5" id="5"/>
          <p:cNvGrpSpPr/>
          <p:nvPr/>
        </p:nvGrpSpPr>
        <p:grpSpPr>
          <a:xfrm rot="0">
            <a:off x="14125158" y="1028700"/>
            <a:ext cx="3134142" cy="483999"/>
            <a:chOff x="0" y="0"/>
            <a:chExt cx="4178856" cy="645332"/>
          </a:xfrm>
        </p:grpSpPr>
        <p:sp>
          <p:nvSpPr>
            <p:cNvPr name="AutoShape 6" id="6"/>
            <p:cNvSpPr/>
            <p:nvPr/>
          </p:nvSpPr>
          <p:spPr>
            <a:xfrm rot="0">
              <a:off x="0" y="0"/>
              <a:ext cx="4178856" cy="645332"/>
            </a:xfrm>
            <a:prstGeom prst="rect">
              <a:avLst/>
            </a:prstGeom>
            <a:solidFill>
              <a:srgbClr val="9600F2"/>
            </a:solidFill>
          </p:spPr>
        </p:sp>
        <p:sp>
          <p:nvSpPr>
            <p:cNvPr name="TextBox 7" id="7"/>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8" id="8"/>
          <p:cNvGrpSpPr/>
          <p:nvPr/>
        </p:nvGrpSpPr>
        <p:grpSpPr>
          <a:xfrm rot="0">
            <a:off x="1028700" y="1127332"/>
            <a:ext cx="3516876" cy="431386"/>
            <a:chOff x="0" y="0"/>
            <a:chExt cx="4689168" cy="575182"/>
          </a:xfrm>
        </p:grpSpPr>
        <p:sp>
          <p:nvSpPr>
            <p:cNvPr name="Freeform 9" id="9"/>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993398" y="4041823"/>
            <a:ext cx="13131760" cy="2867025"/>
          </a:xfrm>
          <a:prstGeom prst="rect">
            <a:avLst/>
          </a:prstGeom>
        </p:spPr>
        <p:txBody>
          <a:bodyPr anchor="t" rtlCol="false" tIns="0" lIns="0" bIns="0" rIns="0">
            <a:spAutoFit/>
          </a:bodyPr>
          <a:lstStyle/>
          <a:p>
            <a:pPr algn="l" marL="582930" indent="-291465" lvl="1">
              <a:lnSpc>
                <a:spcPts val="3240"/>
              </a:lnSpc>
              <a:buFont typeface="Arial"/>
              <a:buChar char="•"/>
            </a:pPr>
            <a:r>
              <a:rPr lang="en-US" sz="2700">
                <a:solidFill>
                  <a:srgbClr val="000000"/>
                </a:solidFill>
                <a:latin typeface="IBM Plex Sans"/>
              </a:rPr>
              <a:t>More than 50% of customers are from Andhra Pradesh​</a:t>
            </a:r>
          </a:p>
          <a:p>
            <a:pPr algn="l" marL="582930" indent="-291465" lvl="1">
              <a:lnSpc>
                <a:spcPts val="3240"/>
              </a:lnSpc>
              <a:buFont typeface="Arial"/>
              <a:buChar char="•"/>
            </a:pPr>
            <a:r>
              <a:rPr lang="en-US" sz="2700">
                <a:solidFill>
                  <a:srgbClr val="000000"/>
                </a:solidFill>
                <a:latin typeface="IBM Plex Sans"/>
              </a:rPr>
              <a:t>Instore and credit cards are the most preferred methods for buying by customers.​</a:t>
            </a:r>
          </a:p>
          <a:p>
            <a:pPr algn="l" marL="582930" indent="-291465" lvl="1">
              <a:lnSpc>
                <a:spcPts val="3240"/>
              </a:lnSpc>
              <a:buFont typeface="Arial"/>
              <a:buChar char="•"/>
            </a:pPr>
            <a:r>
              <a:rPr lang="en-US" sz="2700">
                <a:solidFill>
                  <a:srgbClr val="000000"/>
                </a:solidFill>
                <a:latin typeface="IBM Plex Sans"/>
              </a:rPr>
              <a:t>There are 866 customers in the customer table but not in the orders table. ​</a:t>
            </a:r>
          </a:p>
          <a:p>
            <a:pPr algn="l" marL="582930" indent="-291465" lvl="1">
              <a:lnSpc>
                <a:spcPts val="3240"/>
              </a:lnSpc>
              <a:buFont typeface="Arial"/>
              <a:buChar char="•"/>
            </a:pPr>
            <a:r>
              <a:rPr lang="en-US" sz="2700">
                <a:solidFill>
                  <a:srgbClr val="000000"/>
                </a:solidFill>
                <a:latin typeface="IBM Plex Sans"/>
              </a:rPr>
              <a:t>There are 57 product IDs whose count is more than 100 in the orders table.​</a:t>
            </a:r>
          </a:p>
          <a:p>
            <a:pPr algn="l" marL="582930" indent="-291465" lvl="1">
              <a:lnSpc>
                <a:spcPts val="3240"/>
              </a:lnSpc>
              <a:buFont typeface="Arial"/>
              <a:buChar char="•"/>
            </a:pPr>
            <a:r>
              <a:rPr lang="en-US" sz="2700">
                <a:solidFill>
                  <a:srgbClr val="000000"/>
                </a:solidFill>
                <a:latin typeface="IBM Plex Sans"/>
              </a:rPr>
              <a:t>The stores are more in the south area and least in east area.​</a:t>
            </a:r>
          </a:p>
          <a:p>
            <a:pPr algn="l" marL="582930" indent="-291465" lvl="1">
              <a:lnSpc>
                <a:spcPts val="3240"/>
              </a:lnSpc>
              <a:buFont typeface="Arial"/>
              <a:buChar char="•"/>
            </a:pPr>
            <a:r>
              <a:rPr lang="en-US" sz="2700">
                <a:solidFill>
                  <a:srgbClr val="000000"/>
                </a:solidFill>
                <a:latin typeface="IBM Plex Sans"/>
              </a:rPr>
              <a:t>There are 774 more orders id in order payment which are not in the orders table.</a:t>
            </a:r>
          </a:p>
          <a:p>
            <a:pPr algn="l" marL="582930" indent="-291465" lvl="1">
              <a:lnSpc>
                <a:spcPts val="3240"/>
              </a:lnSpc>
              <a:buFont typeface="Arial"/>
              <a:buChar char="•"/>
            </a:pPr>
            <a:r>
              <a:rPr lang="en-US" sz="2700">
                <a:solidFill>
                  <a:srgbClr val="000000"/>
                </a:solidFill>
                <a:latin typeface="IBM Plex Sans"/>
              </a:rPr>
              <a:t>There is lot of inconsistency while entering data that is need to be considered.​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144000" y="1028700"/>
            <a:ext cx="2318395" cy="2318386"/>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06" t="0" r="-24906" b="0"/>
              </a:stretch>
            </a:blipFill>
          </p:spPr>
        </p:sp>
      </p:grpSp>
      <p:grpSp>
        <p:nvGrpSpPr>
          <p:cNvPr name="Group 4" id="4"/>
          <p:cNvGrpSpPr>
            <a:grpSpLocks noChangeAspect="true"/>
          </p:cNvGrpSpPr>
          <p:nvPr/>
        </p:nvGrpSpPr>
        <p:grpSpPr>
          <a:xfrm rot="0">
            <a:off x="9144000" y="3984307"/>
            <a:ext cx="2318395" cy="2318386"/>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55170" t="0" r="-55170" b="0"/>
              </a:stretch>
            </a:blipFill>
          </p:spPr>
        </p:sp>
      </p:grpSp>
      <p:grpSp>
        <p:nvGrpSpPr>
          <p:cNvPr name="Group 6" id="6"/>
          <p:cNvGrpSpPr>
            <a:grpSpLocks noChangeAspect="true"/>
          </p:cNvGrpSpPr>
          <p:nvPr/>
        </p:nvGrpSpPr>
        <p:grpSpPr>
          <a:xfrm rot="0">
            <a:off x="12199158" y="6697914"/>
            <a:ext cx="2318395" cy="2318386"/>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4906" t="0" r="-24906" b="0"/>
              </a:stretch>
            </a:blipFill>
          </p:spPr>
        </p:sp>
      </p:grpSp>
      <p:sp>
        <p:nvSpPr>
          <p:cNvPr name="AutoShape 8" id="8"/>
          <p:cNvSpPr/>
          <p:nvPr/>
        </p:nvSpPr>
        <p:spPr>
          <a:xfrm rot="0">
            <a:off x="0" y="0"/>
            <a:ext cx="7962901" cy="10287000"/>
          </a:xfrm>
          <a:prstGeom prst="rect">
            <a:avLst/>
          </a:prstGeom>
          <a:solidFill>
            <a:srgbClr val="F4F4F4"/>
          </a:solidFill>
        </p:spPr>
      </p:sp>
      <p:sp>
        <p:nvSpPr>
          <p:cNvPr name="TextBox 9" id="9"/>
          <p:cNvSpPr txBox="true"/>
          <p:nvPr/>
        </p:nvSpPr>
        <p:spPr>
          <a:xfrm rot="0">
            <a:off x="1028700" y="5245262"/>
            <a:ext cx="5590555" cy="25908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rPr>
              <a:t>Executive </a:t>
            </a:r>
            <a:r>
              <a:rPr lang="en-US" sz="8500" u="none">
                <a:solidFill>
                  <a:srgbClr val="000000"/>
                </a:solidFill>
                <a:latin typeface="IBM Plex Sans Bold"/>
              </a:rPr>
              <a:t>Summary</a:t>
            </a:r>
          </a:p>
        </p:txBody>
      </p:sp>
      <p:grpSp>
        <p:nvGrpSpPr>
          <p:cNvPr name="Group 10" id="10"/>
          <p:cNvGrpSpPr/>
          <p:nvPr/>
        </p:nvGrpSpPr>
        <p:grpSpPr>
          <a:xfrm rot="0">
            <a:off x="12199158" y="1571625"/>
            <a:ext cx="5060142" cy="1327394"/>
            <a:chOff x="0" y="0"/>
            <a:chExt cx="6746856" cy="1769859"/>
          </a:xfrm>
        </p:grpSpPr>
        <p:sp>
          <p:nvSpPr>
            <p:cNvPr name="TextBox 11" id="11"/>
            <p:cNvSpPr txBox="true"/>
            <p:nvPr/>
          </p:nvSpPr>
          <p:spPr>
            <a:xfrm rot="0">
              <a:off x="0" y="862466"/>
              <a:ext cx="6746856" cy="9074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Providing the Data-Driven Business Decisions to its Clients. </a:t>
              </a:r>
            </a:p>
          </p:txBody>
        </p:sp>
        <p:sp>
          <p:nvSpPr>
            <p:cNvPr name="TextBox 12" id="12"/>
            <p:cNvSpPr txBox="true"/>
            <p:nvPr/>
          </p:nvSpPr>
          <p:spPr>
            <a:xfrm rot="0">
              <a:off x="0" y="-28641"/>
              <a:ext cx="6746856" cy="590761"/>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AnalytixLab</a:t>
              </a:r>
            </a:p>
          </p:txBody>
        </p:sp>
      </p:grpSp>
      <p:grpSp>
        <p:nvGrpSpPr>
          <p:cNvPr name="Group 13" id="13"/>
          <p:cNvGrpSpPr/>
          <p:nvPr/>
        </p:nvGrpSpPr>
        <p:grpSpPr>
          <a:xfrm rot="0">
            <a:off x="12199158" y="4122599"/>
            <a:ext cx="5060142" cy="2041802"/>
            <a:chOff x="0" y="0"/>
            <a:chExt cx="6746856" cy="2722403"/>
          </a:xfrm>
        </p:grpSpPr>
        <p:sp>
          <p:nvSpPr>
            <p:cNvPr name="TextBox 14" id="14"/>
            <p:cNvSpPr txBox="true"/>
            <p:nvPr/>
          </p:nvSpPr>
          <p:spPr>
            <a:xfrm rot="0">
              <a:off x="0" y="900588"/>
              <a:ext cx="6746856" cy="18218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rPr>
                <a:t>As  a Data Analyst, I am going to give you the insights and recommendations for expansion of business and increasing the profitability of business.</a:t>
              </a:r>
            </a:p>
          </p:txBody>
        </p:sp>
        <p:sp>
          <p:nvSpPr>
            <p:cNvPr name="TextBox 15" id="15"/>
            <p:cNvSpPr txBox="true"/>
            <p:nvPr/>
          </p:nvSpPr>
          <p:spPr>
            <a:xfrm rot="0">
              <a:off x="0" y="-28641"/>
              <a:ext cx="6746856" cy="590761"/>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Reatil Data Analysis</a:t>
              </a:r>
            </a:p>
          </p:txBody>
        </p:sp>
      </p:grpSp>
      <p:grpSp>
        <p:nvGrpSpPr>
          <p:cNvPr name="Group 16" id="16"/>
          <p:cNvGrpSpPr/>
          <p:nvPr/>
        </p:nvGrpSpPr>
        <p:grpSpPr>
          <a:xfrm rot="0">
            <a:off x="1028700" y="8774301"/>
            <a:ext cx="3134142" cy="483999"/>
            <a:chOff x="0" y="0"/>
            <a:chExt cx="4178856" cy="645332"/>
          </a:xfrm>
        </p:grpSpPr>
        <p:sp>
          <p:nvSpPr>
            <p:cNvPr name="AutoShape 17" id="17"/>
            <p:cNvSpPr/>
            <p:nvPr/>
          </p:nvSpPr>
          <p:spPr>
            <a:xfrm rot="0">
              <a:off x="0" y="0"/>
              <a:ext cx="4178856" cy="645332"/>
            </a:xfrm>
            <a:prstGeom prst="rect">
              <a:avLst/>
            </a:prstGeom>
            <a:solidFill>
              <a:srgbClr val="9600F2"/>
            </a:solidFill>
          </p:spPr>
        </p:sp>
        <p:sp>
          <p:nvSpPr>
            <p:cNvPr name="TextBox 18" id="18"/>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5" action="ppaction://hlinksldjump"/>
                </a:rPr>
                <a:t>BACK TO AGENDA PAGE</a:t>
              </a:r>
            </a:p>
          </p:txBody>
        </p:sp>
      </p:grpSp>
      <p:sp>
        <p:nvSpPr>
          <p:cNvPr name="Freeform 19" id="19"/>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402737"/>
            <a:ext cx="16460629" cy="6553200"/>
          </a:xfrm>
          <a:prstGeom prst="rect">
            <a:avLst/>
          </a:prstGeom>
        </p:spPr>
        <p:txBody>
          <a:bodyPr anchor="t" rtlCol="false" tIns="0" lIns="0" bIns="0" rIns="0">
            <a:spAutoFit/>
          </a:bodyPr>
          <a:lstStyle/>
          <a:p>
            <a:pPr algn="l">
              <a:lnSpc>
                <a:spcPts val="3240"/>
              </a:lnSpc>
            </a:pPr>
            <a:r>
              <a:rPr lang="en-US" sz="2700">
                <a:solidFill>
                  <a:srgbClr val="000000"/>
                </a:solidFill>
                <a:latin typeface="IBM Plex Sans Bold"/>
              </a:rPr>
              <a:t>       Data Quality Improvements</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a:rPr>
              <a:t>Address inconsistencies between Orders and OrderPayments tables.​</a:t>
            </a:r>
          </a:p>
          <a:p>
            <a:pPr algn="l" marL="582930" indent="-291465" lvl="1">
              <a:lnSpc>
                <a:spcPts val="3240"/>
              </a:lnSpc>
              <a:buFont typeface="Arial"/>
              <a:buChar char="•"/>
            </a:pPr>
            <a:r>
              <a:rPr lang="en-US" sz="2700">
                <a:solidFill>
                  <a:srgbClr val="000000"/>
                </a:solidFill>
                <a:latin typeface="IBM Plex Sans"/>
              </a:rPr>
              <a:t>Clean and complete missing product category information.​</a:t>
            </a:r>
          </a:p>
          <a:p>
            <a:pPr algn="l">
              <a:lnSpc>
                <a:spcPts val="3240"/>
              </a:lnSpc>
            </a:pPr>
            <a:r>
              <a:rPr lang="en-US" sz="2700">
                <a:solidFill>
                  <a:srgbClr val="000000"/>
                </a:solidFill>
                <a:latin typeface="IBM Plex Sans"/>
              </a:rPr>
              <a:t>       </a:t>
            </a:r>
            <a:r>
              <a:rPr lang="en-US" sz="2700">
                <a:solidFill>
                  <a:srgbClr val="000000"/>
                </a:solidFill>
                <a:latin typeface="IBM Plex Sans Bold"/>
              </a:rPr>
              <a:t>Marketing Strategies</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a:rPr>
              <a:t>Focus on high-performing categories (Toys &amp; Gifts, Baby, Home Appliances) for promotions.​</a:t>
            </a:r>
          </a:p>
          <a:p>
            <a:pPr algn="l" marL="582930" indent="-291465" lvl="1">
              <a:lnSpc>
                <a:spcPts val="3240"/>
              </a:lnSpc>
              <a:buFont typeface="Arial"/>
              <a:buChar char="•"/>
            </a:pPr>
            <a:r>
              <a:rPr lang="en-US" sz="2700">
                <a:solidFill>
                  <a:srgbClr val="000000"/>
                </a:solidFill>
                <a:latin typeface="IBM Plex Sans"/>
              </a:rPr>
              <a:t>Leverage customer segmentation to tailor marketing campaigns to discount seekers and high spenders.​</a:t>
            </a:r>
          </a:p>
          <a:p>
            <a:pPr algn="l">
              <a:lnSpc>
                <a:spcPts val="3240"/>
              </a:lnSpc>
            </a:pPr>
            <a:r>
              <a:rPr lang="en-US" sz="2700">
                <a:solidFill>
                  <a:srgbClr val="000000"/>
                </a:solidFill>
                <a:latin typeface="IBM Plex Sans"/>
              </a:rPr>
              <a:t>       </a:t>
            </a:r>
            <a:r>
              <a:rPr lang="en-US" sz="2700">
                <a:solidFill>
                  <a:srgbClr val="000000"/>
                </a:solidFill>
                <a:latin typeface="IBM Plex Sans Bold"/>
              </a:rPr>
              <a:t>Regional Strategies</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a:rPr>
              <a:t>Expand store presence in underrepresented regions.​</a:t>
            </a:r>
          </a:p>
          <a:p>
            <a:pPr algn="l" marL="582930" indent="-291465" lvl="1">
              <a:lnSpc>
                <a:spcPts val="3240"/>
              </a:lnSpc>
              <a:buFont typeface="Arial"/>
              <a:buChar char="•"/>
            </a:pPr>
            <a:r>
              <a:rPr lang="en-US" sz="2700">
                <a:solidFill>
                  <a:srgbClr val="000000"/>
                </a:solidFill>
                <a:latin typeface="IBM Plex Sans"/>
              </a:rPr>
              <a:t>Enhance customer engagement in high-satisfaction areas (Goa, Punjab).​</a:t>
            </a:r>
          </a:p>
          <a:p>
            <a:pPr algn="l">
              <a:lnSpc>
                <a:spcPts val="3240"/>
              </a:lnSpc>
            </a:pPr>
            <a:r>
              <a:rPr lang="en-US" sz="2700">
                <a:solidFill>
                  <a:srgbClr val="000000"/>
                </a:solidFill>
                <a:latin typeface="IBM Plex Sans"/>
              </a:rPr>
              <a:t>       </a:t>
            </a:r>
            <a:r>
              <a:rPr lang="en-US" sz="2700">
                <a:solidFill>
                  <a:srgbClr val="000000"/>
                </a:solidFill>
                <a:latin typeface="IBM Plex Sans Bold"/>
              </a:rPr>
              <a:t>Customer Retention</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a:rPr>
              <a:t>Implement loyalty programs targeting frequent in-store shoppers and credit card users.​</a:t>
            </a:r>
          </a:p>
          <a:p>
            <a:pPr algn="l" marL="582930" indent="-291465" lvl="1">
              <a:lnSpc>
                <a:spcPts val="3240"/>
              </a:lnSpc>
              <a:buFont typeface="Arial"/>
              <a:buChar char="•"/>
            </a:pPr>
            <a:r>
              <a:rPr lang="en-US" sz="2700">
                <a:solidFill>
                  <a:srgbClr val="000000"/>
                </a:solidFill>
                <a:latin typeface="IBM Plex Sans"/>
              </a:rPr>
              <a:t>Analyze and improve customer satisfaction to enhance retention rates.​</a:t>
            </a:r>
          </a:p>
          <a:p>
            <a:pPr algn="l">
              <a:lnSpc>
                <a:spcPts val="3240"/>
              </a:lnSpc>
            </a:pPr>
            <a:r>
              <a:rPr lang="en-US" sz="2700">
                <a:solidFill>
                  <a:srgbClr val="000000"/>
                </a:solidFill>
                <a:latin typeface="IBM Plex Sans"/>
              </a:rPr>
              <a:t>       </a:t>
            </a:r>
            <a:r>
              <a:rPr lang="en-US" sz="2700">
                <a:solidFill>
                  <a:srgbClr val="000000"/>
                </a:solidFill>
                <a:latin typeface="IBM Plex Sans Bold"/>
              </a:rPr>
              <a:t>Operational Efficiency</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a:rPr>
              <a:t>Streamline data entry processes to reduce inconsistencies.​</a:t>
            </a:r>
          </a:p>
          <a:p>
            <a:pPr algn="l" marL="582930" indent="-291465" lvl="1">
              <a:lnSpc>
                <a:spcPts val="3240"/>
              </a:lnSpc>
              <a:buFont typeface="Arial"/>
              <a:buChar char="•"/>
            </a:pPr>
            <a:r>
              <a:rPr lang="en-US" sz="2700">
                <a:solidFill>
                  <a:srgbClr val="000000"/>
                </a:solidFill>
                <a:latin typeface="IBM Plex Sans"/>
              </a:rPr>
              <a:t>Implement regular data audits to maintain integrity and accuracy.​</a:t>
            </a:r>
          </a:p>
          <a:p>
            <a:pPr algn="l" marL="582930" indent="-291465" lvl="1">
              <a:lnSpc>
                <a:spcPts val="3240"/>
              </a:lnSpc>
              <a:buFont typeface="Arial"/>
              <a:buChar char="•"/>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402737"/>
            <a:ext cx="17716310" cy="6553200"/>
          </a:xfrm>
          <a:prstGeom prst="rect">
            <a:avLst/>
          </a:prstGeom>
        </p:spPr>
        <p:txBody>
          <a:bodyPr anchor="t" rtlCol="false" tIns="0" lIns="0" bIns="0" rIns="0">
            <a:spAutoFit/>
          </a:bodyPr>
          <a:lstStyle/>
          <a:p>
            <a:pPr algn="l">
              <a:lnSpc>
                <a:spcPts val="3240"/>
              </a:lnSpc>
            </a:pPr>
            <a:r>
              <a:rPr lang="en-US" sz="2700">
                <a:solidFill>
                  <a:srgbClr val="000000"/>
                </a:solidFill>
                <a:latin typeface="IBM Plex Sans Bold"/>
              </a:rPr>
              <a:t>  Monthly Trends:​</a:t>
            </a:r>
          </a:p>
          <a:p>
            <a:pPr algn="l" marL="582930" indent="-291465" lvl="1">
              <a:lnSpc>
                <a:spcPts val="3240"/>
              </a:lnSpc>
              <a:buFont typeface="Arial"/>
              <a:buChar char="•"/>
            </a:pPr>
            <a:r>
              <a:rPr lang="en-US" sz="2700">
                <a:solidFill>
                  <a:srgbClr val="000000"/>
                </a:solidFill>
                <a:latin typeface="IBM Plex Sans"/>
              </a:rPr>
              <a:t>Top Performing Months: Allocate more inventory and staff during months with historically high sales to meet demand efficiently.​</a:t>
            </a:r>
          </a:p>
          <a:p>
            <a:pPr algn="l" marL="582930" indent="-291465" lvl="1">
              <a:lnSpc>
                <a:spcPts val="3240"/>
              </a:lnSpc>
              <a:buFont typeface="Arial"/>
              <a:buChar char="•"/>
            </a:pPr>
            <a:r>
              <a:rPr lang="en-US" sz="2700">
                <a:solidFill>
                  <a:srgbClr val="000000"/>
                </a:solidFill>
                <a:latin typeface="IBM Plex Sans"/>
              </a:rPr>
              <a:t>Underperforming Months: Introduce special discounts, limited-time offers, or loyalty rewards to stimulate sales.​</a:t>
            </a:r>
          </a:p>
          <a:p>
            <a:pPr algn="l">
              <a:lnSpc>
                <a:spcPts val="3240"/>
              </a:lnSpc>
            </a:pPr>
            <a:r>
              <a:rPr lang="en-US" sz="2700">
                <a:solidFill>
                  <a:srgbClr val="000000"/>
                </a:solidFill>
                <a:latin typeface="IBM Plex Sans Bold"/>
              </a:rPr>
              <a:t>Weekly Patterns:​</a:t>
            </a:r>
          </a:p>
          <a:p>
            <a:pPr algn="l" marL="582930" indent="-291465" lvl="1">
              <a:lnSpc>
                <a:spcPts val="3240"/>
              </a:lnSpc>
              <a:buFont typeface="Arial"/>
              <a:buChar char="•"/>
            </a:pPr>
            <a:r>
              <a:rPr lang="en-US" sz="2700">
                <a:solidFill>
                  <a:srgbClr val="000000"/>
                </a:solidFill>
                <a:latin typeface="IBM Plex Sans"/>
              </a:rPr>
              <a:t>Weekday vs. Weekend: Adjust store hours and staffing based on peak shopping days (e.g., weekends showing higher footfall and sales).​</a:t>
            </a:r>
          </a:p>
          <a:p>
            <a:pPr algn="l" marL="582930" indent="-291465" lvl="1">
              <a:lnSpc>
                <a:spcPts val="3240"/>
              </a:lnSpc>
              <a:buFont typeface="Arial"/>
              <a:buChar char="•"/>
            </a:pPr>
            <a:r>
              <a:rPr lang="en-US" sz="2700">
                <a:solidFill>
                  <a:srgbClr val="000000"/>
                </a:solidFill>
                <a:latin typeface="IBM Plex Sans"/>
              </a:rPr>
              <a:t>Daily Trends: Analyze hourly sales data to optimize store operations, ensuring peak hours are well-staffed and stocked.​</a:t>
            </a:r>
          </a:p>
          <a:p>
            <a:pPr algn="l">
              <a:lnSpc>
                <a:spcPts val="3240"/>
              </a:lnSpc>
            </a:pPr>
            <a:r>
              <a:rPr lang="en-US" sz="2700">
                <a:solidFill>
                  <a:srgbClr val="000000"/>
                </a:solidFill>
                <a:latin typeface="IBM Plex Sans Bold"/>
              </a:rPr>
              <a:t>Seasonal Promotions:​</a:t>
            </a:r>
          </a:p>
          <a:p>
            <a:pPr algn="l" marL="582930" indent="-291465" lvl="1">
              <a:lnSpc>
                <a:spcPts val="3240"/>
              </a:lnSpc>
              <a:buFont typeface="Arial"/>
              <a:buChar char="•"/>
            </a:pPr>
            <a:r>
              <a:rPr lang="en-US" sz="2700">
                <a:solidFill>
                  <a:srgbClr val="000000"/>
                </a:solidFill>
                <a:latin typeface="IBM Plex Sans"/>
              </a:rPr>
              <a:t>Toys &amp; Gifts: Create targeted campaigns around holidays and children's birthdays, as this category has the highest sales (16.66%).​</a:t>
            </a:r>
          </a:p>
          <a:p>
            <a:pPr algn="l" marL="582930" indent="-291465" lvl="1">
              <a:lnSpc>
                <a:spcPts val="3240"/>
              </a:lnSpc>
              <a:buFont typeface="Arial"/>
              <a:buChar char="•"/>
            </a:pPr>
            <a:r>
              <a:rPr lang="en-US" sz="2700">
                <a:solidFill>
                  <a:srgbClr val="000000"/>
                </a:solidFill>
                <a:latin typeface="IBM Plex Sans"/>
              </a:rPr>
              <a:t>Home Appliances: Offer discounts during home improvement seasons and festive periods.​</a:t>
            </a:r>
          </a:p>
          <a:p>
            <a:pPr algn="l">
              <a:lnSpc>
                <a:spcPts val="3240"/>
              </a:lnSpc>
            </a:pPr>
          </a:p>
          <a:p>
            <a:pPr algn="l">
              <a:lnSpc>
                <a:spcPts val="3240"/>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364637"/>
            <a:ext cx="17716310" cy="7372350"/>
          </a:xfrm>
          <a:prstGeom prst="rect">
            <a:avLst/>
          </a:prstGeom>
        </p:spPr>
        <p:txBody>
          <a:bodyPr anchor="t" rtlCol="false" tIns="0" lIns="0" bIns="0" rIns="0">
            <a:spAutoFit/>
          </a:bodyPr>
          <a:lstStyle/>
          <a:p>
            <a:pPr algn="l">
              <a:lnSpc>
                <a:spcPts val="3240"/>
              </a:lnSpc>
            </a:pPr>
            <a:r>
              <a:rPr lang="en-US" sz="2700">
                <a:solidFill>
                  <a:srgbClr val="000000"/>
                </a:solidFill>
                <a:latin typeface="IBM Plex Sans Bold"/>
              </a:rPr>
              <a:t>Event-Based Marketing</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Bold"/>
              </a:rPr>
              <a:t>Luggage Accessories</a:t>
            </a:r>
            <a:r>
              <a:rPr lang="en-US" sz="2700">
                <a:solidFill>
                  <a:srgbClr val="000000"/>
                </a:solidFill>
                <a:latin typeface="IBM Plex Sans"/>
              </a:rPr>
              <a:t>: Highlight during travel seasons to increase the 10.40% share.​</a:t>
            </a:r>
          </a:p>
          <a:p>
            <a:pPr algn="l" marL="582930" indent="-291465" lvl="1">
              <a:lnSpc>
                <a:spcPts val="3240"/>
              </a:lnSpc>
              <a:buFont typeface="Arial"/>
              <a:buChar char="•"/>
            </a:pPr>
            <a:r>
              <a:rPr lang="en-US" sz="2700">
                <a:solidFill>
                  <a:srgbClr val="000000"/>
                </a:solidFill>
                <a:latin typeface="IBM Plex Sans Bold"/>
              </a:rPr>
              <a:t>Auto</a:t>
            </a:r>
            <a:r>
              <a:rPr lang="en-US" sz="2700">
                <a:solidFill>
                  <a:srgbClr val="000000"/>
                </a:solidFill>
                <a:latin typeface="IBM Plex Sans"/>
              </a:rPr>
              <a:t>: Promote auto accessories during long weekends and holiday seasons to leverage the 4.33% sales.​</a:t>
            </a:r>
          </a:p>
          <a:p>
            <a:pPr algn="l">
              <a:lnSpc>
                <a:spcPts val="3240"/>
              </a:lnSpc>
            </a:pPr>
            <a:r>
              <a:rPr lang="en-US" sz="2700">
                <a:solidFill>
                  <a:srgbClr val="000000"/>
                </a:solidFill>
                <a:latin typeface="IBM Plex Sans Bold"/>
              </a:rPr>
              <a:t>New Product Launches</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Bold"/>
              </a:rPr>
              <a:t>Fashion and Pet Shop</a:t>
            </a:r>
            <a:r>
              <a:rPr lang="en-US" sz="2700">
                <a:solidFill>
                  <a:srgbClr val="000000"/>
                </a:solidFill>
                <a:latin typeface="IBM Plex Sans"/>
              </a:rPr>
              <a:t>: Launch new products during relevant trade shows fashion weeks, and festive sessions despite their lower sales contributions (1.53% and 1.60%).​</a:t>
            </a:r>
          </a:p>
          <a:p>
            <a:pPr algn="l">
              <a:lnSpc>
                <a:spcPts val="3240"/>
              </a:lnSpc>
            </a:pPr>
            <a:r>
              <a:rPr lang="en-US" sz="2700">
                <a:solidFill>
                  <a:srgbClr val="000000"/>
                </a:solidFill>
                <a:latin typeface="IBM Plex Sans Bold"/>
              </a:rPr>
              <a:t>Customer Retention:</a:t>
            </a:r>
          </a:p>
          <a:p>
            <a:pPr algn="l" marL="582930" indent="-291465" lvl="1">
              <a:lnSpc>
                <a:spcPts val="3240"/>
              </a:lnSpc>
              <a:buFont typeface="Arial"/>
              <a:buChar char="•"/>
            </a:pPr>
            <a:r>
              <a:rPr lang="en-US" sz="2700">
                <a:solidFill>
                  <a:srgbClr val="000000"/>
                </a:solidFill>
                <a:latin typeface="IBM Plex Sans"/>
              </a:rPr>
              <a:t>Customers with the lowest recency scores (e.g., 2306054019 with a score of 1) might require re-engagement strategies.​</a:t>
            </a:r>
          </a:p>
          <a:p>
            <a:pPr algn="l" marL="582930" indent="-291465" lvl="1">
              <a:lnSpc>
                <a:spcPts val="3240"/>
              </a:lnSpc>
              <a:buFont typeface="Arial"/>
              <a:buChar char="•"/>
            </a:pPr>
            <a:r>
              <a:rPr lang="en-US" sz="2700">
                <a:solidFill>
                  <a:srgbClr val="000000"/>
                </a:solidFill>
                <a:latin typeface="IBM Plex Sans"/>
              </a:rPr>
              <a:t>Customers with high recency scores are those who have made recent purchases and should be targeted for immediate follow-up campaigns.</a:t>
            </a:r>
          </a:p>
          <a:p>
            <a:pPr algn="l">
              <a:lnSpc>
                <a:spcPts val="3240"/>
              </a:lnSpc>
            </a:pPr>
            <a:r>
              <a:rPr lang="en-US" sz="2700">
                <a:solidFill>
                  <a:srgbClr val="000000"/>
                </a:solidFill>
                <a:latin typeface="IBM Plex Sans Bold"/>
              </a:rPr>
              <a:t>Summary of RFM score</a:t>
            </a:r>
            <a:r>
              <a:rPr lang="en-US" sz="2700">
                <a:solidFill>
                  <a:srgbClr val="000000"/>
                </a:solidFill>
                <a:latin typeface="IBM Plex Sans"/>
              </a:rPr>
              <a:t>​</a:t>
            </a:r>
          </a:p>
          <a:p>
            <a:pPr algn="l" marL="582930" indent="-291465" lvl="1">
              <a:lnSpc>
                <a:spcPts val="3240"/>
              </a:lnSpc>
              <a:buFont typeface="Arial"/>
              <a:buChar char="•"/>
            </a:pPr>
            <a:r>
              <a:rPr lang="en-US" sz="2700">
                <a:solidFill>
                  <a:srgbClr val="000000"/>
                </a:solidFill>
                <a:latin typeface="IBM Plex Sans Bold"/>
              </a:rPr>
              <a:t>Customer Distribution</a:t>
            </a:r>
            <a:r>
              <a:rPr lang="en-US" sz="2700">
                <a:solidFill>
                  <a:srgbClr val="000000"/>
                </a:solidFill>
                <a:latin typeface="IBM Plex Sans"/>
              </a:rPr>
              <a:t>: Majority are Gold and Silver, showing a strong regular customer base with growth potential.​</a:t>
            </a:r>
          </a:p>
          <a:p>
            <a:pPr algn="l" marL="582930" indent="-291465" lvl="1">
              <a:lnSpc>
                <a:spcPts val="3240"/>
              </a:lnSpc>
              <a:buFont typeface="Arial"/>
              <a:buChar char="•"/>
            </a:pPr>
            <a:r>
              <a:rPr lang="en-US" sz="2700">
                <a:solidFill>
                  <a:srgbClr val="000000"/>
                </a:solidFill>
                <a:latin typeface="IBM Plex Sans Bold"/>
              </a:rPr>
              <a:t>Opportunity</a:t>
            </a:r>
            <a:r>
              <a:rPr lang="en-US" sz="2700">
                <a:solidFill>
                  <a:srgbClr val="000000"/>
                </a:solidFill>
                <a:latin typeface="IBM Plex Sans"/>
              </a:rPr>
              <a:t>: Convert Silver to Gold/Platinum with targeted strategies.​</a:t>
            </a:r>
          </a:p>
          <a:p>
            <a:pPr algn="l" marL="582930" indent="-291465" lvl="1">
              <a:lnSpc>
                <a:spcPts val="3240"/>
              </a:lnSpc>
              <a:buFont typeface="Arial"/>
              <a:buChar char="•"/>
            </a:pPr>
            <a:r>
              <a:rPr lang="en-US" sz="2700">
                <a:solidFill>
                  <a:srgbClr val="000000"/>
                </a:solidFill>
                <a:latin typeface="IBM Plex Sans Bold"/>
              </a:rPr>
              <a:t>Focus</a:t>
            </a:r>
            <a:r>
              <a:rPr lang="en-US" sz="2700">
                <a:solidFill>
                  <a:srgbClr val="000000"/>
                </a:solidFill>
                <a:latin typeface="IBM Plex Sans"/>
              </a:rPr>
              <a:t>: Retain high-value customers (Platinum and Gold) while reactivating Standard ones.​</a:t>
            </a:r>
          </a:p>
          <a:p>
            <a:pPr algn="l">
              <a:lnSpc>
                <a:spcPts val="3240"/>
              </a:lnSpc>
            </a:pPr>
          </a:p>
          <a:p>
            <a:pPr algn="l">
              <a:lnSpc>
                <a:spcPts val="324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107462"/>
            <a:ext cx="17716310" cy="7372350"/>
          </a:xfrm>
          <a:prstGeom prst="rect">
            <a:avLst/>
          </a:prstGeom>
        </p:spPr>
        <p:txBody>
          <a:bodyPr anchor="t" rtlCol="false" tIns="0" lIns="0" bIns="0" rIns="0">
            <a:spAutoFit/>
          </a:bodyPr>
          <a:lstStyle/>
          <a:p>
            <a:pPr algn="l" marL="582930" indent="-291465" lvl="1">
              <a:lnSpc>
                <a:spcPts val="3240"/>
              </a:lnSpc>
              <a:buFont typeface="Arial"/>
              <a:buChar char="•"/>
            </a:pPr>
            <a:r>
              <a:rPr lang="en-US" sz="2700">
                <a:solidFill>
                  <a:srgbClr val="000000"/>
                </a:solidFill>
                <a:latin typeface="IBM Plex Sans Bold"/>
              </a:rPr>
              <a:t>Toys &amp; Gifts</a:t>
            </a:r>
            <a:r>
              <a:rPr lang="en-US" sz="2700">
                <a:solidFill>
                  <a:srgbClr val="000000"/>
                </a:solidFill>
                <a:latin typeface="IBM Plex Sans"/>
              </a:rPr>
              <a:t> consistently show high sales figures, especially in recent months (e.g., 2023-05, 2023-06, 2023-08). This category could be a significant revenue driver.​</a:t>
            </a:r>
          </a:p>
          <a:p>
            <a:pPr algn="l" marL="582930" indent="-291465" lvl="1">
              <a:lnSpc>
                <a:spcPts val="3240"/>
              </a:lnSpc>
              <a:buFont typeface="Arial"/>
              <a:buChar char="•"/>
            </a:pPr>
            <a:r>
              <a:rPr lang="en-US" sz="2700">
                <a:solidFill>
                  <a:srgbClr val="000000"/>
                </a:solidFill>
                <a:latin typeface="IBM Plex Sans"/>
              </a:rPr>
              <a:t>Certain categories like Fashion, Electronics, and Home Appliances show periodic spikes in sales, possibly indicating seasonal demand or promotional periods.​</a:t>
            </a:r>
          </a:p>
          <a:p>
            <a:pPr algn="l" marL="582930" indent="-291465" lvl="1">
              <a:lnSpc>
                <a:spcPts val="3240"/>
              </a:lnSpc>
              <a:buFont typeface="Arial"/>
              <a:buChar char="•"/>
            </a:pPr>
            <a:r>
              <a:rPr lang="en-US" sz="2700">
                <a:solidFill>
                  <a:srgbClr val="000000"/>
                </a:solidFill>
                <a:latin typeface="IBM Plex Sans"/>
              </a:rPr>
              <a:t>Pet Shop, Luggage Accessories, Food &amp; Beverages, Construction Tools, Toys &amp; Gifts, Fashion, and Home Appliances are among the categories with the highest average ratings.​</a:t>
            </a:r>
          </a:p>
          <a:p>
            <a:pPr algn="l" marL="582930" indent="-291465" lvl="1">
              <a:lnSpc>
                <a:spcPts val="3240"/>
              </a:lnSpc>
              <a:buFont typeface="Arial"/>
              <a:buChar char="•"/>
            </a:pPr>
            <a:r>
              <a:rPr lang="en-US" sz="2700">
                <a:solidFill>
                  <a:srgbClr val="000000"/>
                </a:solidFill>
                <a:latin typeface="IBM Plex Sans"/>
              </a:rPr>
              <a:t>Unknown, Furniture, Baby, Computers &amp; Accessories, Electronics, Stationery, Auto, and Home Appliances (again) are rated lower on average.​</a:t>
            </a:r>
          </a:p>
          <a:p>
            <a:pPr algn="l" marL="582930" indent="-291465" lvl="1">
              <a:lnSpc>
                <a:spcPts val="3240"/>
              </a:lnSpc>
              <a:buFont typeface="Arial"/>
              <a:buChar char="•"/>
            </a:pPr>
            <a:r>
              <a:rPr lang="en-US" sz="2700">
                <a:solidFill>
                  <a:srgbClr val="000000"/>
                </a:solidFill>
                <a:latin typeface="IBM Plex Sans"/>
              </a:rPr>
              <a:t>Baby &amp; Furniture (165), Furniture &amp; Home Appliances (130), and Baby &amp; Home Appliances (121) are the top three most frequent associations.​</a:t>
            </a:r>
          </a:p>
          <a:p>
            <a:pPr algn="l" marL="582930" indent="-291465" lvl="1">
              <a:lnSpc>
                <a:spcPts val="3240"/>
              </a:lnSpc>
              <a:buFont typeface="Arial"/>
              <a:buChar char="•"/>
            </a:pPr>
            <a:r>
              <a:rPr lang="en-US" sz="2700">
                <a:solidFill>
                  <a:srgbClr val="000000"/>
                </a:solidFill>
                <a:latin typeface="IBM Plex Sans"/>
              </a:rPr>
              <a:t>Optimize inventory management and supply chain logistics for frequently associated categories to ensure availability and efficient delivery of complementary products.​</a:t>
            </a:r>
          </a:p>
          <a:p>
            <a:pPr algn="l" marL="582930" indent="-291465" lvl="1">
              <a:lnSpc>
                <a:spcPts val="3240"/>
              </a:lnSpc>
              <a:buFont typeface="Arial"/>
              <a:buChar char="•"/>
            </a:pPr>
            <a:r>
              <a:rPr lang="en-US" sz="2700">
                <a:solidFill>
                  <a:srgbClr val="000000"/>
                </a:solidFill>
                <a:latin typeface="IBM Plex Sans"/>
              </a:rPr>
              <a:t>Bundling products or offering discounts on complementary items could increase average order value and customer satisfaction.​</a:t>
            </a:r>
          </a:p>
          <a:p>
            <a:pPr algn="l" marL="582930" indent="-291465" lvl="1">
              <a:lnSpc>
                <a:spcPts val="3240"/>
              </a:lnSpc>
              <a:buFont typeface="Arial"/>
              <a:buChar char="•"/>
            </a:pPr>
            <a:r>
              <a:rPr lang="en-US" sz="2700">
                <a:solidFill>
                  <a:srgbClr val="000000"/>
                </a:solidFill>
                <a:latin typeface="IBM Plex Sans"/>
              </a:rPr>
              <a:t>Instore: 86,803 orders, making it the most dominant channel by a large margin.​</a:t>
            </a:r>
          </a:p>
          <a:p>
            <a:pPr algn="l" marL="582930" indent="-291465" lvl="1">
              <a:lnSpc>
                <a:spcPts val="3240"/>
              </a:lnSpc>
              <a:buFont typeface="Arial"/>
              <a:buChar char="•"/>
            </a:pPr>
            <a:r>
              <a:rPr lang="en-US" sz="2700">
                <a:solidFill>
                  <a:srgbClr val="000000"/>
                </a:solidFill>
                <a:latin typeface="IBM Plex Sans"/>
              </a:rPr>
              <a:t>Phone Delivery: 10,287 orders ,This suggests that while phone delivery is a viable channel, it is not as popular as physical store visits​</a:t>
            </a:r>
          </a:p>
          <a:p>
            <a:pPr algn="l">
              <a:lnSpc>
                <a:spcPts val="3240"/>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657676"/>
            <a:ext cx="17533992" cy="5269681"/>
          </a:xfrm>
          <a:prstGeom prst="rect">
            <a:avLst/>
          </a:prstGeom>
        </p:spPr>
        <p:txBody>
          <a:bodyPr anchor="t" rtlCol="false" tIns="0" lIns="0" bIns="0" rIns="0">
            <a:spAutoFit/>
          </a:bodyPr>
          <a:lstStyle/>
          <a:p>
            <a:pPr algn="l">
              <a:lnSpc>
                <a:spcPts val="3206"/>
              </a:lnSpc>
            </a:pPr>
            <a:r>
              <a:rPr lang="en-US" sz="2672">
                <a:solidFill>
                  <a:srgbClr val="000000"/>
                </a:solidFill>
                <a:latin typeface="IBM Plex Sans Bold"/>
              </a:rPr>
              <a:t>    Enhancing Online Presence</a:t>
            </a:r>
          </a:p>
          <a:p>
            <a:pPr algn="l" marL="576931" indent="-288466" lvl="1">
              <a:lnSpc>
                <a:spcPts val="3206"/>
              </a:lnSpc>
              <a:buFont typeface="Arial"/>
              <a:buChar char="•"/>
            </a:pPr>
            <a:r>
              <a:rPr lang="en-US" sz="2672">
                <a:solidFill>
                  <a:srgbClr val="000000"/>
                </a:solidFill>
                <a:latin typeface="IBM Plex Sans"/>
              </a:rPr>
              <a:t> Simplify the process for placing orders over the phone by ensuring that call center representatives are well-trained and that the ordering process is efficient.​​</a:t>
            </a:r>
          </a:p>
          <a:p>
            <a:pPr algn="l" marL="576931" indent="-288466" lvl="1">
              <a:lnSpc>
                <a:spcPts val="3206"/>
              </a:lnSpc>
              <a:buFont typeface="Arial"/>
              <a:buChar char="•"/>
            </a:pPr>
            <a:r>
              <a:rPr lang="en-US" sz="2672">
                <a:solidFill>
                  <a:srgbClr val="000000"/>
                </a:solidFill>
                <a:latin typeface="IBM Plex Sans"/>
              </a:rPr>
              <a:t>Offer promotions that encourage the use of multiple channels. For example, provide discounts for customers who place their next order online after an in-store purchase or offer a phone order discount for repeat customers.​</a:t>
            </a:r>
          </a:p>
          <a:p>
            <a:pPr algn="l">
              <a:lnSpc>
                <a:spcPts val="3206"/>
              </a:lnSpc>
            </a:pPr>
            <a:r>
              <a:rPr lang="en-US" sz="2672">
                <a:solidFill>
                  <a:srgbClr val="000000"/>
                </a:solidFill>
                <a:latin typeface="IBM Plex Sans"/>
              </a:rPr>
              <a:t>    </a:t>
            </a:r>
            <a:r>
              <a:rPr lang="en-US" sz="2672">
                <a:solidFill>
                  <a:srgbClr val="000000"/>
                </a:solidFill>
                <a:latin typeface="IBM Plex Sans Bold"/>
              </a:rPr>
              <a:t>Investment in Resources (store):</a:t>
            </a:r>
          </a:p>
          <a:p>
            <a:pPr algn="l" marL="576931" indent="-288466" lvl="1">
              <a:lnSpc>
                <a:spcPts val="3206"/>
              </a:lnSpc>
              <a:buFont typeface="Arial"/>
              <a:buChar char="•"/>
            </a:pPr>
            <a:r>
              <a:rPr lang="en-US" sz="2672">
                <a:solidFill>
                  <a:srgbClr val="000000"/>
                </a:solidFill>
                <a:latin typeface="IBM Plex Sans"/>
              </a:rPr>
              <a:t> Allocate more resources, such as staff and inventory, to top-performing stores like ST103 and ST143 to maintain and potentially increase their performance.​</a:t>
            </a:r>
          </a:p>
          <a:p>
            <a:pPr algn="l" marL="576931" indent="-288466" lvl="1">
              <a:lnSpc>
                <a:spcPts val="3206"/>
              </a:lnSpc>
              <a:buFont typeface="Arial"/>
              <a:buChar char="•"/>
            </a:pPr>
            <a:r>
              <a:rPr lang="en-US" sz="2672">
                <a:solidFill>
                  <a:srgbClr val="000000"/>
                </a:solidFill>
                <a:latin typeface="IBM Plex Sans Bold"/>
              </a:rPr>
              <a:t>Performance Improvement Plans(for store):</a:t>
            </a:r>
            <a:r>
              <a:rPr lang="en-US" sz="2672">
                <a:solidFill>
                  <a:srgbClr val="000000"/>
                </a:solidFill>
                <a:latin typeface="IBM Plex Sans"/>
              </a:rPr>
              <a:t> Develop specific action plans for low-performing stores like ST354 and ST463. This might include staff training, local marketing initiatives, or revising the product mix.</a:t>
            </a:r>
          </a:p>
          <a:p>
            <a:pPr algn="l" marL="576931" indent="-288466" lvl="1">
              <a:lnSpc>
                <a:spcPts val="3206"/>
              </a:lnSpc>
              <a:buFont typeface="Arial"/>
              <a:buChar char="•"/>
            </a:pPr>
            <a:r>
              <a:rPr lang="en-US" sz="2672">
                <a:solidFill>
                  <a:srgbClr val="000000"/>
                </a:solidFill>
                <a:latin typeface="IBM Plex Sans"/>
              </a:rPr>
              <a:t>Upgrade Store Infrastructure: Ensure that all stores, especially the low performers, are equipped with the latest technology and infrastructure to provide a seamless shopping experience.​​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087257" y="-4537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1690" y="1812062"/>
            <a:ext cx="17716310"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rPr>
              <a:t>Findings</a:t>
            </a:r>
            <a:r>
              <a:rPr lang="en-US" sz="8500" u="none">
                <a:solidFill>
                  <a:srgbClr val="000000"/>
                </a:solidFill>
                <a:latin typeface="IBM Plex Sans"/>
              </a:rPr>
              <a:t> and </a:t>
            </a:r>
            <a:r>
              <a:rPr lang="en-US" sz="8500" u="none">
                <a:solidFill>
                  <a:srgbClr val="000000"/>
                </a:solidFill>
                <a:latin typeface="IBM Plex Sans Bold"/>
              </a:rPr>
              <a:t>Proposed Solutions</a:t>
            </a:r>
          </a:p>
        </p:txBody>
      </p:sp>
      <p:grpSp>
        <p:nvGrpSpPr>
          <p:cNvPr name="Group 4" id="4"/>
          <p:cNvGrpSpPr/>
          <p:nvPr/>
        </p:nvGrpSpPr>
        <p:grpSpPr>
          <a:xfrm rot="0">
            <a:off x="14125158" y="1028700"/>
            <a:ext cx="3134142" cy="483999"/>
            <a:chOff x="0" y="0"/>
            <a:chExt cx="4178856" cy="645332"/>
          </a:xfrm>
        </p:grpSpPr>
        <p:sp>
          <p:nvSpPr>
            <p:cNvPr name="AutoShape 5" id="5"/>
            <p:cNvSpPr/>
            <p:nvPr/>
          </p:nvSpPr>
          <p:spPr>
            <a:xfrm rot="0">
              <a:off x="0" y="0"/>
              <a:ext cx="4178856" cy="645332"/>
            </a:xfrm>
            <a:prstGeom prst="rect">
              <a:avLst/>
            </a:prstGeom>
            <a:solidFill>
              <a:srgbClr val="9600F2"/>
            </a:solidFill>
          </p:spPr>
        </p:sp>
        <p:sp>
          <p:nvSpPr>
            <p:cNvPr name="TextBox 6" id="6"/>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4" action="ppaction://hlinksldjump"/>
                </a:rPr>
                <a:t>BACK TO AGENDA PAGE</a:t>
              </a:r>
            </a:p>
          </p:txBody>
        </p:sp>
      </p:grpSp>
      <p:grpSp>
        <p:nvGrpSpPr>
          <p:cNvPr name="Group 7" id="7"/>
          <p:cNvGrpSpPr/>
          <p:nvPr/>
        </p:nvGrpSpPr>
        <p:grpSpPr>
          <a:xfrm rot="0">
            <a:off x="1028700" y="1127332"/>
            <a:ext cx="3516876" cy="431386"/>
            <a:chOff x="0" y="0"/>
            <a:chExt cx="4689168" cy="575182"/>
          </a:xfrm>
        </p:grpSpPr>
        <p:sp>
          <p:nvSpPr>
            <p:cNvPr name="Freeform 8" id="8"/>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Company Name</a:t>
              </a:r>
            </a:p>
          </p:txBody>
        </p:sp>
      </p:grpSp>
      <p:sp>
        <p:nvSpPr>
          <p:cNvPr name="TextBox 10" id="10"/>
          <p:cNvSpPr txBox="true"/>
          <p:nvPr/>
        </p:nvSpPr>
        <p:spPr>
          <a:xfrm rot="0">
            <a:off x="571690" y="3657676"/>
            <a:ext cx="17716310" cy="3648241"/>
          </a:xfrm>
          <a:prstGeom prst="rect">
            <a:avLst/>
          </a:prstGeom>
        </p:spPr>
        <p:txBody>
          <a:bodyPr anchor="t" rtlCol="false" tIns="0" lIns="0" bIns="0" rIns="0">
            <a:spAutoFit/>
          </a:bodyPr>
          <a:lstStyle/>
          <a:p>
            <a:pPr algn="l">
              <a:lnSpc>
                <a:spcPts val="3206"/>
              </a:lnSpc>
            </a:pPr>
            <a:r>
              <a:rPr lang="en-US" sz="2672">
                <a:solidFill>
                  <a:srgbClr val="000000"/>
                </a:solidFill>
                <a:latin typeface="IBM Plex Sans Bold"/>
              </a:rPr>
              <a:t>Customer Engagement and Feedback:</a:t>
            </a:r>
            <a:r>
              <a:rPr lang="en-US" sz="2672">
                <a:solidFill>
                  <a:srgbClr val="000000"/>
                </a:solidFill>
                <a:latin typeface="IBM Plex Sans"/>
              </a:rPr>
              <a:t>​</a:t>
            </a:r>
          </a:p>
          <a:p>
            <a:pPr algn="l">
              <a:lnSpc>
                <a:spcPts val="3206"/>
              </a:lnSpc>
            </a:pPr>
            <a:r>
              <a:rPr lang="en-US" sz="2672">
                <a:solidFill>
                  <a:srgbClr val="000000"/>
                </a:solidFill>
                <a:latin typeface="IBM Plex Sans Bold"/>
              </a:rPr>
              <a:t>Enhance Customer Experience:</a:t>
            </a:r>
            <a:r>
              <a:rPr lang="en-US" sz="2672">
                <a:solidFill>
                  <a:srgbClr val="000000"/>
                </a:solidFill>
                <a:latin typeface="IBM Plex Sans"/>
              </a:rPr>
              <a:t>​</a:t>
            </a:r>
          </a:p>
          <a:p>
            <a:pPr algn="l" marL="576931" indent="-288466" lvl="1">
              <a:lnSpc>
                <a:spcPts val="3206"/>
              </a:lnSpc>
              <a:buFont typeface="Arial"/>
              <a:buChar char="•"/>
            </a:pPr>
            <a:r>
              <a:rPr lang="en-US" sz="2672">
                <a:solidFill>
                  <a:srgbClr val="000000"/>
                </a:solidFill>
                <a:latin typeface="IBM Plex Sans Bold"/>
              </a:rPr>
              <a:t>Collect Feedback:</a:t>
            </a:r>
            <a:r>
              <a:rPr lang="en-US" sz="2672">
                <a:solidFill>
                  <a:srgbClr val="000000"/>
                </a:solidFill>
                <a:latin typeface="IBM Plex Sans"/>
              </a:rPr>
              <a:t> Regularly collect customer feedback through surveys, reviews, and direct interactions. Use this data to make informed decisions and improve service quality.​</a:t>
            </a:r>
          </a:p>
          <a:p>
            <a:pPr algn="l" marL="576931" indent="-288466" lvl="1">
              <a:lnSpc>
                <a:spcPts val="3206"/>
              </a:lnSpc>
              <a:buFont typeface="Arial"/>
              <a:buChar char="•"/>
            </a:pPr>
            <a:r>
              <a:rPr lang="en-US" sz="2672">
                <a:solidFill>
                  <a:srgbClr val="000000"/>
                </a:solidFill>
                <a:latin typeface="IBM Plex Sans Bold"/>
              </a:rPr>
              <a:t>Customer Service Training:</a:t>
            </a:r>
            <a:r>
              <a:rPr lang="en-US" sz="2672">
                <a:solidFill>
                  <a:srgbClr val="000000"/>
                </a:solidFill>
                <a:latin typeface="IBM Plex Sans"/>
              </a:rPr>
              <a:t> Provide regular training for staff to improve customer service skills and ensure a consistent, high-quality experience across all channels.​</a:t>
            </a:r>
          </a:p>
          <a:p>
            <a:pPr algn="l" marL="576931" indent="-288466" lvl="1">
              <a:lnSpc>
                <a:spcPts val="3206"/>
              </a:lnSpc>
              <a:buFont typeface="Arial"/>
              <a:buChar char="•"/>
            </a:pPr>
            <a:r>
              <a:rPr lang="en-US" sz="2672">
                <a:solidFill>
                  <a:srgbClr val="000000"/>
                </a:solidFill>
                <a:latin typeface="IBM Plex Sans"/>
              </a:rPr>
              <a:t>Cross-Promote Related Products: Use data from product pairings to create targeted marketing campaigns. For example, advertise Home Appliances alongside Furniture in-store and online.​</a:t>
            </a:r>
          </a:p>
          <a:p>
            <a:pPr algn="l">
              <a:lnSpc>
                <a:spcPts val="3206"/>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25158" y="1028700"/>
            <a:ext cx="3134142" cy="483999"/>
            <a:chOff x="0" y="0"/>
            <a:chExt cx="4178856" cy="645332"/>
          </a:xfrm>
        </p:grpSpPr>
        <p:sp>
          <p:nvSpPr>
            <p:cNvPr name="AutoShape 3" id="3"/>
            <p:cNvSpPr/>
            <p:nvPr/>
          </p:nvSpPr>
          <p:spPr>
            <a:xfrm rot="0">
              <a:off x="0" y="0"/>
              <a:ext cx="4178856" cy="645332"/>
            </a:xfrm>
            <a:prstGeom prst="rect">
              <a:avLst/>
            </a:prstGeom>
            <a:solidFill>
              <a:srgbClr val="9600F2"/>
            </a:solidFill>
          </p:spPr>
        </p:sp>
        <p:sp>
          <p:nvSpPr>
            <p:cNvPr name="TextBox 4" id="4"/>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2" action="ppaction://hlinksldjump"/>
                </a:rPr>
                <a:t>BACK TO AGENDA PAGE</a:t>
              </a:r>
            </a:p>
          </p:txBody>
        </p:sp>
      </p:grpSp>
      <p:sp>
        <p:nvSpPr>
          <p:cNvPr name="Freeform 5" id="5"/>
          <p:cNvSpPr/>
          <p:nvPr/>
        </p:nvSpPr>
        <p:spPr>
          <a:xfrm flipH="false" flipV="false" rot="-9513368">
            <a:off x="-3401841" y="4114140"/>
            <a:ext cx="7436427" cy="8610600"/>
          </a:xfrm>
          <a:custGeom>
            <a:avLst/>
            <a:gdLst/>
            <a:ahLst/>
            <a:cxnLst/>
            <a:rect r="r" b="b" t="t" l="l"/>
            <a:pathLst>
              <a:path h="8610600" w="7436427">
                <a:moveTo>
                  <a:pt x="0" y="0"/>
                </a:moveTo>
                <a:lnTo>
                  <a:pt x="7436427" y="0"/>
                </a:lnTo>
                <a:lnTo>
                  <a:pt x="7436427" y="8610600"/>
                </a:lnTo>
                <a:lnTo>
                  <a:pt x="0" y="8610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7962900"/>
            <a:ext cx="7156595" cy="12954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rPr>
              <a:t>Get In </a:t>
            </a:r>
            <a:r>
              <a:rPr lang="en-US" sz="8500" u="none">
                <a:solidFill>
                  <a:srgbClr val="000000"/>
                </a:solidFill>
                <a:latin typeface="IBM Plex Sans Bold"/>
              </a:rPr>
              <a:t>Touch</a:t>
            </a:r>
          </a:p>
        </p:txBody>
      </p:sp>
      <p:grpSp>
        <p:nvGrpSpPr>
          <p:cNvPr name="Group 7" id="7"/>
          <p:cNvGrpSpPr/>
          <p:nvPr/>
        </p:nvGrpSpPr>
        <p:grpSpPr>
          <a:xfrm rot="0">
            <a:off x="11101869" y="7847658"/>
            <a:ext cx="6157431" cy="1410642"/>
            <a:chOff x="0" y="0"/>
            <a:chExt cx="8209908" cy="1880856"/>
          </a:xfrm>
        </p:grpSpPr>
        <p:sp>
          <p:nvSpPr>
            <p:cNvPr name="TextBox 8" id="8"/>
            <p:cNvSpPr txBox="true"/>
            <p:nvPr/>
          </p:nvSpPr>
          <p:spPr>
            <a:xfrm rot="0">
              <a:off x="0" y="788930"/>
              <a:ext cx="8209908" cy="1091926"/>
            </a:xfrm>
            <a:prstGeom prst="rect">
              <a:avLst/>
            </a:prstGeom>
          </p:spPr>
          <p:txBody>
            <a:bodyPr anchor="t" rtlCol="false" tIns="0" lIns="0" bIns="0" rIns="0">
              <a:spAutoFit/>
            </a:bodyPr>
            <a:lstStyle/>
            <a:p>
              <a:pPr algn="l">
                <a:lnSpc>
                  <a:spcPts val="3291"/>
                </a:lnSpc>
              </a:pPr>
              <a:r>
                <a:rPr lang="en-US" sz="2532">
                  <a:solidFill>
                    <a:srgbClr val="000000"/>
                  </a:solidFill>
                  <a:latin typeface="IBM Plex Sans"/>
                </a:rPr>
                <a:t>ritiksharma21july@gmail.com</a:t>
              </a:r>
            </a:p>
            <a:p>
              <a:pPr algn="l">
                <a:lnSpc>
                  <a:spcPts val="3291"/>
                </a:lnSpc>
              </a:pPr>
              <a:r>
                <a:rPr lang="en-US" sz="2532">
                  <a:solidFill>
                    <a:srgbClr val="000000"/>
                  </a:solidFill>
                  <a:latin typeface="IBM Plex Sans"/>
                </a:rPr>
                <a:t>7983056479</a:t>
              </a:r>
            </a:p>
          </p:txBody>
        </p:sp>
        <p:sp>
          <p:nvSpPr>
            <p:cNvPr name="TextBox 9" id="9"/>
            <p:cNvSpPr txBox="true"/>
            <p:nvPr/>
          </p:nvSpPr>
          <p:spPr>
            <a:xfrm rot="0">
              <a:off x="0" y="-19050"/>
              <a:ext cx="8209908" cy="588457"/>
            </a:xfrm>
            <a:prstGeom prst="rect">
              <a:avLst/>
            </a:prstGeom>
          </p:spPr>
          <p:txBody>
            <a:bodyPr anchor="t" rtlCol="false" tIns="0" lIns="0" bIns="0" rIns="0">
              <a:spAutoFit/>
            </a:bodyPr>
            <a:lstStyle/>
            <a:p>
              <a:pPr algn="l">
                <a:lnSpc>
                  <a:spcPts val="3686"/>
                </a:lnSpc>
              </a:pPr>
              <a:r>
                <a:rPr lang="en-US" sz="2835">
                  <a:solidFill>
                    <a:srgbClr val="9600F2"/>
                  </a:solidFill>
                  <a:latin typeface="IBM Plex Sans Bold"/>
                </a:rPr>
                <a:t>Email and Contact</a:t>
              </a:r>
            </a:p>
          </p:txBody>
        </p:sp>
      </p:grpSp>
      <p:grpSp>
        <p:nvGrpSpPr>
          <p:cNvPr name="Group 10" id="10"/>
          <p:cNvGrpSpPr/>
          <p:nvPr/>
        </p:nvGrpSpPr>
        <p:grpSpPr>
          <a:xfrm rot="0">
            <a:off x="1028700" y="1127332"/>
            <a:ext cx="3516876" cy="431386"/>
            <a:chOff x="0" y="0"/>
            <a:chExt cx="4689168" cy="575182"/>
          </a:xfrm>
        </p:grpSpPr>
        <p:sp>
          <p:nvSpPr>
            <p:cNvPr name="Freeform 11" id="11"/>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AnalytixLab</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70433" y="3292450"/>
            <a:ext cx="13821796" cy="4492481"/>
            <a:chOff x="0" y="0"/>
            <a:chExt cx="18429061" cy="5989975"/>
          </a:xfrm>
        </p:grpSpPr>
        <p:sp>
          <p:nvSpPr>
            <p:cNvPr name="TextBox 3" id="3"/>
            <p:cNvSpPr txBox="true"/>
            <p:nvPr/>
          </p:nvSpPr>
          <p:spPr>
            <a:xfrm rot="0">
              <a:off x="0" y="-13"/>
              <a:ext cx="18429061" cy="2095450"/>
            </a:xfrm>
            <a:prstGeom prst="rect">
              <a:avLst/>
            </a:prstGeom>
          </p:spPr>
          <p:txBody>
            <a:bodyPr anchor="t" rtlCol="false" tIns="0" lIns="0" bIns="0" rIns="0">
              <a:spAutoFit/>
            </a:bodyPr>
            <a:lstStyle/>
            <a:p>
              <a:pPr algn="ctr" marL="0" indent="0" lvl="0">
                <a:lnSpc>
                  <a:spcPts val="12374"/>
                </a:lnSpc>
                <a:spcBef>
                  <a:spcPct val="0"/>
                </a:spcBef>
              </a:pPr>
              <a:r>
                <a:rPr lang="en-US" sz="10312" u="none">
                  <a:solidFill>
                    <a:srgbClr val="000000"/>
                  </a:solidFill>
                  <a:latin typeface="IBM Plex Sans"/>
                </a:rPr>
                <a:t>Where We Are </a:t>
              </a:r>
              <a:r>
                <a:rPr lang="en-US" sz="10312" u="none">
                  <a:solidFill>
                    <a:srgbClr val="000000"/>
                  </a:solidFill>
                  <a:latin typeface="IBM Plex Sans Bold"/>
                </a:rPr>
                <a:t>Now</a:t>
              </a:r>
            </a:p>
          </p:txBody>
        </p:sp>
        <p:sp>
          <p:nvSpPr>
            <p:cNvPr name="TextBox 4" id="4"/>
            <p:cNvSpPr txBox="true"/>
            <p:nvPr/>
          </p:nvSpPr>
          <p:spPr>
            <a:xfrm rot="0">
              <a:off x="0" y="2818252"/>
              <a:ext cx="18429061" cy="3171749"/>
            </a:xfrm>
            <a:prstGeom prst="rect">
              <a:avLst/>
            </a:prstGeom>
          </p:spPr>
          <p:txBody>
            <a:bodyPr anchor="t" rtlCol="false" tIns="0" lIns="0" bIns="0" rIns="0">
              <a:spAutoFit/>
            </a:bodyPr>
            <a:lstStyle/>
            <a:p>
              <a:pPr algn="ctr">
                <a:lnSpc>
                  <a:spcPts val="4731"/>
                </a:lnSpc>
              </a:pPr>
              <a:r>
                <a:rPr lang="en-US" sz="3639">
                  <a:solidFill>
                    <a:srgbClr val="000000"/>
                  </a:solidFill>
                  <a:latin typeface="IBM Plex Sans"/>
                </a:rPr>
                <a:t>In the upcoming slides, we are going to look at the issues with the data and the recommendations for enhancing the customer experience, increasing the sales and identify the growth opportunities.</a:t>
              </a:r>
            </a:p>
          </p:txBody>
        </p:sp>
      </p:grpSp>
      <p:sp>
        <p:nvSpPr>
          <p:cNvPr name="Freeform 5" id="5"/>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857953" y="-3715579"/>
            <a:ext cx="11277931" cy="8222637"/>
          </a:xfrm>
          <a:custGeom>
            <a:avLst/>
            <a:gdLst/>
            <a:ahLst/>
            <a:cxnLst/>
            <a:rect r="r" b="b" t="t" l="l"/>
            <a:pathLst>
              <a:path h="8222637" w="11277931">
                <a:moveTo>
                  <a:pt x="0" y="0"/>
                </a:moveTo>
                <a:lnTo>
                  <a:pt x="11277931" y="0"/>
                </a:lnTo>
                <a:lnTo>
                  <a:pt x="11277931" y="8222637"/>
                </a:lnTo>
                <a:lnTo>
                  <a:pt x="0" y="82226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38242" y="4217195"/>
            <a:ext cx="3523234" cy="1500320"/>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000000"/>
            </a:solidFill>
          </p:spPr>
        </p:sp>
        <p:sp>
          <p:nvSpPr>
            <p:cNvPr name="TextBox 4" id="4"/>
            <p:cNvSpPr txBox="true"/>
            <p:nvPr/>
          </p:nvSpPr>
          <p:spPr>
            <a:xfrm>
              <a:off x="0" y="-47625"/>
              <a:ext cx="812800" cy="393744"/>
            </a:xfrm>
            <a:prstGeom prst="rect">
              <a:avLst/>
            </a:prstGeom>
          </p:spPr>
          <p:txBody>
            <a:bodyPr anchor="ctr" rtlCol="false" tIns="254000" lIns="254000" bIns="254000" rIns="254000"/>
            <a:lstStyle/>
            <a:p>
              <a:pPr algn="ctr">
                <a:lnSpc>
                  <a:spcPts val="3499"/>
                </a:lnSpc>
              </a:pPr>
              <a:r>
                <a:rPr lang="en-US" sz="2499">
                  <a:solidFill>
                    <a:srgbClr val="FFFFFF"/>
                  </a:solidFill>
                  <a:latin typeface="IBM Plex Sans"/>
                </a:rPr>
                <a:t>RETAIL ANALYSIS</a:t>
              </a:r>
            </a:p>
          </p:txBody>
        </p:sp>
      </p:grpSp>
      <p:grpSp>
        <p:nvGrpSpPr>
          <p:cNvPr name="Group 5" id="5"/>
          <p:cNvGrpSpPr/>
          <p:nvPr/>
        </p:nvGrpSpPr>
        <p:grpSpPr>
          <a:xfrm rot="0">
            <a:off x="6221100" y="4422194"/>
            <a:ext cx="2694835" cy="1090322"/>
            <a:chOff x="0" y="0"/>
            <a:chExt cx="1316179" cy="532522"/>
          </a:xfrm>
        </p:grpSpPr>
        <p:sp>
          <p:nvSpPr>
            <p:cNvPr name="Freeform 6" id="6"/>
            <p:cNvSpPr/>
            <p:nvPr/>
          </p:nvSpPr>
          <p:spPr>
            <a:xfrm flipH="false" flipV="false" rot="0">
              <a:off x="0" y="0"/>
              <a:ext cx="1316179" cy="532522"/>
            </a:xfrm>
            <a:custGeom>
              <a:avLst/>
              <a:gdLst/>
              <a:ahLst/>
              <a:cxnLst/>
              <a:rect r="r" b="b" t="t" l="l"/>
              <a:pathLst>
                <a:path h="532522" w="1316179">
                  <a:moveTo>
                    <a:pt x="0" y="0"/>
                  </a:moveTo>
                  <a:lnTo>
                    <a:pt x="1316179" y="0"/>
                  </a:lnTo>
                  <a:lnTo>
                    <a:pt x="1316179" y="532522"/>
                  </a:lnTo>
                  <a:lnTo>
                    <a:pt x="0" y="532522"/>
                  </a:lnTo>
                  <a:close/>
                </a:path>
              </a:pathLst>
            </a:custGeom>
            <a:solidFill>
              <a:srgbClr val="9600F2"/>
            </a:solidFill>
          </p:spPr>
        </p:sp>
        <p:sp>
          <p:nvSpPr>
            <p:cNvPr name="TextBox 7" id="7"/>
            <p:cNvSpPr txBox="true"/>
            <p:nvPr/>
          </p:nvSpPr>
          <p:spPr>
            <a:xfrm>
              <a:off x="0" y="-28575"/>
              <a:ext cx="1316179" cy="561097"/>
            </a:xfrm>
            <a:prstGeom prst="rect">
              <a:avLst/>
            </a:prstGeom>
          </p:spPr>
          <p:txBody>
            <a:bodyPr anchor="ctr" rtlCol="false" tIns="254000" lIns="254000" bIns="254000" rIns="254000"/>
            <a:lstStyle/>
            <a:p>
              <a:pPr algn="ctr">
                <a:lnSpc>
                  <a:spcPts val="2100"/>
                </a:lnSpc>
              </a:pPr>
              <a:r>
                <a:rPr lang="en-US" sz="1500">
                  <a:solidFill>
                    <a:srgbClr val="FFFFFF"/>
                  </a:solidFill>
                  <a:latin typeface="IBM Plex Sans"/>
                </a:rPr>
                <a:t>Data Cleaning </a:t>
              </a:r>
            </a:p>
          </p:txBody>
        </p:sp>
      </p:grpSp>
      <p:grpSp>
        <p:nvGrpSpPr>
          <p:cNvPr name="Group 8" id="8"/>
          <p:cNvGrpSpPr/>
          <p:nvPr/>
        </p:nvGrpSpPr>
        <p:grpSpPr>
          <a:xfrm rot="0">
            <a:off x="9329057" y="2320938"/>
            <a:ext cx="3338984" cy="1090322"/>
            <a:chOff x="0" y="0"/>
            <a:chExt cx="1630787" cy="532522"/>
          </a:xfrm>
        </p:grpSpPr>
        <p:sp>
          <p:nvSpPr>
            <p:cNvPr name="Freeform 9" id="9"/>
            <p:cNvSpPr/>
            <p:nvPr/>
          </p:nvSpPr>
          <p:spPr>
            <a:xfrm flipH="false" flipV="false" rot="0">
              <a:off x="0" y="0"/>
              <a:ext cx="1630787" cy="532522"/>
            </a:xfrm>
            <a:custGeom>
              <a:avLst/>
              <a:gdLst/>
              <a:ahLst/>
              <a:cxnLst/>
              <a:rect r="r" b="b" t="t" l="l"/>
              <a:pathLst>
                <a:path h="532522" w="1630787">
                  <a:moveTo>
                    <a:pt x="0" y="0"/>
                  </a:moveTo>
                  <a:lnTo>
                    <a:pt x="1630787" y="0"/>
                  </a:lnTo>
                  <a:lnTo>
                    <a:pt x="1630787" y="532522"/>
                  </a:lnTo>
                  <a:lnTo>
                    <a:pt x="0" y="532522"/>
                  </a:lnTo>
                  <a:close/>
                </a:path>
              </a:pathLst>
            </a:custGeom>
            <a:solidFill>
              <a:srgbClr val="9600F2"/>
            </a:solidFill>
          </p:spPr>
        </p:sp>
        <p:sp>
          <p:nvSpPr>
            <p:cNvPr name="TextBox 10" id="10"/>
            <p:cNvSpPr txBox="true"/>
            <p:nvPr/>
          </p:nvSpPr>
          <p:spPr>
            <a:xfrm>
              <a:off x="0" y="-28575"/>
              <a:ext cx="1630787" cy="561097"/>
            </a:xfrm>
            <a:prstGeom prst="rect">
              <a:avLst/>
            </a:prstGeom>
          </p:spPr>
          <p:txBody>
            <a:bodyPr anchor="ctr" rtlCol="false" tIns="254000" lIns="254000" bIns="254000" rIns="254000"/>
            <a:lstStyle/>
            <a:p>
              <a:pPr algn="ctr">
                <a:lnSpc>
                  <a:spcPts val="2100"/>
                </a:lnSpc>
              </a:pPr>
              <a:r>
                <a:rPr lang="en-US" sz="1500">
                  <a:solidFill>
                    <a:srgbClr val="FFFFFF"/>
                  </a:solidFill>
                  <a:latin typeface="IBM Plex Sans"/>
                </a:rPr>
                <a:t>Business Problem  Understanding</a:t>
              </a:r>
            </a:p>
          </p:txBody>
        </p:sp>
      </p:grpSp>
      <p:grpSp>
        <p:nvGrpSpPr>
          <p:cNvPr name="Group 11" id="11"/>
          <p:cNvGrpSpPr/>
          <p:nvPr/>
        </p:nvGrpSpPr>
        <p:grpSpPr>
          <a:xfrm rot="0">
            <a:off x="10707195" y="6583352"/>
            <a:ext cx="3085756" cy="1090322"/>
            <a:chOff x="0" y="0"/>
            <a:chExt cx="1507109" cy="532522"/>
          </a:xfrm>
        </p:grpSpPr>
        <p:sp>
          <p:nvSpPr>
            <p:cNvPr name="Freeform 12" id="12"/>
            <p:cNvSpPr/>
            <p:nvPr/>
          </p:nvSpPr>
          <p:spPr>
            <a:xfrm flipH="false" flipV="false" rot="0">
              <a:off x="0" y="0"/>
              <a:ext cx="1507109" cy="532522"/>
            </a:xfrm>
            <a:custGeom>
              <a:avLst/>
              <a:gdLst/>
              <a:ahLst/>
              <a:cxnLst/>
              <a:rect r="r" b="b" t="t" l="l"/>
              <a:pathLst>
                <a:path h="532522" w="1507109">
                  <a:moveTo>
                    <a:pt x="0" y="0"/>
                  </a:moveTo>
                  <a:lnTo>
                    <a:pt x="1507109" y="0"/>
                  </a:lnTo>
                  <a:lnTo>
                    <a:pt x="1507109" y="532522"/>
                  </a:lnTo>
                  <a:lnTo>
                    <a:pt x="0" y="532522"/>
                  </a:lnTo>
                  <a:close/>
                </a:path>
              </a:pathLst>
            </a:custGeom>
            <a:solidFill>
              <a:srgbClr val="9600F2"/>
            </a:solidFill>
          </p:spPr>
        </p:sp>
        <p:sp>
          <p:nvSpPr>
            <p:cNvPr name="TextBox 13" id="13"/>
            <p:cNvSpPr txBox="true"/>
            <p:nvPr/>
          </p:nvSpPr>
          <p:spPr>
            <a:xfrm>
              <a:off x="0" y="-28575"/>
              <a:ext cx="1507109" cy="561097"/>
            </a:xfrm>
            <a:prstGeom prst="rect">
              <a:avLst/>
            </a:prstGeom>
          </p:spPr>
          <p:txBody>
            <a:bodyPr anchor="ctr" rtlCol="false" tIns="254000" lIns="254000" bIns="254000" rIns="254000"/>
            <a:lstStyle/>
            <a:p>
              <a:pPr algn="ctr">
                <a:lnSpc>
                  <a:spcPts val="2100"/>
                </a:lnSpc>
              </a:pPr>
              <a:r>
                <a:rPr lang="en-US" sz="1500">
                  <a:solidFill>
                    <a:srgbClr val="FFFFFF"/>
                  </a:solidFill>
                  <a:latin typeface="IBM Plex Sans"/>
                </a:rPr>
                <a:t>Data Analysis</a:t>
              </a:r>
            </a:p>
          </p:txBody>
        </p:sp>
      </p:grpSp>
      <p:grpSp>
        <p:nvGrpSpPr>
          <p:cNvPr name="Group 14" id="14"/>
          <p:cNvGrpSpPr/>
          <p:nvPr/>
        </p:nvGrpSpPr>
        <p:grpSpPr>
          <a:xfrm rot="0">
            <a:off x="14483783" y="4422194"/>
            <a:ext cx="2775517" cy="1090322"/>
            <a:chOff x="0" y="0"/>
            <a:chExt cx="1355585" cy="532522"/>
          </a:xfrm>
        </p:grpSpPr>
        <p:sp>
          <p:nvSpPr>
            <p:cNvPr name="Freeform 15" id="15"/>
            <p:cNvSpPr/>
            <p:nvPr/>
          </p:nvSpPr>
          <p:spPr>
            <a:xfrm flipH="false" flipV="false" rot="0">
              <a:off x="0" y="0"/>
              <a:ext cx="1355585" cy="532522"/>
            </a:xfrm>
            <a:custGeom>
              <a:avLst/>
              <a:gdLst/>
              <a:ahLst/>
              <a:cxnLst/>
              <a:rect r="r" b="b" t="t" l="l"/>
              <a:pathLst>
                <a:path h="532522" w="1355585">
                  <a:moveTo>
                    <a:pt x="0" y="0"/>
                  </a:moveTo>
                  <a:lnTo>
                    <a:pt x="1355585" y="0"/>
                  </a:lnTo>
                  <a:lnTo>
                    <a:pt x="1355585" y="532522"/>
                  </a:lnTo>
                  <a:lnTo>
                    <a:pt x="0" y="532522"/>
                  </a:lnTo>
                  <a:close/>
                </a:path>
              </a:pathLst>
            </a:custGeom>
            <a:solidFill>
              <a:srgbClr val="9600F2"/>
            </a:solidFill>
          </p:spPr>
        </p:sp>
        <p:sp>
          <p:nvSpPr>
            <p:cNvPr name="TextBox 16" id="16"/>
            <p:cNvSpPr txBox="true"/>
            <p:nvPr/>
          </p:nvSpPr>
          <p:spPr>
            <a:xfrm>
              <a:off x="0" y="-28575"/>
              <a:ext cx="1355585" cy="561097"/>
            </a:xfrm>
            <a:prstGeom prst="rect">
              <a:avLst/>
            </a:prstGeom>
          </p:spPr>
          <p:txBody>
            <a:bodyPr anchor="ctr" rtlCol="false" tIns="254000" lIns="254000" bIns="254000" rIns="254000"/>
            <a:lstStyle/>
            <a:p>
              <a:pPr algn="ctr">
                <a:lnSpc>
                  <a:spcPts val="2100"/>
                </a:lnSpc>
              </a:pPr>
              <a:r>
                <a:rPr lang="en-US" sz="1500">
                  <a:solidFill>
                    <a:srgbClr val="FFFFFF"/>
                  </a:solidFill>
                  <a:latin typeface="IBM Plex Sans"/>
                </a:rPr>
                <a:t>Exploratory Data Analysis</a:t>
              </a:r>
            </a:p>
          </p:txBody>
        </p:sp>
      </p:grpSp>
      <p:sp>
        <p:nvSpPr>
          <p:cNvPr name="AutoShape 17" id="17"/>
          <p:cNvSpPr/>
          <p:nvPr/>
        </p:nvSpPr>
        <p:spPr>
          <a:xfrm flipH="true" flipV="true">
            <a:off x="8915935" y="4967355"/>
            <a:ext cx="1022308" cy="0"/>
          </a:xfrm>
          <a:prstGeom prst="line">
            <a:avLst/>
          </a:prstGeom>
          <a:ln cap="rnd" w="19050">
            <a:solidFill>
              <a:srgbClr val="000000"/>
            </a:solidFill>
            <a:prstDash val="solid"/>
            <a:headEnd type="none" len="sm" w="sm"/>
            <a:tailEnd type="triangle" len="med" w="lg"/>
          </a:ln>
        </p:spPr>
      </p:sp>
      <p:sp>
        <p:nvSpPr>
          <p:cNvPr name="AutoShape 18" id="18"/>
          <p:cNvSpPr/>
          <p:nvPr/>
        </p:nvSpPr>
        <p:spPr>
          <a:xfrm flipH="true" flipV="true">
            <a:off x="10998549" y="3411260"/>
            <a:ext cx="701310" cy="805935"/>
          </a:xfrm>
          <a:prstGeom prst="line">
            <a:avLst/>
          </a:prstGeom>
          <a:ln cap="rnd" w="19050">
            <a:solidFill>
              <a:srgbClr val="000000"/>
            </a:solidFill>
            <a:prstDash val="solid"/>
            <a:headEnd type="none" len="sm" w="sm"/>
            <a:tailEnd type="triangle" len="med" w="lg"/>
          </a:ln>
        </p:spPr>
      </p:sp>
      <p:sp>
        <p:nvSpPr>
          <p:cNvPr name="AutoShape 19" id="19"/>
          <p:cNvSpPr/>
          <p:nvPr/>
        </p:nvSpPr>
        <p:spPr>
          <a:xfrm>
            <a:off x="11699859" y="5717515"/>
            <a:ext cx="550214" cy="865838"/>
          </a:xfrm>
          <a:prstGeom prst="line">
            <a:avLst/>
          </a:prstGeom>
          <a:ln cap="rnd" w="19050">
            <a:solidFill>
              <a:srgbClr val="000000"/>
            </a:solidFill>
            <a:prstDash val="solid"/>
            <a:headEnd type="none" len="sm" w="sm"/>
            <a:tailEnd type="triangle" len="med" w="lg"/>
          </a:ln>
        </p:spPr>
      </p:sp>
      <p:grpSp>
        <p:nvGrpSpPr>
          <p:cNvPr name="Group 20" id="20"/>
          <p:cNvGrpSpPr/>
          <p:nvPr/>
        </p:nvGrpSpPr>
        <p:grpSpPr>
          <a:xfrm rot="0">
            <a:off x="13223230" y="2348938"/>
            <a:ext cx="2272258" cy="957262"/>
            <a:chOff x="0" y="0"/>
            <a:chExt cx="1109790" cy="467535"/>
          </a:xfrm>
        </p:grpSpPr>
        <p:sp>
          <p:nvSpPr>
            <p:cNvPr name="Freeform 21" id="21"/>
            <p:cNvSpPr/>
            <p:nvPr/>
          </p:nvSpPr>
          <p:spPr>
            <a:xfrm flipH="false" flipV="false" rot="0">
              <a:off x="0" y="0"/>
              <a:ext cx="1109790" cy="467535"/>
            </a:xfrm>
            <a:custGeom>
              <a:avLst/>
              <a:gdLst/>
              <a:ahLst/>
              <a:cxnLst/>
              <a:rect r="r" b="b" t="t" l="l"/>
              <a:pathLst>
                <a:path h="467535" w="1109790">
                  <a:moveTo>
                    <a:pt x="0" y="0"/>
                  </a:moveTo>
                  <a:lnTo>
                    <a:pt x="1109790" y="0"/>
                  </a:lnTo>
                  <a:lnTo>
                    <a:pt x="1109790" y="467535"/>
                  </a:lnTo>
                  <a:lnTo>
                    <a:pt x="0" y="467535"/>
                  </a:lnTo>
                  <a:close/>
                </a:path>
              </a:pathLst>
            </a:custGeom>
            <a:solidFill>
              <a:srgbClr val="F4F4F4"/>
            </a:solidFill>
          </p:spPr>
        </p:sp>
        <p:sp>
          <p:nvSpPr>
            <p:cNvPr name="TextBox 22" id="22"/>
            <p:cNvSpPr txBox="true"/>
            <p:nvPr/>
          </p:nvSpPr>
          <p:spPr>
            <a:xfrm>
              <a:off x="0" y="-28575"/>
              <a:ext cx="1109790" cy="496110"/>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Enhance Customer Retention</a:t>
              </a:r>
            </a:p>
          </p:txBody>
        </p:sp>
      </p:grpSp>
      <p:sp>
        <p:nvSpPr>
          <p:cNvPr name="AutoShape 23" id="23"/>
          <p:cNvSpPr/>
          <p:nvPr/>
        </p:nvSpPr>
        <p:spPr>
          <a:xfrm flipV="true">
            <a:off x="12668041" y="2853451"/>
            <a:ext cx="555190" cy="12648"/>
          </a:xfrm>
          <a:prstGeom prst="line">
            <a:avLst/>
          </a:prstGeom>
          <a:ln cap="rnd" w="19050">
            <a:solidFill>
              <a:srgbClr val="000000"/>
            </a:solidFill>
            <a:prstDash val="solid"/>
            <a:headEnd type="none" len="sm" w="sm"/>
            <a:tailEnd type="triangle" len="med" w="lg"/>
          </a:ln>
        </p:spPr>
      </p:sp>
      <p:grpSp>
        <p:nvGrpSpPr>
          <p:cNvPr name="Group 24" id="24"/>
          <p:cNvGrpSpPr/>
          <p:nvPr/>
        </p:nvGrpSpPr>
        <p:grpSpPr>
          <a:xfrm rot="0">
            <a:off x="7914378" y="6628508"/>
            <a:ext cx="2272258" cy="957262"/>
            <a:chOff x="0" y="0"/>
            <a:chExt cx="1109790" cy="467535"/>
          </a:xfrm>
        </p:grpSpPr>
        <p:sp>
          <p:nvSpPr>
            <p:cNvPr name="Freeform 25" id="25"/>
            <p:cNvSpPr/>
            <p:nvPr/>
          </p:nvSpPr>
          <p:spPr>
            <a:xfrm flipH="false" flipV="false" rot="0">
              <a:off x="0" y="0"/>
              <a:ext cx="1109790" cy="467535"/>
            </a:xfrm>
            <a:custGeom>
              <a:avLst/>
              <a:gdLst/>
              <a:ahLst/>
              <a:cxnLst/>
              <a:rect r="r" b="b" t="t" l="l"/>
              <a:pathLst>
                <a:path h="467535" w="1109790">
                  <a:moveTo>
                    <a:pt x="0" y="0"/>
                  </a:moveTo>
                  <a:lnTo>
                    <a:pt x="1109790" y="0"/>
                  </a:lnTo>
                  <a:lnTo>
                    <a:pt x="1109790" y="467535"/>
                  </a:lnTo>
                  <a:lnTo>
                    <a:pt x="0" y="467535"/>
                  </a:lnTo>
                  <a:close/>
                </a:path>
              </a:pathLst>
            </a:custGeom>
            <a:solidFill>
              <a:srgbClr val="F4F4F4"/>
            </a:solidFill>
          </p:spPr>
        </p:sp>
        <p:sp>
          <p:nvSpPr>
            <p:cNvPr name="TextBox 26" id="26"/>
            <p:cNvSpPr txBox="true"/>
            <p:nvPr/>
          </p:nvSpPr>
          <p:spPr>
            <a:xfrm>
              <a:off x="0" y="-28575"/>
              <a:ext cx="1109790" cy="496110"/>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Product and Product Category Analysis</a:t>
              </a:r>
            </a:p>
          </p:txBody>
        </p:sp>
      </p:grpSp>
      <p:sp>
        <p:nvSpPr>
          <p:cNvPr name="AutoShape 27" id="27"/>
          <p:cNvSpPr/>
          <p:nvPr/>
        </p:nvSpPr>
        <p:spPr>
          <a:xfrm flipH="true" flipV="true">
            <a:off x="10186637" y="7121797"/>
            <a:ext cx="520558" cy="6716"/>
          </a:xfrm>
          <a:prstGeom prst="line">
            <a:avLst/>
          </a:prstGeom>
          <a:ln cap="rnd" w="19050">
            <a:solidFill>
              <a:srgbClr val="000000"/>
            </a:solidFill>
            <a:prstDash val="solid"/>
            <a:headEnd type="none" len="sm" w="sm"/>
            <a:tailEnd type="triangle" len="med" w="lg"/>
          </a:ln>
        </p:spPr>
      </p:sp>
      <p:grpSp>
        <p:nvGrpSpPr>
          <p:cNvPr name="Group 28" id="28"/>
          <p:cNvGrpSpPr/>
          <p:nvPr/>
        </p:nvGrpSpPr>
        <p:grpSpPr>
          <a:xfrm rot="0">
            <a:off x="10395782" y="8216913"/>
            <a:ext cx="2272258" cy="895485"/>
            <a:chOff x="0" y="0"/>
            <a:chExt cx="1109790" cy="437362"/>
          </a:xfrm>
        </p:grpSpPr>
        <p:sp>
          <p:nvSpPr>
            <p:cNvPr name="Freeform 29" id="29"/>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4F4F4"/>
            </a:solidFill>
          </p:spPr>
        </p:sp>
        <p:sp>
          <p:nvSpPr>
            <p:cNvPr name="TextBox 30" id="30"/>
            <p:cNvSpPr txBox="true"/>
            <p:nvPr/>
          </p:nvSpPr>
          <p:spPr>
            <a:xfrm>
              <a:off x="0" y="-28575"/>
              <a:ext cx="1109790" cy="465937"/>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Customer Analysis</a:t>
              </a:r>
            </a:p>
          </p:txBody>
        </p:sp>
      </p:grpSp>
      <p:sp>
        <p:nvSpPr>
          <p:cNvPr name="AutoShape 31" id="31"/>
          <p:cNvSpPr/>
          <p:nvPr/>
        </p:nvSpPr>
        <p:spPr>
          <a:xfrm flipH="true">
            <a:off x="11531911" y="7673674"/>
            <a:ext cx="718161" cy="543238"/>
          </a:xfrm>
          <a:prstGeom prst="line">
            <a:avLst/>
          </a:prstGeom>
          <a:ln cap="rnd" w="19050">
            <a:solidFill>
              <a:srgbClr val="000000"/>
            </a:solidFill>
            <a:prstDash val="solid"/>
            <a:headEnd type="none" len="sm" w="sm"/>
            <a:tailEnd type="triangle" len="med" w="lg"/>
          </a:ln>
        </p:spPr>
      </p:sp>
      <p:grpSp>
        <p:nvGrpSpPr>
          <p:cNvPr name="Group 32" id="32"/>
          <p:cNvGrpSpPr/>
          <p:nvPr/>
        </p:nvGrpSpPr>
        <p:grpSpPr>
          <a:xfrm rot="0">
            <a:off x="10551824" y="910215"/>
            <a:ext cx="2272258" cy="895485"/>
            <a:chOff x="0" y="0"/>
            <a:chExt cx="1109790" cy="437362"/>
          </a:xfrm>
        </p:grpSpPr>
        <p:sp>
          <p:nvSpPr>
            <p:cNvPr name="Freeform 33" id="33"/>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4F4F4"/>
            </a:solidFill>
          </p:spPr>
        </p:sp>
        <p:sp>
          <p:nvSpPr>
            <p:cNvPr name="TextBox 34" id="34"/>
            <p:cNvSpPr txBox="true"/>
            <p:nvPr/>
          </p:nvSpPr>
          <p:spPr>
            <a:xfrm>
              <a:off x="0" y="-28575"/>
              <a:ext cx="1109790" cy="465937"/>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Improve sales​​​</a:t>
              </a:r>
            </a:p>
          </p:txBody>
        </p:sp>
      </p:grpSp>
      <p:sp>
        <p:nvSpPr>
          <p:cNvPr name="AutoShape 35" id="35"/>
          <p:cNvSpPr/>
          <p:nvPr/>
        </p:nvSpPr>
        <p:spPr>
          <a:xfrm flipV="true">
            <a:off x="10998549" y="1805699"/>
            <a:ext cx="368863" cy="515239"/>
          </a:xfrm>
          <a:prstGeom prst="line">
            <a:avLst/>
          </a:prstGeom>
          <a:ln cap="rnd" w="19050">
            <a:solidFill>
              <a:srgbClr val="000000"/>
            </a:solidFill>
            <a:prstDash val="solid"/>
            <a:headEnd type="none" len="sm" w="sm"/>
            <a:tailEnd type="triangle" len="med" w="lg"/>
          </a:ln>
        </p:spPr>
      </p:sp>
      <p:sp>
        <p:nvSpPr>
          <p:cNvPr name="AutoShape 36" id="36"/>
          <p:cNvSpPr/>
          <p:nvPr/>
        </p:nvSpPr>
        <p:spPr>
          <a:xfrm flipV="true">
            <a:off x="13461476" y="4967355"/>
            <a:ext cx="1022308" cy="0"/>
          </a:xfrm>
          <a:prstGeom prst="line">
            <a:avLst/>
          </a:prstGeom>
          <a:ln cap="rnd" w="19050">
            <a:solidFill>
              <a:srgbClr val="000000"/>
            </a:solidFill>
            <a:prstDash val="solid"/>
            <a:headEnd type="none" len="sm" w="sm"/>
            <a:tailEnd type="triangle" len="med" w="lg"/>
          </a:ln>
        </p:spPr>
      </p:sp>
      <p:sp>
        <p:nvSpPr>
          <p:cNvPr name="AutoShape 37" id="37"/>
          <p:cNvSpPr/>
          <p:nvPr/>
        </p:nvSpPr>
        <p:spPr>
          <a:xfrm rot="0">
            <a:off x="0" y="0"/>
            <a:ext cx="5479949" cy="10287000"/>
          </a:xfrm>
          <a:prstGeom prst="rect">
            <a:avLst/>
          </a:prstGeom>
          <a:solidFill>
            <a:srgbClr val="F4F4F4"/>
          </a:solidFill>
        </p:spPr>
      </p:sp>
      <p:grpSp>
        <p:nvGrpSpPr>
          <p:cNvPr name="Group 38" id="38"/>
          <p:cNvGrpSpPr/>
          <p:nvPr/>
        </p:nvGrpSpPr>
        <p:grpSpPr>
          <a:xfrm rot="0">
            <a:off x="766071" y="3411260"/>
            <a:ext cx="3940553" cy="2023110"/>
            <a:chOff x="0" y="0"/>
            <a:chExt cx="2972810" cy="1526263"/>
          </a:xfrm>
        </p:grpSpPr>
        <p:sp>
          <p:nvSpPr>
            <p:cNvPr name="Freeform 39" id="39"/>
            <p:cNvSpPr/>
            <p:nvPr/>
          </p:nvSpPr>
          <p:spPr>
            <a:xfrm flipH="false" flipV="false" rot="0">
              <a:off x="0" y="0"/>
              <a:ext cx="2972810" cy="1526263"/>
            </a:xfrm>
            <a:custGeom>
              <a:avLst/>
              <a:gdLst/>
              <a:ahLst/>
              <a:cxnLst/>
              <a:rect r="r" b="b" t="t" l="l"/>
              <a:pathLst>
                <a:path h="1526263" w="2972810">
                  <a:moveTo>
                    <a:pt x="58940" y="0"/>
                  </a:moveTo>
                  <a:lnTo>
                    <a:pt x="2913870" y="0"/>
                  </a:lnTo>
                  <a:cubicBezTo>
                    <a:pt x="2946422" y="0"/>
                    <a:pt x="2972810" y="26388"/>
                    <a:pt x="2972810" y="58940"/>
                  </a:cubicBezTo>
                  <a:lnTo>
                    <a:pt x="2972810" y="1467323"/>
                  </a:lnTo>
                  <a:cubicBezTo>
                    <a:pt x="2972810" y="1499875"/>
                    <a:pt x="2946422" y="1526263"/>
                    <a:pt x="2913870" y="1526263"/>
                  </a:cubicBezTo>
                  <a:lnTo>
                    <a:pt x="58940" y="1526263"/>
                  </a:lnTo>
                  <a:cubicBezTo>
                    <a:pt x="26388" y="1526263"/>
                    <a:pt x="0" y="1499875"/>
                    <a:pt x="0" y="1467323"/>
                  </a:cubicBezTo>
                  <a:lnTo>
                    <a:pt x="0" y="58940"/>
                  </a:lnTo>
                  <a:cubicBezTo>
                    <a:pt x="0" y="26388"/>
                    <a:pt x="26388" y="0"/>
                    <a:pt x="58940" y="0"/>
                  </a:cubicBezTo>
                  <a:close/>
                </a:path>
              </a:pathLst>
            </a:custGeom>
            <a:solidFill>
              <a:srgbClr val="FFFFFF"/>
            </a:solidFill>
            <a:ln w="9525" cap="rnd">
              <a:solidFill>
                <a:srgbClr val="000000"/>
              </a:solidFill>
              <a:prstDash val="solid"/>
              <a:round/>
            </a:ln>
          </p:spPr>
        </p:sp>
        <p:sp>
          <p:nvSpPr>
            <p:cNvPr name="TextBox 40" id="40"/>
            <p:cNvSpPr txBox="true"/>
            <p:nvPr/>
          </p:nvSpPr>
          <p:spPr>
            <a:xfrm>
              <a:off x="0" y="-38100"/>
              <a:ext cx="2972810" cy="1564363"/>
            </a:xfrm>
            <a:prstGeom prst="rect">
              <a:avLst/>
            </a:prstGeom>
          </p:spPr>
          <p:txBody>
            <a:bodyPr anchor="b" rtlCol="false" tIns="254000" lIns="254000" bIns="254000" rIns="254000"/>
            <a:lstStyle/>
            <a:p>
              <a:pPr algn="l">
                <a:lnSpc>
                  <a:spcPts val="2520"/>
                </a:lnSpc>
              </a:pPr>
              <a:r>
                <a:rPr lang="en-US" sz="1800">
                  <a:solidFill>
                    <a:srgbClr val="9600F2"/>
                  </a:solidFill>
                  <a:latin typeface="IBM Plex Sans Bold"/>
                </a:rPr>
                <a:t>AIM:</a:t>
              </a:r>
              <a:r>
                <a:rPr lang="en-US" sz="1800">
                  <a:solidFill>
                    <a:srgbClr val="000000"/>
                  </a:solidFill>
                  <a:latin typeface="IBM Plex Sans"/>
                </a:rPr>
                <a:t>   Provide data-driven insights about business and understand customer behaviors, product behavior, store behavior, channel behavior, etc... </a:t>
              </a:r>
            </a:p>
          </p:txBody>
        </p:sp>
      </p:grpSp>
      <p:grpSp>
        <p:nvGrpSpPr>
          <p:cNvPr name="Group 41" id="41"/>
          <p:cNvGrpSpPr/>
          <p:nvPr/>
        </p:nvGrpSpPr>
        <p:grpSpPr>
          <a:xfrm rot="0">
            <a:off x="996319" y="8774301"/>
            <a:ext cx="3134142" cy="483999"/>
            <a:chOff x="0" y="0"/>
            <a:chExt cx="4178856" cy="645332"/>
          </a:xfrm>
        </p:grpSpPr>
        <p:sp>
          <p:nvSpPr>
            <p:cNvPr name="AutoShape 42" id="42"/>
            <p:cNvSpPr/>
            <p:nvPr/>
          </p:nvSpPr>
          <p:spPr>
            <a:xfrm rot="0">
              <a:off x="0" y="0"/>
              <a:ext cx="4178856" cy="645332"/>
            </a:xfrm>
            <a:prstGeom prst="rect">
              <a:avLst/>
            </a:prstGeom>
            <a:solidFill>
              <a:srgbClr val="9600F2"/>
            </a:solidFill>
          </p:spPr>
        </p:sp>
        <p:sp>
          <p:nvSpPr>
            <p:cNvPr name="TextBox 43" id="43"/>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2" action="ppaction://hlinksldjump"/>
                </a:rPr>
                <a:t>BACK TO AGENDA PAGE</a:t>
              </a:r>
            </a:p>
          </p:txBody>
        </p:sp>
      </p:grpSp>
      <p:grpSp>
        <p:nvGrpSpPr>
          <p:cNvPr name="Group 44" id="44"/>
          <p:cNvGrpSpPr/>
          <p:nvPr/>
        </p:nvGrpSpPr>
        <p:grpSpPr>
          <a:xfrm rot="0">
            <a:off x="1028700" y="1127332"/>
            <a:ext cx="3516876" cy="431386"/>
            <a:chOff x="0" y="0"/>
            <a:chExt cx="4689168" cy="575182"/>
          </a:xfrm>
        </p:grpSpPr>
        <p:sp>
          <p:nvSpPr>
            <p:cNvPr name="Freeform 45" id="45"/>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6" id="46"/>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rPr>
                <a:t>AnalytixLab</a:t>
              </a:r>
            </a:p>
          </p:txBody>
        </p:sp>
      </p:grpSp>
      <p:sp>
        <p:nvSpPr>
          <p:cNvPr name="AutoShape 47" id="47"/>
          <p:cNvSpPr/>
          <p:nvPr/>
        </p:nvSpPr>
        <p:spPr>
          <a:xfrm flipH="true" flipV="true">
            <a:off x="8915935" y="1805699"/>
            <a:ext cx="420399" cy="548681"/>
          </a:xfrm>
          <a:prstGeom prst="line">
            <a:avLst/>
          </a:prstGeom>
          <a:ln cap="rnd" w="19050">
            <a:solidFill>
              <a:srgbClr val="000000"/>
            </a:solidFill>
            <a:prstDash val="solid"/>
            <a:headEnd type="none" len="sm" w="sm"/>
            <a:tailEnd type="triangle" len="med" w="lg"/>
          </a:ln>
        </p:spPr>
      </p:sp>
      <p:grpSp>
        <p:nvGrpSpPr>
          <p:cNvPr name="Group 48" id="48"/>
          <p:cNvGrpSpPr/>
          <p:nvPr/>
        </p:nvGrpSpPr>
        <p:grpSpPr>
          <a:xfrm rot="0">
            <a:off x="7923903" y="895283"/>
            <a:ext cx="2272258" cy="957262"/>
            <a:chOff x="0" y="0"/>
            <a:chExt cx="1109790" cy="467535"/>
          </a:xfrm>
        </p:grpSpPr>
        <p:sp>
          <p:nvSpPr>
            <p:cNvPr name="Freeform 49" id="49"/>
            <p:cNvSpPr/>
            <p:nvPr/>
          </p:nvSpPr>
          <p:spPr>
            <a:xfrm flipH="false" flipV="false" rot="0">
              <a:off x="0" y="0"/>
              <a:ext cx="1109790" cy="467535"/>
            </a:xfrm>
            <a:custGeom>
              <a:avLst/>
              <a:gdLst/>
              <a:ahLst/>
              <a:cxnLst/>
              <a:rect r="r" b="b" t="t" l="l"/>
              <a:pathLst>
                <a:path h="467535" w="1109790">
                  <a:moveTo>
                    <a:pt x="0" y="0"/>
                  </a:moveTo>
                  <a:lnTo>
                    <a:pt x="1109790" y="0"/>
                  </a:lnTo>
                  <a:lnTo>
                    <a:pt x="1109790" y="467535"/>
                  </a:lnTo>
                  <a:lnTo>
                    <a:pt x="0" y="467535"/>
                  </a:lnTo>
                  <a:close/>
                </a:path>
              </a:pathLst>
            </a:custGeom>
            <a:solidFill>
              <a:srgbClr val="F4F4F4"/>
            </a:solidFill>
          </p:spPr>
        </p:sp>
        <p:sp>
          <p:nvSpPr>
            <p:cNvPr name="TextBox 50" id="50"/>
            <p:cNvSpPr txBox="true"/>
            <p:nvPr/>
          </p:nvSpPr>
          <p:spPr>
            <a:xfrm>
              <a:off x="0" y="-28575"/>
              <a:ext cx="1109790" cy="496110"/>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Enhance customer acquisition </a:t>
              </a:r>
            </a:p>
          </p:txBody>
        </p:sp>
      </p:grpSp>
      <p:grpSp>
        <p:nvGrpSpPr>
          <p:cNvPr name="Group 51" id="51"/>
          <p:cNvGrpSpPr/>
          <p:nvPr/>
        </p:nvGrpSpPr>
        <p:grpSpPr>
          <a:xfrm rot="0">
            <a:off x="13599283" y="926171"/>
            <a:ext cx="2272258" cy="895485"/>
            <a:chOff x="0" y="0"/>
            <a:chExt cx="1109790" cy="437362"/>
          </a:xfrm>
        </p:grpSpPr>
        <p:sp>
          <p:nvSpPr>
            <p:cNvPr name="Freeform 52" id="52"/>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4F4F4"/>
            </a:solidFill>
          </p:spPr>
        </p:sp>
        <p:sp>
          <p:nvSpPr>
            <p:cNvPr name="TextBox 53" id="53"/>
            <p:cNvSpPr txBox="true"/>
            <p:nvPr/>
          </p:nvSpPr>
          <p:spPr>
            <a:xfrm>
              <a:off x="0" y="-28575"/>
              <a:ext cx="1109790" cy="465937"/>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Increase Revenue​​​</a:t>
              </a:r>
            </a:p>
          </p:txBody>
        </p:sp>
      </p:grpSp>
      <p:sp>
        <p:nvSpPr>
          <p:cNvPr name="AutoShape 54" id="54"/>
          <p:cNvSpPr/>
          <p:nvPr/>
        </p:nvSpPr>
        <p:spPr>
          <a:xfrm flipV="true">
            <a:off x="12668041" y="1772257"/>
            <a:ext cx="923966" cy="1093842"/>
          </a:xfrm>
          <a:prstGeom prst="line">
            <a:avLst/>
          </a:prstGeom>
          <a:ln cap="rnd" w="19050">
            <a:solidFill>
              <a:srgbClr val="000000"/>
            </a:solidFill>
            <a:prstDash val="solid"/>
            <a:headEnd type="none" len="sm" w="sm"/>
            <a:tailEnd type="triangle" len="med" w="lg"/>
          </a:ln>
        </p:spPr>
      </p:sp>
      <p:grpSp>
        <p:nvGrpSpPr>
          <p:cNvPr name="Group 55" id="55"/>
          <p:cNvGrpSpPr/>
          <p:nvPr/>
        </p:nvGrpSpPr>
        <p:grpSpPr>
          <a:xfrm rot="0">
            <a:off x="13592007" y="8326558"/>
            <a:ext cx="2272258" cy="895485"/>
            <a:chOff x="0" y="0"/>
            <a:chExt cx="1109790" cy="437362"/>
          </a:xfrm>
        </p:grpSpPr>
        <p:sp>
          <p:nvSpPr>
            <p:cNvPr name="Freeform 56" id="56"/>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4F4F4"/>
            </a:solidFill>
          </p:spPr>
        </p:sp>
        <p:sp>
          <p:nvSpPr>
            <p:cNvPr name="TextBox 57" id="57"/>
            <p:cNvSpPr txBox="true"/>
            <p:nvPr/>
          </p:nvSpPr>
          <p:spPr>
            <a:xfrm>
              <a:off x="0" y="-28575"/>
              <a:ext cx="1109790" cy="465937"/>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a:rPr>
                <a:t>Descriptive Analytics</a:t>
              </a:r>
            </a:p>
          </p:txBody>
        </p:sp>
      </p:grpSp>
      <p:sp>
        <p:nvSpPr>
          <p:cNvPr name="AutoShape 58" id="58"/>
          <p:cNvSpPr/>
          <p:nvPr/>
        </p:nvSpPr>
        <p:spPr>
          <a:xfrm>
            <a:off x="13820557" y="7775724"/>
            <a:ext cx="538803" cy="550835"/>
          </a:xfrm>
          <a:prstGeom prst="line">
            <a:avLst/>
          </a:prstGeom>
          <a:ln cap="rnd" w="19050">
            <a:solidFill>
              <a:srgbClr val="000000"/>
            </a:solidFill>
            <a:prstDash val="solid"/>
            <a:headEnd type="none" len="sm" w="sm"/>
            <a:tailEnd type="triangle" len="med" w="lg"/>
          </a:ln>
        </p:spPr>
      </p:sp>
      <p:grpSp>
        <p:nvGrpSpPr>
          <p:cNvPr name="Group 59" id="59"/>
          <p:cNvGrpSpPr/>
          <p:nvPr/>
        </p:nvGrpSpPr>
        <p:grpSpPr>
          <a:xfrm rot="0">
            <a:off x="14735412" y="6690286"/>
            <a:ext cx="2272258" cy="957262"/>
            <a:chOff x="0" y="0"/>
            <a:chExt cx="1109790" cy="467535"/>
          </a:xfrm>
        </p:grpSpPr>
        <p:sp>
          <p:nvSpPr>
            <p:cNvPr name="Freeform 60" id="60"/>
            <p:cNvSpPr/>
            <p:nvPr/>
          </p:nvSpPr>
          <p:spPr>
            <a:xfrm flipH="false" flipV="false" rot="0">
              <a:off x="0" y="0"/>
              <a:ext cx="1109790" cy="467535"/>
            </a:xfrm>
            <a:custGeom>
              <a:avLst/>
              <a:gdLst/>
              <a:ahLst/>
              <a:cxnLst/>
              <a:rect r="r" b="b" t="t" l="l"/>
              <a:pathLst>
                <a:path h="467535" w="1109790">
                  <a:moveTo>
                    <a:pt x="0" y="0"/>
                  </a:moveTo>
                  <a:lnTo>
                    <a:pt x="1109790" y="0"/>
                  </a:lnTo>
                  <a:lnTo>
                    <a:pt x="1109790" y="467535"/>
                  </a:lnTo>
                  <a:lnTo>
                    <a:pt x="0" y="467535"/>
                  </a:lnTo>
                  <a:close/>
                </a:path>
              </a:pathLst>
            </a:custGeom>
            <a:solidFill>
              <a:srgbClr val="F4F4F4"/>
            </a:solidFill>
          </p:spPr>
        </p:sp>
        <p:sp>
          <p:nvSpPr>
            <p:cNvPr name="TextBox 61" id="61"/>
            <p:cNvSpPr txBox="true"/>
            <p:nvPr/>
          </p:nvSpPr>
          <p:spPr>
            <a:xfrm>
              <a:off x="0" y="-28575"/>
              <a:ext cx="1109790" cy="496110"/>
            </a:xfrm>
            <a:prstGeom prst="rect">
              <a:avLst/>
            </a:prstGeom>
          </p:spPr>
          <p:txBody>
            <a:bodyPr anchor="ctr" rtlCol="false" tIns="254000" lIns="254000" bIns="254000" rIns="254000"/>
            <a:lstStyle/>
            <a:p>
              <a:pPr algn="ctr">
                <a:lnSpc>
                  <a:spcPts val="2100"/>
                </a:lnSpc>
              </a:pPr>
              <a:r>
                <a:rPr lang="en-US" sz="1500">
                  <a:solidFill>
                    <a:srgbClr val="000000"/>
                  </a:solidFill>
                  <a:latin typeface="IBM Plex Sans Bold"/>
                </a:rPr>
                <a:t>Sales Patterns and Trends</a:t>
              </a:r>
            </a:p>
          </p:txBody>
        </p:sp>
      </p:grpSp>
      <p:sp>
        <p:nvSpPr>
          <p:cNvPr name="AutoShape 62" id="62"/>
          <p:cNvSpPr/>
          <p:nvPr/>
        </p:nvSpPr>
        <p:spPr>
          <a:xfrm>
            <a:off x="13799760" y="7028276"/>
            <a:ext cx="935652" cy="140642"/>
          </a:xfrm>
          <a:prstGeom prst="line">
            <a:avLst/>
          </a:prstGeom>
          <a:ln cap="rnd" w="19050">
            <a:solidFill>
              <a:srgbClr val="000000"/>
            </a:solidFill>
            <a:prstDash val="solid"/>
            <a:headEnd type="none" len="sm" w="sm"/>
            <a:tailEnd type="triangle" len="med" w="lg"/>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3133185"/>
            <a:ext cx="5029200" cy="4881017"/>
          </a:xfrm>
          <a:prstGeom prst="rect">
            <a:avLst/>
          </a:prstGeom>
          <a:solidFill>
            <a:srgbClr val="F4F4F4"/>
          </a:solidFill>
        </p:spPr>
      </p:sp>
      <p:sp>
        <p:nvSpPr>
          <p:cNvPr name="Freeform 3" id="3"/>
          <p:cNvSpPr/>
          <p:nvPr/>
        </p:nvSpPr>
        <p:spPr>
          <a:xfrm flipH="false" flipV="false" rot="2424083">
            <a:off x="-3396491" y="7879785"/>
            <a:ext cx="7875446" cy="5741916"/>
          </a:xfrm>
          <a:custGeom>
            <a:avLst/>
            <a:gdLst/>
            <a:ahLst/>
            <a:cxnLst/>
            <a:rect r="r" b="b" t="t" l="l"/>
            <a:pathLst>
              <a:path h="5741916" w="7875446">
                <a:moveTo>
                  <a:pt x="0" y="0"/>
                </a:moveTo>
                <a:lnTo>
                  <a:pt x="7875446" y="0"/>
                </a:lnTo>
                <a:lnTo>
                  <a:pt x="7875446" y="5741917"/>
                </a:lnTo>
                <a:lnTo>
                  <a:pt x="0" y="5741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6629400" y="3133185"/>
            <a:ext cx="5029200" cy="4881017"/>
          </a:xfrm>
          <a:prstGeom prst="rect">
            <a:avLst/>
          </a:prstGeom>
          <a:solidFill>
            <a:srgbClr val="F4F4F4"/>
          </a:solidFill>
        </p:spPr>
      </p:sp>
      <p:sp>
        <p:nvSpPr>
          <p:cNvPr name="Freeform 5" id="5"/>
          <p:cNvSpPr/>
          <p:nvPr/>
        </p:nvSpPr>
        <p:spPr>
          <a:xfrm flipH="false" flipV="false" rot="0">
            <a:off x="7601976" y="4097811"/>
            <a:ext cx="515530" cy="446167"/>
          </a:xfrm>
          <a:custGeom>
            <a:avLst/>
            <a:gdLst/>
            <a:ahLst/>
            <a:cxnLst/>
            <a:rect r="r" b="b" t="t" l="l"/>
            <a:pathLst>
              <a:path h="446167" w="515530">
                <a:moveTo>
                  <a:pt x="0" y="0"/>
                </a:moveTo>
                <a:lnTo>
                  <a:pt x="515530" y="0"/>
                </a:lnTo>
                <a:lnTo>
                  <a:pt x="515530" y="446168"/>
                </a:lnTo>
                <a:lnTo>
                  <a:pt x="0" y="446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29164" y="4102798"/>
            <a:ext cx="589451" cy="436194"/>
          </a:xfrm>
          <a:custGeom>
            <a:avLst/>
            <a:gdLst/>
            <a:ahLst/>
            <a:cxnLst/>
            <a:rect r="r" b="b" t="t" l="l"/>
            <a:pathLst>
              <a:path h="436194" w="589451">
                <a:moveTo>
                  <a:pt x="0" y="0"/>
                </a:moveTo>
                <a:lnTo>
                  <a:pt x="589452" y="0"/>
                </a:lnTo>
                <a:lnTo>
                  <a:pt x="589452" y="436194"/>
                </a:lnTo>
                <a:lnTo>
                  <a:pt x="0" y="4361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rot="0">
            <a:off x="12230100" y="3133185"/>
            <a:ext cx="5029200" cy="4881017"/>
          </a:xfrm>
          <a:prstGeom prst="rect">
            <a:avLst/>
          </a:prstGeom>
          <a:solidFill>
            <a:srgbClr val="F4F4F4"/>
          </a:solidFill>
        </p:spPr>
      </p:sp>
      <p:sp>
        <p:nvSpPr>
          <p:cNvPr name="Freeform 8" id="8"/>
          <p:cNvSpPr/>
          <p:nvPr/>
        </p:nvSpPr>
        <p:spPr>
          <a:xfrm flipH="false" flipV="false" rot="0">
            <a:off x="13245906" y="4076738"/>
            <a:ext cx="459015" cy="488313"/>
          </a:xfrm>
          <a:custGeom>
            <a:avLst/>
            <a:gdLst/>
            <a:ahLst/>
            <a:cxnLst/>
            <a:rect r="r" b="b" t="t" l="l"/>
            <a:pathLst>
              <a:path h="488313" w="459015">
                <a:moveTo>
                  <a:pt x="0" y="0"/>
                </a:moveTo>
                <a:lnTo>
                  <a:pt x="459015" y="0"/>
                </a:lnTo>
                <a:lnTo>
                  <a:pt x="459015" y="488314"/>
                </a:lnTo>
                <a:lnTo>
                  <a:pt x="0" y="48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4125158" y="8774301"/>
            <a:ext cx="3134142" cy="483999"/>
            <a:chOff x="0" y="0"/>
            <a:chExt cx="4178856" cy="645332"/>
          </a:xfrm>
        </p:grpSpPr>
        <p:sp>
          <p:nvSpPr>
            <p:cNvPr name="AutoShape 10" id="10"/>
            <p:cNvSpPr/>
            <p:nvPr/>
          </p:nvSpPr>
          <p:spPr>
            <a:xfrm rot="0">
              <a:off x="0" y="0"/>
              <a:ext cx="4178856" cy="645332"/>
            </a:xfrm>
            <a:prstGeom prst="rect">
              <a:avLst/>
            </a:prstGeom>
            <a:solidFill>
              <a:srgbClr val="9600F2"/>
            </a:solidFill>
          </p:spPr>
        </p:sp>
        <p:sp>
          <p:nvSpPr>
            <p:cNvPr name="TextBox 11" id="11"/>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IBM Plex Sans Bold"/>
                  <a:hlinkClick r:id="rId10" action="ppaction://hlinksldjump"/>
                </a:rPr>
                <a:t>BACK TO AGENDA PAGE</a:t>
              </a:r>
            </a:p>
          </p:txBody>
        </p:sp>
      </p:grpSp>
      <p:sp>
        <p:nvSpPr>
          <p:cNvPr name="TextBox 12" id="12"/>
          <p:cNvSpPr txBox="true"/>
          <p:nvPr/>
        </p:nvSpPr>
        <p:spPr>
          <a:xfrm rot="0">
            <a:off x="6629400" y="1009609"/>
            <a:ext cx="10629900" cy="1295400"/>
          </a:xfrm>
          <a:prstGeom prst="rect">
            <a:avLst/>
          </a:prstGeom>
        </p:spPr>
        <p:txBody>
          <a:bodyPr anchor="t" rtlCol="false" tIns="0" lIns="0" bIns="0" rIns="0">
            <a:spAutoFit/>
          </a:bodyPr>
          <a:lstStyle/>
          <a:p>
            <a:pPr algn="r" marL="0" indent="0" lvl="0">
              <a:lnSpc>
                <a:spcPts val="10200"/>
              </a:lnSpc>
              <a:spcBef>
                <a:spcPct val="0"/>
              </a:spcBef>
            </a:pPr>
            <a:r>
              <a:rPr lang="en-US" sz="8500" u="none">
                <a:solidFill>
                  <a:srgbClr val="000000"/>
                </a:solidFill>
                <a:latin typeface="IBM Plex Sans"/>
              </a:rPr>
              <a:t>Industry </a:t>
            </a:r>
            <a:r>
              <a:rPr lang="en-US" sz="8500" u="none">
                <a:solidFill>
                  <a:srgbClr val="000000"/>
                </a:solidFill>
                <a:latin typeface="IBM Plex Sans Bold"/>
              </a:rPr>
              <a:t>Analysis</a:t>
            </a:r>
          </a:p>
        </p:txBody>
      </p:sp>
      <p:grpSp>
        <p:nvGrpSpPr>
          <p:cNvPr name="Group 13" id="13"/>
          <p:cNvGrpSpPr/>
          <p:nvPr/>
        </p:nvGrpSpPr>
        <p:grpSpPr>
          <a:xfrm rot="0">
            <a:off x="1028700" y="3140791"/>
            <a:ext cx="5029200" cy="4054836"/>
            <a:chOff x="0" y="0"/>
            <a:chExt cx="6705600" cy="5406448"/>
          </a:xfrm>
        </p:grpSpPr>
        <p:sp>
          <p:nvSpPr>
            <p:cNvPr name="TextBox 14" id="14"/>
            <p:cNvSpPr txBox="true"/>
            <p:nvPr/>
          </p:nvSpPr>
          <p:spPr>
            <a:xfrm rot="0">
              <a:off x="0" y="-28575"/>
              <a:ext cx="6705600" cy="590367"/>
            </a:xfrm>
            <a:prstGeom prst="rect">
              <a:avLst/>
            </a:prstGeom>
          </p:spPr>
          <p:txBody>
            <a:bodyPr anchor="t" rtlCol="false" tIns="0" lIns="0" bIns="0" rIns="0">
              <a:spAutoFit/>
            </a:bodyPr>
            <a:lstStyle/>
            <a:p>
              <a:pPr algn="l">
                <a:lnSpc>
                  <a:spcPts val="3637"/>
                </a:lnSpc>
              </a:pPr>
              <a:r>
                <a:rPr lang="en-US" sz="2798">
                  <a:solidFill>
                    <a:srgbClr val="000000"/>
                  </a:solidFill>
                  <a:latin typeface="IBM Plex Sans Bold"/>
                </a:rPr>
                <a:t>Data Overview</a:t>
              </a:r>
            </a:p>
          </p:txBody>
        </p:sp>
        <p:sp>
          <p:nvSpPr>
            <p:cNvPr name="TextBox 15" id="15"/>
            <p:cNvSpPr txBox="true"/>
            <p:nvPr/>
          </p:nvSpPr>
          <p:spPr>
            <a:xfrm rot="0">
              <a:off x="0" y="1054737"/>
              <a:ext cx="6705600" cy="4352008"/>
            </a:xfrm>
            <a:prstGeom prst="rect">
              <a:avLst/>
            </a:prstGeom>
          </p:spPr>
          <p:txBody>
            <a:bodyPr anchor="t" rtlCol="false" tIns="0" lIns="0" bIns="0" rIns="0">
              <a:spAutoFit/>
            </a:bodyPr>
            <a:lstStyle/>
            <a:p>
              <a:pPr algn="l">
                <a:lnSpc>
                  <a:spcPts val="3247"/>
                </a:lnSpc>
              </a:pPr>
              <a:r>
                <a:rPr lang="en-US" sz="2498">
                  <a:solidFill>
                    <a:srgbClr val="000000"/>
                  </a:solidFill>
                  <a:latin typeface="IBM Plex Sans"/>
                </a:rPr>
                <a:t>Data consists of 6 tables​</a:t>
              </a:r>
            </a:p>
            <a:p>
              <a:pPr algn="l" marL="539373" indent="-269686" lvl="1">
                <a:lnSpc>
                  <a:spcPts val="3247"/>
                </a:lnSpc>
                <a:buFont typeface="Arial"/>
                <a:buChar char="•"/>
              </a:pPr>
              <a:r>
                <a:rPr lang="en-US" sz="2498">
                  <a:solidFill>
                    <a:srgbClr val="000000"/>
                  </a:solidFill>
                  <a:latin typeface="IBM Plex Sans"/>
                </a:rPr>
                <a:t>Customer-99K ​</a:t>
              </a:r>
            </a:p>
            <a:p>
              <a:pPr algn="l" marL="539373" indent="-269686" lvl="1">
                <a:lnSpc>
                  <a:spcPts val="3247"/>
                </a:lnSpc>
                <a:buFont typeface="Arial"/>
                <a:buChar char="•"/>
              </a:pPr>
              <a:r>
                <a:rPr lang="en-US" sz="2498">
                  <a:solidFill>
                    <a:srgbClr val="000000"/>
                  </a:solidFill>
                  <a:latin typeface="IBM Plex Sans"/>
                </a:rPr>
                <a:t>Orders-1.1265 lakh</a:t>
              </a:r>
            </a:p>
            <a:p>
              <a:pPr algn="l" marL="539373" indent="-269686" lvl="1">
                <a:lnSpc>
                  <a:spcPts val="3247"/>
                </a:lnSpc>
                <a:buFont typeface="Arial"/>
                <a:buChar char="•"/>
              </a:pPr>
              <a:r>
                <a:rPr lang="en-US" sz="2498">
                  <a:solidFill>
                    <a:srgbClr val="000000"/>
                  </a:solidFill>
                  <a:latin typeface="IBM Plex Sans"/>
                </a:rPr>
                <a:t>Orders payment-​1.038 lakh</a:t>
              </a:r>
            </a:p>
            <a:p>
              <a:pPr algn="l" marL="539373" indent="-269686" lvl="1">
                <a:lnSpc>
                  <a:spcPts val="3247"/>
                </a:lnSpc>
                <a:buFont typeface="Arial"/>
                <a:buChar char="•"/>
              </a:pPr>
              <a:r>
                <a:rPr lang="en-US" sz="2498">
                  <a:solidFill>
                    <a:srgbClr val="000000"/>
                  </a:solidFill>
                  <a:latin typeface="IBM Plex Sans"/>
                </a:rPr>
                <a:t>Order review rating​-100000​</a:t>
              </a:r>
            </a:p>
            <a:p>
              <a:pPr algn="l" marL="539373" indent="-269686" lvl="1">
                <a:lnSpc>
                  <a:spcPts val="3247"/>
                </a:lnSpc>
                <a:buFont typeface="Arial"/>
                <a:buChar char="•"/>
              </a:pPr>
              <a:r>
                <a:rPr lang="en-US" sz="2498">
                  <a:solidFill>
                    <a:srgbClr val="000000"/>
                  </a:solidFill>
                  <a:latin typeface="IBM Plex Sans"/>
                </a:rPr>
                <a:t>Store info-535​</a:t>
              </a:r>
            </a:p>
            <a:p>
              <a:pPr algn="l" marL="539373" indent="-269686" lvl="1">
                <a:lnSpc>
                  <a:spcPts val="3247"/>
                </a:lnSpc>
                <a:buFont typeface="Arial"/>
                <a:buChar char="•"/>
              </a:pPr>
              <a:r>
                <a:rPr lang="en-US" sz="2498">
                  <a:solidFill>
                    <a:srgbClr val="000000"/>
                  </a:solidFill>
                  <a:latin typeface="IBM Plex Sans"/>
                </a:rPr>
                <a:t>Product info-32951</a:t>
              </a:r>
            </a:p>
            <a:p>
              <a:pPr algn="l">
                <a:lnSpc>
                  <a:spcPts val="3247"/>
                </a:lnSpc>
              </a:pPr>
            </a:p>
          </p:txBody>
        </p:sp>
      </p:grpSp>
      <p:grpSp>
        <p:nvGrpSpPr>
          <p:cNvPr name="Group 16" id="16"/>
          <p:cNvGrpSpPr/>
          <p:nvPr/>
        </p:nvGrpSpPr>
        <p:grpSpPr>
          <a:xfrm rot="0">
            <a:off x="12271246" y="3159826"/>
            <a:ext cx="3707825" cy="2009806"/>
            <a:chOff x="0" y="0"/>
            <a:chExt cx="4943766" cy="2679741"/>
          </a:xfrm>
        </p:grpSpPr>
        <p:sp>
          <p:nvSpPr>
            <p:cNvPr name="TextBox 17" id="17"/>
            <p:cNvSpPr txBox="true"/>
            <p:nvPr/>
          </p:nvSpPr>
          <p:spPr>
            <a:xfrm rot="0">
              <a:off x="0" y="-28575"/>
              <a:ext cx="4943766" cy="590761"/>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Missing Data</a:t>
              </a:r>
            </a:p>
          </p:txBody>
        </p:sp>
        <p:sp>
          <p:nvSpPr>
            <p:cNvPr name="TextBox 18" id="18"/>
            <p:cNvSpPr txBox="true"/>
            <p:nvPr/>
          </p:nvSpPr>
          <p:spPr>
            <a:xfrm rot="0">
              <a:off x="0" y="1055497"/>
              <a:ext cx="4943766" cy="1624542"/>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rPr>
                <a:t>There is 1 order_id for which payment type and payment value is missing</a:t>
              </a:r>
            </a:p>
          </p:txBody>
        </p:sp>
      </p:grpSp>
      <p:grpSp>
        <p:nvGrpSpPr>
          <p:cNvPr name="Group 19" id="19"/>
          <p:cNvGrpSpPr/>
          <p:nvPr/>
        </p:nvGrpSpPr>
        <p:grpSpPr>
          <a:xfrm rot="0">
            <a:off x="6629400" y="3140791"/>
            <a:ext cx="5029200" cy="4057681"/>
            <a:chOff x="0" y="0"/>
            <a:chExt cx="6705600" cy="5410241"/>
          </a:xfrm>
        </p:grpSpPr>
        <p:sp>
          <p:nvSpPr>
            <p:cNvPr name="TextBox 20" id="20"/>
            <p:cNvSpPr txBox="true"/>
            <p:nvPr/>
          </p:nvSpPr>
          <p:spPr>
            <a:xfrm rot="0">
              <a:off x="0" y="-28575"/>
              <a:ext cx="6705600" cy="590761"/>
            </a:xfrm>
            <a:prstGeom prst="rect">
              <a:avLst/>
            </a:prstGeom>
          </p:spPr>
          <p:txBody>
            <a:bodyPr anchor="t" rtlCol="false" tIns="0" lIns="0" bIns="0" rIns="0">
              <a:spAutoFit/>
            </a:bodyPr>
            <a:lstStyle/>
            <a:p>
              <a:pPr algn="l">
                <a:lnSpc>
                  <a:spcPts val="3640"/>
                </a:lnSpc>
              </a:pPr>
              <a:r>
                <a:rPr lang="en-US" sz="2800">
                  <a:solidFill>
                    <a:srgbClr val="000000"/>
                  </a:solidFill>
                  <a:latin typeface="IBM Plex Sans Bold"/>
                </a:rPr>
                <a:t>Duplicate Records</a:t>
              </a:r>
            </a:p>
          </p:txBody>
        </p:sp>
        <p:sp>
          <p:nvSpPr>
            <p:cNvPr name="TextBox 21" id="21"/>
            <p:cNvSpPr txBox="true"/>
            <p:nvPr/>
          </p:nvSpPr>
          <p:spPr>
            <a:xfrm rot="0">
              <a:off x="0" y="1055497"/>
              <a:ext cx="6705600" cy="4355042"/>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rPr>
                <a:t>Data consists of 6 tables​</a:t>
              </a:r>
            </a:p>
            <a:p>
              <a:pPr algn="l" marL="539751" indent="-269876" lvl="1">
                <a:lnSpc>
                  <a:spcPts val="3250"/>
                </a:lnSpc>
                <a:buFont typeface="Arial"/>
                <a:buChar char="•"/>
              </a:pPr>
              <a:r>
                <a:rPr lang="en-US" sz="2500">
                  <a:solidFill>
                    <a:srgbClr val="000000"/>
                  </a:solidFill>
                  <a:latin typeface="IBM Plex Sans"/>
                </a:rPr>
                <a:t>Customer-No duplicate</a:t>
              </a:r>
            </a:p>
            <a:p>
              <a:pPr algn="l" marL="539751" indent="-269876" lvl="1">
                <a:lnSpc>
                  <a:spcPts val="3250"/>
                </a:lnSpc>
                <a:buFont typeface="Arial"/>
                <a:buChar char="•"/>
              </a:pPr>
              <a:r>
                <a:rPr lang="en-US" sz="2500">
                  <a:solidFill>
                    <a:srgbClr val="000000"/>
                  </a:solidFill>
                  <a:latin typeface="IBM Plex Sans"/>
                </a:rPr>
                <a:t>Orders-98666 distinct order_id</a:t>
              </a:r>
            </a:p>
            <a:p>
              <a:pPr algn="l" marL="539751" indent="-269876" lvl="1">
                <a:lnSpc>
                  <a:spcPts val="3250"/>
                </a:lnSpc>
                <a:buFont typeface="Arial"/>
                <a:buChar char="•"/>
              </a:pPr>
              <a:r>
                <a:rPr lang="en-US" sz="2500">
                  <a:solidFill>
                    <a:srgbClr val="000000"/>
                  </a:solidFill>
                  <a:latin typeface="IBM Plex Sans"/>
                </a:rPr>
                <a:t>Orders payment-99440 </a:t>
              </a:r>
            </a:p>
            <a:p>
              <a:pPr algn="l" marL="539751" indent="-269876" lvl="1">
                <a:lnSpc>
                  <a:spcPts val="3250"/>
                </a:lnSpc>
                <a:buFont typeface="Arial"/>
                <a:buChar char="•"/>
              </a:pPr>
              <a:r>
                <a:rPr lang="en-US" sz="2500">
                  <a:solidFill>
                    <a:srgbClr val="000000"/>
                  </a:solidFill>
                  <a:latin typeface="IBM Plex Sans"/>
                </a:rPr>
                <a:t>Order review rating​-98886</a:t>
              </a:r>
            </a:p>
            <a:p>
              <a:pPr algn="l" marL="539751" indent="-269876" lvl="1">
                <a:lnSpc>
                  <a:spcPts val="3250"/>
                </a:lnSpc>
                <a:buFont typeface="Arial"/>
                <a:buChar char="•"/>
              </a:pPr>
              <a:r>
                <a:rPr lang="en-US" sz="2500">
                  <a:solidFill>
                    <a:srgbClr val="000000"/>
                  </a:solidFill>
                  <a:latin typeface="IBM Plex Sans"/>
                </a:rPr>
                <a:t>Store info-5354</a:t>
              </a:r>
            </a:p>
            <a:p>
              <a:pPr algn="l" marL="539751" indent="-269876" lvl="1">
                <a:lnSpc>
                  <a:spcPts val="3250"/>
                </a:lnSpc>
                <a:buFont typeface="Arial"/>
                <a:buChar char="•"/>
              </a:pPr>
              <a:r>
                <a:rPr lang="en-US" sz="2500">
                  <a:solidFill>
                    <a:srgbClr val="000000"/>
                  </a:solidFill>
                  <a:latin typeface="IBM Plex Sans"/>
                </a:rPr>
                <a:t>Product info-32951</a:t>
              </a:r>
            </a:p>
            <a:p>
              <a:pPr algn="l">
                <a:lnSpc>
                  <a:spcPts val="325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028700"/>
            <a:ext cx="16230600" cy="7053924"/>
          </a:xfrm>
          <a:custGeom>
            <a:avLst/>
            <a:gdLst/>
            <a:ahLst/>
            <a:cxnLst/>
            <a:rect r="r" b="b" t="t" l="l"/>
            <a:pathLst>
              <a:path h="7053924" w="16230600">
                <a:moveTo>
                  <a:pt x="0" y="0"/>
                </a:moveTo>
                <a:lnTo>
                  <a:pt x="16230600" y="0"/>
                </a:lnTo>
                <a:lnTo>
                  <a:pt x="16230600" y="7053924"/>
                </a:lnTo>
                <a:lnTo>
                  <a:pt x="0" y="7053924"/>
                </a:lnTo>
                <a:lnTo>
                  <a:pt x="0" y="0"/>
                </a:lnTo>
                <a:close/>
              </a:path>
            </a:pathLst>
          </a:custGeom>
          <a:blipFill>
            <a:blip r:embed="rId4"/>
            <a:stretch>
              <a:fillRect l="0" t="0" r="0" b="0"/>
            </a:stretch>
          </a:blipFill>
        </p:spPr>
      </p:sp>
      <p:sp>
        <p:nvSpPr>
          <p:cNvPr name="TextBox 4" id="4"/>
          <p:cNvSpPr txBox="true"/>
          <p:nvPr/>
        </p:nvSpPr>
        <p:spPr>
          <a:xfrm rot="0">
            <a:off x="1780182" y="8407204"/>
            <a:ext cx="13821796" cy="1383161"/>
          </a:xfrm>
          <a:prstGeom prst="rect">
            <a:avLst/>
          </a:prstGeom>
        </p:spPr>
        <p:txBody>
          <a:bodyPr anchor="t" rtlCol="false" tIns="0" lIns="0" bIns="0" rIns="0">
            <a:spAutoFit/>
          </a:bodyPr>
          <a:lstStyle/>
          <a:p>
            <a:pPr algn="ctr">
              <a:lnSpc>
                <a:spcPts val="3691"/>
              </a:lnSpc>
            </a:pPr>
            <a:r>
              <a:rPr lang="en-US" sz="2839">
                <a:solidFill>
                  <a:srgbClr val="000000"/>
                </a:solidFill>
                <a:latin typeface="IBM Plex Sans"/>
              </a:rPr>
              <a:t>Here is the Entity Relationship Diagram of the available entities(Tables)</a:t>
            </a:r>
          </a:p>
          <a:p>
            <a:pPr algn="ctr">
              <a:lnSpc>
                <a:spcPts val="3691"/>
              </a:lnSpc>
            </a:pPr>
            <a:r>
              <a:rPr lang="en-US" sz="2839">
                <a:solidFill>
                  <a:srgbClr val="000000"/>
                </a:solidFill>
                <a:latin typeface="IBM Plex Sans"/>
              </a:rPr>
              <a:t>The order table here is a Fact table and others are dimension tables and all these tables are arranged in  Star Schema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5206" y="344328"/>
          <a:ext cx="17077163" cy="9504000"/>
        </p:xfrm>
        <a:graphic>
          <a:graphicData uri="http://schemas.openxmlformats.org/drawingml/2006/table">
            <a:tbl>
              <a:tblPr/>
              <a:tblGrid>
                <a:gridCol w="8448744"/>
                <a:gridCol w="8628418"/>
              </a:tblGrid>
              <a:tr h="1401430">
                <a:tc>
                  <a:txBody>
                    <a:bodyPr anchor="t" rtlCol="false"/>
                    <a:lstStyle/>
                    <a:p>
                      <a:pPr algn="ctr">
                        <a:lnSpc>
                          <a:spcPts val="4200"/>
                        </a:lnSpc>
                        <a:defRPr/>
                      </a:pPr>
                      <a:r>
                        <a:rPr lang="en-US" sz="3000">
                          <a:solidFill>
                            <a:srgbClr val="000000"/>
                          </a:solidFill>
                          <a:latin typeface="IBM Plex Sans Bold"/>
                        </a:rPr>
                        <a:t>E.D.A on CUSTOMER TABLE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c>
                  <a:txBody>
                    <a:bodyPr anchor="t" rtlCol="false"/>
                    <a:lstStyle/>
                    <a:p>
                      <a:pPr algn="ctr">
                        <a:lnSpc>
                          <a:spcPts val="4200"/>
                        </a:lnSpc>
                        <a:defRPr/>
                      </a:pPr>
                      <a:r>
                        <a:rPr lang="en-US" sz="3000">
                          <a:solidFill>
                            <a:srgbClr val="000000"/>
                          </a:solidFill>
                          <a:latin typeface="IBM Plex Sans Bold"/>
                        </a:rPr>
                        <a:t>E.D.A on ORDERS TABLE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r>
              <a:tr h="8102570">
                <a:tc>
                  <a:txBody>
                    <a:bodyPr anchor="t" rtlCol="false"/>
                    <a:lstStyle/>
                    <a:p>
                      <a:pPr algn="l">
                        <a:lnSpc>
                          <a:spcPts val="3080"/>
                        </a:lnSpc>
                        <a:defRPr/>
                      </a:pPr>
                      <a:endParaRPr lang="en-US" sz="1100"/>
                    </a:p>
                    <a:p>
                      <a:pPr algn="l" marL="518160" indent="-259080" lvl="1">
                        <a:lnSpc>
                          <a:spcPts val="3359"/>
                        </a:lnSpc>
                        <a:buFont typeface="Arial"/>
                        <a:buChar char="•"/>
                      </a:pPr>
                      <a:r>
                        <a:rPr lang="en-US" sz="2400">
                          <a:solidFill>
                            <a:srgbClr val="000000"/>
                          </a:solidFill>
                          <a:latin typeface="IBM Plex Sans"/>
                        </a:rPr>
                        <a:t>Number of Customers ---&gt; 99K​</a:t>
                      </a:r>
                    </a:p>
                    <a:p>
                      <a:pPr algn="l" marL="518160" indent="-259080" lvl="1">
                        <a:lnSpc>
                          <a:spcPts val="3359"/>
                        </a:lnSpc>
                        <a:buFont typeface="Arial"/>
                        <a:buChar char="•"/>
                      </a:pPr>
                      <a:r>
                        <a:rPr lang="en-US" sz="2400">
                          <a:solidFill>
                            <a:srgbClr val="000000"/>
                          </a:solidFill>
                          <a:latin typeface="IBM Plex Sans"/>
                        </a:rPr>
                        <a:t>There is no NULL and Duplicate value in this table ​</a:t>
                      </a:r>
                    </a:p>
                    <a:p>
                      <a:pPr algn="l" marL="518160" indent="-259080" lvl="1">
                        <a:lnSpc>
                          <a:spcPts val="3359"/>
                        </a:lnSpc>
                        <a:buFont typeface="Arial"/>
                        <a:buChar char="•"/>
                      </a:pPr>
                      <a:r>
                        <a:rPr lang="en-US" sz="2400">
                          <a:solidFill>
                            <a:srgbClr val="000000"/>
                          </a:solidFill>
                          <a:latin typeface="IBM Plex Sans"/>
                        </a:rPr>
                        <a:t>Distribution of Gender---&gt; 29K(M) and 69K(F)--&gt;</a:t>
                      </a:r>
                      <a:r>
                        <a:rPr lang="en-US" sz="2400">
                          <a:solidFill>
                            <a:srgbClr val="000000"/>
                          </a:solidFill>
                          <a:latin typeface="IBM Plex Sans Bold"/>
                        </a:rPr>
                        <a:t> FEMALE BUYER MORE​</a:t>
                      </a:r>
                    </a:p>
                    <a:p>
                      <a:pPr algn="l" marL="518160" indent="-259080" lvl="1">
                        <a:lnSpc>
                          <a:spcPts val="3359"/>
                        </a:lnSpc>
                        <a:buFont typeface="Arial"/>
                        <a:buChar char="•"/>
                      </a:pPr>
                      <a:r>
                        <a:rPr lang="en-US" sz="2400">
                          <a:solidFill>
                            <a:srgbClr val="000000"/>
                          </a:solidFill>
                          <a:latin typeface="IBM Plex Sans"/>
                        </a:rPr>
                        <a:t>Number of unique cities and states---</a:t>
                      </a:r>
                      <a:r>
                        <a:rPr lang="en-US" sz="2400">
                          <a:solidFill>
                            <a:srgbClr val="000000"/>
                          </a:solidFill>
                          <a:latin typeface="IBM Plex Sans Bold"/>
                        </a:rPr>
                        <a:t>20 DISTINCT STATES​</a:t>
                      </a:r>
                    </a:p>
                    <a:p>
                      <a:pPr algn="l" marL="518160" indent="-259080" lvl="1">
                        <a:lnSpc>
                          <a:spcPts val="3359"/>
                        </a:lnSpc>
                        <a:buFont typeface="Arial"/>
                        <a:buChar char="•"/>
                      </a:pPr>
                      <a:r>
                        <a:rPr lang="en-US" sz="2400">
                          <a:solidFill>
                            <a:srgbClr val="000000"/>
                          </a:solidFill>
                          <a:latin typeface="IBM Plex Sans"/>
                        </a:rPr>
                        <a:t>Top cities and states by number of customers---&gt;​Akkarampalle​ and Andhra Pradesh</a:t>
                      </a:r>
                    </a:p>
                    <a:p>
                      <a:pPr algn="l" marL="518160" indent="-259080" lvl="1">
                        <a:lnSpc>
                          <a:spcPts val="3359"/>
                        </a:lnSpc>
                        <a:buFont typeface="Arial"/>
                        <a:buChar char="•"/>
                      </a:pPr>
                      <a:r>
                        <a:rPr lang="en-US" sz="2400">
                          <a:solidFill>
                            <a:srgbClr val="000000"/>
                          </a:solidFill>
                          <a:latin typeface="IBM Plex Sans"/>
                        </a:rPr>
                        <a:t>Customer are exceptionally high in Andhra Pradesh.</a:t>
                      </a: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3359"/>
                        </a:lnSpc>
                        <a:defRPr/>
                      </a:pPr>
                      <a:endParaRPr lang="en-US" sz="1100"/>
                    </a:p>
                    <a:p>
                      <a:pPr algn="l" marL="518160" indent="-259080" lvl="1">
                        <a:lnSpc>
                          <a:spcPts val="3359"/>
                        </a:lnSpc>
                        <a:buFont typeface="Arial"/>
                        <a:buChar char="•"/>
                      </a:pPr>
                      <a:r>
                        <a:rPr lang="en-US" sz="2400">
                          <a:solidFill>
                            <a:srgbClr val="000000"/>
                          </a:solidFill>
                          <a:latin typeface="IBM Plex Sans"/>
                        </a:rPr>
                        <a:t>Column Data Type --&gt; Converted Customer_Id into varchar(50) from int to avoid manipulations​</a:t>
                      </a:r>
                    </a:p>
                    <a:p>
                      <a:pPr algn="l" marL="518160" indent="-259080" lvl="1">
                        <a:lnSpc>
                          <a:spcPts val="3359"/>
                        </a:lnSpc>
                        <a:buFont typeface="Arial"/>
                        <a:buChar char="•"/>
                      </a:pPr>
                      <a:r>
                        <a:rPr lang="en-US" sz="2400">
                          <a:solidFill>
                            <a:srgbClr val="000000"/>
                          </a:solidFill>
                          <a:latin typeface="IBM Plex Sans"/>
                        </a:rPr>
                        <a:t>Formatting The BILL_DATE_TIMESTAMP Column in the correct format as there are irregularities in this column​</a:t>
                      </a:r>
                    </a:p>
                    <a:p>
                      <a:pPr algn="l" marL="518160" indent="-259080" lvl="1">
                        <a:lnSpc>
                          <a:spcPts val="3359"/>
                        </a:lnSpc>
                        <a:buFont typeface="Arial"/>
                        <a:buChar char="•"/>
                      </a:pPr>
                      <a:r>
                        <a:rPr lang="en-US" sz="2400">
                          <a:solidFill>
                            <a:srgbClr val="000000"/>
                          </a:solidFill>
                          <a:latin typeface="IBM Plex Sans"/>
                        </a:rPr>
                        <a:t> There are no Null values in this table.​</a:t>
                      </a:r>
                    </a:p>
                    <a:p>
                      <a:pPr algn="l" marL="518160" indent="-259080" lvl="1">
                        <a:lnSpc>
                          <a:spcPts val="3359"/>
                        </a:lnSpc>
                        <a:buFont typeface="Arial"/>
                        <a:buChar char="•"/>
                      </a:pPr>
                      <a:r>
                        <a:rPr lang="en-US" sz="2400">
                          <a:solidFill>
                            <a:srgbClr val="000000"/>
                          </a:solidFill>
                          <a:latin typeface="IBM Plex Sans"/>
                        </a:rPr>
                        <a:t>There are 9803 duplicate orders ID​</a:t>
                      </a:r>
                    </a:p>
                    <a:p>
                      <a:pPr algn="l" marL="518160" indent="-259080" lvl="1">
                        <a:lnSpc>
                          <a:spcPts val="3359"/>
                        </a:lnSpc>
                        <a:buFont typeface="Arial"/>
                        <a:buChar char="•"/>
                      </a:pPr>
                      <a:r>
                        <a:rPr lang="en-US" sz="2400">
                          <a:solidFill>
                            <a:srgbClr val="000000"/>
                          </a:solidFill>
                          <a:latin typeface="IBM Plex Sans"/>
                        </a:rPr>
                        <a:t>There is no invalid value or inconsistency in the data​</a:t>
                      </a:r>
                    </a:p>
                    <a:p>
                      <a:pPr algn="l" marL="518160" indent="-259080" lvl="1">
                        <a:lnSpc>
                          <a:spcPts val="3359"/>
                        </a:lnSpc>
                        <a:buFont typeface="Arial"/>
                        <a:buChar char="•"/>
                      </a:pPr>
                      <a:r>
                        <a:rPr lang="en-US" sz="2400">
                          <a:solidFill>
                            <a:srgbClr val="000000"/>
                          </a:solidFill>
                          <a:latin typeface="IBM Plex Sans"/>
                        </a:rPr>
                        <a:t>Date Range----&gt; 2020-02-02 TO 2023-09-18​</a:t>
                      </a:r>
                    </a:p>
                    <a:p>
                      <a:pPr algn="l" marL="518160" indent="-259080" lvl="1">
                        <a:lnSpc>
                          <a:spcPts val="3359"/>
                        </a:lnSpc>
                        <a:buFont typeface="Arial"/>
                        <a:buChar char="•"/>
                      </a:pPr>
                      <a:r>
                        <a:rPr lang="en-US" sz="2400">
                          <a:solidFill>
                            <a:srgbClr val="000000"/>
                          </a:solidFill>
                          <a:latin typeface="IBM Plex Sans"/>
                        </a:rPr>
                        <a:t>There are   </a:t>
                      </a:r>
                      <a:r>
                        <a:rPr lang="en-US" sz="2400">
                          <a:solidFill>
                            <a:srgbClr val="000000"/>
                          </a:solidFill>
                          <a:latin typeface="IBM Plex Sans Bold"/>
                        </a:rPr>
                        <a:t>866 Customers</a:t>
                      </a:r>
                      <a:r>
                        <a:rPr lang="en-US" sz="2400">
                          <a:solidFill>
                            <a:srgbClr val="000000"/>
                          </a:solidFill>
                          <a:latin typeface="IBM Plex Sans"/>
                        </a:rPr>
                        <a:t> in  Customer Table that is not in the orders table</a:t>
                      </a:r>
                    </a:p>
                    <a:p>
                      <a:pPr algn="l" marL="518160" indent="-259080" lvl="1">
                        <a:lnSpc>
                          <a:spcPts val="3359"/>
                        </a:lnSpc>
                        <a:buFont typeface="Arial"/>
                        <a:buChar char="•"/>
                      </a:pPr>
                      <a:r>
                        <a:rPr lang="en-US" sz="2400">
                          <a:solidFill>
                            <a:srgbClr val="000000"/>
                          </a:solidFill>
                          <a:latin typeface="IBM Plex Sans"/>
                        </a:rPr>
                        <a:t> 33K distinct product ID </a:t>
                      </a:r>
                    </a:p>
                    <a:p>
                      <a:pPr algn="l" marL="518160" indent="-259080" lvl="1">
                        <a:lnSpc>
                          <a:spcPts val="3359"/>
                        </a:lnSpc>
                        <a:buFont typeface="Arial"/>
                        <a:buChar char="•"/>
                      </a:pPr>
                      <a:r>
                        <a:rPr lang="en-US" sz="2400">
                          <a:solidFill>
                            <a:srgbClr val="000000"/>
                          </a:solidFill>
                          <a:latin typeface="IBM Plex Sans"/>
                        </a:rPr>
                        <a:t>There are </a:t>
                      </a:r>
                      <a:r>
                        <a:rPr lang="en-US" sz="2400">
                          <a:solidFill>
                            <a:srgbClr val="000000"/>
                          </a:solidFill>
                          <a:latin typeface="IBM Plex Sans Bold"/>
                        </a:rPr>
                        <a:t>3 channels </a:t>
                      </a:r>
                      <a:r>
                        <a:rPr lang="en-US" sz="2400">
                          <a:solidFill>
                            <a:srgbClr val="000000"/>
                          </a:solidFill>
                          <a:latin typeface="IBM Plex Sans"/>
                        </a:rPr>
                        <a:t>used.​</a:t>
                      </a:r>
                    </a:p>
                    <a:p>
                      <a:pPr algn="l" marL="518160" indent="-259080" lvl="1">
                        <a:lnSpc>
                          <a:spcPts val="3359"/>
                        </a:lnSpc>
                        <a:buFont typeface="Arial"/>
                        <a:buChar char="•"/>
                      </a:pPr>
                      <a:r>
                        <a:rPr lang="en-US" sz="2400">
                          <a:solidFill>
                            <a:srgbClr val="000000"/>
                          </a:solidFill>
                          <a:latin typeface="IBM Plex Sans"/>
                        </a:rPr>
                        <a:t>There are </a:t>
                      </a:r>
                      <a:r>
                        <a:rPr lang="en-US" sz="2400">
                          <a:solidFill>
                            <a:srgbClr val="000000"/>
                          </a:solidFill>
                          <a:latin typeface="IBM Plex Sans Bold"/>
                        </a:rPr>
                        <a:t>37 stored_id</a:t>
                      </a:r>
                    </a:p>
                    <a:p>
                      <a:pPr algn="l" marL="518160" indent="-259080" lvl="1">
                        <a:lnSpc>
                          <a:spcPts val="3359"/>
                        </a:lnSpc>
                        <a:buFont typeface="Arial"/>
                        <a:buChar char="•"/>
                      </a:pPr>
                      <a:r>
                        <a:rPr lang="en-US" sz="2400">
                          <a:solidFill>
                            <a:srgbClr val="000000"/>
                          </a:solidFill>
                          <a:latin typeface="IBM Plex Sans"/>
                        </a:rPr>
                        <a:t>There is inconsistency in the quantity column as for some product the quantity column values are cumulative .</a:t>
                      </a:r>
                    </a:p>
                    <a:p>
                      <a:pPr algn="l">
                        <a:lnSpc>
                          <a:spcPts val="3359"/>
                        </a:lnSpc>
                      </a:pP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Freeform 3" id="3"/>
          <p:cNvSpPr/>
          <p:nvPr/>
        </p:nvSpPr>
        <p:spPr>
          <a:xfrm flipH="false" flipV="false" rot="0">
            <a:off x="0" y="0"/>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05419" y="431386"/>
          <a:ext cx="17077163" cy="9504000"/>
        </p:xfrm>
        <a:graphic>
          <a:graphicData uri="http://schemas.openxmlformats.org/drawingml/2006/table">
            <a:tbl>
              <a:tblPr/>
              <a:tblGrid>
                <a:gridCol w="8448744"/>
                <a:gridCol w="8628418"/>
              </a:tblGrid>
              <a:tr h="1401430">
                <a:tc>
                  <a:txBody>
                    <a:bodyPr anchor="t" rtlCol="false"/>
                    <a:lstStyle/>
                    <a:p>
                      <a:pPr algn="ctr">
                        <a:lnSpc>
                          <a:spcPts val="4200"/>
                        </a:lnSpc>
                        <a:defRPr/>
                      </a:pPr>
                      <a:r>
                        <a:rPr lang="en-US" sz="3000">
                          <a:solidFill>
                            <a:srgbClr val="000000"/>
                          </a:solidFill>
                          <a:latin typeface="IBM Plex Sans Bold"/>
                        </a:rPr>
                        <a:t>E.D.A on PRODCUTSINFO</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c>
                  <a:txBody>
                    <a:bodyPr anchor="t" rtlCol="false"/>
                    <a:lstStyle/>
                    <a:p>
                      <a:pPr algn="ctr">
                        <a:lnSpc>
                          <a:spcPts val="4200"/>
                        </a:lnSpc>
                        <a:defRPr/>
                      </a:pPr>
                      <a:r>
                        <a:rPr lang="en-US" sz="3000">
                          <a:solidFill>
                            <a:srgbClr val="000000"/>
                          </a:solidFill>
                          <a:latin typeface="IBM Plex Sans Bold"/>
                        </a:rPr>
                        <a:t>E.D.A on ORDERSREVIEW TABLE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C5A8"/>
                    </a:solidFill>
                  </a:tcPr>
                </a:tc>
              </a:tr>
              <a:tr h="8102570">
                <a:tc>
                  <a:txBody>
                    <a:bodyPr anchor="t" rtlCol="false"/>
                    <a:lstStyle/>
                    <a:p>
                      <a:pPr algn="l">
                        <a:lnSpc>
                          <a:spcPts val="3080"/>
                        </a:lnSpc>
                        <a:defRPr/>
                      </a:pPr>
                      <a:endParaRPr lang="en-US" sz="1100"/>
                    </a:p>
                    <a:p>
                      <a:pPr algn="l" marL="518160" indent="-259080" lvl="1">
                        <a:lnSpc>
                          <a:spcPts val="3359"/>
                        </a:lnSpc>
                        <a:buFont typeface="Arial"/>
                        <a:buChar char="•"/>
                      </a:pPr>
                      <a:r>
                        <a:rPr lang="en-US" sz="2400">
                          <a:solidFill>
                            <a:srgbClr val="000000"/>
                          </a:solidFill>
                          <a:latin typeface="IBM Plex Sans"/>
                        </a:rPr>
                        <a:t>There are </a:t>
                      </a:r>
                      <a:r>
                        <a:rPr lang="en-US" sz="2400">
                          <a:solidFill>
                            <a:srgbClr val="000000"/>
                          </a:solidFill>
                          <a:latin typeface="IBM Plex Sans Bold"/>
                        </a:rPr>
                        <a:t>14 categories</a:t>
                      </a:r>
                      <a:r>
                        <a:rPr lang="en-US" sz="2400">
                          <a:solidFill>
                            <a:srgbClr val="000000"/>
                          </a:solidFill>
                          <a:latin typeface="IBM Plex Sans"/>
                        </a:rPr>
                        <a:t> in PRODCUTSINFO from which one is#N/A.</a:t>
                      </a:r>
                    </a:p>
                    <a:p>
                      <a:pPr algn="l" marL="518160" indent="-259080" lvl="1">
                        <a:lnSpc>
                          <a:spcPts val="3359"/>
                        </a:lnSpc>
                        <a:buFont typeface="Arial"/>
                        <a:buChar char="•"/>
                      </a:pPr>
                      <a:r>
                        <a:rPr lang="en-US" sz="2400">
                          <a:solidFill>
                            <a:srgbClr val="000000"/>
                          </a:solidFill>
                          <a:latin typeface="IBM Plex Sans"/>
                        </a:rPr>
                        <a:t>There are 623 product_id  for which category is null out of  32951​</a:t>
                      </a:r>
                    </a:p>
                    <a:p>
                      <a:pPr algn="l" marL="518160" indent="-259080" lvl="1">
                        <a:lnSpc>
                          <a:spcPts val="3359"/>
                        </a:lnSpc>
                        <a:buFont typeface="Arial"/>
                        <a:buChar char="•"/>
                      </a:pPr>
                      <a:r>
                        <a:rPr lang="en-US" sz="2400">
                          <a:solidFill>
                            <a:srgbClr val="000000"/>
                          </a:solidFill>
                          <a:latin typeface="IBM Plex Sans"/>
                        </a:rPr>
                        <a:t>There are 1734 order_id where the category is null when we join ORDERS with the PRODCUTSINFO table.</a:t>
                      </a:r>
                    </a:p>
                    <a:p>
                      <a:pPr algn="l" marL="518160" indent="-259080" lvl="1">
                        <a:lnSpc>
                          <a:spcPts val="3359"/>
                        </a:lnSpc>
                        <a:buFont typeface="Arial"/>
                        <a:buChar char="•"/>
                      </a:pPr>
                      <a:r>
                        <a:rPr lang="en-US" sz="2400">
                          <a:solidFill>
                            <a:srgbClr val="000000"/>
                          </a:solidFill>
                          <a:latin typeface="IBM Plex Sans"/>
                        </a:rPr>
                        <a:t>To handle the 1734 (1.46% of complete data) I replaced it with an unknown value.​</a:t>
                      </a:r>
                    </a:p>
                    <a:p>
                      <a:pPr algn="l" marL="518160" indent="-259080" lvl="1">
                        <a:lnSpc>
                          <a:spcPts val="3359"/>
                        </a:lnSpc>
                        <a:buFont typeface="Arial"/>
                        <a:buChar char="•"/>
                      </a:pPr>
                      <a:r>
                        <a:rPr lang="en-US" sz="2400">
                          <a:solidFill>
                            <a:srgbClr val="000000"/>
                          </a:solidFill>
                          <a:latin typeface="IBM Plex Sans"/>
                        </a:rPr>
                        <a:t>Top Category – is </a:t>
                      </a:r>
                      <a:r>
                        <a:rPr lang="en-US" sz="2400">
                          <a:solidFill>
                            <a:srgbClr val="000000"/>
                          </a:solidFill>
                          <a:latin typeface="IBM Plex Sans Bold"/>
                        </a:rPr>
                        <a:t>TOY &amp; GIFTS</a:t>
                      </a:r>
                      <a:r>
                        <a:rPr lang="en-US" sz="2400">
                          <a:solidFill>
                            <a:srgbClr val="000000"/>
                          </a:solidFill>
                          <a:latin typeface="IBM Plex Sans"/>
                        </a:rPr>
                        <a:t> and the Bottom is  </a:t>
                      </a:r>
                      <a:r>
                        <a:rPr lang="en-US" sz="2400">
                          <a:solidFill>
                            <a:srgbClr val="000000"/>
                          </a:solidFill>
                          <a:latin typeface="IBM Plex Sans Bold"/>
                        </a:rPr>
                        <a:t>PET_SHOP </a:t>
                      </a:r>
                      <a:r>
                        <a:rPr lang="en-US" sz="2400">
                          <a:solidFill>
                            <a:srgbClr val="000000"/>
                          </a:solidFill>
                          <a:latin typeface="IBM Plex Sans"/>
                        </a:rPr>
                        <a:t>according to the number of products​</a:t>
                      </a:r>
                    </a:p>
                    <a:p>
                      <a:pPr algn="l" marL="518160" indent="-259080" lvl="1">
                        <a:lnSpc>
                          <a:spcPts val="3359"/>
                        </a:lnSpc>
                        <a:buFont typeface="Arial"/>
                        <a:buChar char="•"/>
                      </a:pPr>
                      <a:r>
                        <a:rPr lang="en-US" sz="2400">
                          <a:solidFill>
                            <a:srgbClr val="000000"/>
                          </a:solidFill>
                          <a:latin typeface="IBM Plex Sans"/>
                        </a:rPr>
                        <a:t>One null value length, width height, and description is missing from the baby category.</a:t>
                      </a:r>
                    </a:p>
                    <a:p>
                      <a:pPr algn="l">
                        <a:lnSpc>
                          <a:spcPts val="3359"/>
                        </a:lnSpc>
                      </a:pP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3359"/>
                        </a:lnSpc>
                        <a:defRPr/>
                      </a:pPr>
                      <a:endParaRPr lang="en-US" sz="1100"/>
                    </a:p>
                    <a:p>
                      <a:pPr algn="l" marL="518160" indent="-259080" lvl="1">
                        <a:lnSpc>
                          <a:spcPts val="3359"/>
                        </a:lnSpc>
                        <a:buFont typeface="Arial"/>
                        <a:buChar char="•"/>
                      </a:pPr>
                      <a:r>
                        <a:rPr lang="en-US" sz="2400">
                          <a:solidFill>
                            <a:srgbClr val="000000"/>
                          </a:solidFill>
                          <a:latin typeface="IBM Plex Sans"/>
                        </a:rPr>
                        <a:t>Consists of order_id and customer_statisfaction_score.</a:t>
                      </a:r>
                    </a:p>
                    <a:p>
                      <a:pPr algn="l" marL="518160" indent="-259080" lvl="1">
                        <a:lnSpc>
                          <a:spcPts val="3359"/>
                        </a:lnSpc>
                        <a:buFont typeface="Arial"/>
                        <a:buChar char="•"/>
                      </a:pPr>
                      <a:r>
                        <a:rPr lang="en-US" sz="2400">
                          <a:solidFill>
                            <a:srgbClr val="000000"/>
                          </a:solidFill>
                          <a:latin typeface="IBM Plex Sans"/>
                        </a:rPr>
                        <a:t>There is no Null Values.</a:t>
                      </a:r>
                    </a:p>
                    <a:p>
                      <a:pPr algn="l" marL="518160" indent="-259080" lvl="1">
                        <a:lnSpc>
                          <a:spcPts val="3359"/>
                        </a:lnSpc>
                        <a:buFont typeface="Arial"/>
                        <a:buChar char="•"/>
                      </a:pPr>
                      <a:r>
                        <a:rPr lang="en-US" sz="2400">
                          <a:solidFill>
                            <a:srgbClr val="000000"/>
                          </a:solidFill>
                          <a:latin typeface="IBM Plex Sans"/>
                        </a:rPr>
                        <a:t>There are 1 lakh records in this table.</a:t>
                      </a:r>
                    </a:p>
                    <a:p>
                      <a:pPr algn="l" marL="518160" indent="-259080" lvl="1">
                        <a:lnSpc>
                          <a:spcPts val="3359"/>
                        </a:lnSpc>
                        <a:buFont typeface="Arial"/>
                        <a:buChar char="•"/>
                      </a:pPr>
                      <a:r>
                        <a:rPr lang="en-US" sz="2400">
                          <a:solidFill>
                            <a:srgbClr val="000000"/>
                          </a:solidFill>
                          <a:latin typeface="IBM Plex Sans"/>
                        </a:rPr>
                        <a:t>There are 98886 Distinct order_id.</a:t>
                      </a:r>
                    </a:p>
                    <a:p>
                      <a:pPr algn="l">
                        <a:lnSpc>
                          <a:spcPts val="3359"/>
                        </a:lnSpc>
                      </a:pPr>
                    </a:p>
                  </a:txBody>
                  <a:tcPr marL="190500" marR="190500" marT="190500" marB="190500" anchor="t">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Freeform 3" id="3"/>
          <p:cNvSpPr/>
          <p:nvPr/>
        </p:nvSpPr>
        <p:spPr>
          <a:xfrm flipH="false" flipV="false" rot="0">
            <a:off x="0" y="0"/>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DAGJTmez-8E</dc:identifier>
  <dcterms:modified xsi:type="dcterms:W3CDTF">2011-08-01T06:04:30Z</dcterms:modified>
  <cp:revision>1</cp:revision>
  <dc:title>Strategy Deck Business Presentation in Purple White Modular Abstract Style</dc:title>
</cp:coreProperties>
</file>