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theme/theme9.xml" ContentType="application/vnd.openxmlformats-officedocument.theme+xml"/>
  <Override PartName="/ppt/slideLayouts/slideLayout17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theme/theme11.xml" ContentType="application/vnd.openxmlformats-officedocument.theme+xml"/>
  <Override PartName="/ppt/slideLayouts/slideLayout19.xml" ContentType="application/vnd.openxmlformats-officedocument.presentationml.slideLayout+xml"/>
  <Override PartName="/ppt/theme/theme12.xml" ContentType="application/vnd.openxmlformats-officedocument.theme+xml"/>
  <Override PartName="/ppt/slideLayouts/slideLayout20.xml" ContentType="application/vnd.openxmlformats-officedocument.presentationml.slideLayout+xml"/>
  <Override PartName="/ppt/theme/theme13.xml" ContentType="application/vnd.openxmlformats-officedocument.theme+xml"/>
  <Override PartName="/ppt/slideLayouts/slideLayout21.xml" ContentType="application/vnd.openxmlformats-officedocument.presentationml.slideLayout+xml"/>
  <Override PartName="/ppt/theme/theme14.xml" ContentType="application/vnd.openxmlformats-officedocument.theme+xml"/>
  <Override PartName="/ppt/slideLayouts/slideLayout22.xml" ContentType="application/vnd.openxmlformats-officedocument.presentationml.slideLayout+xml"/>
  <Override PartName="/ppt/theme/theme15.xml" ContentType="application/vnd.openxmlformats-officedocument.theme+xml"/>
  <Override PartName="/ppt/slideLayouts/slideLayout23.xml" ContentType="application/vnd.openxmlformats-officedocument.presentationml.slideLayout+xml"/>
  <Override PartName="/ppt/theme/theme16.xml" ContentType="application/vnd.openxmlformats-officedocument.theme+xml"/>
  <Override PartName="/ppt/slideLayouts/slideLayout24.xml" ContentType="application/vnd.openxmlformats-officedocument.presentationml.slideLayout+xml"/>
  <Override PartName="/ppt/theme/theme17.xml" ContentType="application/vnd.openxmlformats-officedocument.theme+xml"/>
  <Override PartName="/ppt/slideLayouts/slideLayout25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63" r:id="rId5"/>
    <p:sldMasterId id="2147483665" r:id="rId6"/>
    <p:sldMasterId id="2147483667" r:id="rId7"/>
    <p:sldMasterId id="2147483669" r:id="rId8"/>
    <p:sldMasterId id="2147483671" r:id="rId9"/>
    <p:sldMasterId id="2147483673" r:id="rId10"/>
    <p:sldMasterId id="2147483675" r:id="rId11"/>
    <p:sldMasterId id="2147483677" r:id="rId12"/>
    <p:sldMasterId id="2147483679" r:id="rId13"/>
    <p:sldMasterId id="2147483681" r:id="rId14"/>
    <p:sldMasterId id="2147483683" r:id="rId15"/>
    <p:sldMasterId id="2147483685" r:id="rId16"/>
    <p:sldMasterId id="2147483687" r:id="rId17"/>
    <p:sldMasterId id="2147483689" r:id="rId18"/>
  </p:sldMasterIdLst>
  <p:notesMasterIdLst>
    <p:notesMasterId r:id="rId25"/>
  </p:notesMasterIdLst>
  <p:sldIdLst>
    <p:sldId id="256" r:id="rId19"/>
    <p:sldId id="258" r:id="rId20"/>
    <p:sldId id="260" r:id="rId21"/>
    <p:sldId id="261" r:id="rId22"/>
    <p:sldId id="262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114" name="PlaceHolder 4"/>
          <p:cNvSpPr>
            <a:spLocks noGrp="1"/>
          </p:cNvSpPr>
          <p:nvPr>
            <p:ph type="dt" idx="5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115" name="PlaceHolder 5"/>
          <p:cNvSpPr>
            <a:spLocks noGrp="1"/>
          </p:cNvSpPr>
          <p:nvPr>
            <p:ph type="ftr" idx="5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116" name="PlaceHolder 6"/>
          <p:cNvSpPr>
            <a:spLocks noGrp="1"/>
          </p:cNvSpPr>
          <p:nvPr>
            <p:ph type="sldNum" idx="5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F5387936-7C1F-46A1-9D0E-F69EDD12AE7A}" type="slidenum"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buNone/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 anchorCtr="1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80E2759-51EE-413B-8C10-869FBF32A731}" type="slidenum">
              <a:rPr lang="en-US" sz="12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2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buNone/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 anchorCtr="1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60B584E-5F20-4776-8DF1-C841D272814D}" type="slidenum">
              <a:rPr lang="en-US" sz="12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3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buNone/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 anchorCtr="1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07A3B3D-ADEF-4207-8B40-2A4B8772808D}" type="slidenum">
              <a:rPr lang="en-US" sz="12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4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buNone/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 anchorCtr="1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EF640BE-95E8-4262-9130-115CEC9CF07C}" type="slidenum">
              <a:rPr lang="en-US" sz="12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5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buNone/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 anchorCtr="1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2171306-82BA-4751-9D2C-CCDB6C685897}" type="slidenum">
              <a:rPr lang="en-US" sz="12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6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109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6B2390-7EF9-4B10-8053-B4F1F6C6EC47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109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7152C72-5F4A-4140-BC69-2FE28CE78FD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109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3ACAD9D-A80C-499F-BB0D-EEA15BE0DF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109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4DD061AC-79D6-482F-BA0B-917846AFF11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109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6B5810EB-5A05-40A4-8E53-B505EAAA92B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A20F705D-E228-42E2-AC49-133D5991004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109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2F339405-FE96-4676-930D-B12981B2544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F04181E2-5648-4529-A91B-0C3BFBDEB4A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EE13754D-39F1-41FE-B4A2-64C0AB8DCC3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109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EE426BAC-B470-483B-991B-593AA11D891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DE4ED233-0495-4C6B-964F-A736AEE2242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AFB8E4A-5BE2-491D-8523-F8B0E73BFD3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109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BF999F72-7701-498C-87CF-23E2719BCA9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51240C50-4EAD-4CC1-B1E4-C091B1F7C5D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109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3855B178-1EFF-4A84-9B9B-257C1E5833B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D1D8A7E8-3F62-4D39-87F8-11D4AF5A0FC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02EDCD25-F950-4C25-A474-122FFF90F91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08CEB5BE-0673-4C4E-B610-C21645120D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75F64B9-390D-4DCC-9399-E9277089A5B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22D8E33-BA1F-40CD-A426-845DFA7279A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9F1D744-47F7-4A78-9012-D4949F1B945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18A916A-100B-4758-BF65-8370F2D4B0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109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3D49956-3410-4B76-800B-489AC2AAE12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109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E93BD37-35B4-439A-B7C3-C18123C1D7B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109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246F635-BAF0-4FC9-8C8E-3F8787ACDF8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7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9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1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2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3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4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3862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sp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3DA69C0-398E-403A-B2A2-9FAA6136E215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ftr" idx="28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Num" idx="29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B155A77-0127-46A4-867A-761E3AA8AC8C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30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3862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sp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ftr" idx="31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3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DC0C5D6-627C-4807-9F9D-6D7BB24D1330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33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ftr" idx="34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35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7F654FF-2FCA-447F-A7E6-24D2873E48EC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36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3862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sp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535392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095480"/>
            <a:ext cx="535392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 idx="37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 idx="38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9262BFA-2F7A-41C5-BC35-11E3059F1B91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dt" idx="39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ftr" idx="40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 idx="41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AC40D59-8DA8-4A50-96B3-701C2A029D6C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42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3862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sp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ftr" idx="43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44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52D7C4F-AA07-4B31-A0FA-713FAD976BA8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45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ftr" idx="46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47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668F056-B870-4784-A9CC-4860291BD980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48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ftr" idx="49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50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082B60A-85D8-4632-8593-35C6CC997856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51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ftr" idx="52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 idx="53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7CB900E-F54B-4A6A-BE20-3957EBC0D787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 idx="54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C9408C0-F40E-4C21-99B4-6FF596D17E7E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ftr" idx="7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8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77F3406-4C29-4A31-929F-D9F4B1C6D5CF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9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/>
          <p:nvPr/>
        </p:nvPicPr>
        <p:blipFill>
          <a:blip r:embed="rId10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3862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sp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ftr" idx="10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1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1E4F043-CCEE-4FA3-90E1-7FCA44086D74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2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3862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sp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ftr" idx="13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14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428466B-4BDE-4157-92C4-20C59FF12B31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5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3862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sp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535392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095480"/>
            <a:ext cx="535392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 idx="16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17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85EAF4B-59A2-457C-BC37-D39D48427561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dt" idx="18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ftr" idx="19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0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81611E2-6369-4767-AF34-C98D97933E5F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1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3862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sp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ftr" idx="22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23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6624938-C96B-4304-9817-E676451CBEBD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dt" idx="24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/>
          <p:cNvPicPr/>
          <p:nvPr/>
        </p:nvPicPr>
        <p:blipFill>
          <a:blip r:embed="rId3"/>
          <a:stretch/>
        </p:blipFill>
        <p:spPr>
          <a:xfrm>
            <a:off x="10311480" y="0"/>
            <a:ext cx="1584360" cy="158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ftr" idx="25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26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C72FFA7-94B8-4B58-9CE5-F4CEBE14AA47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27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3880" y="0"/>
            <a:ext cx="914328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  <a:ea typeface="ＭＳ Ｐゴシック"/>
            </a:endParaRPr>
          </a:p>
        </p:txBody>
      </p:sp>
      <p:sp>
        <p:nvSpPr>
          <p:cNvPr id="118" name="Freeform: Shap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6680" y="851400"/>
            <a:ext cx="4637880" cy="5154120"/>
          </a:xfrm>
          <a:custGeom>
            <a:avLst/>
            <a:gdLst>
              <a:gd name="textAreaLeft" fmla="*/ 0 w 4637880"/>
              <a:gd name="textAreaRight" fmla="*/ 4638600 w 4637880"/>
              <a:gd name="textAreaTop" fmla="*/ 0 h 5154120"/>
              <a:gd name="textAreaBottom" fmla="*/ 5154840 h 5154120"/>
            </a:gdLst>
            <a:ahLst/>
            <a:cxnLst/>
            <a:rect l="textAreaLeft" t="textAreaTop" r="textAreaRight" b="textAreaBottom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  <a:ea typeface="ＭＳ Ｐゴシック"/>
            </a:endParaRPr>
          </a:p>
        </p:txBody>
      </p:sp>
      <p:sp>
        <p:nvSpPr>
          <p:cNvPr id="119" name="TextBox 5"/>
          <p:cNvSpPr/>
          <p:nvPr/>
        </p:nvSpPr>
        <p:spPr>
          <a:xfrm>
            <a:off x="168120" y="2491560"/>
            <a:ext cx="11545200" cy="374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Project/Team ID –  4CY2                                           Team Name- Cyber-Warrior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Project Title- Youtube Downloader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Project Domain- Software Development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Project Guide- Mrs Archana Bharadwaj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Team Members- Deepak Chandnani , Ritik Tiwari , Ritesh Kumar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0" name="Picture 6"/>
          <p:cNvPicPr/>
          <p:nvPr/>
        </p:nvPicPr>
        <p:blipFill>
          <a:blip r:embed="rId2"/>
          <a:stretch/>
        </p:blipFill>
        <p:spPr>
          <a:xfrm>
            <a:off x="0" y="47880"/>
            <a:ext cx="12191400" cy="2442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8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accent2">
                  <a:lumMod val="75000"/>
                </a:schemeClr>
              </a:solidFill>
              <a:effectLst/>
              <a:uFillTx/>
              <a:latin typeface="Calibri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383280" y="-363960"/>
            <a:ext cx="5424840" cy="1142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 dirty="0"/>
            </a:br>
            <a:r>
              <a:rPr lang="en-US" sz="3600" b="1" dirty="0">
                <a:solidFill>
                  <a:schemeClr val="dk1"/>
                </a:solidFill>
                <a:latin typeface="Times New Roman"/>
                <a:ea typeface="ＭＳ Ｐゴシック"/>
              </a:rPr>
              <a:t>YT-DLP</a:t>
            </a:r>
            <a:endParaRPr lang="en-IN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60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 anchorCtr="1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chemeClr val="lt1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61EF624-7AAC-49E4-A244-3377B6AB234D}" type="slidenum">
              <a:rPr lang="en-US" sz="1200" b="1" u="none" strike="noStrike">
                <a:solidFill>
                  <a:schemeClr val="lt1"/>
                </a:solidFill>
                <a:effectLst/>
                <a:uFillTx/>
                <a:latin typeface="TradeGothic"/>
                <a:ea typeface="ＭＳ Ｐゴシック"/>
              </a:rPr>
              <a:t>2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ftr" idx="61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FFFFFF"/>
                </a:solidFill>
                <a:effectLst/>
                <a:uFillTx/>
                <a:latin typeface="TradeGothic"/>
              </a:rPr>
              <a:t>IV SEM NSP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TextBox 1"/>
          <p:cNvSpPr/>
          <p:nvPr/>
        </p:nvSpPr>
        <p:spPr>
          <a:xfrm>
            <a:off x="360" y="1440000"/>
            <a:ext cx="4179240" cy="42202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spcAft>
                <a:spcPts val="799"/>
              </a:spcAft>
            </a:pPr>
            <a:r>
              <a:rPr lang="en-US" sz="1500" b="1" u="sng" strike="noStrike" dirty="0">
                <a:solidFill>
                  <a:schemeClr val="dk1"/>
                </a:solidFill>
                <a:effectLst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DETAILED EXPLANATION OF THE PROPOSED SOLUTION:</a:t>
            </a:r>
          </a:p>
          <a:p>
            <a:pPr defTabSz="457200">
              <a:lnSpc>
                <a:spcPct val="100000"/>
              </a:lnSpc>
              <a:spcAft>
                <a:spcPts val="799"/>
              </a:spcAft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yt-dlp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-dl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These are the most widely used tools for downloading videos from YouTube. They can handle different formats and qualities, and they also bypass certain restrictions implemented by YouTube.</a:t>
            </a:r>
          </a:p>
          <a:p>
            <a:pPr defTabSz="457200">
              <a:lnSpc>
                <a:spcPct val="100000"/>
              </a:lnSpc>
              <a:spcAft>
                <a:spcPts val="799"/>
              </a:spcAft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FFmpeg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For handling video/audio conversion. This is an open-source tool that supports a variety of formats and codecs</a:t>
            </a:r>
          </a:p>
          <a:p>
            <a:pPr defTabSz="457200">
              <a:lnSpc>
                <a:spcPct val="100000"/>
              </a:lnSpc>
              <a:spcAft>
                <a:spcPts val="799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HTML5, CSS,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(React or Vue.js for interactivity)</a:t>
            </a:r>
            <a:endParaRPr lang="en-US" sz="1500" b="1" u="sng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defTabSz="457200">
              <a:lnSpc>
                <a:spcPct val="100000"/>
              </a:lnSpc>
              <a:spcAft>
                <a:spcPts val="799"/>
              </a:spcAft>
            </a:pPr>
            <a:endParaRPr lang="en-IN" sz="1500" b="0" u="none" strike="noStrike" dirty="0"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200">
              <a:lnSpc>
                <a:spcPct val="100000"/>
              </a:lnSpc>
              <a:spcAft>
                <a:spcPts val="799"/>
              </a:spcAft>
            </a:pPr>
            <a:endParaRPr lang="en-IN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TextBox 2"/>
          <p:cNvSpPr/>
          <p:nvPr/>
        </p:nvSpPr>
        <p:spPr>
          <a:xfrm>
            <a:off x="4179960" y="1230480"/>
            <a:ext cx="8011080" cy="17169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  <a:spcAft>
                <a:spcPts val="799"/>
              </a:spcAft>
            </a:pPr>
            <a:r>
              <a:rPr lang="en-IN" sz="1500" b="1" u="sng" strike="noStrike" dirty="0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HOW IT ADDRESSES THE PROBLEM:</a:t>
            </a:r>
            <a:endParaRPr lang="en-IN" sz="1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buClr>
                <a:srgbClr val="000000"/>
              </a:buClr>
              <a:buFont typeface="Calibri"/>
              <a:buAutoNum type="arabicPeriod"/>
            </a:pPr>
            <a:r>
              <a:rPr lang="en-IN" sz="1400" b="1" dirty="0"/>
              <a:t>Offline Viewing Without Internet</a:t>
            </a:r>
          </a:p>
          <a:p>
            <a:pPr marL="343080" indent="-343080" defTabSz="457200">
              <a:buClr>
                <a:srgbClr val="000000"/>
              </a:buClr>
              <a:buFont typeface="Calibri"/>
              <a:buAutoNum type="arabicPeriod"/>
            </a:pPr>
            <a:r>
              <a:rPr lang="en-US" sz="1400" b="1" dirty="0"/>
              <a:t>Avoiding Buffering &amp; Slow Streaming</a:t>
            </a:r>
          </a:p>
          <a:p>
            <a:pPr marL="343080" indent="-343080" defTabSz="457200">
              <a:buClr>
                <a:srgbClr val="000000"/>
              </a:buClr>
              <a:buFont typeface="Calibri"/>
              <a:buAutoNum type="arabicPeriod"/>
            </a:pPr>
            <a:r>
              <a:rPr lang="en-US" sz="1400" b="1" dirty="0"/>
              <a:t>Bypassing YouTube Premium Paywall</a:t>
            </a:r>
          </a:p>
          <a:p>
            <a:pPr marL="343080" indent="-343080" defTabSz="457200">
              <a:buClr>
                <a:srgbClr val="000000"/>
              </a:buClr>
              <a:buFont typeface="Calibri"/>
              <a:buAutoNum type="arabicPeriod"/>
            </a:pPr>
            <a:r>
              <a:rPr lang="en-IN" sz="1400" b="1" dirty="0"/>
              <a:t>No Ads &amp; Distractions</a:t>
            </a:r>
          </a:p>
          <a:p>
            <a:pPr marL="343080" indent="-343080" defTabSz="457200">
              <a:buClr>
                <a:srgbClr val="000000"/>
              </a:buClr>
              <a:buFont typeface="Calibri"/>
              <a:buAutoNum type="arabicPeriod"/>
            </a:pPr>
            <a:endParaRPr lang="en-US" sz="1400" b="1" dirty="0"/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endParaRPr lang="en-IN" sz="1400" dirty="0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34" name="Rectangle 4"/>
          <p:cNvSpPr/>
          <p:nvPr/>
        </p:nvSpPr>
        <p:spPr>
          <a:xfrm>
            <a:off x="0" y="1230480"/>
            <a:ext cx="4179240" cy="512352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IN" sz="1800" b="0" u="none" strike="noStrike">
              <a:solidFill>
                <a:schemeClr val="dk1"/>
              </a:solidFill>
              <a:effectLst/>
              <a:uFillTx/>
              <a:latin typeface="Calibri"/>
              <a:ea typeface="ＭＳ Ｐゴシック"/>
            </a:endParaRPr>
          </a:p>
        </p:txBody>
      </p:sp>
      <p:sp>
        <p:nvSpPr>
          <p:cNvPr id="135" name="Rectangle 7"/>
          <p:cNvSpPr/>
          <p:nvPr/>
        </p:nvSpPr>
        <p:spPr>
          <a:xfrm>
            <a:off x="4179960" y="1230120"/>
            <a:ext cx="8011080" cy="219816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IN" sz="1800" b="0" u="none" strike="noStrike">
              <a:solidFill>
                <a:schemeClr val="dk1"/>
              </a:solidFill>
              <a:effectLst/>
              <a:uFillTx/>
              <a:latin typeface="Calibri"/>
              <a:ea typeface="ＭＳ Ｐゴシック"/>
            </a:endParaRPr>
          </a:p>
        </p:txBody>
      </p:sp>
      <p:pic>
        <p:nvPicPr>
          <p:cNvPr id="137" name="Picture 136"/>
          <p:cNvPicPr/>
          <p:nvPr/>
        </p:nvPicPr>
        <p:blipFill>
          <a:blip r:embed="rId3"/>
          <a:stretch/>
        </p:blipFill>
        <p:spPr>
          <a:xfrm rot="21548400">
            <a:off x="-167760" y="-167760"/>
            <a:ext cx="1619640" cy="1619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953735"/>
              </a:solidFill>
              <a:effectLst/>
              <a:uFillTx/>
              <a:latin typeface="Calibri"/>
              <a:ea typeface="ＭＳ Ｐゴシック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386280"/>
            <a:ext cx="10972080" cy="2746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ＭＳ Ｐゴシック"/>
              </a:rPr>
              <a:t>FEASIBILITY AND VIABILITY</a:t>
            </a:r>
            <a:endParaRPr lang="en-IN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Num" idx="64"/>
          </p:nvPr>
        </p:nvSpPr>
        <p:spPr>
          <a:xfrm>
            <a:off x="609480" y="126000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 anchorCtr="1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CDA1916-FCD7-4E0B-B9DF-3E9621162350}" type="slidenum">
              <a:rPr lang="en-US" sz="1200" b="1" u="none" strike="noStrik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rPr>
              <a:t>3</a:t>
            </a:fld>
            <a:r>
              <a:rPr lang="en-US" sz="1200" b="1" u="none" strike="noStrik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rPr>
              <a:t>tt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ftr" idx="65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FFFFFF"/>
                </a:solidFill>
                <a:effectLst/>
                <a:uFillTx/>
                <a:latin typeface="TradeGothic"/>
              </a:rPr>
              <a:t>IV SEM NSP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TextBox 1"/>
          <p:cNvSpPr/>
          <p:nvPr/>
        </p:nvSpPr>
        <p:spPr>
          <a:xfrm>
            <a:off x="0" y="1106280"/>
            <a:ext cx="12060000" cy="79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IN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0" name="Picture 149"/>
          <p:cNvPicPr/>
          <p:nvPr/>
        </p:nvPicPr>
        <p:blipFill>
          <a:blip r:embed="rId3"/>
          <a:stretch/>
        </p:blipFill>
        <p:spPr>
          <a:xfrm>
            <a:off x="-180000" y="-180000"/>
            <a:ext cx="1619640" cy="161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" name="TextBox 150"/>
          <p:cNvSpPr txBox="1"/>
          <p:nvPr/>
        </p:nvSpPr>
        <p:spPr>
          <a:xfrm>
            <a:off x="6538680" y="1620000"/>
            <a:ext cx="4801320" cy="316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r>
              <a:rPr lang="en-IN" sz="15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Viability (Should it be built?)</a:t>
            </a:r>
          </a:p>
          <a:p>
            <a:r>
              <a:rPr lang="en-IN" sz="15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⚠️ Risks:</a:t>
            </a:r>
          </a:p>
          <a:p>
            <a:r>
              <a:rPr lang="en-IN" sz="15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Violates YouTube ToS (legal DMCA risks)</a:t>
            </a:r>
          </a:p>
          <a:p>
            <a:r>
              <a:rPr lang="en-IN" sz="15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Hard to monetize (freemium/donations only)</a:t>
            </a:r>
          </a:p>
          <a:p>
            <a:r>
              <a:rPr lang="en-IN" sz="15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Competes with YouTube Premium</a:t>
            </a:r>
          </a:p>
          <a:p>
            <a:endParaRPr lang="en-IN" sz="1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00000" y="1589760"/>
            <a:ext cx="5040000" cy="316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r>
              <a:rPr lang="en-IN" sz="15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Feasibility (Can it be built?)</a:t>
            </a:r>
          </a:p>
          <a:p>
            <a:r>
              <a:rPr lang="en-IN" sz="15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✅ Pros:</a:t>
            </a:r>
          </a:p>
          <a:p>
            <a:r>
              <a:rPr lang="en-IN" sz="15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Easy to develop (Python, </a:t>
            </a:r>
            <a:r>
              <a:rPr lang="en-IN" sz="15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yt-dlp</a:t>
            </a:r>
            <a:r>
              <a:rPr lang="en-IN" sz="15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, </a:t>
            </a:r>
            <a:r>
              <a:rPr lang="en-IN" sz="15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FFmpeg</a:t>
            </a:r>
            <a:r>
              <a:rPr lang="en-IN" sz="15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)</a:t>
            </a:r>
          </a:p>
          <a:p>
            <a:r>
              <a:rPr lang="en-IN" sz="15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Supports 4K/8K, MP3, cross-platform</a:t>
            </a:r>
          </a:p>
          <a:p>
            <a:r>
              <a:rPr lang="en-IN" sz="15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High user demand for offline viewing</a:t>
            </a:r>
          </a:p>
          <a:p>
            <a:endParaRPr lang="en-IN" sz="1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15120" y="4061520"/>
            <a:ext cx="3584880" cy="1971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r>
              <a:rPr lang="en-IN" sz="15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❌ Challenges:</a:t>
            </a:r>
          </a:p>
          <a:p>
            <a:r>
              <a:rPr lang="en-IN" sz="15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YouTube API changes &amp; IP bans</a:t>
            </a:r>
          </a:p>
          <a:p>
            <a:r>
              <a:rPr lang="en-IN" sz="15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DRM/age-restricted content limitations</a:t>
            </a:r>
          </a:p>
          <a:p>
            <a:endParaRPr lang="en-IN" sz="1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953735"/>
              </a:solidFill>
              <a:effectLst/>
              <a:uFillTx/>
              <a:latin typeface="Calibri"/>
              <a:ea typeface="ＭＳ Ｐゴシック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-6840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ＭＳ Ｐゴシック"/>
              </a:rPr>
              <a:t>IMPACT AND BENEFITS</a:t>
            </a:r>
            <a:endParaRPr lang="en-IN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TextBox 8"/>
          <p:cNvSpPr/>
          <p:nvPr/>
        </p:nvSpPr>
        <p:spPr>
          <a:xfrm>
            <a:off x="0" y="1215000"/>
            <a:ext cx="5331600" cy="678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457200">
              <a:lnSpc>
                <a:spcPct val="100000"/>
              </a:lnSpc>
            </a:pPr>
            <a:r>
              <a:rPr lang="en-US" sz="1500" b="1" u="sng" strike="noStrike" dirty="0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POTENTIAL IMPACT ON THE TARGET AUDIENCE</a:t>
            </a:r>
            <a:r>
              <a:rPr lang="en-US" sz="1600" b="1" u="none" strike="noStrike" dirty="0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:</a:t>
            </a: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1" u="none" strike="noStrike" dirty="0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Ease of Use: A simple, intuitive interface allows even non-technical users to download videos quickly (e.g., one-click functionality).</a:t>
            </a: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1" u="none" strike="noStrike" dirty="0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Offline Access: Enables users to watch videos without an internet connection, benefiting travelers, students, or those with limited data.</a:t>
            </a: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1" u="none" strike="noStrike" dirty="0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Educational &amp; Professional Use: Teachers, students, and professionals can save tutorials, lectures, or presentations for later reference.</a:t>
            </a: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1" u="none" strike="noStrike" dirty="0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Content Preservation: Helps archive videos that might be removed or restricted in the future (e.g., rare music, historical clips).</a:t>
            </a: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IN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Num" idx="66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 anchorCtr="1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9F98085-7658-4730-80B2-1D5A6A0E52A2}" type="slidenum">
              <a:rPr lang="en-US" sz="1200" b="1" u="none" strike="noStrik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rPr>
              <a:t>4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ftr" idx="67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FFFFFF"/>
                </a:solidFill>
                <a:effectLst/>
                <a:uFillTx/>
                <a:latin typeface="TradeGothic"/>
              </a:rPr>
              <a:t>IV SEM NSP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TextBox 1"/>
          <p:cNvSpPr/>
          <p:nvPr/>
        </p:nvSpPr>
        <p:spPr>
          <a:xfrm>
            <a:off x="5340600" y="1175760"/>
            <a:ext cx="6859080" cy="325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en-US" sz="1390" b="1" u="sng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BENEFITS OF THE SOLUTION (SOCIAL, ECONOMIC, ENVIRONMENTAL, ETC.)</a:t>
            </a:r>
            <a:r>
              <a:rPr lang="en-US" sz="1390" b="1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:</a:t>
            </a:r>
            <a:endParaRPr lang="en-IN" sz="139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39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500" b="1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1. SOCIAL</a:t>
            </a:r>
            <a:endParaRPr lang="en-IN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5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Accesibility</a:t>
            </a:r>
            <a:endParaRPr lang="en-IN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5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Digital Preservation</a:t>
            </a:r>
            <a:endParaRPr lang="en-IN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5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Education and Learning</a:t>
            </a:r>
            <a:endParaRPr lang="en-IN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500" b="1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2. ECONOMIC</a:t>
            </a:r>
            <a:endParaRPr lang="en-IN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5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Cost saving </a:t>
            </a:r>
            <a:endParaRPr lang="en-IN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lang="en-US" sz="15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Support for small creaters</a:t>
            </a:r>
            <a:endParaRPr lang="en-IN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500" b="1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3. ENVIRONMENTAL</a:t>
            </a:r>
            <a:endParaRPr lang="en-IN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5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1. Reduce Streaming Energy Use</a:t>
            </a:r>
            <a:endParaRPr lang="en-IN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lang="en-US" sz="15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t>2. E-Waste mitigation</a:t>
            </a:r>
            <a:endParaRPr lang="en-IN" sz="15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Rectangle 2"/>
          <p:cNvSpPr/>
          <p:nvPr/>
        </p:nvSpPr>
        <p:spPr>
          <a:xfrm>
            <a:off x="5323680" y="1215000"/>
            <a:ext cx="6859080" cy="51390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IN" sz="1800" b="0" u="none" strike="noStrike">
              <a:solidFill>
                <a:schemeClr val="dk1"/>
              </a:solidFill>
              <a:effectLst/>
              <a:uFillTx/>
              <a:latin typeface="Calibri"/>
              <a:ea typeface="ＭＳ Ｐゴシック"/>
            </a:endParaRPr>
          </a:p>
        </p:txBody>
      </p:sp>
      <p:sp>
        <p:nvSpPr>
          <p:cNvPr id="161" name="Rectangle 4"/>
          <p:cNvSpPr/>
          <p:nvPr/>
        </p:nvSpPr>
        <p:spPr>
          <a:xfrm>
            <a:off x="-8640" y="1215000"/>
            <a:ext cx="5331600" cy="513900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IN" sz="1800" b="0" u="none" strike="noStrike">
              <a:solidFill>
                <a:schemeClr val="dk1"/>
              </a:solidFill>
              <a:effectLst/>
              <a:uFillTx/>
              <a:latin typeface="Calibri"/>
              <a:ea typeface="ＭＳ Ｐゴシック"/>
            </a:endParaRPr>
          </a:p>
        </p:txBody>
      </p:sp>
      <p:pic>
        <p:nvPicPr>
          <p:cNvPr id="162" name="Picture 161"/>
          <p:cNvPicPr/>
          <p:nvPr/>
        </p:nvPicPr>
        <p:blipFill>
          <a:blip r:embed="rId3"/>
          <a:stretch/>
        </p:blipFill>
        <p:spPr>
          <a:xfrm>
            <a:off x="-180000" y="-180000"/>
            <a:ext cx="1619640" cy="1619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953735"/>
              </a:solidFill>
              <a:effectLst/>
              <a:uFillTx/>
              <a:latin typeface="Calibri"/>
              <a:ea typeface="ＭＳ Ｐゴシック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59164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ＭＳ Ｐゴシック"/>
              </a:rPr>
              <a:t>DEMO OF THE PROJECT</a:t>
            </a:r>
            <a:endParaRPr lang="en-IN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68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 anchorCtr="1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BA1F335-476C-452C-ADA6-C6EF48B190C3}" type="slidenum">
              <a:rPr lang="en-US" sz="1200" b="1" u="none" strike="noStrik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rPr>
              <a:t>5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ftr" idx="69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FFFFFF"/>
                </a:solidFill>
                <a:effectLst/>
                <a:uFillTx/>
                <a:latin typeface="TradeGothic"/>
              </a:rPr>
              <a:t>IV SEM NSP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TextBox 1"/>
          <p:cNvSpPr/>
          <p:nvPr/>
        </p:nvSpPr>
        <p:spPr>
          <a:xfrm>
            <a:off x="0" y="1482480"/>
            <a:ext cx="1204992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200000"/>
              </a:lnSpc>
            </a:pPr>
            <a:endParaRPr lang="en-IN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200000"/>
              </a:lnSpc>
            </a:pPr>
            <a:endParaRPr lang="en-IN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200000"/>
              </a:lnSpc>
            </a:pPr>
            <a:endParaRPr lang="en-IN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8" name="Picture 167"/>
          <p:cNvPicPr/>
          <p:nvPr/>
        </p:nvPicPr>
        <p:blipFill>
          <a:blip r:embed="rId3"/>
          <a:stretch/>
        </p:blipFill>
        <p:spPr>
          <a:xfrm>
            <a:off x="-180000" y="-180000"/>
            <a:ext cx="1619640" cy="1619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953735"/>
              </a:solidFill>
              <a:effectLst/>
              <a:uFillTx/>
              <a:latin typeface="Calibri"/>
              <a:ea typeface="ＭＳ Ｐゴシック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29760" y="33948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ＭＳ Ｐゴシック"/>
              </a:rPr>
              <a:t>RESEARCH  AND REFERENCES</a:t>
            </a:r>
            <a:endParaRPr lang="en-IN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Num" idx="70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 anchorCtr="1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85AA7F4-3456-489E-B68E-5C3F49FA05A2}" type="slidenum">
              <a:rPr lang="en-US" sz="1200" b="1" u="none" strike="noStrik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rPr>
              <a:t>6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ftr" idx="71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effectLst/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FFFFFF"/>
                </a:solidFill>
                <a:effectLst/>
                <a:uFillTx/>
                <a:latin typeface="TradeGothic"/>
              </a:rPr>
              <a:t>IV SEM NSP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TextBox 1"/>
          <p:cNvSpPr/>
          <p:nvPr/>
        </p:nvSpPr>
        <p:spPr>
          <a:xfrm>
            <a:off x="0" y="1482480"/>
            <a:ext cx="1204992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200000"/>
              </a:lnSpc>
            </a:pPr>
            <a:endParaRPr lang="en-IN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200000"/>
              </a:lnSpc>
            </a:pPr>
            <a:endParaRPr lang="en-IN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200000"/>
              </a:lnSpc>
            </a:pPr>
            <a:endParaRPr lang="en-IN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lang="en-IN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4" name="Picture 173"/>
          <p:cNvPicPr/>
          <p:nvPr/>
        </p:nvPicPr>
        <p:blipFill>
          <a:blip r:embed="rId3"/>
          <a:stretch/>
        </p:blipFill>
        <p:spPr>
          <a:xfrm>
            <a:off x="-180000" y="-180000"/>
            <a:ext cx="1619640" cy="161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BEDDE0-0812-BFA2-8F7D-04D99092D057}"/>
              </a:ext>
            </a:extLst>
          </p:cNvPr>
          <p:cNvSpPr txBox="1"/>
          <p:nvPr/>
        </p:nvSpPr>
        <p:spPr>
          <a:xfrm>
            <a:off x="1337958" y="1706435"/>
            <a:ext cx="1024360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• https://github.com/nficano/pytube</a:t>
            </a:r>
          </a:p>
          <a:p>
            <a:r>
              <a:rPr lang="en-IN" sz="3200" dirty="0"/>
              <a:t>• Official Python Documentation (https://docs.python.org/)</a:t>
            </a:r>
          </a:p>
          <a:p>
            <a:r>
              <a:rPr lang="en-IN" sz="3200" dirty="0"/>
              <a:t>• Various online resources on Python and </a:t>
            </a:r>
            <a:r>
              <a:rPr lang="en-IN" sz="3200" dirty="0" err="1"/>
              <a:t>Tkinter</a:t>
            </a:r>
            <a:r>
              <a:rPr lang="en-IN" sz="3200" dirty="0"/>
              <a:t> development.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8088</TotalTime>
  <Words>435</Words>
  <Application>Microsoft Office PowerPoint</Application>
  <PresentationFormat>Widescreen</PresentationFormat>
  <Paragraphs>81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6</vt:i4>
      </vt:variant>
    </vt:vector>
  </HeadingPairs>
  <TitlesOfParts>
    <vt:vector size="29" baseType="lpstr">
      <vt:lpstr>Arial</vt:lpstr>
      <vt:lpstr>Calibri</vt:lpstr>
      <vt:lpstr>Times New Roman</vt:lpstr>
      <vt:lpstr>TradeGothic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 YT-DLP</vt:lpstr>
      <vt:lpstr>FEASIBILITY AND VIABILITY</vt:lpstr>
      <vt:lpstr>IMPACT AND BENEFITS</vt:lpstr>
      <vt:lpstr>DEMO OF THE PROJECT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dc:description/>
  <cp:lastModifiedBy>Ritik Tiwari</cp:lastModifiedBy>
  <cp:revision>172</cp:revision>
  <dcterms:created xsi:type="dcterms:W3CDTF">2013-12-12T18:46:50Z</dcterms:created>
  <dcterms:modified xsi:type="dcterms:W3CDTF">2025-05-08T05:55:35Z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