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5"/>
  </p:notesMasterIdLst>
  <p:sldIdLst>
    <p:sldId id="530" r:id="rId5"/>
    <p:sldId id="531" r:id="rId6"/>
    <p:sldId id="533" r:id="rId7"/>
    <p:sldId id="547" r:id="rId8"/>
    <p:sldId id="534" r:id="rId9"/>
    <p:sldId id="535" r:id="rId10"/>
    <p:sldId id="536" r:id="rId11"/>
    <p:sldId id="548" r:id="rId12"/>
    <p:sldId id="550" r:id="rId13"/>
    <p:sldId id="549" r:id="rId14"/>
    <p:sldId id="551" r:id="rId15"/>
    <p:sldId id="552" r:id="rId16"/>
    <p:sldId id="538" r:id="rId17"/>
    <p:sldId id="553" r:id="rId18"/>
    <p:sldId id="557" r:id="rId19"/>
    <p:sldId id="558" r:id="rId20"/>
    <p:sldId id="554" r:id="rId21"/>
    <p:sldId id="555" r:id="rId22"/>
    <p:sldId id="556" r:id="rId23"/>
    <p:sldId id="54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4C3338E3-9F8B-DE87-77BD-FE6149FE0EA4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AE5408F-15AD-2804-A15C-620470DCDD38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B7C72-44BC-9D0D-062D-C3032D06388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">
            <a:extLst>
              <a:ext uri="{FF2B5EF4-FFF2-40B4-BE49-F238E27FC236}">
                <a16:creationId xmlns:a16="http://schemas.microsoft.com/office/drawing/2014/main" id="{DA1423B5-6F83-66A0-402E-934C350964DC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54063103-CBB4-1F1E-01C1-7953D41E3B52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F923C389-867B-4E9C-6D74-51E99F0826B5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498B9B7-CCB0-A724-2AFB-F6ED090424AE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49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7207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14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38044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6644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471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581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2736966-4308-3B03-EC6A-4B2CCA4A1B36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20B96CEC-7C26-87A5-9C59-2EF1CC63D3DA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D4D506B2-F99F-3E6E-A821-474F52CD8D57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7FF9A7B-5DA5-75FE-DB4F-E54E899EB9C5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8333166-B969-F317-7A61-E3D2B419E0AB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C8AB6F2-B458-3D22-E908-76BEA537B0F3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60C5FFF-9A93-9483-2412-1D1BCE960EE4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704E3-BA55-5056-7495-7C5858FE122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9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F3964D44-5F4A-F244-8C91-7916C06E56DD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5A049D4-997E-5476-632D-30D80C899190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0E92525E-1DDA-DA8A-A823-3DA645B5B55C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A5620-06A1-B6AA-8FB7-7F34FBABAAB4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2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670" r:id="rId17"/>
    <p:sldLayoutId id="2147483669" r:id="rId18"/>
    <p:sldLayoutId id="2147483666" r:id="rId19"/>
    <p:sldLayoutId id="2147483667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reimondez/fake-jobs-posting-detec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93" y="1702889"/>
            <a:ext cx="9571831" cy="1849936"/>
          </a:xfrm>
        </p:spPr>
        <p:txBody>
          <a:bodyPr>
            <a:normAutofit/>
          </a:bodyPr>
          <a:lstStyle/>
          <a:p>
            <a:r>
              <a:rPr lang="en-US" b="0" dirty="0"/>
              <a:t>Job Check – Detecting Fake Job Post &amp; Retraining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6208-EF50-0771-7782-9B9EE1D3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87" y="1371135"/>
            <a:ext cx="10332720" cy="5038344"/>
          </a:xfrm>
        </p:spPr>
        <p:txBody>
          <a:bodyPr>
            <a:normAutofit/>
          </a:bodyPr>
          <a:lstStyle/>
          <a:p>
            <a:r>
              <a:rPr lang="en-IN" sz="2100" dirty="0"/>
              <a:t>Step 1: Importing Libraries</a:t>
            </a:r>
          </a:p>
          <a:p>
            <a:endParaRPr lang="en-IN" sz="2100" b="1" dirty="0"/>
          </a:p>
          <a:p>
            <a:endParaRPr lang="en-IN" sz="2100" b="1" dirty="0"/>
          </a:p>
          <a:p>
            <a:endParaRPr lang="en-IN" sz="2100" b="1" dirty="0"/>
          </a:p>
          <a:p>
            <a:endParaRPr lang="en-IN" sz="2100" b="1" dirty="0"/>
          </a:p>
          <a:p>
            <a:endParaRPr lang="en-IN" sz="2100" b="1" dirty="0"/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r>
              <a:rPr lang="en-IN" sz="2100" dirty="0"/>
              <a:t>Step 2: Data Collection</a:t>
            </a:r>
          </a:p>
          <a:p>
            <a:r>
              <a:rPr lang="en-IN" sz="2100" dirty="0"/>
              <a:t>Step 3: Text Preprocessing</a:t>
            </a:r>
          </a:p>
          <a:p>
            <a:r>
              <a:rPr lang="en-IN" sz="2100" dirty="0"/>
              <a:t>Step 4: Train-Test Split</a:t>
            </a:r>
            <a:endParaRPr lang="en-IN" sz="21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228F-8658-F1AE-C92A-F5C80584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225CB-EB8C-4FE2-730E-305E7E03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79" y="2180760"/>
            <a:ext cx="867848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0659-003A-5D79-CC84-B722CF70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939" y="720978"/>
            <a:ext cx="10332720" cy="5349240"/>
          </a:xfrm>
        </p:spPr>
        <p:txBody>
          <a:bodyPr/>
          <a:lstStyle/>
          <a:p>
            <a:r>
              <a:rPr lang="en-IN" sz="2150" dirty="0"/>
              <a:t>Step 5: TF-IDF Vectorization</a:t>
            </a:r>
          </a:p>
          <a:p>
            <a:endParaRPr lang="en-IN" sz="2150" b="1" dirty="0"/>
          </a:p>
          <a:p>
            <a:endParaRPr lang="en-IN" sz="2150" b="1" dirty="0"/>
          </a:p>
          <a:p>
            <a:r>
              <a:rPr lang="en-US" sz="2150" dirty="0"/>
              <a:t>Step 6: Model Training (Logistic Regression)</a:t>
            </a:r>
          </a:p>
          <a:p>
            <a:endParaRPr lang="en-US" sz="2150" dirty="0"/>
          </a:p>
          <a:p>
            <a:endParaRPr lang="en-US" sz="2150" dirty="0"/>
          </a:p>
          <a:p>
            <a:r>
              <a:rPr lang="en-IN" sz="2150" dirty="0"/>
              <a:t>Step 7: Model Evaluation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4451A-8FC6-CFBE-ACB0-900B2616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17AD3-8B52-4333-6B6C-94B2CE68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10" y="1152907"/>
            <a:ext cx="6592220" cy="847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75014-FA6E-3842-8E23-3A51093F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35" y="2695473"/>
            <a:ext cx="8621328" cy="68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D53EDB-FC96-251B-DEF7-07B31960C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446" y="3975245"/>
            <a:ext cx="5043947" cy="2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73E6-A1A1-6C7B-8A4F-270E6E38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26" y="1218376"/>
            <a:ext cx="10332720" cy="5038344"/>
          </a:xfrm>
        </p:spPr>
        <p:txBody>
          <a:bodyPr/>
          <a:lstStyle/>
          <a:p>
            <a:r>
              <a:rPr lang="en-US" dirty="0"/>
              <a:t>Step 8: Save Model &amp; Vectorizer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7336-811C-3F28-D09C-D4913EBF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7992E-FA31-39E3-DAA5-0E78EF5E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41" y="1605115"/>
            <a:ext cx="5144218" cy="138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21BC6-3127-4548-4234-0DD5ABA2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14" y="3871568"/>
            <a:ext cx="611590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516021"/>
            <a:ext cx="4195953" cy="888618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/>
              <a:t>STREAMLIT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695" y="1279349"/>
            <a:ext cx="10693269" cy="4299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 PURPOSE: </a:t>
            </a:r>
            <a:r>
              <a:rPr lang="en-IN" sz="1600" dirty="0"/>
              <a:t>Deploy the trained model as an </a:t>
            </a:r>
            <a:r>
              <a:rPr lang="en-IN" sz="1600" b="1" dirty="0"/>
              <a:t>interactive web app</a:t>
            </a:r>
            <a:r>
              <a:rPr lang="en-IN" sz="1600" dirty="0"/>
              <a:t> for real-time fake job detection.</a:t>
            </a:r>
          </a:p>
          <a:p>
            <a:pPr marL="0" indent="0">
              <a:buNone/>
            </a:pPr>
            <a:r>
              <a:rPr lang="en-IN" sz="1600" b="1" dirty="0"/>
              <a:t> FEATURES:</a:t>
            </a:r>
          </a:p>
          <a:p>
            <a:r>
              <a:rPr lang="en-IN" sz="1600" b="1" dirty="0"/>
              <a:t>User Input:</a:t>
            </a:r>
            <a:r>
              <a:rPr lang="en-IN" sz="1600" dirty="0"/>
              <a:t> Enter or paste job description text.</a:t>
            </a:r>
          </a:p>
          <a:p>
            <a:r>
              <a:rPr lang="en-IN" sz="1600" b="1" dirty="0"/>
              <a:t>Model Prediction:</a:t>
            </a:r>
            <a:r>
              <a:rPr lang="en-IN" sz="1600" dirty="0"/>
              <a:t> Displays “ Real” or “ Fraudulent” with probability scores.</a:t>
            </a:r>
          </a:p>
          <a:p>
            <a:r>
              <a:rPr lang="en-IN" sz="1600" b="1" dirty="0"/>
              <a:t>Performance Metrics:</a:t>
            </a:r>
            <a:r>
              <a:rPr lang="en-IN" sz="1600" dirty="0"/>
              <a:t> Shows accuracy, precision, recall, F1-score.</a:t>
            </a:r>
          </a:p>
          <a:p>
            <a:r>
              <a:rPr lang="en-IN" sz="1600" b="1" dirty="0"/>
              <a:t>Feedback Section:</a:t>
            </a:r>
            <a:endParaRPr lang="en-IN" sz="1600" dirty="0"/>
          </a:p>
          <a:p>
            <a:pPr lvl="1"/>
            <a:r>
              <a:rPr lang="en-IN" dirty="0"/>
              <a:t>Users can mark prediction as </a:t>
            </a:r>
            <a:r>
              <a:rPr lang="en-IN" i="1" dirty="0"/>
              <a:t>correct</a:t>
            </a:r>
            <a:r>
              <a:rPr lang="en-IN" dirty="0"/>
              <a:t> or </a:t>
            </a:r>
            <a:r>
              <a:rPr lang="en-IN" i="1" dirty="0"/>
              <a:t>incorrect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Feedback saved to improve model through retraining.</a:t>
            </a:r>
          </a:p>
          <a:p>
            <a:r>
              <a:rPr lang="en-IN" sz="1600" b="1" dirty="0"/>
              <a:t>Retrain Button:</a:t>
            </a:r>
            <a:r>
              <a:rPr lang="en-IN" sz="1600" dirty="0"/>
              <a:t> Updates model automatically using new feedback.</a:t>
            </a:r>
          </a:p>
          <a:p>
            <a:r>
              <a:rPr lang="en-IN" sz="1600" b="1" dirty="0"/>
              <a:t>Modern UI:</a:t>
            </a:r>
            <a:r>
              <a:rPr lang="en-IN" sz="1600" dirty="0"/>
              <a:t> Transparent text area, background image, emojis, and expanders for metrics.</a:t>
            </a:r>
          </a:p>
          <a:p>
            <a:pPr marL="0" indent="0">
              <a:buNone/>
            </a:pPr>
            <a:r>
              <a:rPr lang="en-IN" sz="1600" b="1" dirty="0"/>
              <a:t> TECH STACK:</a:t>
            </a:r>
          </a:p>
          <a:p>
            <a:r>
              <a:rPr lang="en-IN" sz="1600" b="1" dirty="0"/>
              <a:t>Frontend:</a:t>
            </a:r>
            <a:r>
              <a:rPr lang="en-IN" sz="1600" dirty="0"/>
              <a:t> </a:t>
            </a:r>
            <a:r>
              <a:rPr lang="en-IN" sz="1600" dirty="0" err="1"/>
              <a:t>Streamlit</a:t>
            </a:r>
            <a:endParaRPr lang="en-IN" sz="1600" dirty="0"/>
          </a:p>
          <a:p>
            <a:r>
              <a:rPr lang="en-IN" sz="1600" b="1" dirty="0"/>
              <a:t>Backend ML:</a:t>
            </a:r>
            <a:r>
              <a:rPr lang="en-IN" sz="1600" dirty="0"/>
              <a:t> Logistic Regression (Scikit-learn)</a:t>
            </a:r>
          </a:p>
          <a:p>
            <a:r>
              <a:rPr lang="en-IN" sz="1600" b="1" dirty="0"/>
              <a:t>Data Handling:</a:t>
            </a:r>
            <a:r>
              <a:rPr lang="en-IN" sz="1600" dirty="0"/>
              <a:t> Pandas, NumPy</a:t>
            </a:r>
          </a:p>
          <a:p>
            <a:r>
              <a:rPr lang="en-IN" sz="1600" b="1" dirty="0"/>
              <a:t>Vectorization:</a:t>
            </a:r>
            <a:r>
              <a:rPr lang="en-IN" sz="1600" dirty="0"/>
              <a:t> TF-IDF</a:t>
            </a:r>
          </a:p>
          <a:p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33EE-E1C0-78B0-3DF1-920FDB1B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14" y="970344"/>
            <a:ext cx="10332720" cy="564953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Step 1: </a:t>
            </a:r>
            <a:r>
              <a:rPr lang="en-IN" b="1" dirty="0"/>
              <a:t>Text Preprocessing Function</a:t>
            </a:r>
          </a:p>
          <a:p>
            <a:r>
              <a:rPr lang="en-IN" dirty="0"/>
              <a:t>Step</a:t>
            </a:r>
            <a:r>
              <a:rPr lang="en-IN" b="1" dirty="0"/>
              <a:t> </a:t>
            </a:r>
            <a:r>
              <a:rPr lang="en-IN" dirty="0"/>
              <a:t>2: </a:t>
            </a:r>
            <a:r>
              <a:rPr lang="en-IN" b="1" dirty="0"/>
              <a:t>Model Testing &amp; Training</a:t>
            </a:r>
          </a:p>
          <a:p>
            <a:r>
              <a:rPr lang="en-IN" dirty="0"/>
              <a:t>Step 3. </a:t>
            </a:r>
            <a:r>
              <a:rPr lang="en-IN" b="1" dirty="0" err="1"/>
              <a:t>StreamLit</a:t>
            </a:r>
            <a:r>
              <a:rPr lang="en-IN" b="1" dirty="0"/>
              <a:t> UI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Step 4. </a:t>
            </a:r>
            <a:r>
              <a:rPr lang="en-IN" b="1" dirty="0"/>
              <a:t>Model Evaluation Display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72B0C-CD05-985E-5D43-01313FCD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3F320D-C09B-A626-A6BF-C22E1147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66" y="2654777"/>
            <a:ext cx="8802328" cy="105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76CBD-A33E-B98C-2F88-827B8912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4250689"/>
            <a:ext cx="803069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914B-BC6E-1515-40BB-39EDD80E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379601"/>
            <a:ext cx="10332720" cy="5038344"/>
          </a:xfrm>
        </p:spPr>
        <p:txBody>
          <a:bodyPr/>
          <a:lstStyle/>
          <a:p>
            <a:r>
              <a:rPr lang="en-IN" b="1" dirty="0"/>
              <a:t>5. Prediction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0E6BD-CD1C-CE53-C564-7F64282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67145-029E-9B99-09AE-9DE05F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82" y="1944173"/>
            <a:ext cx="795448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B816-9E96-7C33-A6B3-6EDC49E1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93" y="737604"/>
            <a:ext cx="10332720" cy="5038344"/>
          </a:xfrm>
        </p:spPr>
        <p:txBody>
          <a:bodyPr/>
          <a:lstStyle/>
          <a:p>
            <a:r>
              <a:rPr lang="en-IN" b="1" dirty="0"/>
              <a:t>6. Feedback Section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B04F-A093-B81E-246B-E8D9D522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4B328-CFF1-D572-9E17-348C1C41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28732-E929-1390-1B5D-ABF33779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389890"/>
            <a:ext cx="11526859" cy="54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5F72-C3BD-26DB-3ECF-956354B1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59" y="1389888"/>
            <a:ext cx="10332720" cy="5468112"/>
          </a:xfrm>
        </p:spPr>
        <p:txBody>
          <a:bodyPr>
            <a:normAutofit/>
          </a:bodyPr>
          <a:lstStyle/>
          <a:p>
            <a:pPr marL="457200" indent="-457200"/>
            <a:r>
              <a:rPr lang="en-IN" sz="2000" dirty="0"/>
              <a:t>7. </a:t>
            </a:r>
            <a:r>
              <a:rPr lang="en-IN" sz="2000" b="1" dirty="0"/>
              <a:t>Retraining Feature</a:t>
            </a:r>
          </a:p>
          <a:p>
            <a:pPr marL="457200" indent="-457200"/>
            <a:endParaRPr lang="en-IN" sz="2000" b="1" dirty="0"/>
          </a:p>
          <a:p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ABOUT UI FEATURE: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/>
              <a:t>Custom background using base64 image encoding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/>
              <a:t>Transparent text areas and expanders for aesthetic look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/>
              <a:t>Emoji-based icons for visual clarity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/>
              <a:t>Live prediction analysis with probability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BC7B-5CB3-769E-62A4-DA5F64B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E48571-9A62-3C24-DA6A-47301738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382914-43F9-4FAC-0EA1-1930961B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6" y="1998139"/>
            <a:ext cx="11765259" cy="18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7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E3CF-D966-7F43-2042-5ECDFBD8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15" y="582041"/>
            <a:ext cx="3964686" cy="658367"/>
          </a:xfrm>
        </p:spPr>
        <p:txBody>
          <a:bodyPr>
            <a:noAutofit/>
          </a:bodyPr>
          <a:lstStyle/>
          <a:p>
            <a:r>
              <a:rPr lang="en-IN" sz="4500" b="1" dirty="0"/>
              <a:t>FINAL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C6762-CB6F-1AE4-1B52-1098E2CA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8A3F5-7FF7-22DC-DA2E-7B7A214D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38256"/>
            <a:ext cx="11715750" cy="54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8437-9786-0BEA-306D-0C9A386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2E94A-72D7-9850-CC15-99FDF572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5D1DE-4449-05DB-08FF-4C34F99F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1" y="94946"/>
            <a:ext cx="11937057" cy="66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4" y="553577"/>
            <a:ext cx="9647238" cy="871315"/>
          </a:xfrm>
        </p:spPr>
        <p:txBody>
          <a:bodyPr>
            <a:normAutofit/>
          </a:bodyPr>
          <a:lstStyle/>
          <a:p>
            <a:r>
              <a:rPr lang="en-US" sz="4600" b="1" spc="600" dirty="0">
                <a:ln w="28575">
                  <a:noFill/>
                  <a:prstDash val="solid"/>
                </a:ln>
                <a:solidFill>
                  <a:schemeClr val="tx1"/>
                </a:solidFill>
                <a:latin typeface="Tw Cen MT" panose="020B0602020104020603" pitchFamily="34" charset="77"/>
              </a:rPr>
              <a:t>CONTENTS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75" y="1857375"/>
            <a:ext cx="8742362" cy="379095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 &amp; Data Preprocessing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Training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500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Streamlit</a:t>
            </a:r>
            <a:r>
              <a:rPr lang="en-US" sz="25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App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5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MILESTONE-4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904" y="484042"/>
            <a:ext cx="7735824" cy="1069848"/>
          </a:xfrm>
        </p:spPr>
        <p:txBody>
          <a:bodyPr>
            <a:normAutofit/>
          </a:bodyPr>
          <a:lstStyle/>
          <a:p>
            <a:pPr algn="ctr"/>
            <a:r>
              <a:rPr lang="en-US" sz="5000" b="1" spc="600" dirty="0">
                <a:ln w="28575">
                  <a:noFill/>
                  <a:prstDash val="solid"/>
                </a:ln>
                <a:solidFill>
                  <a:schemeClr val="tx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C7F916-ECF7-E16C-C83B-02E936A922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32687" y="2087900"/>
            <a:ext cx="10773537" cy="40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JobCheck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project successfully detects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fake job postings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NLP.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helps users identify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scam job offers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before applying.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integration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feedback and retraining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system adaptive and continuously improving.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Robust and explainable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detection through an interactive app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541" y="363597"/>
            <a:ext cx="5731284" cy="106984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10E4E5-193F-606D-A974-A68013BB5A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1918003"/>
            <a:ext cx="83096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recent years,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fake job postings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become a major issue on online job portals.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Scammers use fraudulent job listings to collect personal information or money from applicants.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Approach: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real-world job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and preprocess textual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 a classification model to detect fraud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an interactive web app using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</a:t>
            </a:r>
            <a:r>
              <a:rPr lang="en-US" altLang="en-US" sz="2200" b="1" dirty="0" err="1">
                <a:solidFill>
                  <a:schemeClr val="tx1"/>
                </a:solidFill>
              </a:rPr>
              <a:t>L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6D3-DF17-9598-9C60-A2C39B84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299491"/>
            <a:ext cx="9144000" cy="1069848"/>
          </a:xfrm>
        </p:spPr>
        <p:txBody>
          <a:bodyPr>
            <a:normAutofit/>
          </a:bodyPr>
          <a:lstStyle/>
          <a:p>
            <a:pPr algn="ctr"/>
            <a:r>
              <a:rPr lang="en-IN" sz="4700" b="1" dirty="0"/>
              <a:t>FLOWCHART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ADB33-E666-8918-7E10-AF731987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4E35FA20-67D2-F763-4CBF-C81FF5E8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71612"/>
            <a:ext cx="11868605" cy="5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5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4" y="351724"/>
            <a:ext cx="7077075" cy="1057976"/>
          </a:xfrm>
        </p:spPr>
        <p:txBody>
          <a:bodyPr>
            <a:noAutofit/>
          </a:bodyPr>
          <a:lstStyle/>
          <a:p>
            <a:pPr algn="ctr"/>
            <a:r>
              <a:rPr lang="en-US" sz="4600" b="1" dirty="0"/>
              <a:t>DATASET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289" y="2158230"/>
            <a:ext cx="9881419" cy="3191748"/>
          </a:xfrm>
        </p:spPr>
        <p:txBody>
          <a:bodyPr>
            <a:noAutofit/>
          </a:bodyPr>
          <a:lstStyle/>
          <a:p>
            <a:pPr algn="l"/>
            <a:r>
              <a:rPr lang="en-US" sz="2100" b="1" dirty="0">
                <a:solidFill>
                  <a:schemeClr val="tx1"/>
                </a:solidFill>
              </a:rPr>
              <a:t>Source: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hlinkClick r:id="rId2"/>
              </a:rPr>
              <a:t>Kaggle – Fake Job Postings Detection Dataset</a:t>
            </a:r>
            <a:endParaRPr lang="en-US" sz="2100" dirty="0"/>
          </a:p>
          <a:p>
            <a:pPr algn="l"/>
            <a:r>
              <a:rPr lang="en-US" sz="2100" b="1" dirty="0">
                <a:solidFill>
                  <a:schemeClr val="tx1"/>
                </a:solidFill>
              </a:rPr>
              <a:t>Dataset Size:</a:t>
            </a:r>
            <a:r>
              <a:rPr lang="en-US" sz="2100" dirty="0">
                <a:solidFill>
                  <a:schemeClr val="tx1"/>
                </a:solidFill>
              </a:rPr>
              <a:t> ~18,000 job postings</a:t>
            </a:r>
          </a:p>
          <a:p>
            <a:pPr algn="l"/>
            <a:r>
              <a:rPr lang="en-US" sz="2100" b="1" dirty="0">
                <a:solidFill>
                  <a:schemeClr val="tx1"/>
                </a:solidFill>
              </a:rPr>
              <a:t>Attributes:</a:t>
            </a:r>
            <a:endParaRPr lang="en-US" sz="2100" dirty="0">
              <a:solidFill>
                <a:schemeClr val="tx1"/>
              </a:solidFill>
            </a:endParaRPr>
          </a:p>
          <a:p>
            <a:pPr lvl="1" algn="l"/>
            <a:r>
              <a:rPr lang="en-US" sz="2100" b="1" dirty="0">
                <a:solidFill>
                  <a:schemeClr val="tx1"/>
                </a:solidFill>
              </a:rPr>
              <a:t>Text-based</a:t>
            </a:r>
            <a:r>
              <a:rPr lang="en-US" sz="2100" dirty="0">
                <a:solidFill>
                  <a:schemeClr val="tx1"/>
                </a:solidFill>
              </a:rPr>
              <a:t>: title, </a:t>
            </a:r>
            <a:r>
              <a:rPr lang="en-US" sz="2100" dirty="0" err="1">
                <a:solidFill>
                  <a:schemeClr val="tx1"/>
                </a:solidFill>
              </a:rPr>
              <a:t>company_profile</a:t>
            </a:r>
            <a:r>
              <a:rPr lang="en-US" sz="2100" dirty="0">
                <a:solidFill>
                  <a:schemeClr val="tx1"/>
                </a:solidFill>
              </a:rPr>
              <a:t>, description, requirements, benefits</a:t>
            </a:r>
          </a:p>
          <a:p>
            <a:pPr lvl="1" algn="l"/>
            <a:r>
              <a:rPr lang="en-US" sz="2100" b="1" dirty="0">
                <a:solidFill>
                  <a:schemeClr val="tx1"/>
                </a:solidFill>
              </a:rPr>
              <a:t>Categorical</a:t>
            </a:r>
            <a:r>
              <a:rPr lang="en-US" sz="2100" dirty="0">
                <a:solidFill>
                  <a:schemeClr val="tx1"/>
                </a:solidFill>
              </a:rPr>
              <a:t>: </a:t>
            </a:r>
            <a:r>
              <a:rPr lang="en-US" sz="2100" dirty="0" err="1">
                <a:solidFill>
                  <a:schemeClr val="tx1"/>
                </a:solidFill>
              </a:rPr>
              <a:t>employment_type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required_experience</a:t>
            </a:r>
            <a:r>
              <a:rPr lang="en-US" sz="2100" dirty="0">
                <a:solidFill>
                  <a:schemeClr val="tx1"/>
                </a:solidFill>
              </a:rPr>
              <a:t>, </a:t>
            </a:r>
            <a:r>
              <a:rPr lang="en-US" sz="2100" dirty="0" err="1">
                <a:solidFill>
                  <a:schemeClr val="tx1"/>
                </a:solidFill>
              </a:rPr>
              <a:t>required_education</a:t>
            </a:r>
            <a:r>
              <a:rPr lang="en-US" sz="2100" dirty="0">
                <a:solidFill>
                  <a:schemeClr val="tx1"/>
                </a:solidFill>
              </a:rPr>
              <a:t>, industry, function</a:t>
            </a:r>
          </a:p>
          <a:p>
            <a:pPr lvl="1" algn="l"/>
            <a:r>
              <a:rPr lang="en-US" sz="2100" b="1" dirty="0">
                <a:solidFill>
                  <a:schemeClr val="tx1"/>
                </a:solidFill>
              </a:rPr>
              <a:t>Target Label</a:t>
            </a:r>
            <a:r>
              <a:rPr lang="en-US" sz="2100" dirty="0">
                <a:solidFill>
                  <a:schemeClr val="tx1"/>
                </a:solidFill>
              </a:rPr>
              <a:t>: fraudulent (0 = Real, 1 = Fake)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</a:rPr>
              <a:t>The dataset provides a </a:t>
            </a:r>
            <a:r>
              <a:rPr lang="en-US" sz="2100" b="1" dirty="0">
                <a:solidFill>
                  <a:schemeClr val="tx1"/>
                </a:solidFill>
              </a:rPr>
              <a:t>balanced view</a:t>
            </a:r>
            <a:r>
              <a:rPr lang="en-US" sz="2100" dirty="0">
                <a:solidFill>
                  <a:schemeClr val="tx1"/>
                </a:solidFill>
              </a:rPr>
              <a:t> of both real and fake job posts, ideal for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535953"/>
            <a:ext cx="7222172" cy="1069848"/>
          </a:xfrm>
        </p:spPr>
        <p:txBody>
          <a:bodyPr>
            <a:normAutofit/>
          </a:bodyPr>
          <a:lstStyle/>
          <a:p>
            <a:pPr algn="ctr"/>
            <a:r>
              <a:rPr lang="en-US" sz="4500" b="1" spc="600" dirty="0">
                <a:ln w="28575">
                  <a:noFill/>
                  <a:prstDash val="solid"/>
                </a:ln>
                <a:solidFill>
                  <a:schemeClr val="tx1"/>
                </a:solidFill>
                <a:latin typeface="Tw Cen MT" panose="020B0602020104020603" pitchFamily="34" charset="77"/>
              </a:rPr>
              <a:t>DATA</a:t>
            </a:r>
            <a:r>
              <a:rPr lang="en-US" sz="45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  <a:r>
              <a:rPr lang="en-US" sz="4500" b="1" spc="600" dirty="0">
                <a:ln w="28575">
                  <a:noFill/>
                  <a:prstDash val="solid"/>
                </a:ln>
                <a:solidFill>
                  <a:schemeClr val="tx1"/>
                </a:solidFill>
                <a:latin typeface="Tw Cen MT" panose="020B0602020104020603" pitchFamily="34" charset="77"/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5D0FA7-8573-923E-2E99-5183FA11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987" y="1981993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1: Import Required Libraries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B3851-84D8-9A30-4B28-FA9C7494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7" y="3132049"/>
            <a:ext cx="645885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E7D9C1-E599-DBE4-7416-C3DA758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51" y="629847"/>
            <a:ext cx="10332720" cy="5141288"/>
          </a:xfrm>
        </p:spPr>
        <p:txBody>
          <a:bodyPr/>
          <a:lstStyle/>
          <a:p>
            <a:r>
              <a:rPr lang="en-IN" dirty="0"/>
              <a:t>Step 2: Load Dataset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Step 3: Data Cleaning</a:t>
            </a:r>
          </a:p>
          <a:p>
            <a:endParaRPr lang="en-IN" b="1" dirty="0"/>
          </a:p>
          <a:p>
            <a:r>
              <a:rPr lang="en-IN" dirty="0"/>
              <a:t>Step 4: Text Preprocessing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A09A92-D915-BDCB-2E35-E970AC85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39" y="1086865"/>
            <a:ext cx="8554644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28A1F-A76E-B714-C72A-627EB88D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52" y="2495624"/>
            <a:ext cx="4048690" cy="111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225A11-6E5E-C3E4-8222-DBA985EB6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87" y="3931211"/>
            <a:ext cx="625879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270E-69B7-420A-D223-A61B405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411480"/>
            <a:ext cx="10332720" cy="5349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5: Encoding Categorical Features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6: Target Variable &amp; Split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08B0B-73B0-E863-ECAF-553FA70D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6FA8D-062C-9064-009B-B841F029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51" y="787782"/>
            <a:ext cx="7914124" cy="1223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35C5F-3C37-A795-0DB9-AE1987D1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03" y="2948755"/>
            <a:ext cx="7914124" cy="2046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5052D-C24F-EF5F-6046-4982D50F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04" y="5859925"/>
            <a:ext cx="426779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5EF6-1342-5A57-E901-B6700E22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37492"/>
            <a:ext cx="5580062" cy="75701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500" b="1" dirty="0"/>
              <a:t>MODEL TRAINING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DD51A4-22DC-67FB-CD8D-123D0FCD94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1695" y="1728127"/>
            <a:ext cx="10556590" cy="440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Algorithm Used: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Text Vectorization: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TF-IDF (Term Frequency–Inverse Document Frequency)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Combined text columns (title, description, requirements, benefits, etc.)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Target Variable: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fraudulent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0638-B619-1462-137E-495DD04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88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565</Words>
  <Application>Microsoft Office PowerPoint</Application>
  <PresentationFormat>Widescreen</PresentationFormat>
  <Paragraphs>144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Segoe UI Light</vt:lpstr>
      <vt:lpstr>Tw Cen MT</vt:lpstr>
      <vt:lpstr>Wingdings 3</vt:lpstr>
      <vt:lpstr>Wisp</vt:lpstr>
      <vt:lpstr>Job Check – Detecting Fake Job Post &amp; Retraining</vt:lpstr>
      <vt:lpstr>CONTENTS</vt:lpstr>
      <vt:lpstr>INTRODUCTION</vt:lpstr>
      <vt:lpstr>FLOWCHART OF PROJECT</vt:lpstr>
      <vt:lpstr>DATASET COLLECTION</vt:lpstr>
      <vt:lpstr>DATA PREPROCESSING</vt:lpstr>
      <vt:lpstr>PowerPoint Presentation</vt:lpstr>
      <vt:lpstr>PowerPoint Presentation</vt:lpstr>
      <vt:lpstr>MODEL TRAINING</vt:lpstr>
      <vt:lpstr>PowerPoint Presentation</vt:lpstr>
      <vt:lpstr>PowerPoint Presentation</vt:lpstr>
      <vt:lpstr>PowerPoint Presentation</vt:lpstr>
      <vt:lpstr>STREAMLIT APP</vt:lpstr>
      <vt:lpstr>PowerPoint Presentation</vt:lpstr>
      <vt:lpstr>PowerPoint Presentation</vt:lpstr>
      <vt:lpstr>PowerPoint Presentation</vt:lpstr>
      <vt:lpstr>PowerPoint Presentation</vt:lpstr>
      <vt:lpstr>FINAL OUTPUT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Check – Detecting Fake Job Post</dc:title>
  <dc:creator>Vikhil Reddy Tadugam</dc:creator>
  <cp:lastModifiedBy>Ritika Bhasin</cp:lastModifiedBy>
  <cp:revision>4</cp:revision>
  <dcterms:created xsi:type="dcterms:W3CDTF">2025-10-06T17:40:14Z</dcterms:created>
  <dcterms:modified xsi:type="dcterms:W3CDTF">2025-10-15T18:35:49Z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