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60" r:id="rId10"/>
    <p:sldId id="2146847061" r:id="rId11"/>
    <p:sldId id="267" r:id="rId12"/>
    <p:sldId id="2146847058" r:id="rId13"/>
    <p:sldId id="268" r:id="rId14"/>
    <p:sldId id="2146847055" r:id="rId15"/>
    <p:sldId id="269" r:id="rId16"/>
    <p:sldId id="2146847056" r:id="rId17"/>
    <p:sldId id="214684705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75" d="100"/>
          <a:sy n="75" d="100"/>
        </p:scale>
        <p:origin x="893"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3</a:t>
            </a:fld>
            <a:endParaRPr lang="en-IN"/>
          </a:p>
        </p:txBody>
      </p:sp>
    </p:spTree>
    <p:extLst>
      <p:ext uri="{BB962C8B-B14F-4D97-AF65-F5344CB8AC3E}">
        <p14:creationId xmlns:p14="http://schemas.microsoft.com/office/powerpoint/2010/main" val="3531468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1001077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5</a:t>
            </a:fld>
            <a:endParaRPr lang="en-IN"/>
          </a:p>
        </p:txBody>
      </p:sp>
    </p:spTree>
    <p:extLst>
      <p:ext uri="{BB962C8B-B14F-4D97-AF65-F5344CB8AC3E}">
        <p14:creationId xmlns:p14="http://schemas.microsoft.com/office/powerpoint/2010/main" val="3790929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3970865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10</a:t>
            </a:fld>
            <a:endParaRPr lang="en-IN"/>
          </a:p>
        </p:txBody>
      </p:sp>
    </p:spTree>
    <p:extLst>
      <p:ext uri="{BB962C8B-B14F-4D97-AF65-F5344CB8AC3E}">
        <p14:creationId xmlns:p14="http://schemas.microsoft.com/office/powerpoint/2010/main" val="2256603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11</a:t>
            </a:fld>
            <a:endParaRPr lang="en-IN"/>
          </a:p>
        </p:txBody>
      </p:sp>
    </p:spTree>
    <p:extLst>
      <p:ext uri="{BB962C8B-B14F-4D97-AF65-F5344CB8AC3E}">
        <p14:creationId xmlns:p14="http://schemas.microsoft.com/office/powerpoint/2010/main" val="3825949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IN" b="1" i="0" dirty="0">
                <a:solidFill>
                  <a:srgbClr val="161616"/>
                </a:solidFill>
                <a:effectLst/>
                <a:latin typeface="IBM Plex Sans" panose="020B0503050203000203" pitchFamily="34" charset="0"/>
              </a:rPr>
              <a:t>Data assets</a:t>
            </a:r>
          </a:p>
          <a:p>
            <a:pPr algn="l" fontAlgn="base">
              <a:buFont typeface="Arial" panose="020B0604020202020204" pitchFamily="34" charset="0"/>
              <a:buChar char="•"/>
            </a:pPr>
            <a:r>
              <a:rPr lang="en-IN" b="0" i="0" dirty="0">
                <a:solidFill>
                  <a:srgbClr val="161616"/>
                </a:solidFill>
                <a:effectLst/>
                <a:latin typeface="inherit"/>
              </a:rPr>
              <a:t>fashion-mnist_test.csv: the core test dataset as obtained from Fashion MNIST.</a:t>
            </a:r>
          </a:p>
          <a:p>
            <a:pPr algn="l" fontAlgn="base">
              <a:buFont typeface="Arial" panose="020B0604020202020204" pitchFamily="34" charset="0"/>
              <a:buChar char="•"/>
            </a:pPr>
            <a:r>
              <a:rPr lang="en-IN" b="0" i="0" dirty="0">
                <a:solidFill>
                  <a:srgbClr val="161616"/>
                </a:solidFill>
                <a:effectLst/>
                <a:latin typeface="inherit"/>
              </a:rPr>
              <a:t>fashion-mnist_train.csv: the core train dataset as obtained from Fashion MNIST.</a:t>
            </a:r>
          </a:p>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12</a:t>
            </a:fld>
            <a:endParaRPr lang="en-IN"/>
          </a:p>
        </p:txBody>
      </p:sp>
    </p:spTree>
    <p:extLst>
      <p:ext uri="{BB962C8B-B14F-4D97-AF65-F5344CB8AC3E}">
        <p14:creationId xmlns:p14="http://schemas.microsoft.com/office/powerpoint/2010/main" val="2488980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ibm.com/exchanges/data/all/fashion-mnis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dax-cdn.cdn.appdomain.cloud/dax-fashion-mnist/1.0.2/fashion-mnist.tar.gz"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FASHION MNIST CLASSIFICATION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Ritika Chaudhary </a:t>
            </a:r>
          </a:p>
          <a:p>
            <a:r>
              <a:rPr lang="en-US" sz="2000" b="1" dirty="0">
                <a:solidFill>
                  <a:schemeClr val="accent1">
                    <a:lumMod val="75000"/>
                  </a:schemeClr>
                </a:solidFill>
                <a:latin typeface="Arial"/>
                <a:cs typeface="Arial"/>
              </a:rPr>
              <a:t>AICTE Student ID:STU662677c4e59ee1713797060 </a:t>
            </a:r>
          </a:p>
          <a:p>
            <a:r>
              <a:rPr lang="en-US" sz="2000" b="1" dirty="0">
                <a:solidFill>
                  <a:schemeClr val="accent1">
                    <a:lumMod val="75000"/>
                  </a:schemeClr>
                </a:solidFill>
                <a:latin typeface="Arial"/>
                <a:cs typeface="Arial"/>
              </a:rPr>
              <a:t>Internship ID: INTERNSHIP_171273103266163398a8c87</a:t>
            </a:r>
          </a:p>
        </p:txBody>
      </p:sp>
      <p:sp>
        <p:nvSpPr>
          <p:cNvPr id="5" name="Rectangle 4">
            <a:extLst>
              <a:ext uri="{FF2B5EF4-FFF2-40B4-BE49-F238E27FC236}">
                <a16:creationId xmlns:a16="http://schemas.microsoft.com/office/drawing/2014/main" id="{05F4202C-B5D6-F101-BD47-61B7300FD5D2}"/>
              </a:ext>
            </a:extLst>
          </p:cNvPr>
          <p:cNvSpPr/>
          <p:nvPr/>
        </p:nvSpPr>
        <p:spPr>
          <a:xfrm>
            <a:off x="10081549" y="6467856"/>
            <a:ext cx="1979271" cy="34747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1800" dirty="0">
                <a:latin typeface="Arial" panose="020B0604020202020204" pitchFamily="34" charset="0"/>
                <a:cs typeface="Arial" panose="020B0604020202020204" pitchFamily="34" charset="0"/>
              </a:rPr>
              <a:t>In conclusion, our CNN model has demonstrated effective classification of fashion items with generally favorable accuracy. It excels across diverse categories, yet faces challenges distinguishing closely related classes such as shirts and t-shirts, where misclassification rates are notable. However, through rigorous data augmentation techniques and meticulous hyperparameter tuning, we have successfully enhanced the model's performance. These optimizations have not only mitigated issues with similar item classifications but have also bolstered overall accuracy and robustness. Moving forward, continued refinement and exploration of advanced methodologies will be crucial in further improving the model's capability to handle intricate distinctions within fashion item categories.</a:t>
            </a:r>
            <a:endParaRPr lang="en-IN" sz="18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A042D507-8FE9-B00C-3BC6-C4FAFEB7D6DD}"/>
              </a:ext>
            </a:extLst>
          </p:cNvPr>
          <p:cNvSpPr/>
          <p:nvPr/>
        </p:nvSpPr>
        <p:spPr>
          <a:xfrm>
            <a:off x="10081549" y="6180881"/>
            <a:ext cx="1979271" cy="6771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Improvement : </a:t>
            </a:r>
            <a:r>
              <a:rPr lang="en-US" sz="1800" dirty="0">
                <a:latin typeface="Arial" panose="020B0604020202020204" pitchFamily="34" charset="0"/>
                <a:cs typeface="Arial" panose="020B0604020202020204" pitchFamily="34" charset="0"/>
              </a:rPr>
              <a:t>Further tuning of hyperparameters is essential to refine our CNN model's performance. Adjusting parameters like learning rate, batch size, and network architecture can specifically address challenges in distinguishing between closely related classes such as shirts and t-shirts. Optimization of regularization techniques like dropout and batch normalization will also help improve generalization and reduce overfitting, thereby enhancing overall classification accuracy.</a:t>
            </a:r>
            <a:endParaRPr lang="en-IN" sz="1800" dirty="0">
              <a:latin typeface="Arial" panose="020B0604020202020204" pitchFamily="34" charset="0"/>
              <a:cs typeface="Arial" panose="020B0604020202020204" pitchFamily="34" charset="0"/>
            </a:endParaRPr>
          </a:p>
          <a:p>
            <a:pPr marL="305435" indent="-305435"/>
            <a:r>
              <a:rPr lang="en-US" sz="1800" b="1" dirty="0">
                <a:latin typeface="Arial" panose="020B0604020202020204" pitchFamily="34" charset="0"/>
                <a:cs typeface="Arial" panose="020B0604020202020204" pitchFamily="34" charset="0"/>
              </a:rPr>
              <a:t>Extensions : </a:t>
            </a:r>
            <a:r>
              <a:rPr lang="en-US" sz="1800" dirty="0">
                <a:latin typeface="Arial" panose="020B0604020202020204" pitchFamily="34" charset="0"/>
                <a:cs typeface="Arial" panose="020B0604020202020204" pitchFamily="34" charset="0"/>
              </a:rPr>
              <a:t>Deploying our CNN model in real-world applications is a critical next step. Integration into e-commerce platforms or retail systems would enable real-time fashion item classification, validating its practical utility and allowing for iterative improvements based on real-world usage. This deployment not only showcases the model's effectiveness but also enhances its potential impact in enhancing user experience and operational efficiency</a:t>
            </a:r>
            <a:r>
              <a:rPr lang="en-US" sz="1600" dirty="0">
                <a:latin typeface="Arial" panose="020B0604020202020204" pitchFamily="34" charset="0"/>
                <a:cs typeface="Arial" panose="020B0604020202020204" pitchFamily="34" charset="0"/>
              </a:rPr>
              <a: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a:extLst>
              <a:ext uri="{FF2B5EF4-FFF2-40B4-BE49-F238E27FC236}">
                <a16:creationId xmlns:a16="http://schemas.microsoft.com/office/drawing/2014/main" id="{BE85F847-4FB2-B63F-1E1A-A6039FE2EE5C}"/>
              </a:ext>
            </a:extLst>
          </p:cNvPr>
          <p:cNvSpPr/>
          <p:nvPr/>
        </p:nvSpPr>
        <p:spPr>
          <a:xfrm>
            <a:off x="10081549" y="6180881"/>
            <a:ext cx="1979271" cy="6771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1029615" cy="3738897"/>
          </a:xfrm>
        </p:spPr>
        <p:txBody>
          <a:bodyPr anchor="t">
            <a:normAutofit/>
          </a:bodyPr>
          <a:lstStyle/>
          <a:p>
            <a:pPr marL="305435" indent="-305435"/>
            <a:r>
              <a:rPr lang="en-IN" sz="2400" dirty="0"/>
              <a:t>IBM Watson studio tutorial</a:t>
            </a:r>
          </a:p>
          <a:p>
            <a:pPr marL="305435" indent="-305435"/>
            <a:r>
              <a:rPr lang="en-IN" sz="2400" dirty="0">
                <a:hlinkClick r:id="rId3"/>
              </a:rPr>
              <a:t>https://developer.ibm.com/exchanges/data/all/fashion-mnist/</a:t>
            </a:r>
            <a:endParaRPr lang="en-IN" sz="2400" dirty="0"/>
          </a:p>
          <a:p>
            <a:pPr marL="305435" indent="-305435"/>
            <a:r>
              <a:rPr lang="en-IN" sz="2400" b="0" i="0" u="none" strike="noStrike" dirty="0">
                <a:effectLst/>
                <a:highlight>
                  <a:srgbClr val="FFFFFF"/>
                </a:highlight>
                <a:hlinkClick r:id="rId4"/>
              </a:rPr>
              <a:t>https://dax-cdn.cdn.appdomain.cloud/dax-fashion-mnist/1.0.2/fashion-mnist.tar.gz</a:t>
            </a:r>
            <a:endParaRPr lang="en-IN" sz="2400" b="0" i="0" u="none" strike="noStrike" dirty="0">
              <a:effectLst/>
              <a:highlight>
                <a:srgbClr val="FFFFFF"/>
              </a:highlight>
            </a:endParaRPr>
          </a:p>
          <a:p>
            <a:pPr algn="l" fontAlgn="base"/>
            <a:r>
              <a:rPr lang="en-IN" sz="2000" b="1" i="0" dirty="0">
                <a:solidFill>
                  <a:srgbClr val="161616"/>
                </a:solidFill>
                <a:effectLst/>
              </a:rPr>
              <a:t>Data assets</a:t>
            </a:r>
          </a:p>
          <a:p>
            <a:pPr algn="l" fontAlgn="base">
              <a:buFont typeface="Arial" panose="020B0604020202020204" pitchFamily="34" charset="0"/>
              <a:buChar char="•"/>
            </a:pPr>
            <a:r>
              <a:rPr lang="en-IN" sz="2000" b="0" i="0" dirty="0">
                <a:solidFill>
                  <a:srgbClr val="161616"/>
                </a:solidFill>
                <a:effectLst/>
              </a:rPr>
              <a:t>fashion-mnist_test.csv: the core test dataset as obtained from Fashion MNIST.</a:t>
            </a:r>
          </a:p>
          <a:p>
            <a:pPr algn="l" fontAlgn="base">
              <a:buFont typeface="Arial" panose="020B0604020202020204" pitchFamily="34" charset="0"/>
              <a:buChar char="•"/>
            </a:pPr>
            <a:r>
              <a:rPr lang="en-IN" sz="2000" b="0" i="0" dirty="0">
                <a:solidFill>
                  <a:srgbClr val="161616"/>
                </a:solidFill>
                <a:effectLst/>
              </a:rPr>
              <a:t>fashion-mnist_train.csv: the core train dataset as obtained from Fashion MNIST.</a:t>
            </a:r>
          </a:p>
          <a:p>
            <a:endParaRPr lang="en-IN" sz="1600" dirty="0"/>
          </a:p>
          <a:p>
            <a:pPr marL="0" indent="0">
              <a:buNone/>
            </a:pPr>
            <a:endParaRPr lang="en-IN" sz="2400" b="0" i="0" u="none" strike="noStrike" dirty="0">
              <a:effectLst/>
              <a:highlight>
                <a:srgbClr val="FFFFFF"/>
              </a:highlight>
            </a:endParaRPr>
          </a:p>
          <a:p>
            <a:pPr marL="305435" indent="-305435"/>
            <a:endParaRPr lang="en-IN" sz="2400" b="0" i="0" u="none" strike="noStrike" dirty="0">
              <a:effectLst/>
              <a:highlight>
                <a:srgbClr val="FFFFFF"/>
              </a:highlight>
            </a:endParaRPr>
          </a:p>
          <a:p>
            <a:pPr marL="305435" indent="-305435"/>
            <a:endParaRPr lang="en-IN" sz="2400" dirty="0"/>
          </a:p>
        </p:txBody>
      </p:sp>
      <p:sp>
        <p:nvSpPr>
          <p:cNvPr id="4" name="Rectangle 3">
            <a:extLst>
              <a:ext uri="{FF2B5EF4-FFF2-40B4-BE49-F238E27FC236}">
                <a16:creationId xmlns:a16="http://schemas.microsoft.com/office/drawing/2014/main" id="{FFED9B71-416C-6911-52CB-639A272F6EA8}"/>
              </a:ext>
            </a:extLst>
          </p:cNvPr>
          <p:cNvSpPr/>
          <p:nvPr/>
        </p:nvSpPr>
        <p:spPr>
          <a:xfrm>
            <a:off x="10081549" y="6180881"/>
            <a:ext cx="1979271" cy="6771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20E522C1-4845-EEF6-A161-026758D90E67}"/>
              </a:ext>
            </a:extLst>
          </p:cNvPr>
          <p:cNvPicPr>
            <a:picLocks noChangeAspect="1"/>
          </p:cNvPicPr>
          <p:nvPr/>
        </p:nvPicPr>
        <p:blipFill>
          <a:blip r:embed="rId2"/>
          <a:stretch>
            <a:fillRect/>
          </a:stretch>
        </p:blipFill>
        <p:spPr>
          <a:xfrm>
            <a:off x="2595637" y="1232452"/>
            <a:ext cx="7000726" cy="5418440"/>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2 </a:t>
            </a:r>
          </a:p>
        </p:txBody>
      </p:sp>
      <p:pic>
        <p:nvPicPr>
          <p:cNvPr id="4" name="Picture 3">
            <a:extLst>
              <a:ext uri="{FF2B5EF4-FFF2-40B4-BE49-F238E27FC236}">
                <a16:creationId xmlns:a16="http://schemas.microsoft.com/office/drawing/2014/main" id="{1440F146-60BE-4DF8-ADCA-66A93D38D2CD}"/>
              </a:ext>
            </a:extLst>
          </p:cNvPr>
          <p:cNvPicPr>
            <a:picLocks noChangeAspect="1"/>
          </p:cNvPicPr>
          <p:nvPr/>
        </p:nvPicPr>
        <p:blipFill>
          <a:blip r:embed="rId2"/>
          <a:stretch>
            <a:fillRect/>
          </a:stretch>
        </p:blipFill>
        <p:spPr>
          <a:xfrm>
            <a:off x="2479839" y="1232452"/>
            <a:ext cx="7232321" cy="5577111"/>
          </a:xfrm>
          <a:prstGeom prst="rect">
            <a:avLst/>
          </a:prstGeom>
        </p:spPr>
      </p:pic>
      <p:sp>
        <p:nvSpPr>
          <p:cNvPr id="5" name="Rectangle 4">
            <a:extLst>
              <a:ext uri="{FF2B5EF4-FFF2-40B4-BE49-F238E27FC236}">
                <a16:creationId xmlns:a16="http://schemas.microsoft.com/office/drawing/2014/main" id="{6DFE4392-F74C-4296-2BCA-D90F116A9504}"/>
              </a:ext>
            </a:extLst>
          </p:cNvPr>
          <p:cNvSpPr/>
          <p:nvPr/>
        </p:nvSpPr>
        <p:spPr>
          <a:xfrm>
            <a:off x="10081549" y="6180881"/>
            <a:ext cx="1979271" cy="6771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83099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2" name="Rectangle 1">
            <a:extLst>
              <a:ext uri="{FF2B5EF4-FFF2-40B4-BE49-F238E27FC236}">
                <a16:creationId xmlns:a16="http://schemas.microsoft.com/office/drawing/2014/main" id="{D1B2491E-BB2F-DC49-5163-790489F32439}"/>
              </a:ext>
            </a:extLst>
          </p:cNvPr>
          <p:cNvSpPr/>
          <p:nvPr/>
        </p:nvSpPr>
        <p:spPr>
          <a:xfrm>
            <a:off x="10081549" y="6180881"/>
            <a:ext cx="1979271" cy="6771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
        <p:nvSpPr>
          <p:cNvPr id="4" name="Rectangle 3">
            <a:extLst>
              <a:ext uri="{FF2B5EF4-FFF2-40B4-BE49-F238E27FC236}">
                <a16:creationId xmlns:a16="http://schemas.microsoft.com/office/drawing/2014/main" id="{430D9B6F-A9BB-B74D-A9DD-3E1883F8C0B5}"/>
              </a:ext>
            </a:extLst>
          </p:cNvPr>
          <p:cNvSpPr/>
          <p:nvPr/>
        </p:nvSpPr>
        <p:spPr>
          <a:xfrm>
            <a:off x="10081549" y="6180881"/>
            <a:ext cx="1979271" cy="6771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04778" y="1342407"/>
            <a:ext cx="11029615" cy="4673324"/>
          </a:xfrm>
        </p:spPr>
        <p:txBody>
          <a:bodyPr/>
          <a:lstStyle/>
          <a:p>
            <a:r>
              <a:rPr lang="en-US" b="1" dirty="0">
                <a:latin typeface="Arial" panose="020B0604020202020204" pitchFamily="34" charset="0"/>
                <a:cs typeface="Arial" panose="020B0604020202020204" pitchFamily="34" charset="0"/>
              </a:rPr>
              <a:t>Objective</a:t>
            </a:r>
            <a:r>
              <a:rPr lang="en-US" dirty="0">
                <a:latin typeface="Arial" panose="020B0604020202020204" pitchFamily="34" charset="0"/>
                <a:cs typeface="Arial" panose="020B0604020202020204" pitchFamily="34" charset="0"/>
              </a:rPr>
              <a:t>: To classify images of fashion items into different categories using machine learning.</a:t>
            </a:r>
          </a:p>
          <a:p>
            <a:r>
              <a:rPr lang="en-US" b="1" dirty="0">
                <a:latin typeface="Arial" panose="020B0604020202020204" pitchFamily="34" charset="0"/>
                <a:cs typeface="Arial" panose="020B0604020202020204" pitchFamily="34" charset="0"/>
              </a:rPr>
              <a:t>Challenge</a:t>
            </a:r>
            <a:r>
              <a:rPr lang="en-US" dirty="0">
                <a:latin typeface="Arial" panose="020B0604020202020204" pitchFamily="34" charset="0"/>
                <a:cs typeface="Arial" panose="020B0604020202020204" pitchFamily="34" charset="0"/>
              </a:rPr>
              <a:t>: The dataset includes images of 10 different classes of fashion items. Developing a model that can accurately distinguish between similar classes such as shirts and t-shirts is challenging.</a:t>
            </a:r>
          </a:p>
          <a:p>
            <a:r>
              <a:rPr lang="en-US" b="1" dirty="0">
                <a:latin typeface="Arial" panose="020B0604020202020204" pitchFamily="34" charset="0"/>
                <a:cs typeface="Arial" panose="020B0604020202020204" pitchFamily="34" charset="0"/>
              </a:rPr>
              <a:t>Impact</a:t>
            </a:r>
            <a:r>
              <a:rPr lang="en-US" dirty="0">
                <a:latin typeface="Arial" panose="020B0604020202020204" pitchFamily="34" charset="0"/>
                <a:cs typeface="Arial" panose="020B0604020202020204" pitchFamily="34" charset="0"/>
              </a:rPr>
              <a:t>: Accurate classification can help in various applications such as automated inventory management, fashion recommendation systems, and more.</a:t>
            </a:r>
            <a:endParaRPr lang="en-IN"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3755FCA2-C335-E5E4-BC26-AA268DFC904B}"/>
              </a:ext>
            </a:extLst>
          </p:cNvPr>
          <p:cNvSpPr/>
          <p:nvPr/>
        </p:nvSpPr>
        <p:spPr>
          <a:xfrm>
            <a:off x="10081549" y="6180881"/>
            <a:ext cx="1979271" cy="6771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anose="05000000000000000000" pitchFamily="2" charset="2"/>
              <a:buChar char="§"/>
            </a:pPr>
            <a:r>
              <a:rPr lang="en-IN" b="1" dirty="0">
                <a:latin typeface="Arial" panose="020B0604020202020204" pitchFamily="34" charset="0"/>
                <a:cs typeface="Arial" panose="020B0604020202020204" pitchFamily="34" charset="0"/>
              </a:rPr>
              <a:t>Solution Overview</a:t>
            </a:r>
            <a:r>
              <a:rPr lang="en-IN" dirty="0">
                <a:latin typeface="Arial" panose="020B0604020202020204" pitchFamily="34" charset="0"/>
                <a:cs typeface="Arial" panose="020B0604020202020204" pitchFamily="34" charset="0"/>
              </a:rPr>
              <a:t>: Development of a Convolutional Neural Network (CNN) to classify fashion images.</a:t>
            </a:r>
          </a:p>
          <a:p>
            <a:pPr>
              <a:buFont typeface="Wingdings" panose="05000000000000000000" pitchFamily="2" charset="2"/>
              <a:buChar char="§"/>
            </a:pPr>
            <a:r>
              <a:rPr lang="en-IN" b="1" dirty="0">
                <a:latin typeface="Arial" panose="020B0604020202020204" pitchFamily="34" charset="0"/>
                <a:cs typeface="Arial" panose="020B0604020202020204" pitchFamily="34" charset="0"/>
              </a:rPr>
              <a:t>Key Features</a:t>
            </a:r>
            <a:r>
              <a:rPr lang="en-IN" dirty="0">
                <a:latin typeface="Arial" panose="020B0604020202020204" pitchFamily="34" charset="0"/>
                <a:cs typeface="Arial" panose="020B0604020202020204" pitchFamily="34" charset="0"/>
              </a:rPr>
              <a:t>: </a:t>
            </a:r>
          </a:p>
          <a:p>
            <a:pPr marL="630238" indent="-274638">
              <a:buFont typeface="Arial" panose="020B0604020202020204" pitchFamily="34" charset="0"/>
              <a:buChar char="•"/>
            </a:pPr>
            <a:r>
              <a:rPr lang="en-IN" dirty="0">
                <a:latin typeface="Arial" panose="020B0604020202020204" pitchFamily="34" charset="0"/>
                <a:cs typeface="Arial" panose="020B0604020202020204" pitchFamily="34" charset="0"/>
              </a:rPr>
              <a:t>Use of CNN for image classification.</a:t>
            </a:r>
          </a:p>
          <a:p>
            <a:pPr marL="630238" indent="-274638">
              <a:buFont typeface="Arial" panose="020B0604020202020204" pitchFamily="34" charset="0"/>
              <a:buChar char="•"/>
            </a:pPr>
            <a:r>
              <a:rPr lang="en-IN" dirty="0">
                <a:latin typeface="Arial" panose="020B0604020202020204" pitchFamily="34" charset="0"/>
                <a:cs typeface="Arial" panose="020B0604020202020204" pitchFamily="34" charset="0"/>
              </a:rPr>
              <a:t>Hyperparameter tuning to optimize model performance.</a:t>
            </a:r>
          </a:p>
          <a:p>
            <a:pPr marL="630238" indent="-274638">
              <a:buFont typeface="Arial" panose="020B0604020202020204" pitchFamily="34" charset="0"/>
              <a:buChar char="•"/>
            </a:pPr>
            <a:r>
              <a:rPr lang="en-IN" dirty="0">
                <a:latin typeface="Arial" panose="020B0604020202020204" pitchFamily="34" charset="0"/>
                <a:cs typeface="Arial" panose="020B0604020202020204" pitchFamily="34" charset="0"/>
              </a:rPr>
              <a:t>Data augmentation to improve model generalization.</a:t>
            </a:r>
          </a:p>
          <a:p>
            <a:pPr marL="0" indent="0">
              <a:buNone/>
            </a:pPr>
            <a:endParaRPr lang="en-IN" dirty="0"/>
          </a:p>
        </p:txBody>
      </p:sp>
      <p:sp>
        <p:nvSpPr>
          <p:cNvPr id="4" name="Rectangle 3">
            <a:extLst>
              <a:ext uri="{FF2B5EF4-FFF2-40B4-BE49-F238E27FC236}">
                <a16:creationId xmlns:a16="http://schemas.microsoft.com/office/drawing/2014/main" id="{26FFE3C3-7ABA-56F7-4571-0A40AFFF6B60}"/>
              </a:ext>
            </a:extLst>
          </p:cNvPr>
          <p:cNvSpPr/>
          <p:nvPr/>
        </p:nvSpPr>
        <p:spPr>
          <a:xfrm>
            <a:off x="10081549" y="6180881"/>
            <a:ext cx="1979271" cy="6771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Development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029615" cy="5002560"/>
          </a:xfrm>
        </p:spPr>
        <p:txBody>
          <a:bodyPr>
            <a:noAutofit/>
          </a:bodyPr>
          <a:lstStyle/>
          <a:p>
            <a:pPr>
              <a:buFont typeface="Wingdings" panose="05000000000000000000" pitchFamily="2" charset="2"/>
              <a:buChar char="q"/>
            </a:pPr>
            <a:r>
              <a:rPr lang="en-IN" sz="1400" b="1" dirty="0">
                <a:latin typeface="Arial" panose="020B0604020202020204" pitchFamily="34" charset="0"/>
                <a:cs typeface="Arial" panose="020B0604020202020204" pitchFamily="34" charset="0"/>
              </a:rPr>
              <a:t>Tools and Libraries</a:t>
            </a:r>
            <a:r>
              <a:rPr lang="en-IN" sz="1400" dirty="0">
                <a:latin typeface="Arial" panose="020B0604020202020204" pitchFamily="34" charset="0"/>
                <a:cs typeface="Arial" panose="020B0604020202020204" pitchFamily="34" charset="0"/>
              </a:rPr>
              <a:t>:</a:t>
            </a:r>
          </a:p>
          <a:p>
            <a:pPr marL="630238" indent="-304800">
              <a:buFont typeface="Arial" panose="020B0604020202020204" pitchFamily="34" charset="0"/>
              <a:buChar char="•"/>
            </a:pPr>
            <a:r>
              <a:rPr lang="en-IN" sz="1400" b="1" dirty="0">
                <a:latin typeface="Arial" panose="020B0604020202020204" pitchFamily="34" charset="0"/>
                <a:cs typeface="Arial" panose="020B0604020202020204" pitchFamily="34" charset="0"/>
              </a:rPr>
              <a:t>Python</a:t>
            </a:r>
            <a:r>
              <a:rPr lang="en-IN" sz="1400" dirty="0">
                <a:latin typeface="Arial" panose="020B0604020202020204" pitchFamily="34" charset="0"/>
                <a:cs typeface="Arial" panose="020B0604020202020204" pitchFamily="34" charset="0"/>
              </a:rPr>
              <a:t>: Programming language.</a:t>
            </a:r>
          </a:p>
          <a:p>
            <a:pPr marL="630238" indent="-304800">
              <a:buFont typeface="Arial" panose="020B0604020202020204" pitchFamily="34" charset="0"/>
              <a:buChar char="•"/>
            </a:pPr>
            <a:r>
              <a:rPr lang="en-IN" sz="1400" b="1" dirty="0">
                <a:latin typeface="Arial" panose="020B0604020202020204" pitchFamily="34" charset="0"/>
                <a:cs typeface="Arial" panose="020B0604020202020204" pitchFamily="34" charset="0"/>
              </a:rPr>
              <a:t>Pandas</a:t>
            </a:r>
            <a:r>
              <a:rPr lang="en-IN" sz="1400" dirty="0">
                <a:latin typeface="Arial" panose="020B0604020202020204" pitchFamily="34" charset="0"/>
                <a:cs typeface="Arial" panose="020B0604020202020204" pitchFamily="34" charset="0"/>
              </a:rPr>
              <a:t>: Data manipulation and analysis.</a:t>
            </a:r>
          </a:p>
          <a:p>
            <a:pPr marL="630238" indent="-304800">
              <a:buFont typeface="Arial" panose="020B0604020202020204" pitchFamily="34" charset="0"/>
              <a:buChar char="•"/>
            </a:pPr>
            <a:r>
              <a:rPr lang="en-IN" sz="1400" b="1" dirty="0">
                <a:latin typeface="Arial" panose="020B0604020202020204" pitchFamily="34" charset="0"/>
                <a:cs typeface="Arial" panose="020B0604020202020204" pitchFamily="34" charset="0"/>
              </a:rPr>
              <a:t>NumPy</a:t>
            </a:r>
            <a:r>
              <a:rPr lang="en-IN" sz="1400" dirty="0">
                <a:latin typeface="Arial" panose="020B0604020202020204" pitchFamily="34" charset="0"/>
                <a:cs typeface="Arial" panose="020B0604020202020204" pitchFamily="34" charset="0"/>
              </a:rPr>
              <a:t>: Numerical computing.</a:t>
            </a:r>
          </a:p>
          <a:p>
            <a:pPr marL="630238" indent="-304800">
              <a:buFont typeface="Arial" panose="020B0604020202020204" pitchFamily="34" charset="0"/>
              <a:buChar char="•"/>
            </a:pPr>
            <a:r>
              <a:rPr lang="en-IN" sz="1400" b="1" dirty="0">
                <a:latin typeface="Arial" panose="020B0604020202020204" pitchFamily="34" charset="0"/>
                <a:cs typeface="Arial" panose="020B0604020202020204" pitchFamily="34" charset="0"/>
              </a:rPr>
              <a:t>Matplotlib</a:t>
            </a:r>
            <a:r>
              <a:rPr lang="en-IN" sz="1400" dirty="0">
                <a:latin typeface="Arial" panose="020B0604020202020204" pitchFamily="34" charset="0"/>
                <a:cs typeface="Arial" panose="020B0604020202020204" pitchFamily="34" charset="0"/>
              </a:rPr>
              <a:t>: Data visualization.</a:t>
            </a:r>
          </a:p>
          <a:p>
            <a:pPr marL="630238" indent="-304800">
              <a:buFont typeface="Arial" panose="020B0604020202020204" pitchFamily="34" charset="0"/>
              <a:buChar char="•"/>
            </a:pPr>
            <a:r>
              <a:rPr lang="en-IN" sz="1400" b="1" dirty="0">
                <a:latin typeface="Arial" panose="020B0604020202020204" pitchFamily="34" charset="0"/>
                <a:cs typeface="Arial" panose="020B0604020202020204" pitchFamily="34" charset="0"/>
              </a:rPr>
              <a:t>Scikit-learn</a:t>
            </a:r>
            <a:r>
              <a:rPr lang="en-IN" sz="1400" dirty="0">
                <a:latin typeface="Arial" panose="020B0604020202020204" pitchFamily="34" charset="0"/>
                <a:cs typeface="Arial" panose="020B0604020202020204" pitchFamily="34" charset="0"/>
              </a:rPr>
              <a:t>: Machine learning library.</a:t>
            </a:r>
          </a:p>
          <a:p>
            <a:pPr marL="630238" indent="-304800">
              <a:buFont typeface="Arial" panose="020B0604020202020204" pitchFamily="34" charset="0"/>
              <a:buChar char="•"/>
            </a:pPr>
            <a:r>
              <a:rPr lang="en-IN" sz="1400" b="1" dirty="0">
                <a:latin typeface="Arial" panose="020B0604020202020204" pitchFamily="34" charset="0"/>
                <a:cs typeface="Arial" panose="020B0604020202020204" pitchFamily="34" charset="0"/>
              </a:rPr>
              <a:t>TensorFlow/</a:t>
            </a:r>
            <a:r>
              <a:rPr lang="en-IN" sz="1400" b="1" dirty="0" err="1">
                <a:latin typeface="Arial" panose="020B0604020202020204" pitchFamily="34" charset="0"/>
                <a:cs typeface="Arial" panose="020B0604020202020204" pitchFamily="34" charset="0"/>
              </a:rPr>
              <a:t>Keras</a:t>
            </a:r>
            <a:r>
              <a:rPr lang="en-IN" sz="1400" dirty="0">
                <a:latin typeface="Arial" panose="020B0604020202020204" pitchFamily="34" charset="0"/>
                <a:cs typeface="Arial" panose="020B0604020202020204" pitchFamily="34" charset="0"/>
              </a:rPr>
              <a:t>: Deep learning framework.</a:t>
            </a:r>
          </a:p>
          <a:p>
            <a:pPr>
              <a:buFont typeface="Wingdings" panose="05000000000000000000" pitchFamily="2" charset="2"/>
              <a:buChar char="q"/>
            </a:pPr>
            <a:r>
              <a:rPr lang="en-IN" sz="1400" b="1" dirty="0">
                <a:latin typeface="Arial" panose="020B0604020202020204" pitchFamily="34" charset="0"/>
                <a:cs typeface="Arial" panose="020B0604020202020204" pitchFamily="34" charset="0"/>
              </a:rPr>
              <a:t>Dataset</a:t>
            </a:r>
            <a:r>
              <a:rPr lang="en-IN" sz="1400" dirty="0">
                <a:latin typeface="Arial" panose="020B0604020202020204" pitchFamily="34" charset="0"/>
                <a:cs typeface="Arial" panose="020B0604020202020204" pitchFamily="34" charset="0"/>
              </a:rPr>
              <a:t>: Fashion MNIST dataset with 60,000 training images and 10,000 test images, each 28x28 pixels.</a:t>
            </a:r>
          </a:p>
          <a:p>
            <a:pPr>
              <a:buFont typeface="Wingdings" panose="05000000000000000000" pitchFamily="2" charset="2"/>
              <a:buChar char="q"/>
            </a:pPr>
            <a:r>
              <a:rPr lang="en-IN" sz="1400" b="1" dirty="0">
                <a:latin typeface="Arial" panose="020B0604020202020204" pitchFamily="34" charset="0"/>
                <a:cs typeface="Arial" panose="020B0604020202020204" pitchFamily="34" charset="0"/>
              </a:rPr>
              <a:t>Model Architecture</a:t>
            </a:r>
            <a:r>
              <a:rPr lang="en-IN" sz="1400" dirty="0">
                <a:latin typeface="Arial" panose="020B0604020202020204" pitchFamily="34" charset="0"/>
                <a:cs typeface="Arial" panose="020B0604020202020204" pitchFamily="34" charset="0"/>
              </a:rPr>
              <a:t>:</a:t>
            </a:r>
          </a:p>
          <a:p>
            <a:pPr marL="630238" indent="-304800">
              <a:buFont typeface="Arial" panose="020B0604020202020204" pitchFamily="34" charset="0"/>
              <a:buChar char="•"/>
            </a:pPr>
            <a:r>
              <a:rPr lang="en-IN" sz="1400" dirty="0">
                <a:latin typeface="Arial" panose="020B0604020202020204" pitchFamily="34" charset="0"/>
                <a:cs typeface="Arial" panose="020B0604020202020204" pitchFamily="34" charset="0"/>
              </a:rPr>
              <a:t>Multiple convolutional layers.</a:t>
            </a:r>
          </a:p>
          <a:p>
            <a:pPr marL="630238" indent="-304800">
              <a:buFont typeface="Arial" panose="020B0604020202020204" pitchFamily="34" charset="0"/>
              <a:buChar char="•"/>
            </a:pPr>
            <a:r>
              <a:rPr lang="en-IN" sz="1400" dirty="0" err="1">
                <a:latin typeface="Arial" panose="020B0604020202020204" pitchFamily="34" charset="0"/>
                <a:cs typeface="Arial" panose="020B0604020202020204" pitchFamily="34" charset="0"/>
              </a:rPr>
              <a:t>MaxPooling</a:t>
            </a:r>
            <a:r>
              <a:rPr lang="en-IN" sz="1400" dirty="0">
                <a:latin typeface="Arial" panose="020B0604020202020204" pitchFamily="34" charset="0"/>
                <a:cs typeface="Arial" panose="020B0604020202020204" pitchFamily="34" charset="0"/>
              </a:rPr>
              <a:t> layers.</a:t>
            </a:r>
          </a:p>
          <a:p>
            <a:pPr marL="630238" indent="-304800">
              <a:buFont typeface="Arial" panose="020B0604020202020204" pitchFamily="34" charset="0"/>
              <a:buChar char="•"/>
            </a:pPr>
            <a:r>
              <a:rPr lang="en-IN" sz="1400" dirty="0">
                <a:latin typeface="Arial" panose="020B0604020202020204" pitchFamily="34" charset="0"/>
                <a:cs typeface="Arial" panose="020B0604020202020204" pitchFamily="34" charset="0"/>
              </a:rPr>
              <a:t>Dense (fully connected) layers.</a:t>
            </a:r>
          </a:p>
          <a:p>
            <a:pPr marL="630238" indent="-304800">
              <a:buFont typeface="Arial" panose="020B0604020202020204" pitchFamily="34" charset="0"/>
              <a:buChar char="•"/>
            </a:pPr>
            <a:r>
              <a:rPr lang="en-IN" sz="1400" dirty="0">
                <a:latin typeface="Arial" panose="020B0604020202020204" pitchFamily="34" charset="0"/>
                <a:cs typeface="Arial" panose="020B0604020202020204" pitchFamily="34" charset="0"/>
              </a:rPr>
              <a:t>Dropout for regularization.</a:t>
            </a:r>
          </a:p>
          <a:p>
            <a:pPr>
              <a:buFont typeface="Wingdings" panose="05000000000000000000" pitchFamily="2" charset="2"/>
              <a:buChar char="q"/>
            </a:pPr>
            <a:r>
              <a:rPr lang="en-IN" sz="1400" b="1" dirty="0">
                <a:solidFill>
                  <a:srgbClr val="0F0F0F"/>
                </a:solidFill>
                <a:latin typeface="Arial" panose="020B0604020202020204" pitchFamily="34" charset="0"/>
                <a:cs typeface="Arial" panose="020B0604020202020204" pitchFamily="34" charset="0"/>
              </a:rPr>
              <a:t>Library required to build the model : </a:t>
            </a:r>
            <a:r>
              <a:rPr lang="en-IN" sz="1400" dirty="0">
                <a:solidFill>
                  <a:srgbClr val="0F0F0F"/>
                </a:solidFill>
                <a:latin typeface="Arial" panose="020B0604020202020204" pitchFamily="34" charset="0"/>
                <a:cs typeface="Arial" panose="020B0604020202020204" pitchFamily="34" charset="0"/>
              </a:rPr>
              <a:t>IBM Watson Studio</a:t>
            </a:r>
          </a:p>
        </p:txBody>
      </p:sp>
      <p:sp>
        <p:nvSpPr>
          <p:cNvPr id="3" name="Rectangle 2">
            <a:extLst>
              <a:ext uri="{FF2B5EF4-FFF2-40B4-BE49-F238E27FC236}">
                <a16:creationId xmlns:a16="http://schemas.microsoft.com/office/drawing/2014/main" id="{078167B4-5556-C328-3010-BFC92714248A}"/>
              </a:ext>
            </a:extLst>
          </p:cNvPr>
          <p:cNvSpPr/>
          <p:nvPr/>
        </p:nvSpPr>
        <p:spPr>
          <a:xfrm>
            <a:off x="10081549" y="6180881"/>
            <a:ext cx="1979271" cy="6771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Development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029615" cy="5002560"/>
          </a:xfrm>
        </p:spPr>
        <p:txBody>
          <a:bodyPr>
            <a:noAutofit/>
          </a:bodyPr>
          <a:lstStyle/>
          <a:p>
            <a:pPr>
              <a:buFont typeface="Wingdings" panose="05000000000000000000" pitchFamily="2" charset="2"/>
              <a:buChar char="q"/>
            </a:pPr>
            <a:r>
              <a:rPr lang="en-IN" sz="1400" b="1" dirty="0">
                <a:latin typeface="Arial" panose="020B0604020202020204" pitchFamily="34" charset="0"/>
                <a:cs typeface="Arial" panose="020B0604020202020204" pitchFamily="34" charset="0"/>
              </a:rPr>
              <a:t>Data Preprocessing</a:t>
            </a:r>
            <a:r>
              <a:rPr lang="en-IN" sz="1400" dirty="0">
                <a:latin typeface="Arial" panose="020B0604020202020204" pitchFamily="34" charset="0"/>
                <a:cs typeface="Arial" panose="020B0604020202020204" pitchFamily="34" charset="0"/>
              </a:rPr>
              <a:t>:</a:t>
            </a:r>
          </a:p>
          <a:p>
            <a:pPr marL="630238" indent="-304800">
              <a:buFont typeface="Arial" panose="020B0604020202020204" pitchFamily="34" charset="0"/>
              <a:buChar char="•"/>
            </a:pPr>
            <a:r>
              <a:rPr lang="en-IN" sz="1400" dirty="0">
                <a:latin typeface="Arial" panose="020B0604020202020204" pitchFamily="34" charset="0"/>
                <a:cs typeface="Arial" panose="020B0604020202020204" pitchFamily="34" charset="0"/>
              </a:rPr>
              <a:t>Normalization of pixel values.</a:t>
            </a:r>
          </a:p>
          <a:p>
            <a:pPr marL="630238" indent="-304800">
              <a:buFont typeface="Arial" panose="020B0604020202020204" pitchFamily="34" charset="0"/>
              <a:buChar char="•"/>
            </a:pPr>
            <a:r>
              <a:rPr lang="en-IN" sz="1400" dirty="0">
                <a:latin typeface="Arial" panose="020B0604020202020204" pitchFamily="34" charset="0"/>
                <a:cs typeface="Arial" panose="020B0604020202020204" pitchFamily="34" charset="0"/>
              </a:rPr>
              <a:t>One-hot encoding of labels.</a:t>
            </a:r>
          </a:p>
          <a:p>
            <a:pPr>
              <a:buFont typeface="Wingdings" panose="05000000000000000000" pitchFamily="2" charset="2"/>
              <a:buChar char="q"/>
            </a:pPr>
            <a:r>
              <a:rPr lang="en-IN" sz="1400" b="1" dirty="0">
                <a:latin typeface="Arial" panose="020B0604020202020204" pitchFamily="34" charset="0"/>
                <a:cs typeface="Arial" panose="020B0604020202020204" pitchFamily="34" charset="0"/>
              </a:rPr>
              <a:t>Model Training</a:t>
            </a:r>
            <a:r>
              <a:rPr lang="en-IN" sz="1400" dirty="0">
                <a:latin typeface="Arial" panose="020B0604020202020204" pitchFamily="34" charset="0"/>
                <a:cs typeface="Arial" panose="020B0604020202020204" pitchFamily="34" charset="0"/>
              </a:rPr>
              <a:t>:</a:t>
            </a:r>
          </a:p>
          <a:p>
            <a:pPr marL="630238" indent="-304800">
              <a:buFont typeface="Arial" panose="020B0604020202020204" pitchFamily="34" charset="0"/>
              <a:buChar char="•"/>
            </a:pPr>
            <a:r>
              <a:rPr lang="en-IN" sz="1400" dirty="0">
                <a:latin typeface="Arial" panose="020B0604020202020204" pitchFamily="34" charset="0"/>
                <a:cs typeface="Arial" panose="020B0604020202020204" pitchFamily="34" charset="0"/>
              </a:rPr>
              <a:t>Training-validation split.</a:t>
            </a:r>
          </a:p>
          <a:p>
            <a:pPr marL="630238" indent="-304800">
              <a:buFont typeface="Arial" panose="020B0604020202020204" pitchFamily="34" charset="0"/>
              <a:buChar char="•"/>
            </a:pPr>
            <a:r>
              <a:rPr lang="en-IN" sz="1400" dirty="0">
                <a:latin typeface="Arial" panose="020B0604020202020204" pitchFamily="34" charset="0"/>
                <a:cs typeface="Arial" panose="020B0604020202020204" pitchFamily="34" charset="0"/>
              </a:rPr>
              <a:t>Hyperparameter tuning using </a:t>
            </a:r>
            <a:r>
              <a:rPr lang="en-IN" sz="1400" dirty="0" err="1">
                <a:latin typeface="Arial" panose="020B0604020202020204" pitchFamily="34" charset="0"/>
                <a:cs typeface="Arial" panose="020B0604020202020204" pitchFamily="34" charset="0"/>
              </a:rPr>
              <a:t>GridSearchCV</a:t>
            </a:r>
            <a:r>
              <a:rPr lang="en-IN" sz="1400" dirty="0">
                <a:latin typeface="Arial" panose="020B0604020202020204" pitchFamily="34" charset="0"/>
                <a:cs typeface="Arial" panose="020B0604020202020204" pitchFamily="34" charset="0"/>
              </a:rPr>
              <a:t>.</a:t>
            </a:r>
          </a:p>
          <a:p>
            <a:pPr marL="630238" indent="-304800">
              <a:buFont typeface="Arial" panose="020B0604020202020204" pitchFamily="34" charset="0"/>
              <a:buChar char="•"/>
            </a:pPr>
            <a:r>
              <a:rPr lang="en-IN" sz="1400" dirty="0">
                <a:latin typeface="Arial" panose="020B0604020202020204" pitchFamily="34" charset="0"/>
                <a:cs typeface="Arial" panose="020B0604020202020204" pitchFamily="34" charset="0"/>
              </a:rPr>
              <a:t>Early stopping to prevent overfitting.</a:t>
            </a:r>
          </a:p>
          <a:p>
            <a:pPr>
              <a:buFont typeface="Wingdings" panose="05000000000000000000" pitchFamily="2" charset="2"/>
              <a:buChar char="q"/>
            </a:pPr>
            <a:r>
              <a:rPr lang="en-IN" sz="1400" b="1" dirty="0">
                <a:latin typeface="Arial" panose="020B0604020202020204" pitchFamily="34" charset="0"/>
                <a:cs typeface="Arial" panose="020B0604020202020204" pitchFamily="34" charset="0"/>
              </a:rPr>
              <a:t>Data Augmentation</a:t>
            </a:r>
            <a:r>
              <a:rPr lang="en-IN" sz="1400" dirty="0">
                <a:latin typeface="Arial" panose="020B0604020202020204" pitchFamily="34" charset="0"/>
                <a:cs typeface="Arial" panose="020B0604020202020204" pitchFamily="34" charset="0"/>
              </a:rPr>
              <a:t>:</a:t>
            </a:r>
          </a:p>
          <a:p>
            <a:pPr marL="630238" indent="-304800">
              <a:buFont typeface="Arial" panose="020B0604020202020204" pitchFamily="34" charset="0"/>
              <a:buChar char="•"/>
            </a:pPr>
            <a:r>
              <a:rPr lang="en-IN" sz="1400" dirty="0">
                <a:latin typeface="Arial" panose="020B0604020202020204" pitchFamily="34" charset="0"/>
                <a:cs typeface="Arial" panose="020B0604020202020204" pitchFamily="34" charset="0"/>
              </a:rPr>
              <a:t>Techniques like flipping, rotation, and brightness adjustments.</a:t>
            </a:r>
          </a:p>
          <a:p>
            <a:pPr>
              <a:buFont typeface="Wingdings" panose="05000000000000000000" pitchFamily="2" charset="2"/>
              <a:buChar char="q"/>
            </a:pPr>
            <a:endParaRPr lang="en-IN" sz="14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64EDC5E-854C-9947-A818-0A181D556D5E}"/>
              </a:ext>
            </a:extLst>
          </p:cNvPr>
          <p:cNvSpPr/>
          <p:nvPr/>
        </p:nvSpPr>
        <p:spPr>
          <a:xfrm>
            <a:off x="10081549" y="6180881"/>
            <a:ext cx="1979271" cy="6771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32075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49059E3-5A66-BF14-40BE-75C7969F9E45}"/>
              </a:ext>
            </a:extLst>
          </p:cNvPr>
          <p:cNvSpPr>
            <a:spLocks noGrp="1"/>
          </p:cNvSpPr>
          <p:nvPr>
            <p:ph type="body" idx="1"/>
          </p:nvPr>
        </p:nvSpPr>
        <p:spPr>
          <a:xfrm>
            <a:off x="2577631" y="2355634"/>
            <a:ext cx="2116289" cy="341304"/>
          </a:xfrm>
        </p:spPr>
        <p:txBody>
          <a:bodyPr/>
          <a:lstStyle/>
          <a:p>
            <a:r>
              <a:rPr lang="en-US" sz="1800" dirty="0">
                <a:latin typeface="Arial" panose="020B0604020202020204" pitchFamily="34" charset="0"/>
                <a:cs typeface="Arial" panose="020B0604020202020204" pitchFamily="34" charset="0"/>
              </a:rPr>
              <a:t>Accuracy= 90.04%</a:t>
            </a:r>
            <a:endParaRPr lang="en-IN" sz="1800"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4FE6A0DB-3643-951B-F192-257285CEA4AF}"/>
              </a:ext>
            </a:extLst>
          </p:cNvPr>
          <p:cNvSpPr>
            <a:spLocks noGrp="1"/>
          </p:cNvSpPr>
          <p:nvPr>
            <p:ph type="body" sz="quarter" idx="3"/>
          </p:nvPr>
        </p:nvSpPr>
        <p:spPr>
          <a:xfrm>
            <a:off x="8349448" y="2337764"/>
            <a:ext cx="1830872" cy="359174"/>
          </a:xfrm>
        </p:spPr>
        <p:txBody>
          <a:bodyPr/>
          <a:lstStyle/>
          <a:p>
            <a:r>
              <a:rPr lang="en-US" sz="1800" dirty="0">
                <a:latin typeface="Arial" panose="020B0604020202020204" pitchFamily="34" charset="0"/>
                <a:cs typeface="Arial" panose="020B0604020202020204" pitchFamily="34" charset="0"/>
              </a:rPr>
              <a:t>Loss = 9.96%</a:t>
            </a:r>
            <a:endParaRPr lang="en-IN" sz="1800" dirty="0">
              <a:latin typeface="Arial" panose="020B0604020202020204" pitchFamily="34" charset="0"/>
              <a:cs typeface="Arial" panose="020B0604020202020204" pitchFamily="34" charset="0"/>
            </a:endParaRPr>
          </a:p>
        </p:txBody>
      </p:sp>
      <p:pic>
        <p:nvPicPr>
          <p:cNvPr id="5122" name="Picture 2">
            <a:extLst>
              <a:ext uri="{FF2B5EF4-FFF2-40B4-BE49-F238E27FC236}">
                <a16:creationId xmlns:a16="http://schemas.microsoft.com/office/drawing/2014/main" id="{A6C24572-BFCE-FBDA-7E8C-DC8CA09F6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071" y="2823336"/>
            <a:ext cx="5194769" cy="333250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FBB97B0C-FE8D-4334-1C34-9CE3FFA3B706}"/>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588916" y="3021946"/>
            <a:ext cx="4057338" cy="293528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4">
            <a:extLst>
              <a:ext uri="{FF2B5EF4-FFF2-40B4-BE49-F238E27FC236}">
                <a16:creationId xmlns:a16="http://schemas.microsoft.com/office/drawing/2014/main" id="{388DB8C5-955B-CED9-38AF-736521166E09}"/>
              </a:ext>
            </a:extLst>
          </p:cNvPr>
          <p:cNvSpPr txBox="1">
            <a:spLocks/>
          </p:cNvSpPr>
          <p:nvPr/>
        </p:nvSpPr>
        <p:spPr>
          <a:xfrm>
            <a:off x="581191" y="1335168"/>
            <a:ext cx="11029616" cy="530296"/>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cap="none" dirty="0">
                <a:latin typeface="Arial" panose="020B0604020202020204" pitchFamily="34" charset="0"/>
                <a:cs typeface="Arial" panose="020B0604020202020204" pitchFamily="34" charset="0"/>
              </a:rPr>
              <a:t>Model performance</a:t>
            </a:r>
          </a:p>
        </p:txBody>
      </p:sp>
      <p:sp>
        <p:nvSpPr>
          <p:cNvPr id="8" name="Title 4">
            <a:extLst>
              <a:ext uri="{FF2B5EF4-FFF2-40B4-BE49-F238E27FC236}">
                <a16:creationId xmlns:a16="http://schemas.microsoft.com/office/drawing/2014/main" id="{4A69F8D9-3314-B21C-F771-A301E52D01BF}"/>
              </a:ext>
            </a:extLst>
          </p:cNvPr>
          <p:cNvSpPr>
            <a:spLocks noGrp="1"/>
          </p:cNvSpPr>
          <p:nvPr>
            <p:ph type="title"/>
          </p:nvPr>
        </p:nvSpPr>
        <p:spPr>
          <a:xfrm>
            <a:off x="581192" y="70215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9" name="Rectangle 8">
            <a:extLst>
              <a:ext uri="{FF2B5EF4-FFF2-40B4-BE49-F238E27FC236}">
                <a16:creationId xmlns:a16="http://schemas.microsoft.com/office/drawing/2014/main" id="{7B7A31EC-1223-C07F-A694-5F4A0BD91D24}"/>
              </a:ext>
            </a:extLst>
          </p:cNvPr>
          <p:cNvSpPr/>
          <p:nvPr/>
        </p:nvSpPr>
        <p:spPr>
          <a:xfrm>
            <a:off x="10081549" y="6180881"/>
            <a:ext cx="1979271" cy="6771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28765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100" name="Picture 4">
            <a:extLst>
              <a:ext uri="{FF2B5EF4-FFF2-40B4-BE49-F238E27FC236}">
                <a16:creationId xmlns:a16="http://schemas.microsoft.com/office/drawing/2014/main" id="{0ABAB9D7-ABDD-80A0-2254-1DF967280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032" y="2685890"/>
            <a:ext cx="3716488" cy="328945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75312B62-8077-7826-E3AA-7784EACA35D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909429" y="2685890"/>
            <a:ext cx="3716488" cy="328946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4">
            <a:extLst>
              <a:ext uri="{FF2B5EF4-FFF2-40B4-BE49-F238E27FC236}">
                <a16:creationId xmlns:a16="http://schemas.microsoft.com/office/drawing/2014/main" id="{CD84C467-C0EC-A916-B027-E676F3377246}"/>
              </a:ext>
            </a:extLst>
          </p:cNvPr>
          <p:cNvSpPr txBox="1">
            <a:spLocks/>
          </p:cNvSpPr>
          <p:nvPr/>
        </p:nvSpPr>
        <p:spPr>
          <a:xfrm>
            <a:off x="581191" y="1335168"/>
            <a:ext cx="11029616" cy="530296"/>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cap="none" dirty="0">
                <a:latin typeface="Arial" panose="020B0604020202020204" pitchFamily="34" charset="0"/>
                <a:cs typeface="Arial" panose="020B0604020202020204" pitchFamily="34" charset="0"/>
              </a:rPr>
              <a:t>Model performance</a:t>
            </a:r>
          </a:p>
        </p:txBody>
      </p:sp>
      <p:sp>
        <p:nvSpPr>
          <p:cNvPr id="4" name="Text Placeholder 2">
            <a:extLst>
              <a:ext uri="{FF2B5EF4-FFF2-40B4-BE49-F238E27FC236}">
                <a16:creationId xmlns:a16="http://schemas.microsoft.com/office/drawing/2014/main" id="{BAE50B9B-D007-BB60-899F-2FC6D03D56B4}"/>
              </a:ext>
            </a:extLst>
          </p:cNvPr>
          <p:cNvSpPr txBox="1">
            <a:spLocks/>
          </p:cNvSpPr>
          <p:nvPr/>
        </p:nvSpPr>
        <p:spPr>
          <a:xfrm>
            <a:off x="2368315" y="2285446"/>
            <a:ext cx="2661921" cy="400443"/>
          </a:xfrm>
          <a:prstGeom prst="rect">
            <a:avLst/>
          </a:prstGeom>
        </p:spPr>
        <p:txBody>
          <a:bodyPr vert="horz" lIns="91440" tIns="45720" rIns="91440" bIns="45720" rtlCol="0" anchor="ctr">
            <a:normAutofit fontScale="925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latin typeface="Arial" panose="020B0604020202020204" pitchFamily="34" charset="0"/>
                <a:cs typeface="Arial" panose="020B0604020202020204" pitchFamily="34" charset="0"/>
              </a:rPr>
              <a:t>Precision Scores Per Class</a:t>
            </a:r>
            <a:endParaRPr lang="en-IN" dirty="0">
              <a:latin typeface="Arial" panose="020B0604020202020204" pitchFamily="34" charset="0"/>
              <a:cs typeface="Arial" panose="020B0604020202020204" pitchFamily="34" charset="0"/>
            </a:endParaRPr>
          </a:p>
        </p:txBody>
      </p:sp>
      <p:sp>
        <p:nvSpPr>
          <p:cNvPr id="6" name="Text Placeholder 4">
            <a:extLst>
              <a:ext uri="{FF2B5EF4-FFF2-40B4-BE49-F238E27FC236}">
                <a16:creationId xmlns:a16="http://schemas.microsoft.com/office/drawing/2014/main" id="{C11F1BAE-BD58-FBD9-5B0E-217BBDFEC207}"/>
              </a:ext>
            </a:extLst>
          </p:cNvPr>
          <p:cNvSpPr txBox="1">
            <a:spLocks/>
          </p:cNvSpPr>
          <p:nvPr/>
        </p:nvSpPr>
        <p:spPr>
          <a:xfrm>
            <a:off x="7588392" y="2285446"/>
            <a:ext cx="2530968" cy="400443"/>
          </a:xfrm>
          <a:prstGeom prst="rect">
            <a:avLst/>
          </a:prstGeom>
        </p:spPr>
        <p:txBody>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600" dirty="0">
                <a:latin typeface="Arial" panose="020B0604020202020204" pitchFamily="34" charset="0"/>
                <a:cs typeface="Arial" panose="020B0604020202020204" pitchFamily="34" charset="0"/>
              </a:rPr>
              <a:t>Recall Scores Per Class</a:t>
            </a:r>
            <a:endParaRPr lang="en-IN" sz="16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132AE387-8750-FBFC-EBCB-EB50D473965F}"/>
              </a:ext>
            </a:extLst>
          </p:cNvPr>
          <p:cNvSpPr/>
          <p:nvPr/>
        </p:nvSpPr>
        <p:spPr>
          <a:xfrm>
            <a:off x="10081549" y="6180881"/>
            <a:ext cx="1979271" cy="6771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8" name="Content Placeholder 7">
            <a:extLst>
              <a:ext uri="{FF2B5EF4-FFF2-40B4-BE49-F238E27FC236}">
                <a16:creationId xmlns:a16="http://schemas.microsoft.com/office/drawing/2014/main" id="{0C8FB73B-5FA1-8511-E488-522BF8AF7B1B}"/>
              </a:ext>
            </a:extLst>
          </p:cNvPr>
          <p:cNvPicPr>
            <a:picLocks noGrp="1" noChangeAspect="1"/>
          </p:cNvPicPr>
          <p:nvPr>
            <p:ph idx="1"/>
          </p:nvPr>
        </p:nvPicPr>
        <p:blipFill>
          <a:blip r:embed="rId2"/>
          <a:stretch>
            <a:fillRect/>
          </a:stretch>
        </p:blipFill>
        <p:spPr>
          <a:xfrm>
            <a:off x="581192" y="1347470"/>
            <a:ext cx="9121057" cy="4673600"/>
          </a:xfrm>
        </p:spPr>
      </p:pic>
      <p:sp>
        <p:nvSpPr>
          <p:cNvPr id="9" name="Rectangle 8">
            <a:extLst>
              <a:ext uri="{FF2B5EF4-FFF2-40B4-BE49-F238E27FC236}">
                <a16:creationId xmlns:a16="http://schemas.microsoft.com/office/drawing/2014/main" id="{33F011B6-8EF1-A744-C946-50E1CCA9B8C2}"/>
              </a:ext>
            </a:extLst>
          </p:cNvPr>
          <p:cNvSpPr/>
          <p:nvPr/>
        </p:nvSpPr>
        <p:spPr>
          <a:xfrm>
            <a:off x="10081549" y="6180881"/>
            <a:ext cx="1979271" cy="6771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8848451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http://schemas.microsoft.com/office/infopath/2007/PartnerControls"/>
    <ds:schemaRef ds:uri="http://www.w3.org/XML/1998/namespace"/>
    <ds:schemaRef ds:uri="http://purl.org/dc/dcmitype/"/>
    <ds:schemaRef ds:uri="http://schemas.microsoft.com/office/2006/metadata/properties"/>
    <ds:schemaRef ds:uri="http://schemas.microsoft.com/office/2006/documentManagement/types"/>
    <ds:schemaRef ds:uri="http://schemas.openxmlformats.org/package/2006/metadata/core-properties"/>
    <ds:schemaRef ds:uri="c0fa2617-96bd-425d-8578-e93563fe37c5"/>
    <ds:schemaRef ds:uri="http://purl.org/dc/elements/1.1/"/>
    <ds:schemaRef ds:uri="http://purl.org/dc/term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115</TotalTime>
  <Words>685</Words>
  <Application>Microsoft Office PowerPoint</Application>
  <PresentationFormat>Widescreen</PresentationFormat>
  <Paragraphs>87</Paragraphs>
  <Slides>15</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Calibri Light</vt:lpstr>
      <vt:lpstr>Franklin Gothic Book</vt:lpstr>
      <vt:lpstr>Franklin Gothic Demi</vt:lpstr>
      <vt:lpstr>IBM Plex Sans</vt:lpstr>
      <vt:lpstr>inherit</vt:lpstr>
      <vt:lpstr>Wingdings</vt:lpstr>
      <vt:lpstr>Wingdings 2</vt:lpstr>
      <vt:lpstr>DividendVTI</vt:lpstr>
      <vt:lpstr>FASHION MNIST CLASSIFICATION</vt:lpstr>
      <vt:lpstr>OUTLINE</vt:lpstr>
      <vt:lpstr>Problem Statement</vt:lpstr>
      <vt:lpstr>Proposed Solution</vt:lpstr>
      <vt:lpstr>System  Development Approach</vt:lpstr>
      <vt:lpstr>System Development Approach</vt:lpstr>
      <vt:lpstr>Result</vt:lpstr>
      <vt:lpstr>Result</vt:lpstr>
      <vt:lpstr>Result</vt:lpstr>
      <vt:lpstr>Conclusion</vt:lpstr>
      <vt:lpstr>PowerPoint Presentation</vt:lpstr>
      <vt:lpstr>References</vt:lpstr>
      <vt:lpstr>course certificate 1 </vt:lpstr>
      <vt:lpstr>course certificate 2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Ritika Chaudhary</cp:lastModifiedBy>
  <cp:revision>30</cp:revision>
  <dcterms:created xsi:type="dcterms:W3CDTF">2021-05-26T16:50:10Z</dcterms:created>
  <dcterms:modified xsi:type="dcterms:W3CDTF">2024-06-26T14:35:44Z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