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Montserrat"/>
      <p:regular r:id="rId31"/>
      <p:bold r:id="rId32"/>
      <p:italic r:id="rId33"/>
      <p:boldItalic r:id="rId34"/>
    </p:embeddedFont>
    <p:embeddedFont>
      <p:font typeface="Proxima Nova Semibold"/>
      <p:regular r:id="rId35"/>
      <p:bold r:id="rId36"/>
      <p:boldItalic r:id="rId37"/>
    </p:embeddedFont>
    <p:embeddedFont>
      <p:font typeface="Montserrat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7128D4-9E76-442F-A5FC-DBEFEF44BC73}">
  <a:tblStyle styleId="{927128D4-9E76-442F-A5FC-DBEFEF44BC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ProximaNovaSemibold-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ProximaNovaSemibold-boldItalic.fntdata"/><Relationship Id="rId14" Type="http://schemas.openxmlformats.org/officeDocument/2006/relationships/slide" Target="slides/slide8.xml"/><Relationship Id="rId36" Type="http://schemas.openxmlformats.org/officeDocument/2006/relationships/font" Target="fonts/ProximaNovaSemibold-bold.fntdata"/><Relationship Id="rId17" Type="http://schemas.openxmlformats.org/officeDocument/2006/relationships/slide" Target="slides/slide11.xml"/><Relationship Id="rId39" Type="http://schemas.openxmlformats.org/officeDocument/2006/relationships/font" Target="fonts/MontserratExtraBold-boldItalic.fntdata"/><Relationship Id="rId16" Type="http://schemas.openxmlformats.org/officeDocument/2006/relationships/slide" Target="slides/slide10.xml"/><Relationship Id="rId38" Type="http://schemas.openxmlformats.org/officeDocument/2006/relationships/font" Target="fonts/MontserratExtra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abormarketinfo.edd.ca.gov/LMID/Size_of_Business_Data.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d5ec9c2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d5ec9c2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We want to iterate through and test our product based off of user feedback and are constantly looking to better it. Moving into financials...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ecf84dc5_3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ecf84dc5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want to create a global benchmark CSR score. You have the opportunity to invest now at a steep discount and join us on our journey.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POC bay area Y1, first state (CA) Y2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Monthly break even after 13 months (June 2020)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Accumulative break even after 20 months (January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ecf84dc5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ecf84dc5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2 years our annual profit is approaching 5 million USD </a:t>
            </a:r>
            <a:endParaRPr/>
          </a:p>
          <a:p>
            <a:pPr indent="0" lvl="0" marL="0" rtl="0" algn="l">
              <a:spcBef>
                <a:spcPts val="0"/>
              </a:spcBef>
              <a:spcAft>
                <a:spcPts val="0"/>
              </a:spcAft>
              <a:buNone/>
            </a:pPr>
            <a:r>
              <a:rPr lang="en"/>
              <a:t>at roughly 10x that means an enterprise value of 50 million USD</a:t>
            </a:r>
            <a:endParaRPr/>
          </a:p>
          <a:p>
            <a:pPr indent="0" lvl="0" marL="0" rtl="0" algn="l">
              <a:spcBef>
                <a:spcPts val="0"/>
              </a:spcBef>
              <a:spcAft>
                <a:spcPts val="0"/>
              </a:spcAft>
              <a:buNone/>
            </a:pPr>
            <a:r>
              <a:rPr lang="en"/>
              <a:t>And that’s only covering one US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price should be 5 million, our ask is only $500K.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ecf84dc5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ecf84dc5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ecf84dc5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ecf84dc5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ecf84dc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ecf84dc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ecf84dc5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ecf84dc5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ecf84dc5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ecf84dc5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8ecf84dc5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8ecf84dc5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8ecf84dc5_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8ecf84dc5_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02a8609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02a8609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800">
              <a:latin typeface="Proxima Nova Semibold"/>
              <a:ea typeface="Proxima Nova Semibold"/>
              <a:cs typeface="Proxima Nova Semibold"/>
              <a:sym typeface="Proxima Nova Semibo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6810ce6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6810ce6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ecf84dc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ecf84d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434343"/>
                </a:solidFill>
              </a:rPr>
              <a:t>Accountability</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434343"/>
                </a:solidFill>
              </a:rPr>
              <a:t>Volunteer hours and donations made by the corporation will be verified and double checked by the organization they donated to, eliminating falsification or exaggeration of the company’s efforts. </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434343"/>
                </a:solidFill>
              </a:rPr>
              <a:t>Gamification</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434343"/>
                </a:solidFill>
              </a:rPr>
              <a:t>Create a competitive environment for companies by introducing CSR scores and leaderboards. This will incentivize companies to both fulfill their CSR promises as well as strive to do more, resulting in greater employee participation. Adds value to the company in terms of corporate citizenship.</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434343"/>
                </a:solidFill>
              </a:rPr>
              <a:t>User Friendliness</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t/>
            </a:r>
            <a:endParaRPr>
              <a:solidFill>
                <a:srgbClr val="434343"/>
              </a:solidFill>
            </a:endParaRPr>
          </a:p>
          <a:p>
            <a:pPr indent="0" lvl="0" marL="457200" rtl="0" algn="l">
              <a:lnSpc>
                <a:spcPct val="115000"/>
              </a:lnSpc>
              <a:spcBef>
                <a:spcPts val="1000"/>
              </a:spcBef>
              <a:spcAft>
                <a:spcPts val="0"/>
              </a:spcAft>
              <a:buClr>
                <a:schemeClr val="dk1"/>
              </a:buClr>
              <a:buSzPts val="1100"/>
              <a:buFont typeface="Arial"/>
              <a:buNone/>
            </a:pPr>
            <a:r>
              <a:t/>
            </a:r>
            <a:endParaRPr>
              <a:solidFill>
                <a:srgbClr val="434343"/>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434343"/>
                </a:solidFill>
              </a:rPr>
              <a:t>Information regarding company CSR efforts will be accessible in a simple and user-friendly  manner on our web page. Rather than long CSR reports using jargon, we will provide users with an overview of the CSR landscape and keep them informed in terms of universal symbols and visuals.</a:t>
            </a:r>
            <a:endParaRPr>
              <a:solidFill>
                <a:srgbClr val="434343"/>
              </a:solidFill>
            </a:endParaRPr>
          </a:p>
          <a:p>
            <a:pPr indent="0" lvl="0" marL="457200" rtl="0" algn="l">
              <a:spcBef>
                <a:spcPts val="100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ecf84dc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ecf84dc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2a8609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2a8609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ecf84dc5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ecf84dc5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t>Targeting Bay Area:</a:t>
            </a:r>
            <a:r>
              <a:rPr lang="en"/>
              <a:t> San Francisco County, San Mateo County, Santa Clara County, San Benito County, Alameda County, Contra Costa County, Marin County, </a:t>
            </a:r>
            <a:r>
              <a:rPr lang="en"/>
              <a:t>Sonoma</a:t>
            </a:r>
            <a:r>
              <a:rPr lang="en"/>
              <a:t> County, Solano County, Napa County. (data from 2017 collected from </a:t>
            </a:r>
            <a:r>
              <a:rPr b="1" lang="en" sz="900" u="sng">
                <a:solidFill>
                  <a:srgbClr val="1155CC"/>
                </a:solidFill>
                <a:latin typeface="Proxima Nova"/>
                <a:ea typeface="Proxima Nova"/>
                <a:cs typeface="Proxima Nova"/>
                <a:sym typeface="Proxima Nova"/>
                <a:hlinkClick r:id="rId2"/>
              </a:rPr>
              <a:t>https://www.labormarketinfo.edd.ca.gov/LMID/Size_of_Business_Data.html</a:t>
            </a:r>
            <a:r>
              <a:rPr lang="en"/>
              <a:t>)</a:t>
            </a:r>
            <a:endParaRPr/>
          </a:p>
          <a:p>
            <a:pPr indent="0" lvl="0" marL="0" rtl="0" algn="l">
              <a:spcBef>
                <a:spcPts val="1600"/>
              </a:spcBef>
              <a:spcAft>
                <a:spcPts val="0"/>
              </a:spcAft>
              <a:buNone/>
            </a:pPr>
            <a:r>
              <a:rPr lang="en"/>
              <a:t>Number of companies measured by no of employees (all the companies in the Bay Area -- the TAM)</a:t>
            </a:r>
            <a:br>
              <a:rPr lang="en"/>
            </a:br>
            <a:r>
              <a:rPr lang="en"/>
              <a:t>1. 100-499 employees: 4,341 of these types of companies</a:t>
            </a:r>
            <a:br>
              <a:rPr lang="en"/>
            </a:br>
            <a:r>
              <a:rPr lang="en"/>
              <a:t>2. 500-999: 314</a:t>
            </a:r>
            <a:br>
              <a:rPr lang="en"/>
            </a:br>
            <a:r>
              <a:rPr lang="en"/>
              <a:t>3. &gt;1000: 217</a:t>
            </a:r>
            <a:endParaRPr/>
          </a:p>
          <a:p>
            <a:pPr indent="0" lvl="0" marL="0" rtl="0" algn="l">
              <a:spcBef>
                <a:spcPts val="1600"/>
              </a:spcBef>
              <a:spcAft>
                <a:spcPts val="0"/>
              </a:spcAft>
              <a:buNone/>
            </a:pPr>
            <a:r>
              <a:rPr lang="en"/>
              <a:t>Assumed # companies engaged in CSR measured by no of employees (of these numbers, how many are engaged in CSR?)</a:t>
            </a:r>
            <a:br>
              <a:rPr lang="en"/>
            </a:br>
            <a:r>
              <a:rPr lang="en">
                <a:solidFill>
                  <a:schemeClr val="dk1"/>
                </a:solidFill>
              </a:rPr>
              <a:t>1. 100-499: 70% → 3,039</a:t>
            </a:r>
            <a:br>
              <a:rPr lang="en">
                <a:solidFill>
                  <a:schemeClr val="dk1"/>
                </a:solidFill>
              </a:rPr>
            </a:br>
            <a:r>
              <a:rPr lang="en">
                <a:solidFill>
                  <a:schemeClr val="dk1"/>
                </a:solidFill>
              </a:rPr>
              <a:t>2. 500-999: 75% → 236</a:t>
            </a:r>
            <a:br>
              <a:rPr lang="en">
                <a:solidFill>
                  <a:schemeClr val="dk1"/>
                </a:solidFill>
              </a:rPr>
            </a:br>
            <a:r>
              <a:rPr lang="en">
                <a:solidFill>
                  <a:schemeClr val="dk1"/>
                </a:solidFill>
              </a:rPr>
              <a:t>3. &gt;1000: 80% → 174</a:t>
            </a:r>
            <a:endParaRPr>
              <a:solidFill>
                <a:schemeClr val="dk1"/>
              </a:solidFill>
            </a:endParaRPr>
          </a:p>
          <a:p>
            <a:pPr indent="0" lvl="0" marL="0" rtl="0" algn="l">
              <a:spcBef>
                <a:spcPts val="1600"/>
              </a:spcBef>
              <a:spcAft>
                <a:spcPts val="0"/>
              </a:spcAft>
              <a:buNone/>
            </a:pPr>
            <a:r>
              <a:rPr b="1" lang="en">
                <a:solidFill>
                  <a:schemeClr val="dk1"/>
                </a:solidFill>
                <a:highlight>
                  <a:srgbClr val="FFFF00"/>
                </a:highlight>
              </a:rPr>
              <a:t>BeTrustable hit rate YR1</a:t>
            </a:r>
            <a:r>
              <a:rPr lang="en">
                <a:solidFill>
                  <a:schemeClr val="dk1"/>
                </a:solidFill>
              </a:rPr>
              <a:t>; # companies measured by no of employees (of those numbers^, then how many would be interested?)</a:t>
            </a:r>
            <a:br>
              <a:rPr lang="en">
                <a:solidFill>
                  <a:schemeClr val="dk1"/>
                </a:solidFill>
              </a:rPr>
            </a:br>
            <a:r>
              <a:rPr lang="en">
                <a:solidFill>
                  <a:schemeClr val="dk1"/>
                </a:solidFill>
              </a:rPr>
              <a:t>1. 100-499: 15% → 456</a:t>
            </a:r>
            <a:br>
              <a:rPr lang="en">
                <a:solidFill>
                  <a:schemeClr val="dk1"/>
                </a:solidFill>
              </a:rPr>
            </a:br>
            <a:r>
              <a:rPr lang="en">
                <a:solidFill>
                  <a:schemeClr val="dk1"/>
                </a:solidFill>
              </a:rPr>
              <a:t>2. 500-999: 10% → 24</a:t>
            </a:r>
            <a:br>
              <a:rPr lang="en">
                <a:solidFill>
                  <a:schemeClr val="dk1"/>
                </a:solidFill>
              </a:rPr>
            </a:br>
            <a:r>
              <a:rPr lang="en">
                <a:solidFill>
                  <a:schemeClr val="dk1"/>
                </a:solidFill>
              </a:rPr>
              <a:t>3. &gt;1000: 8% → 14</a:t>
            </a:r>
            <a:endParaRPr>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2a8609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2a8609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t>Ads &amp; Tiered subscription model.</a:t>
            </a:r>
            <a:endParaRPr i="1"/>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Pricing based on number of employees and tiered subscription. (YR 1 data)</a:t>
            </a:r>
            <a:endParaRPr/>
          </a:p>
          <a:p>
            <a:pPr indent="0" lvl="0" marL="0" rtl="0" algn="l">
              <a:lnSpc>
                <a:spcPct val="115000"/>
              </a:lnSpc>
              <a:spcBef>
                <a:spcPts val="0"/>
              </a:spcBef>
              <a:spcAft>
                <a:spcPts val="0"/>
              </a:spcAft>
              <a:buNone/>
            </a:pPr>
            <a:r>
              <a:rPr lang="en">
                <a:solidFill>
                  <a:schemeClr val="dk1"/>
                </a:solidFill>
              </a:rPr>
              <a:t>Tier 1: Tier 2 + based on series of randomized user data collection with regards to volunteer interest, will have the ability to be connected to these individuals. Has the ability to make targeted ads.</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100-499 employees: $700	→  acquire 23 companies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500-999 employees: $800	→ acquire 2 companies</a:t>
            </a:r>
            <a:endParaRPr>
              <a:solidFill>
                <a:schemeClr val="dk1"/>
              </a:solidFill>
            </a:endParaRPr>
          </a:p>
          <a:p>
            <a:pPr indent="0" lvl="0" marL="0" rtl="0" algn="l">
              <a:lnSpc>
                <a:spcPct val="115000"/>
              </a:lnSpc>
              <a:spcBef>
                <a:spcPts val="0"/>
              </a:spcBef>
              <a:spcAft>
                <a:spcPts val="0"/>
              </a:spcAft>
              <a:buNone/>
            </a:pPr>
            <a:r>
              <a:rPr lang="en">
                <a:solidFill>
                  <a:schemeClr val="dk1"/>
                </a:solidFill>
              </a:rPr>
              <a:t>	&gt;1000 employees: $900	→ acquire 3 companies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Tier 2: Tier 3 + sees what industry user is currently employed in and what level of employment user has, as well as geographic location. Has access to data on what time and day there is most traffic on our website and has the ability to make ads.</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100-499 employees: $400	→ acquire 114 companies</a:t>
            </a:r>
            <a:endParaRPr>
              <a:solidFill>
                <a:schemeClr val="dk1"/>
              </a:solidFill>
            </a:endParaRPr>
          </a:p>
          <a:p>
            <a:pPr indent="0" lvl="0" marL="0" rtl="0" algn="l">
              <a:lnSpc>
                <a:spcPct val="115000"/>
              </a:lnSpc>
              <a:spcBef>
                <a:spcPts val="0"/>
              </a:spcBef>
              <a:spcAft>
                <a:spcPts val="0"/>
              </a:spcAft>
              <a:buNone/>
            </a:pPr>
            <a:r>
              <a:rPr lang="en">
                <a:solidFill>
                  <a:schemeClr val="dk1"/>
                </a:solidFill>
              </a:rPr>
              <a:t>	500-999 employees: $500	→ acquire 7 companies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&gt;1000 employees: $600	→ acquire 4 companies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Tier 3: Sees # of clicks and searches for the company profile. </a:t>
            </a:r>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100-499 employees: $100	→ acquire 319 companies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500-999 employees: $200	→ acquire 14 companies</a:t>
            </a:r>
            <a:endParaRPr>
              <a:solidFill>
                <a:schemeClr val="dk1"/>
              </a:solidFill>
            </a:endParaRPr>
          </a:p>
          <a:p>
            <a:pPr indent="0" lvl="0" marL="0" rtl="0" algn="l">
              <a:lnSpc>
                <a:spcPct val="115000"/>
              </a:lnSpc>
              <a:spcBef>
                <a:spcPts val="0"/>
              </a:spcBef>
              <a:spcAft>
                <a:spcPts val="0"/>
              </a:spcAft>
              <a:buNone/>
            </a:pPr>
            <a:r>
              <a:rPr lang="en">
                <a:solidFill>
                  <a:schemeClr val="dk1"/>
                </a:solidFill>
              </a:rPr>
              <a:t>	&gt;1000 employees: $300	→ acquire 7 companies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Ads on our website charged @ $5CPM (assumed 50K visitors first month, and 150K visitors by end yr 1).</a:t>
            </a:r>
            <a:endParaRPr>
              <a:solidFill>
                <a:schemeClr val="dk1"/>
              </a:solidFill>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2e064b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2e064b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If it’s a company </a:t>
            </a:r>
            <a:r>
              <a:rPr lang="en">
                <a:highlight>
                  <a:srgbClr val="FFFF00"/>
                </a:highlight>
              </a:rPr>
              <a:t>there should be a button for them to contact us and subscribe </a:t>
            </a:r>
            <a:r>
              <a:rPr lang="en"/>
              <a:t>(so that the company pays us directly - sets up automatic monthly payment - and can be verified with us to be able to have company profile on our webpage, through contracts etc directly with our team). Cause the employee should not have to pay (hence </a:t>
            </a:r>
            <a:r>
              <a:rPr lang="en">
                <a:highlight>
                  <a:srgbClr val="FFFF00"/>
                </a:highlight>
              </a:rPr>
              <a:t>take away the wireframe for payment, tier stuff etc on the webpage login, but add a place on employee/enterprise sign up where it says company name and company email</a:t>
            </a:r>
            <a:r>
              <a:rPr lang="en"/>
              <a:t> so that we can make sure that the employee is actually part of the company he/she claims to be). but employee through enterprise </a:t>
            </a:r>
            <a:r>
              <a:rPr lang="en"/>
              <a:t>login</a:t>
            </a:r>
            <a:r>
              <a:rPr lang="en"/>
              <a:t>/signup should still be able to create a profile on the page to update hours or </a:t>
            </a:r>
            <a:r>
              <a:rPr lang="en"/>
              <a:t>contributions</a:t>
            </a:r>
            <a:r>
              <a:rPr lang="en"/>
              <a:t> done </a:t>
            </a:r>
            <a:r>
              <a:rPr lang="en"/>
              <a:t>to the</a:t>
            </a:r>
            <a:r>
              <a:rPr lang="en"/>
              <a:t> blockchain (these will be verified through the smart contract).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810ce6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810ce6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b="1">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Proxima Nova"/>
              <a:buChar char="●"/>
              <a:defRPr sz="1600">
                <a:latin typeface="Proxima Nova"/>
                <a:ea typeface="Proxima Nova"/>
                <a:cs typeface="Proxima Nova"/>
                <a:sym typeface="Proxima Nova"/>
              </a:defRPr>
            </a:lvl1pPr>
            <a:lvl2pPr indent="-330200" lvl="1" marL="914400">
              <a:spcBef>
                <a:spcPts val="1600"/>
              </a:spcBef>
              <a:spcAft>
                <a:spcPts val="0"/>
              </a:spcAft>
              <a:buSzPts val="1600"/>
              <a:buFont typeface="Proxima Nova"/>
              <a:buChar char="○"/>
              <a:defRPr sz="1600">
                <a:latin typeface="Proxima Nova"/>
                <a:ea typeface="Proxima Nova"/>
                <a:cs typeface="Proxima Nova"/>
                <a:sym typeface="Proxima Nova"/>
              </a:defRPr>
            </a:lvl2pPr>
            <a:lvl3pPr indent="-330200" lvl="2" marL="1371600">
              <a:spcBef>
                <a:spcPts val="1600"/>
              </a:spcBef>
              <a:spcAft>
                <a:spcPts val="0"/>
              </a:spcAft>
              <a:buSzPts val="1600"/>
              <a:buFont typeface="Proxima Nova"/>
              <a:buChar char="■"/>
              <a:defRPr sz="1600">
                <a:latin typeface="Proxima Nova"/>
                <a:ea typeface="Proxima Nova"/>
                <a:cs typeface="Proxima Nova"/>
                <a:sym typeface="Proxima Nova"/>
              </a:defRPr>
            </a:lvl3pPr>
            <a:lvl4pPr indent="-330200" lvl="3" marL="1828800">
              <a:spcBef>
                <a:spcPts val="1600"/>
              </a:spcBef>
              <a:spcAft>
                <a:spcPts val="0"/>
              </a:spcAft>
              <a:buSzPts val="1600"/>
              <a:buFont typeface="Proxima Nova"/>
              <a:buChar char="●"/>
              <a:defRPr sz="1600">
                <a:latin typeface="Proxima Nova"/>
                <a:ea typeface="Proxima Nova"/>
                <a:cs typeface="Proxima Nova"/>
                <a:sym typeface="Proxima Nova"/>
              </a:defRPr>
            </a:lvl4pPr>
            <a:lvl5pPr indent="-330200" lvl="4" marL="2286000">
              <a:spcBef>
                <a:spcPts val="1600"/>
              </a:spcBef>
              <a:spcAft>
                <a:spcPts val="0"/>
              </a:spcAft>
              <a:buSzPts val="1600"/>
              <a:buFont typeface="Proxima Nova"/>
              <a:buChar char="○"/>
              <a:defRPr sz="1600">
                <a:latin typeface="Proxima Nova"/>
                <a:ea typeface="Proxima Nova"/>
                <a:cs typeface="Proxima Nova"/>
                <a:sym typeface="Proxima Nova"/>
              </a:defRPr>
            </a:lvl5pPr>
            <a:lvl6pPr indent="-330200" lvl="5" marL="2743200">
              <a:spcBef>
                <a:spcPts val="1600"/>
              </a:spcBef>
              <a:spcAft>
                <a:spcPts val="0"/>
              </a:spcAft>
              <a:buSzPts val="1600"/>
              <a:buFont typeface="Proxima Nova"/>
              <a:buChar char="■"/>
              <a:defRPr sz="1600">
                <a:latin typeface="Proxima Nova"/>
                <a:ea typeface="Proxima Nova"/>
                <a:cs typeface="Proxima Nova"/>
                <a:sym typeface="Proxima Nova"/>
              </a:defRPr>
            </a:lvl6pPr>
            <a:lvl7pPr indent="-330200" lvl="6" marL="3200400">
              <a:spcBef>
                <a:spcPts val="1600"/>
              </a:spcBef>
              <a:spcAft>
                <a:spcPts val="0"/>
              </a:spcAft>
              <a:buSzPts val="1600"/>
              <a:buFont typeface="Proxima Nova"/>
              <a:buChar char="●"/>
              <a:defRPr sz="1600">
                <a:latin typeface="Proxima Nova"/>
                <a:ea typeface="Proxima Nova"/>
                <a:cs typeface="Proxima Nova"/>
                <a:sym typeface="Proxima Nova"/>
              </a:defRPr>
            </a:lvl7pPr>
            <a:lvl8pPr indent="-330200" lvl="7" marL="3657600">
              <a:spcBef>
                <a:spcPts val="1600"/>
              </a:spcBef>
              <a:spcAft>
                <a:spcPts val="0"/>
              </a:spcAft>
              <a:buSzPts val="1600"/>
              <a:buFont typeface="Proxima Nova"/>
              <a:buChar char="○"/>
              <a:defRPr sz="1600">
                <a:latin typeface="Proxima Nova"/>
                <a:ea typeface="Proxima Nova"/>
                <a:cs typeface="Proxima Nova"/>
                <a:sym typeface="Proxima Nova"/>
              </a:defRPr>
            </a:lvl8pPr>
            <a:lvl9pPr indent="-330200" lvl="8" marL="4114800">
              <a:spcBef>
                <a:spcPts val="1600"/>
              </a:spcBef>
              <a:spcAft>
                <a:spcPts val="1600"/>
              </a:spcAft>
              <a:buSzPts val="1600"/>
              <a:buFont typeface="Proxima Nova"/>
              <a:buChar char="■"/>
              <a:defRPr sz="1600">
                <a:latin typeface="Proxima Nova"/>
                <a:ea typeface="Proxima Nova"/>
                <a:cs typeface="Proxima Nova"/>
                <a:sym typeface="Proxima Nova"/>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jpg"/><Relationship Id="rId4" Type="http://schemas.openxmlformats.org/officeDocument/2006/relationships/image" Target="../media/image10.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6.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4.png"/><Relationship Id="rId10"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hyperlink" Target="https://xd.adobe.com/view/dfeb8a26-7eb7-45fc-62cb-0557eb06fae9-a9da/?fullscreen&amp;hints=off" TargetMode="External"/><Relationship Id="rId6" Type="http://schemas.openxmlformats.org/officeDocument/2006/relationships/image" Target="../media/image21.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14700" y="-14700"/>
            <a:ext cx="9144000" cy="2214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6935450" y="872975"/>
            <a:ext cx="594050" cy="594050"/>
          </a:xfrm>
          <a:prstGeom prst="rect">
            <a:avLst/>
          </a:prstGeom>
          <a:noFill/>
          <a:ln>
            <a:noFill/>
          </a:ln>
        </p:spPr>
      </p:pic>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latin typeface="Montserrat ExtraBold"/>
                <a:ea typeface="Montserrat ExtraBold"/>
                <a:cs typeface="Montserrat ExtraBold"/>
                <a:sym typeface="Montserrat ExtraBold"/>
              </a:rPr>
              <a:t>‹#›</a:t>
            </a:fld>
            <a:endParaRPr>
              <a:latin typeface="Montserrat ExtraBold"/>
              <a:ea typeface="Montserrat ExtraBold"/>
              <a:cs typeface="Montserrat ExtraBold"/>
              <a:sym typeface="Montserrat ExtraBold"/>
            </a:endParaRPr>
          </a:p>
        </p:txBody>
      </p:sp>
      <p:pic>
        <p:nvPicPr>
          <p:cNvPr id="57" name="Google Shape;57;p13"/>
          <p:cNvPicPr preferRelativeResize="0"/>
          <p:nvPr/>
        </p:nvPicPr>
        <p:blipFill>
          <a:blip r:embed="rId4">
            <a:alphaModFix/>
          </a:blip>
          <a:stretch>
            <a:fillRect/>
          </a:stretch>
        </p:blipFill>
        <p:spPr>
          <a:xfrm>
            <a:off x="8472350" y="4736138"/>
            <a:ext cx="247775" cy="247775"/>
          </a:xfrm>
          <a:prstGeom prst="rect">
            <a:avLst/>
          </a:prstGeom>
          <a:noFill/>
          <a:ln>
            <a:noFill/>
          </a:ln>
        </p:spPr>
      </p:pic>
      <p:sp>
        <p:nvSpPr>
          <p:cNvPr id="58" name="Google Shape;58;p13"/>
          <p:cNvSpPr txBox="1"/>
          <p:nvPr/>
        </p:nvSpPr>
        <p:spPr>
          <a:xfrm>
            <a:off x="1614500" y="675150"/>
            <a:ext cx="5293200" cy="989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700">
                <a:solidFill>
                  <a:srgbClr val="FFFFFF"/>
                </a:solidFill>
                <a:latin typeface="Montserrat"/>
                <a:ea typeface="Montserrat"/>
                <a:cs typeface="Montserrat"/>
                <a:sym typeface="Montserrat"/>
              </a:rPr>
              <a:t>BE TRUSTABLE</a:t>
            </a:r>
            <a:endParaRPr b="1" sz="47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rPr>
              <a:t>TIMELINE</a:t>
            </a:r>
            <a:endParaRPr b="1" sz="3000">
              <a:solidFill>
                <a:srgbClr val="434343"/>
              </a:solidFill>
              <a:latin typeface="Montserrat"/>
              <a:ea typeface="Montserrat"/>
              <a:cs typeface="Montserrat"/>
              <a:sym typeface="Montserrat"/>
            </a:endParaRPr>
          </a:p>
        </p:txBody>
      </p:sp>
      <p:sp>
        <p:nvSpPr>
          <p:cNvPr id="221" name="Google Shape;2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22" name="Google Shape;222;p22"/>
          <p:cNvPicPr preferRelativeResize="0"/>
          <p:nvPr/>
        </p:nvPicPr>
        <p:blipFill>
          <a:blip r:embed="rId3">
            <a:alphaModFix/>
          </a:blip>
          <a:stretch>
            <a:fillRect/>
          </a:stretch>
        </p:blipFill>
        <p:spPr>
          <a:xfrm>
            <a:off x="8472350" y="4736138"/>
            <a:ext cx="247775" cy="247775"/>
          </a:xfrm>
          <a:prstGeom prst="rect">
            <a:avLst/>
          </a:prstGeom>
          <a:noFill/>
          <a:ln>
            <a:noFill/>
          </a:ln>
        </p:spPr>
      </p:pic>
      <p:graphicFrame>
        <p:nvGraphicFramePr>
          <p:cNvPr id="223" name="Google Shape;223;p22"/>
          <p:cNvGraphicFramePr/>
          <p:nvPr/>
        </p:nvGraphicFramePr>
        <p:xfrm>
          <a:off x="412400" y="977350"/>
          <a:ext cx="3000000" cy="3000000"/>
        </p:xfrm>
        <a:graphic>
          <a:graphicData uri="http://schemas.openxmlformats.org/drawingml/2006/table">
            <a:tbl>
              <a:tblPr>
                <a:noFill/>
                <a:tableStyleId>{927128D4-9E76-442F-A5FC-DBEFEF44BC73}</a:tableStyleId>
              </a:tblPr>
              <a:tblGrid>
                <a:gridCol w="2079800"/>
                <a:gridCol w="2079800"/>
                <a:gridCol w="2079800"/>
                <a:gridCol w="2079800"/>
              </a:tblGrid>
              <a:tr h="372075">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Q2 2019</a:t>
                      </a:r>
                      <a:endParaRPr b="1">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Q3 2019</a:t>
                      </a:r>
                      <a:endParaRPr b="1">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Q4 2019</a:t>
                      </a:r>
                      <a:endParaRPr b="1">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Q1 2020</a:t>
                      </a:r>
                      <a:endParaRPr b="1">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r>
              <a:tr h="1564300">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Finish product prototype and white paper</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9CB9C"/>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Beta testing: offer free subscriptions as incentives to companies around the Bay Area (focus group)</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6B26B"/>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“The Ask”: introduce BETRUSTABLE to wider audience (major corporations in the Bay Area) </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9900"/>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Go-to-market plan: offer incentives to initial spawning companies, and add users to the blockchain</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r>
              <a:tr h="1564300">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Refine features and benchmark against mentor feedback and user validation</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9CB9C"/>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Benchmark and revise product according to user feedback from beta testing</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6B26B"/>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Raise funding</a:t>
                      </a:r>
                      <a:endParaRPr b="1"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9900"/>
                    </a:solidFill>
                  </a:tcPr>
                </a:tc>
                <a:tc>
                  <a:txBody>
                    <a:bodyPr/>
                    <a:lstStyle/>
                    <a:p>
                      <a:pPr indent="-292100" lvl="0" marL="457200" rtl="0" algn="l">
                        <a:spcBef>
                          <a:spcPts val="0"/>
                        </a:spcBef>
                        <a:spcAft>
                          <a:spcPts val="0"/>
                        </a:spcAft>
                        <a:buClr>
                          <a:srgbClr val="FFFFFF"/>
                        </a:buClr>
                        <a:buSzPts val="1000"/>
                        <a:buFont typeface="Proxima Nova"/>
                        <a:buChar char="●"/>
                      </a:pPr>
                      <a:r>
                        <a:rPr lang="en" sz="1000">
                          <a:solidFill>
                            <a:srgbClr val="FFFFFF"/>
                          </a:solidFill>
                          <a:latin typeface="Proxima Nova"/>
                          <a:ea typeface="Proxima Nova"/>
                          <a:cs typeface="Proxima Nova"/>
                          <a:sym typeface="Proxima Nova"/>
                        </a:rPr>
                        <a:t>Create digital buzz through user testimonials, advertisements, and partnershipsCreate digital buzz through user testimonials, advertisements, and partnerships</a:t>
                      </a:r>
                      <a:endParaRPr sz="1000">
                        <a:solidFill>
                          <a:srgbClr val="FFFFFF"/>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r>
            </a:tbl>
          </a:graphicData>
        </a:graphic>
      </p:graphicFrame>
      <p:sp>
        <p:nvSpPr>
          <p:cNvPr id="224" name="Google Shape;224;p22"/>
          <p:cNvSpPr/>
          <p:nvPr/>
        </p:nvSpPr>
        <p:spPr>
          <a:xfrm>
            <a:off x="2339800" y="1048275"/>
            <a:ext cx="247800" cy="247800"/>
          </a:xfrm>
          <a:prstGeom prst="chevron">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4454150" y="1048275"/>
            <a:ext cx="247800" cy="247800"/>
          </a:xfrm>
          <a:prstGeom prst="chevron">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92300" y="1048275"/>
            <a:ext cx="247800" cy="247800"/>
          </a:xfrm>
          <a:prstGeom prst="chevron">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3"/>
          <p:cNvPicPr preferRelativeResize="0"/>
          <p:nvPr/>
        </p:nvPicPr>
        <p:blipFill>
          <a:blip r:embed="rId3">
            <a:alphaModFix/>
          </a:blip>
          <a:stretch>
            <a:fillRect/>
          </a:stretch>
        </p:blipFill>
        <p:spPr>
          <a:xfrm>
            <a:off x="1265463" y="1056225"/>
            <a:ext cx="6625174" cy="3493825"/>
          </a:xfrm>
          <a:prstGeom prst="rect">
            <a:avLst/>
          </a:prstGeom>
          <a:noFill/>
          <a:ln>
            <a:noFill/>
          </a:ln>
        </p:spPr>
      </p:pic>
      <p:sp>
        <p:nvSpPr>
          <p:cNvPr id="232" name="Google Shape;232;p23"/>
          <p:cNvSpPr txBox="1"/>
          <p:nvPr>
            <p:ph type="title"/>
          </p:nvPr>
        </p:nvSpPr>
        <p:spPr>
          <a:xfrm>
            <a:off x="311700" y="398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FINANCIAL PROJECTION Y1</a:t>
            </a:r>
            <a:endParaRPr/>
          </a:p>
        </p:txBody>
      </p:sp>
      <p:sp>
        <p:nvSpPr>
          <p:cNvPr id="233" name="Google Shape;23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34" name="Google Shape;234;p23"/>
          <p:cNvPicPr preferRelativeResize="0"/>
          <p:nvPr/>
        </p:nvPicPr>
        <p:blipFill>
          <a:blip r:embed="rId4">
            <a:alphaModFix/>
          </a:blip>
          <a:stretch>
            <a:fillRect/>
          </a:stretch>
        </p:blipFill>
        <p:spPr>
          <a:xfrm>
            <a:off x="8472350" y="4736138"/>
            <a:ext cx="247775" cy="247775"/>
          </a:xfrm>
          <a:prstGeom prst="rect">
            <a:avLst/>
          </a:prstGeom>
          <a:noFill/>
          <a:ln>
            <a:noFill/>
          </a:ln>
        </p:spPr>
      </p:pic>
      <p:sp>
        <p:nvSpPr>
          <p:cNvPr id="235" name="Google Shape;235;p23"/>
          <p:cNvSpPr/>
          <p:nvPr/>
        </p:nvSpPr>
        <p:spPr>
          <a:xfrm flipH="1" rot="5400000">
            <a:off x="6083125" y="2503225"/>
            <a:ext cx="3227700" cy="5229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4"/>
          <p:cNvSpPr/>
          <p:nvPr/>
        </p:nvSpPr>
        <p:spPr>
          <a:xfrm>
            <a:off x="3253175" y="1261050"/>
            <a:ext cx="2621400" cy="2621400"/>
          </a:xfrm>
          <a:prstGeom prst="ellipse">
            <a:avLst/>
          </a:prstGeom>
          <a:solidFill>
            <a:srgbClr val="CFE2F3">
              <a:alpha val="4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txBox="1"/>
          <p:nvPr>
            <p:ph type="title"/>
          </p:nvPr>
        </p:nvSpPr>
        <p:spPr>
          <a:xfrm>
            <a:off x="3678653" y="2220436"/>
            <a:ext cx="1770600" cy="6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THE ASK</a:t>
            </a:r>
            <a:endParaRPr sz="2200"/>
          </a:p>
          <a:p>
            <a:pPr indent="0" lvl="0" marL="0" rtl="0" algn="ctr">
              <a:spcBef>
                <a:spcPts val="0"/>
              </a:spcBef>
              <a:spcAft>
                <a:spcPts val="0"/>
              </a:spcAft>
              <a:buNone/>
            </a:pPr>
            <a:r>
              <a:rPr b="0" i="1" lang="en" sz="2200">
                <a:latin typeface="Proxima Nova"/>
                <a:ea typeface="Proxima Nova"/>
                <a:cs typeface="Proxima Nova"/>
                <a:sym typeface="Proxima Nova"/>
              </a:rPr>
              <a:t>$500k</a:t>
            </a:r>
            <a:endParaRPr b="0" i="1" sz="2200">
              <a:latin typeface="Proxima Nova"/>
              <a:ea typeface="Proxima Nova"/>
              <a:cs typeface="Proxima Nova"/>
              <a:sym typeface="Proxima Nova"/>
            </a:endParaRPr>
          </a:p>
        </p:txBody>
      </p:sp>
      <p:sp>
        <p:nvSpPr>
          <p:cNvPr id="242" name="Google Shape;2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43" name="Google Shape;243;p24"/>
          <p:cNvPicPr preferRelativeResize="0"/>
          <p:nvPr/>
        </p:nvPicPr>
        <p:blipFill>
          <a:blip r:embed="rId4">
            <a:alphaModFix/>
          </a:blip>
          <a:stretch>
            <a:fillRect/>
          </a:stretch>
        </p:blipFill>
        <p:spPr>
          <a:xfrm>
            <a:off x="8472350" y="4736138"/>
            <a:ext cx="247775" cy="247775"/>
          </a:xfrm>
          <a:prstGeom prst="rect">
            <a:avLst/>
          </a:prstGeom>
          <a:noFill/>
          <a:ln>
            <a:noFill/>
          </a:ln>
        </p:spPr>
      </p:pic>
      <p:sp>
        <p:nvSpPr>
          <p:cNvPr id="244" name="Google Shape;244;p24"/>
          <p:cNvSpPr/>
          <p:nvPr/>
        </p:nvSpPr>
        <p:spPr>
          <a:xfrm>
            <a:off x="6173127" y="1261050"/>
            <a:ext cx="2621400" cy="2621400"/>
          </a:xfrm>
          <a:prstGeom prst="ellipse">
            <a:avLst/>
          </a:prstGeom>
          <a:solidFill>
            <a:srgbClr val="CFE2F3">
              <a:alpha val="4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txBox="1"/>
          <p:nvPr>
            <p:ph type="title"/>
          </p:nvPr>
        </p:nvSpPr>
        <p:spPr>
          <a:xfrm>
            <a:off x="6598605" y="2220436"/>
            <a:ext cx="1770600" cy="6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THE GIVE</a:t>
            </a:r>
            <a:endParaRPr sz="2200"/>
          </a:p>
          <a:p>
            <a:pPr indent="0" lvl="0" marL="0" rtl="0" algn="ctr">
              <a:spcBef>
                <a:spcPts val="0"/>
              </a:spcBef>
              <a:spcAft>
                <a:spcPts val="0"/>
              </a:spcAft>
              <a:buNone/>
            </a:pPr>
            <a:r>
              <a:rPr b="0" i="1" lang="en" sz="2200">
                <a:latin typeface="Proxima Nova"/>
                <a:ea typeface="Proxima Nova"/>
                <a:cs typeface="Proxima Nova"/>
                <a:sym typeface="Proxima Nova"/>
              </a:rPr>
              <a:t>10% share</a:t>
            </a:r>
            <a:endParaRPr b="0" i="1" sz="2200">
              <a:latin typeface="Proxima Nova"/>
              <a:ea typeface="Proxima Nova"/>
              <a:cs typeface="Proxima Nova"/>
              <a:sym typeface="Proxima Nova"/>
            </a:endParaRPr>
          </a:p>
        </p:txBody>
      </p:sp>
      <p:pic>
        <p:nvPicPr>
          <p:cNvPr id="246" name="Google Shape;246;p24"/>
          <p:cNvPicPr preferRelativeResize="0"/>
          <p:nvPr/>
        </p:nvPicPr>
        <p:blipFill>
          <a:blip r:embed="rId5">
            <a:alphaModFix/>
          </a:blip>
          <a:stretch>
            <a:fillRect/>
          </a:stretch>
        </p:blipFill>
        <p:spPr>
          <a:xfrm>
            <a:off x="8472350" y="4736138"/>
            <a:ext cx="247775" cy="247775"/>
          </a:xfrm>
          <a:prstGeom prst="rect">
            <a:avLst/>
          </a:prstGeom>
          <a:noFill/>
          <a:ln>
            <a:noFill/>
          </a:ln>
        </p:spPr>
      </p:pic>
      <p:sp>
        <p:nvSpPr>
          <p:cNvPr id="247" name="Google Shape;247;p24"/>
          <p:cNvSpPr/>
          <p:nvPr/>
        </p:nvSpPr>
        <p:spPr>
          <a:xfrm>
            <a:off x="333225" y="1261050"/>
            <a:ext cx="2621400" cy="2621400"/>
          </a:xfrm>
          <a:prstGeom prst="ellipse">
            <a:avLst/>
          </a:prstGeom>
          <a:solidFill>
            <a:srgbClr val="CFE2F3">
              <a:alpha val="4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ph type="title"/>
          </p:nvPr>
        </p:nvSpPr>
        <p:spPr>
          <a:xfrm>
            <a:off x="545925" y="1893150"/>
            <a:ext cx="2196000" cy="166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Y2 ESTIMATED PROFIT</a:t>
            </a:r>
            <a:endParaRPr sz="2200"/>
          </a:p>
          <a:p>
            <a:pPr indent="0" lvl="0" marL="0" rtl="0" algn="ctr">
              <a:spcBef>
                <a:spcPts val="0"/>
              </a:spcBef>
              <a:spcAft>
                <a:spcPts val="0"/>
              </a:spcAft>
              <a:buNone/>
            </a:pPr>
            <a:r>
              <a:rPr b="0" i="1" lang="en" sz="2200">
                <a:latin typeface="Proxima Nova"/>
                <a:ea typeface="Proxima Nova"/>
                <a:cs typeface="Proxima Nova"/>
                <a:sym typeface="Proxima Nova"/>
              </a:rPr>
              <a:t>$4.8 million</a:t>
            </a:r>
            <a:endParaRPr b="0" i="1" sz="22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25"/>
          <p:cNvSpPr/>
          <p:nvPr/>
        </p:nvSpPr>
        <p:spPr>
          <a:xfrm>
            <a:off x="2729700" y="778900"/>
            <a:ext cx="3684600" cy="3684600"/>
          </a:xfrm>
          <a:prstGeom prst="ellipse">
            <a:avLst/>
          </a:prstGeom>
          <a:solidFill>
            <a:srgbClr val="EEEEEE">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55" name="Google Shape;25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sp>
        <p:nvSpPr>
          <p:cNvPr id="256" name="Google Shape;256;p25"/>
          <p:cNvSpPr/>
          <p:nvPr/>
        </p:nvSpPr>
        <p:spPr>
          <a:xfrm rot="5400000">
            <a:off x="4528350" y="2561425"/>
            <a:ext cx="87300" cy="105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5"/>
          <p:cNvPicPr preferRelativeResize="0"/>
          <p:nvPr/>
        </p:nvPicPr>
        <p:blipFill>
          <a:blip r:embed="rId4">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6"/>
          <p:cNvSpPr/>
          <p:nvPr/>
        </p:nvSpPr>
        <p:spPr>
          <a:xfrm>
            <a:off x="-14700" y="-14700"/>
            <a:ext cx="9144000" cy="27180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type="title"/>
          </p:nvPr>
        </p:nvSpPr>
        <p:spPr>
          <a:xfrm>
            <a:off x="311700" y="1359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rPr>
              <a:t>APPENDIX</a:t>
            </a:r>
            <a:endParaRPr sz="4000">
              <a:solidFill>
                <a:srgbClr val="FFFFFF"/>
              </a:solidFill>
            </a:endParaRPr>
          </a:p>
        </p:txBody>
      </p:sp>
      <p:sp>
        <p:nvSpPr>
          <p:cNvPr id="264" name="Google Shape;2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65" name="Google Shape;265;p26"/>
          <p:cNvPicPr preferRelativeResize="0"/>
          <p:nvPr/>
        </p:nvPicPr>
        <p:blipFill>
          <a:blip r:embed="rId3">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4275" y="36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APPENDIX: SURVEY RESULTS</a:t>
            </a:r>
            <a:endParaRPr sz="3000"/>
          </a:p>
        </p:txBody>
      </p:sp>
      <p:sp>
        <p:nvSpPr>
          <p:cNvPr id="271" name="Google Shape;2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72" name="Google Shape;272;p27"/>
          <p:cNvPicPr preferRelativeResize="0"/>
          <p:nvPr/>
        </p:nvPicPr>
        <p:blipFill>
          <a:blip r:embed="rId3">
            <a:alphaModFix/>
          </a:blip>
          <a:stretch>
            <a:fillRect/>
          </a:stretch>
        </p:blipFill>
        <p:spPr>
          <a:xfrm>
            <a:off x="202688" y="1725240"/>
            <a:ext cx="4062813" cy="1919347"/>
          </a:xfrm>
          <a:prstGeom prst="rect">
            <a:avLst/>
          </a:prstGeom>
          <a:noFill/>
          <a:ln>
            <a:noFill/>
          </a:ln>
        </p:spPr>
      </p:pic>
      <p:pic>
        <p:nvPicPr>
          <p:cNvPr descr="Forms response chart. Question title: How are you currently updated about your company's progress in social responsibility efforts?. Number of responses: 26 responses." id="273" name="Google Shape;273;p27"/>
          <p:cNvPicPr preferRelativeResize="0"/>
          <p:nvPr/>
        </p:nvPicPr>
        <p:blipFill>
          <a:blip r:embed="rId4">
            <a:alphaModFix/>
          </a:blip>
          <a:stretch>
            <a:fillRect/>
          </a:stretch>
        </p:blipFill>
        <p:spPr>
          <a:xfrm>
            <a:off x="4789034" y="1574650"/>
            <a:ext cx="4164379" cy="2320782"/>
          </a:xfrm>
          <a:prstGeom prst="rect">
            <a:avLst/>
          </a:prstGeom>
          <a:noFill/>
          <a:ln>
            <a:noFill/>
          </a:ln>
        </p:spPr>
      </p:pic>
      <p:pic>
        <p:nvPicPr>
          <p:cNvPr id="274" name="Google Shape;274;p27"/>
          <p:cNvPicPr preferRelativeResize="0"/>
          <p:nvPr/>
        </p:nvPicPr>
        <p:blipFill>
          <a:blip r:embed="rId5">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COMPANY DATA Y1</a:t>
            </a:r>
            <a:endParaRPr/>
          </a:p>
        </p:txBody>
      </p:sp>
      <p:sp>
        <p:nvSpPr>
          <p:cNvPr id="280" name="Google Shape;2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81" name="Google Shape;281;p28"/>
          <p:cNvPicPr preferRelativeResize="0"/>
          <p:nvPr/>
        </p:nvPicPr>
        <p:blipFill>
          <a:blip r:embed="rId3">
            <a:alphaModFix/>
          </a:blip>
          <a:stretch>
            <a:fillRect/>
          </a:stretch>
        </p:blipFill>
        <p:spPr>
          <a:xfrm>
            <a:off x="1657800" y="1017725"/>
            <a:ext cx="2745294" cy="3820974"/>
          </a:xfrm>
          <a:prstGeom prst="rect">
            <a:avLst/>
          </a:prstGeom>
          <a:noFill/>
          <a:ln>
            <a:noFill/>
          </a:ln>
        </p:spPr>
      </p:pic>
      <p:pic>
        <p:nvPicPr>
          <p:cNvPr id="282" name="Google Shape;282;p28"/>
          <p:cNvPicPr preferRelativeResize="0"/>
          <p:nvPr/>
        </p:nvPicPr>
        <p:blipFill>
          <a:blip r:embed="rId4">
            <a:alphaModFix/>
          </a:blip>
          <a:stretch>
            <a:fillRect/>
          </a:stretch>
        </p:blipFill>
        <p:spPr>
          <a:xfrm>
            <a:off x="4806394" y="1017725"/>
            <a:ext cx="3495252" cy="3820974"/>
          </a:xfrm>
          <a:prstGeom prst="rect">
            <a:avLst/>
          </a:prstGeom>
          <a:noFill/>
          <a:ln>
            <a:noFill/>
          </a:ln>
        </p:spPr>
      </p:pic>
      <p:pic>
        <p:nvPicPr>
          <p:cNvPr id="283" name="Google Shape;283;p28"/>
          <p:cNvPicPr preferRelativeResize="0"/>
          <p:nvPr/>
        </p:nvPicPr>
        <p:blipFill>
          <a:blip r:embed="rId5">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COMPANY DATA Y2</a:t>
            </a:r>
            <a:endParaRPr/>
          </a:p>
        </p:txBody>
      </p:sp>
      <p:sp>
        <p:nvSpPr>
          <p:cNvPr id="289" name="Google Shape;28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90" name="Google Shape;290;p29"/>
          <p:cNvPicPr preferRelativeResize="0"/>
          <p:nvPr/>
        </p:nvPicPr>
        <p:blipFill>
          <a:blip r:embed="rId3">
            <a:alphaModFix/>
          </a:blip>
          <a:stretch>
            <a:fillRect/>
          </a:stretch>
        </p:blipFill>
        <p:spPr>
          <a:xfrm>
            <a:off x="1275463" y="1087425"/>
            <a:ext cx="3231874" cy="3820975"/>
          </a:xfrm>
          <a:prstGeom prst="rect">
            <a:avLst/>
          </a:prstGeom>
          <a:noFill/>
          <a:ln>
            <a:noFill/>
          </a:ln>
        </p:spPr>
      </p:pic>
      <p:pic>
        <p:nvPicPr>
          <p:cNvPr id="291" name="Google Shape;291;p29"/>
          <p:cNvPicPr preferRelativeResize="0"/>
          <p:nvPr/>
        </p:nvPicPr>
        <p:blipFill>
          <a:blip r:embed="rId4">
            <a:alphaModFix/>
          </a:blip>
          <a:stretch>
            <a:fillRect/>
          </a:stretch>
        </p:blipFill>
        <p:spPr>
          <a:xfrm>
            <a:off x="4863587" y="1087425"/>
            <a:ext cx="3497374" cy="3820974"/>
          </a:xfrm>
          <a:prstGeom prst="rect">
            <a:avLst/>
          </a:prstGeom>
          <a:noFill/>
          <a:ln>
            <a:noFill/>
          </a:ln>
        </p:spPr>
      </p:pic>
      <p:pic>
        <p:nvPicPr>
          <p:cNvPr id="292" name="Google Shape;292;p29"/>
          <p:cNvPicPr preferRelativeResize="0"/>
          <p:nvPr/>
        </p:nvPicPr>
        <p:blipFill>
          <a:blip r:embed="rId5">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311700" y="398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FINANCIAL PROJECTION Y2</a:t>
            </a:r>
            <a:endParaRPr/>
          </a:p>
        </p:txBody>
      </p:sp>
      <p:sp>
        <p:nvSpPr>
          <p:cNvPr id="298" name="Google Shape;29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99" name="Google Shape;299;p30"/>
          <p:cNvPicPr preferRelativeResize="0"/>
          <p:nvPr/>
        </p:nvPicPr>
        <p:blipFill>
          <a:blip r:embed="rId3">
            <a:alphaModFix/>
          </a:blip>
          <a:stretch>
            <a:fillRect/>
          </a:stretch>
        </p:blipFill>
        <p:spPr>
          <a:xfrm>
            <a:off x="823400" y="971375"/>
            <a:ext cx="7497204" cy="3691850"/>
          </a:xfrm>
          <a:prstGeom prst="rect">
            <a:avLst/>
          </a:prstGeom>
          <a:noFill/>
          <a:ln>
            <a:noFill/>
          </a:ln>
        </p:spPr>
      </p:pic>
      <p:pic>
        <p:nvPicPr>
          <p:cNvPr id="300" name="Google Shape;300;p30"/>
          <p:cNvPicPr preferRelativeResize="0"/>
          <p:nvPr/>
        </p:nvPicPr>
        <p:blipFill>
          <a:blip r:embed="rId4">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RATIONALE BEHIND ASK &amp; GIVE</a:t>
            </a:r>
            <a:endParaRPr/>
          </a:p>
        </p:txBody>
      </p:sp>
      <p:sp>
        <p:nvSpPr>
          <p:cNvPr id="306" name="Google Shape;3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307" name="Google Shape;307;p31"/>
          <p:cNvPicPr preferRelativeResize="0"/>
          <p:nvPr/>
        </p:nvPicPr>
        <p:blipFill>
          <a:blip r:embed="rId3">
            <a:alphaModFix/>
          </a:blip>
          <a:stretch>
            <a:fillRect/>
          </a:stretch>
        </p:blipFill>
        <p:spPr>
          <a:xfrm>
            <a:off x="745438" y="1415349"/>
            <a:ext cx="7653124" cy="2312825"/>
          </a:xfrm>
          <a:prstGeom prst="rect">
            <a:avLst/>
          </a:prstGeom>
          <a:noFill/>
          <a:ln>
            <a:noFill/>
          </a:ln>
        </p:spPr>
      </p:pic>
      <p:pic>
        <p:nvPicPr>
          <p:cNvPr id="308" name="Google Shape;308;p31"/>
          <p:cNvPicPr preferRelativeResize="0"/>
          <p:nvPr/>
        </p:nvPicPr>
        <p:blipFill>
          <a:blip r:embed="rId4">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62" name="Shape 62"/>
        <p:cNvGrpSpPr/>
        <p:nvPr/>
      </p:nvGrpSpPr>
      <p:grpSpPr>
        <a:xfrm>
          <a:off x="0" y="0"/>
          <a:ext cx="0" cy="0"/>
          <a:chOff x="0" y="0"/>
          <a:chExt cx="0" cy="0"/>
        </a:xfrm>
      </p:grpSpPr>
      <p:sp>
        <p:nvSpPr>
          <p:cNvPr id="63" name="Google Shape;63;p14"/>
          <p:cNvSpPr/>
          <p:nvPr/>
        </p:nvSpPr>
        <p:spPr>
          <a:xfrm>
            <a:off x="0" y="0"/>
            <a:ext cx="457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909875" y="233625"/>
            <a:ext cx="597000" cy="28098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9900"/>
                </a:solidFill>
              </a:rPr>
              <a:t>INDUSTRY</a:t>
            </a:r>
            <a:r>
              <a:rPr lang="en" sz="3000">
                <a:solidFill>
                  <a:srgbClr val="434343"/>
                </a:solidFill>
              </a:rPr>
              <a:t> </a:t>
            </a:r>
            <a:r>
              <a:rPr b="1" lang="en" sz="3000">
                <a:solidFill>
                  <a:srgbClr val="FFFFFF"/>
                </a:solidFill>
                <a:latin typeface="Montserrat"/>
                <a:ea typeface="Montserrat"/>
                <a:cs typeface="Montserrat"/>
                <a:sym typeface="Montserrat"/>
              </a:rPr>
              <a:t>PROBLEM</a:t>
            </a:r>
            <a:endParaRPr b="1" sz="3000">
              <a:solidFill>
                <a:srgbClr val="FFFFFF"/>
              </a:solidFill>
              <a:latin typeface="Montserrat"/>
              <a:ea typeface="Montserrat"/>
              <a:cs typeface="Montserrat"/>
              <a:sym typeface="Montserrat"/>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67" name="Google Shape;67;p14"/>
          <p:cNvPicPr preferRelativeResize="0"/>
          <p:nvPr/>
        </p:nvPicPr>
        <p:blipFill>
          <a:blip r:embed="rId3">
            <a:alphaModFix/>
          </a:blip>
          <a:stretch>
            <a:fillRect/>
          </a:stretch>
        </p:blipFill>
        <p:spPr>
          <a:xfrm>
            <a:off x="8472350" y="4736138"/>
            <a:ext cx="247775" cy="247775"/>
          </a:xfrm>
          <a:prstGeom prst="rect">
            <a:avLst/>
          </a:prstGeom>
          <a:noFill/>
          <a:ln>
            <a:noFill/>
          </a:ln>
        </p:spPr>
      </p:pic>
      <p:sp>
        <p:nvSpPr>
          <p:cNvPr id="68" name="Google Shape;68;p14"/>
          <p:cNvSpPr txBox="1"/>
          <p:nvPr>
            <p:ph idx="1" type="body"/>
          </p:nvPr>
        </p:nvSpPr>
        <p:spPr>
          <a:xfrm>
            <a:off x="5457025" y="1986850"/>
            <a:ext cx="30000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CSR definitions vary, making it difficult to compare progress.</a:t>
            </a:r>
            <a:endParaRPr>
              <a:solidFill>
                <a:schemeClr val="lt1"/>
              </a:solidFill>
              <a:latin typeface="Proxima Nova"/>
              <a:ea typeface="Proxima Nova"/>
              <a:cs typeface="Proxima Nova"/>
              <a:sym typeface="Proxima Nova"/>
            </a:endParaRPr>
          </a:p>
        </p:txBody>
      </p:sp>
      <p:sp>
        <p:nvSpPr>
          <p:cNvPr id="69" name="Google Shape;69;p14"/>
          <p:cNvSpPr txBox="1"/>
          <p:nvPr/>
        </p:nvSpPr>
        <p:spPr>
          <a:xfrm>
            <a:off x="727200" y="2211050"/>
            <a:ext cx="3000000" cy="8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434343"/>
                </a:solidFill>
                <a:latin typeface="Proxima Nova"/>
                <a:ea typeface="Proxima Nova"/>
                <a:cs typeface="Proxima Nova"/>
                <a:sym typeface="Proxima Nova"/>
              </a:rPr>
              <a:t>Unable to keep proper track of progress and impact.</a:t>
            </a:r>
            <a:endParaRPr sz="1600">
              <a:solidFill>
                <a:srgbClr val="434343"/>
              </a:solidFill>
              <a:latin typeface="Proxima Nova"/>
              <a:ea typeface="Proxima Nova"/>
              <a:cs typeface="Proxima Nova"/>
              <a:sym typeface="Proxima Nova"/>
            </a:endParaRPr>
          </a:p>
        </p:txBody>
      </p:sp>
      <p:sp>
        <p:nvSpPr>
          <p:cNvPr id="70" name="Google Shape;70;p14"/>
          <p:cNvSpPr txBox="1"/>
          <p:nvPr/>
        </p:nvSpPr>
        <p:spPr>
          <a:xfrm>
            <a:off x="727200" y="3331475"/>
            <a:ext cx="3000000" cy="8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434343"/>
                </a:solidFill>
                <a:latin typeface="Proxima Nova"/>
                <a:ea typeface="Proxima Nova"/>
                <a:cs typeface="Proxima Nova"/>
                <a:sym typeface="Proxima Nova"/>
              </a:rPr>
              <a:t>Not enough recognition or incentive for corporate responsibility.</a:t>
            </a:r>
            <a:endParaRPr sz="1600">
              <a:solidFill>
                <a:srgbClr val="434343"/>
              </a:solidFill>
              <a:latin typeface="Proxima Nova"/>
              <a:ea typeface="Proxima Nova"/>
              <a:cs typeface="Proxima Nova"/>
              <a:sym typeface="Proxima Nova"/>
            </a:endParaRPr>
          </a:p>
        </p:txBody>
      </p:sp>
      <p:sp>
        <p:nvSpPr>
          <p:cNvPr id="71" name="Google Shape;71;p14"/>
          <p:cNvSpPr/>
          <p:nvPr/>
        </p:nvSpPr>
        <p:spPr>
          <a:xfrm rot="5400000">
            <a:off x="2183550" y="2576150"/>
            <a:ext cx="87300" cy="105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idx="1" type="body"/>
          </p:nvPr>
        </p:nvSpPr>
        <p:spPr>
          <a:xfrm>
            <a:off x="5998675" y="1427325"/>
            <a:ext cx="1916700" cy="40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rPr>
              <a:t>Public Domain</a:t>
            </a:r>
            <a:endParaRPr sz="1700">
              <a:solidFill>
                <a:schemeClr val="lt1"/>
              </a:solidFill>
              <a:latin typeface="Proxima Nova"/>
              <a:ea typeface="Proxima Nova"/>
              <a:cs typeface="Proxima Nova"/>
              <a:sym typeface="Proxima Nova"/>
            </a:endParaRPr>
          </a:p>
        </p:txBody>
      </p:sp>
      <p:sp>
        <p:nvSpPr>
          <p:cNvPr id="73" name="Google Shape;73;p14"/>
          <p:cNvSpPr txBox="1"/>
          <p:nvPr>
            <p:ph idx="1" type="body"/>
          </p:nvPr>
        </p:nvSpPr>
        <p:spPr>
          <a:xfrm>
            <a:off x="1268850" y="1427325"/>
            <a:ext cx="1916700" cy="40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rgbClr val="434343"/>
                </a:solidFill>
              </a:rPr>
              <a:t>Corporations</a:t>
            </a:r>
            <a:endParaRPr sz="1700">
              <a:solidFill>
                <a:srgbClr val="434343"/>
              </a:solidFill>
              <a:latin typeface="Proxima Nova"/>
              <a:ea typeface="Proxima Nova"/>
              <a:cs typeface="Proxima Nova"/>
              <a:sym typeface="Proxima Nova"/>
            </a:endParaRPr>
          </a:p>
        </p:txBody>
      </p:sp>
      <p:sp>
        <p:nvSpPr>
          <p:cNvPr id="74" name="Google Shape;74;p14"/>
          <p:cNvSpPr txBox="1"/>
          <p:nvPr/>
        </p:nvSpPr>
        <p:spPr>
          <a:xfrm>
            <a:off x="5457025" y="2745625"/>
            <a:ext cx="3000000" cy="7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Proxima Nova"/>
                <a:ea typeface="Proxima Nova"/>
                <a:cs typeface="Proxima Nova"/>
                <a:sym typeface="Proxima Nova"/>
              </a:rPr>
              <a:t>Uncertainty of corporation’s loyalty or authenticity.</a:t>
            </a:r>
            <a:endParaRPr sz="1600">
              <a:solidFill>
                <a:schemeClr val="lt1"/>
              </a:solidFill>
              <a:latin typeface="Proxima Nova"/>
              <a:ea typeface="Proxima Nova"/>
              <a:cs typeface="Proxima Nova"/>
              <a:sym typeface="Proxima Nova"/>
            </a:endParaRPr>
          </a:p>
        </p:txBody>
      </p:sp>
      <p:sp>
        <p:nvSpPr>
          <p:cNvPr id="75" name="Google Shape;75;p14"/>
          <p:cNvSpPr txBox="1"/>
          <p:nvPr/>
        </p:nvSpPr>
        <p:spPr>
          <a:xfrm>
            <a:off x="5457025" y="3548325"/>
            <a:ext cx="3000000" cy="7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Proxima Nova"/>
                <a:ea typeface="Proxima Nova"/>
                <a:cs typeface="Proxima Nova"/>
                <a:sym typeface="Proxima Nova"/>
              </a:rPr>
              <a:t>Current reports are lengthy, boring, and biased.</a:t>
            </a:r>
            <a:endParaRPr sz="1600">
              <a:solidFill>
                <a:schemeClr val="lt1"/>
              </a:solidFill>
              <a:latin typeface="Proxima Nova"/>
              <a:ea typeface="Proxima Nova"/>
              <a:cs typeface="Proxima Nova"/>
              <a:sym typeface="Proxima Nova"/>
            </a:endParaRPr>
          </a:p>
        </p:txBody>
      </p:sp>
      <p:sp>
        <p:nvSpPr>
          <p:cNvPr id="76" name="Google Shape;76;p14"/>
          <p:cNvSpPr/>
          <p:nvPr/>
        </p:nvSpPr>
        <p:spPr>
          <a:xfrm rot="5400000">
            <a:off x="6658525" y="233625"/>
            <a:ext cx="597000" cy="2809800"/>
          </a:xfrm>
          <a:prstGeom prst="rect">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14"/>
          <p:cNvSpPr/>
          <p:nvPr/>
        </p:nvSpPr>
        <p:spPr>
          <a:xfrm rot="5400000">
            <a:off x="6925975" y="2253975"/>
            <a:ext cx="62100" cy="90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14"/>
          <p:cNvSpPr/>
          <p:nvPr/>
        </p:nvSpPr>
        <p:spPr>
          <a:xfrm rot="5400000">
            <a:off x="6925975" y="3053225"/>
            <a:ext cx="62100" cy="90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2" name="Shape 312"/>
        <p:cNvGrpSpPr/>
        <p:nvPr/>
      </p:nvGrpSpPr>
      <p:grpSpPr>
        <a:xfrm>
          <a:off x="0" y="0"/>
          <a:ext cx="0" cy="0"/>
          <a:chOff x="0" y="0"/>
          <a:chExt cx="0" cy="0"/>
        </a:xfrm>
      </p:grpSpPr>
      <p:sp>
        <p:nvSpPr>
          <p:cNvPr id="313" name="Google Shape;31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CODE SNIPPET</a:t>
            </a:r>
            <a:endParaRPr b="1" sz="3000">
              <a:latin typeface="Montserrat"/>
              <a:ea typeface="Montserrat"/>
              <a:cs typeface="Montserrat"/>
              <a:sym typeface="Montserrat"/>
            </a:endParaRPr>
          </a:p>
        </p:txBody>
      </p:sp>
      <p:sp>
        <p:nvSpPr>
          <p:cNvPr id="314" name="Google Shape;3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315" name="Google Shape;315;p32"/>
          <p:cNvPicPr preferRelativeResize="0"/>
          <p:nvPr/>
        </p:nvPicPr>
        <p:blipFill>
          <a:blip r:embed="rId3">
            <a:alphaModFix/>
          </a:blip>
          <a:stretch>
            <a:fillRect/>
          </a:stretch>
        </p:blipFill>
        <p:spPr>
          <a:xfrm>
            <a:off x="8472350" y="4736138"/>
            <a:ext cx="247775" cy="247775"/>
          </a:xfrm>
          <a:prstGeom prst="rect">
            <a:avLst/>
          </a:prstGeom>
          <a:noFill/>
          <a:ln>
            <a:noFill/>
          </a:ln>
        </p:spPr>
      </p:pic>
      <p:pic>
        <p:nvPicPr>
          <p:cNvPr id="316" name="Google Shape;316;p32"/>
          <p:cNvPicPr preferRelativeResize="0"/>
          <p:nvPr/>
        </p:nvPicPr>
        <p:blipFill>
          <a:blip r:embed="rId4">
            <a:alphaModFix/>
          </a:blip>
          <a:stretch>
            <a:fillRect/>
          </a:stretch>
        </p:blipFill>
        <p:spPr>
          <a:xfrm>
            <a:off x="874600" y="1017725"/>
            <a:ext cx="3684375" cy="1893217"/>
          </a:xfrm>
          <a:prstGeom prst="rect">
            <a:avLst/>
          </a:prstGeom>
          <a:noFill/>
          <a:ln>
            <a:noFill/>
          </a:ln>
        </p:spPr>
      </p:pic>
      <p:pic>
        <p:nvPicPr>
          <p:cNvPr id="317" name="Google Shape;317;p32"/>
          <p:cNvPicPr preferRelativeResize="0"/>
          <p:nvPr/>
        </p:nvPicPr>
        <p:blipFill>
          <a:blip r:embed="rId5">
            <a:alphaModFix/>
          </a:blip>
          <a:stretch>
            <a:fillRect/>
          </a:stretch>
        </p:blipFill>
        <p:spPr>
          <a:xfrm>
            <a:off x="874600" y="3011850"/>
            <a:ext cx="3684375" cy="1994125"/>
          </a:xfrm>
          <a:prstGeom prst="rect">
            <a:avLst/>
          </a:prstGeom>
          <a:noFill/>
          <a:ln>
            <a:noFill/>
          </a:ln>
        </p:spPr>
      </p:pic>
      <p:pic>
        <p:nvPicPr>
          <p:cNvPr id="318" name="Google Shape;318;p32"/>
          <p:cNvPicPr preferRelativeResize="0"/>
          <p:nvPr/>
        </p:nvPicPr>
        <p:blipFill>
          <a:blip r:embed="rId6">
            <a:alphaModFix/>
          </a:blip>
          <a:stretch>
            <a:fillRect/>
          </a:stretch>
        </p:blipFill>
        <p:spPr>
          <a:xfrm>
            <a:off x="4961637" y="1070132"/>
            <a:ext cx="3285188" cy="39358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5"/>
          <p:cNvPicPr preferRelativeResize="0"/>
          <p:nvPr/>
        </p:nvPicPr>
        <p:blipFill rotWithShape="1">
          <a:blip r:embed="rId3">
            <a:alphaModFix/>
          </a:blip>
          <a:srcRect b="0" l="40373" r="0" t="0"/>
          <a:stretch/>
        </p:blipFill>
        <p:spPr>
          <a:xfrm>
            <a:off x="11" y="0"/>
            <a:ext cx="4599831" cy="5143497"/>
          </a:xfrm>
          <a:prstGeom prst="rect">
            <a:avLst/>
          </a:prstGeom>
          <a:noFill/>
          <a:ln>
            <a:noFill/>
          </a:ln>
        </p:spPr>
      </p:pic>
      <p:sp>
        <p:nvSpPr>
          <p:cNvPr id="84" name="Google Shape;84;p15"/>
          <p:cNvSpPr txBox="1"/>
          <p:nvPr>
            <p:ph type="title"/>
          </p:nvPr>
        </p:nvSpPr>
        <p:spPr>
          <a:xfrm>
            <a:off x="4805500" y="445025"/>
            <a:ext cx="41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SOLUTION</a:t>
            </a:r>
            <a:endParaRPr b="1"/>
          </a:p>
        </p:txBody>
      </p:sp>
      <p:sp>
        <p:nvSpPr>
          <p:cNvPr id="85" name="Google Shape;85;p15"/>
          <p:cNvSpPr txBox="1"/>
          <p:nvPr>
            <p:ph idx="1" type="body"/>
          </p:nvPr>
        </p:nvSpPr>
        <p:spPr>
          <a:xfrm>
            <a:off x="5913700" y="2175675"/>
            <a:ext cx="2994900" cy="2227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434343"/>
                </a:solidFill>
              </a:rPr>
              <a:t>Accountability</a:t>
            </a:r>
            <a:endParaRPr>
              <a:solidFill>
                <a:srgbClr val="434343"/>
              </a:solidFill>
            </a:endParaRPr>
          </a:p>
          <a:p>
            <a:pPr indent="0" lvl="0" marL="0" rtl="0" algn="l">
              <a:lnSpc>
                <a:spcPct val="200000"/>
              </a:lnSpc>
              <a:spcBef>
                <a:spcPts val="1600"/>
              </a:spcBef>
              <a:spcAft>
                <a:spcPts val="0"/>
              </a:spcAft>
              <a:buNone/>
            </a:pPr>
            <a:r>
              <a:rPr lang="en">
                <a:solidFill>
                  <a:srgbClr val="434343"/>
                </a:solidFill>
              </a:rPr>
              <a:t>User friendly platform</a:t>
            </a:r>
            <a:endParaRPr>
              <a:solidFill>
                <a:srgbClr val="434343"/>
              </a:solidFill>
            </a:endParaRPr>
          </a:p>
          <a:p>
            <a:pPr indent="0" lvl="0" marL="0" rtl="0" algn="l">
              <a:lnSpc>
                <a:spcPct val="200000"/>
              </a:lnSpc>
              <a:spcBef>
                <a:spcPts val="1600"/>
              </a:spcBef>
              <a:spcAft>
                <a:spcPts val="1600"/>
              </a:spcAft>
              <a:buNone/>
            </a:pPr>
            <a:r>
              <a:rPr lang="en">
                <a:solidFill>
                  <a:srgbClr val="434343"/>
                </a:solidFill>
              </a:rPr>
              <a:t>Gamification</a:t>
            </a:r>
            <a:endParaRPr>
              <a:solidFill>
                <a:srgbClr val="434343"/>
              </a:solidFill>
            </a:endParaRPr>
          </a:p>
        </p:txBody>
      </p:sp>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sp>
        <p:nvSpPr>
          <p:cNvPr id="87" name="Google Shape;87;p15"/>
          <p:cNvSpPr txBox="1"/>
          <p:nvPr>
            <p:ph idx="1" type="body"/>
          </p:nvPr>
        </p:nvSpPr>
        <p:spPr>
          <a:xfrm>
            <a:off x="4845150" y="1170125"/>
            <a:ext cx="4023600" cy="6717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a:solidFill>
                  <a:srgbClr val="434343"/>
                </a:solidFill>
                <a:latin typeface="Proxima Nova Semibold"/>
                <a:ea typeface="Proxima Nova Semibold"/>
                <a:cs typeface="Proxima Nova Semibold"/>
                <a:sym typeface="Proxima Nova Semibold"/>
              </a:rPr>
              <a:t>We want to create a global standard for how CSR is measured.</a:t>
            </a:r>
            <a:endParaRPr>
              <a:solidFill>
                <a:srgbClr val="434343"/>
              </a:solidFill>
              <a:latin typeface="Proxima Nova Semibold"/>
              <a:ea typeface="Proxima Nova Semibold"/>
              <a:cs typeface="Proxima Nova Semibold"/>
              <a:sym typeface="Proxima Nova Semibold"/>
            </a:endParaRPr>
          </a:p>
        </p:txBody>
      </p:sp>
      <p:pic>
        <p:nvPicPr>
          <p:cNvPr id="88" name="Google Shape;88;p15"/>
          <p:cNvPicPr preferRelativeResize="0"/>
          <p:nvPr/>
        </p:nvPicPr>
        <p:blipFill>
          <a:blip r:embed="rId4">
            <a:alphaModFix/>
          </a:blip>
          <a:stretch>
            <a:fillRect/>
          </a:stretch>
        </p:blipFill>
        <p:spPr>
          <a:xfrm>
            <a:off x="5176671" y="2139125"/>
            <a:ext cx="548700" cy="548700"/>
          </a:xfrm>
          <a:prstGeom prst="rect">
            <a:avLst/>
          </a:prstGeom>
          <a:noFill/>
          <a:ln>
            <a:noFill/>
          </a:ln>
        </p:spPr>
      </p:pic>
      <p:pic>
        <p:nvPicPr>
          <p:cNvPr id="89" name="Google Shape;89;p15"/>
          <p:cNvPicPr preferRelativeResize="0"/>
          <p:nvPr/>
        </p:nvPicPr>
        <p:blipFill>
          <a:blip r:embed="rId5">
            <a:alphaModFix/>
          </a:blip>
          <a:stretch>
            <a:fillRect/>
          </a:stretch>
        </p:blipFill>
        <p:spPr>
          <a:xfrm>
            <a:off x="5212337" y="3539325"/>
            <a:ext cx="477375" cy="477375"/>
          </a:xfrm>
          <a:prstGeom prst="rect">
            <a:avLst/>
          </a:prstGeom>
          <a:noFill/>
          <a:ln>
            <a:noFill/>
          </a:ln>
        </p:spPr>
      </p:pic>
      <p:pic>
        <p:nvPicPr>
          <p:cNvPr id="90" name="Google Shape;90;p15"/>
          <p:cNvPicPr preferRelativeResize="0"/>
          <p:nvPr/>
        </p:nvPicPr>
        <p:blipFill>
          <a:blip r:embed="rId6">
            <a:alphaModFix/>
          </a:blip>
          <a:stretch>
            <a:fillRect/>
          </a:stretch>
        </p:blipFill>
        <p:spPr>
          <a:xfrm>
            <a:off x="5224350" y="2841725"/>
            <a:ext cx="477375" cy="477375"/>
          </a:xfrm>
          <a:prstGeom prst="rect">
            <a:avLst/>
          </a:prstGeom>
          <a:noFill/>
          <a:ln>
            <a:noFill/>
          </a:ln>
        </p:spPr>
      </p:pic>
      <p:pic>
        <p:nvPicPr>
          <p:cNvPr id="91" name="Google Shape;91;p15"/>
          <p:cNvPicPr preferRelativeResize="0"/>
          <p:nvPr/>
        </p:nvPicPr>
        <p:blipFill>
          <a:blip r:embed="rId7">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p:nvPr/>
        </p:nvSpPr>
        <p:spPr>
          <a:xfrm>
            <a:off x="1223250" y="1213413"/>
            <a:ext cx="2240100" cy="4728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USER </a:t>
            </a:r>
            <a:r>
              <a:rPr lang="en">
                <a:solidFill>
                  <a:srgbClr val="434343"/>
                </a:solidFill>
              </a:rPr>
              <a:t>VALIDATION</a:t>
            </a:r>
            <a:endParaRPr b="1">
              <a:solidFill>
                <a:srgbClr val="434343"/>
              </a:solidFill>
            </a:endParaRPr>
          </a:p>
        </p:txBody>
      </p:sp>
      <p:sp>
        <p:nvSpPr>
          <p:cNvPr id="98" name="Google Shape;98;p16"/>
          <p:cNvSpPr txBox="1"/>
          <p:nvPr>
            <p:ph idx="1" type="body"/>
          </p:nvPr>
        </p:nvSpPr>
        <p:spPr>
          <a:xfrm>
            <a:off x="489000" y="2034313"/>
            <a:ext cx="3708600" cy="264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434343"/>
                </a:solidFill>
              </a:rPr>
              <a:t>End user: public domain and companies’ employees</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Urban professional aged between 20-60</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Tech savvy Bay Area local</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Frequent social media user</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Willing to fight for social change</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Enjoys hiking on the weekends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en" sz="1400">
                <a:solidFill>
                  <a:srgbClr val="434343"/>
                </a:solidFill>
              </a:rPr>
              <a:t>A quality over quantity user</a:t>
            </a:r>
            <a:endParaRPr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grpSp>
        <p:nvGrpSpPr>
          <p:cNvPr id="100" name="Google Shape;100;p16"/>
          <p:cNvGrpSpPr/>
          <p:nvPr/>
        </p:nvGrpSpPr>
        <p:grpSpPr>
          <a:xfrm>
            <a:off x="5201589" y="3662788"/>
            <a:ext cx="3728909" cy="930688"/>
            <a:chOff x="4837475" y="1793150"/>
            <a:chExt cx="4114431" cy="930688"/>
          </a:xfrm>
        </p:grpSpPr>
        <p:sp>
          <p:nvSpPr>
            <p:cNvPr id="101" name="Google Shape;101;p16"/>
            <p:cNvSpPr txBox="1"/>
            <p:nvPr/>
          </p:nvSpPr>
          <p:spPr>
            <a:xfrm>
              <a:off x="5558606" y="1911138"/>
              <a:ext cx="33933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latin typeface="Proxima Nova"/>
                  <a:ea typeface="Proxima Nova"/>
                  <a:cs typeface="Proxima Nova"/>
                  <a:sym typeface="Proxima Nova"/>
                </a:rPr>
                <a:t>CSR plans of a company would surely be a factor to consider while looking to join any company.</a:t>
              </a:r>
              <a:endParaRPr i="1">
                <a:solidFill>
                  <a:srgbClr val="434343"/>
                </a:solidFill>
                <a:latin typeface="Proxima Nova"/>
                <a:ea typeface="Proxima Nova"/>
                <a:cs typeface="Proxima Nova"/>
                <a:sym typeface="Proxima Nova"/>
              </a:endParaRPr>
            </a:p>
          </p:txBody>
        </p:sp>
        <p:sp>
          <p:nvSpPr>
            <p:cNvPr id="102" name="Google Shape;102;p16"/>
            <p:cNvSpPr txBox="1"/>
            <p:nvPr/>
          </p:nvSpPr>
          <p:spPr>
            <a:xfrm>
              <a:off x="4837475" y="1793150"/>
              <a:ext cx="46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rgbClr val="434343"/>
                  </a:solidFill>
                  <a:latin typeface="Proxima Nova"/>
                  <a:ea typeface="Proxima Nova"/>
                  <a:cs typeface="Proxima Nova"/>
                  <a:sym typeface="Proxima Nova"/>
                </a:rPr>
                <a:t>“</a:t>
              </a:r>
              <a:endParaRPr b="1" sz="5000">
                <a:solidFill>
                  <a:srgbClr val="434343"/>
                </a:solidFill>
                <a:latin typeface="Proxima Nova"/>
                <a:ea typeface="Proxima Nova"/>
                <a:cs typeface="Proxima Nova"/>
                <a:sym typeface="Proxima Nova"/>
              </a:endParaRPr>
            </a:p>
          </p:txBody>
        </p:sp>
      </p:grpSp>
      <p:sp>
        <p:nvSpPr>
          <p:cNvPr id="103" name="Google Shape;103;p16"/>
          <p:cNvSpPr txBox="1"/>
          <p:nvPr/>
        </p:nvSpPr>
        <p:spPr>
          <a:xfrm>
            <a:off x="1401900" y="1253013"/>
            <a:ext cx="1882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Proxima Nova"/>
                <a:ea typeface="Proxima Nova"/>
                <a:cs typeface="Proxima Nova"/>
                <a:sym typeface="Proxima Nova"/>
              </a:rPr>
              <a:t>User Persona</a:t>
            </a:r>
            <a:endParaRPr b="1" sz="1600">
              <a:solidFill>
                <a:srgbClr val="434343"/>
              </a:solidFill>
              <a:latin typeface="Proxima Nova"/>
              <a:ea typeface="Proxima Nova"/>
              <a:cs typeface="Proxima Nova"/>
              <a:sym typeface="Proxima Nova"/>
            </a:endParaRPr>
          </a:p>
        </p:txBody>
      </p:sp>
      <p:grpSp>
        <p:nvGrpSpPr>
          <p:cNvPr id="104" name="Google Shape;104;p16"/>
          <p:cNvGrpSpPr/>
          <p:nvPr/>
        </p:nvGrpSpPr>
        <p:grpSpPr>
          <a:xfrm>
            <a:off x="689078" y="1075346"/>
            <a:ext cx="715989" cy="715989"/>
            <a:chOff x="-596775" y="2270150"/>
            <a:chExt cx="812700" cy="812700"/>
          </a:xfrm>
        </p:grpSpPr>
        <p:sp>
          <p:nvSpPr>
            <p:cNvPr id="105" name="Google Shape;105;p16"/>
            <p:cNvSpPr/>
            <p:nvPr/>
          </p:nvSpPr>
          <p:spPr>
            <a:xfrm>
              <a:off x="-596775" y="2270150"/>
              <a:ext cx="812700" cy="812700"/>
            </a:xfrm>
            <a:prstGeom prst="ellipse">
              <a:avLst/>
            </a:prstGeom>
            <a:solidFill>
              <a:srgbClr val="FFFFFF"/>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501075" y="2365850"/>
              <a:ext cx="621300" cy="621300"/>
            </a:xfrm>
            <a:prstGeom prst="rect">
              <a:avLst/>
            </a:prstGeom>
            <a:noFill/>
            <a:ln>
              <a:noFill/>
            </a:ln>
          </p:spPr>
        </p:pic>
      </p:grpSp>
      <p:grpSp>
        <p:nvGrpSpPr>
          <p:cNvPr id="107" name="Google Shape;107;p16"/>
          <p:cNvGrpSpPr/>
          <p:nvPr/>
        </p:nvGrpSpPr>
        <p:grpSpPr>
          <a:xfrm>
            <a:off x="5240752" y="1861692"/>
            <a:ext cx="3466898" cy="597183"/>
            <a:chOff x="5012152" y="2014092"/>
            <a:chExt cx="3466898" cy="597183"/>
          </a:xfrm>
        </p:grpSpPr>
        <p:sp>
          <p:nvSpPr>
            <p:cNvPr id="108" name="Google Shape;108;p16"/>
            <p:cNvSpPr txBox="1"/>
            <p:nvPr/>
          </p:nvSpPr>
          <p:spPr>
            <a:xfrm>
              <a:off x="5928150" y="2038575"/>
              <a:ext cx="2550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Surveys to professionals from around the world</a:t>
              </a:r>
              <a:endParaRPr>
                <a:solidFill>
                  <a:srgbClr val="434343"/>
                </a:solidFill>
                <a:latin typeface="Proxima Nova"/>
                <a:ea typeface="Proxima Nova"/>
                <a:cs typeface="Proxima Nova"/>
                <a:sym typeface="Proxima Nova"/>
              </a:endParaRPr>
            </a:p>
          </p:txBody>
        </p:sp>
        <p:sp>
          <p:nvSpPr>
            <p:cNvPr id="109" name="Google Shape;109;p16"/>
            <p:cNvSpPr txBox="1"/>
            <p:nvPr/>
          </p:nvSpPr>
          <p:spPr>
            <a:xfrm>
              <a:off x="5012152" y="2014092"/>
              <a:ext cx="812735" cy="44589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434343"/>
                  </a:solidFill>
                  <a:latin typeface="Proxima Nova"/>
                  <a:ea typeface="Proxima Nova"/>
                  <a:cs typeface="Proxima Nova"/>
                  <a:sym typeface="Proxima Nova"/>
                </a:rPr>
                <a:t>30+</a:t>
              </a:r>
              <a:endParaRPr b="1" sz="2600">
                <a:solidFill>
                  <a:srgbClr val="434343"/>
                </a:solidFill>
                <a:latin typeface="Proxima Nova"/>
                <a:ea typeface="Proxima Nova"/>
                <a:cs typeface="Proxima Nova"/>
                <a:sym typeface="Proxima Nova"/>
              </a:endParaRPr>
            </a:p>
          </p:txBody>
        </p:sp>
      </p:grpSp>
      <p:grpSp>
        <p:nvGrpSpPr>
          <p:cNvPr id="110" name="Google Shape;110;p16"/>
          <p:cNvGrpSpPr/>
          <p:nvPr/>
        </p:nvGrpSpPr>
        <p:grpSpPr>
          <a:xfrm>
            <a:off x="4680350" y="2724150"/>
            <a:ext cx="4542800" cy="823200"/>
            <a:chOff x="4325950" y="3408850"/>
            <a:chExt cx="4542800" cy="823200"/>
          </a:xfrm>
        </p:grpSpPr>
        <p:grpSp>
          <p:nvGrpSpPr>
            <p:cNvPr id="111" name="Google Shape;111;p16"/>
            <p:cNvGrpSpPr/>
            <p:nvPr/>
          </p:nvGrpSpPr>
          <p:grpSpPr>
            <a:xfrm>
              <a:off x="7208905" y="3478419"/>
              <a:ext cx="604500" cy="753631"/>
              <a:chOff x="3838230" y="3973650"/>
              <a:chExt cx="604500" cy="753631"/>
            </a:xfrm>
          </p:grpSpPr>
          <p:sp>
            <p:nvSpPr>
              <p:cNvPr id="112" name="Google Shape;112;p16"/>
              <p:cNvSpPr txBox="1"/>
              <p:nvPr/>
            </p:nvSpPr>
            <p:spPr>
              <a:xfrm>
                <a:off x="3838230" y="4333681"/>
                <a:ext cx="604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Proxima Nova"/>
                    <a:ea typeface="Proxima Nova"/>
                    <a:cs typeface="Proxima Nova"/>
                    <a:sym typeface="Proxima Nova"/>
                  </a:rPr>
                  <a:t>CS</a:t>
                </a:r>
                <a:endParaRPr i="1">
                  <a:solidFill>
                    <a:srgbClr val="434343"/>
                  </a:solidFill>
                  <a:latin typeface="Proxima Nova"/>
                  <a:ea typeface="Proxima Nova"/>
                  <a:cs typeface="Proxima Nova"/>
                  <a:sym typeface="Proxima Nova"/>
                </a:endParaRPr>
              </a:p>
            </p:txBody>
          </p:sp>
          <p:pic>
            <p:nvPicPr>
              <p:cNvPr id="113" name="Google Shape;113;p16"/>
              <p:cNvPicPr preferRelativeResize="0"/>
              <p:nvPr/>
            </p:nvPicPr>
            <p:blipFill>
              <a:blip r:embed="rId4">
                <a:alphaModFix/>
              </a:blip>
              <a:stretch>
                <a:fillRect/>
              </a:stretch>
            </p:blipFill>
            <p:spPr>
              <a:xfrm>
                <a:off x="3992500" y="3973650"/>
                <a:ext cx="295975" cy="295975"/>
              </a:xfrm>
              <a:prstGeom prst="rect">
                <a:avLst/>
              </a:prstGeom>
              <a:noFill/>
              <a:ln>
                <a:noFill/>
              </a:ln>
            </p:spPr>
          </p:pic>
        </p:grpSp>
        <p:grpSp>
          <p:nvGrpSpPr>
            <p:cNvPr id="114" name="Google Shape;114;p16"/>
            <p:cNvGrpSpPr/>
            <p:nvPr/>
          </p:nvGrpSpPr>
          <p:grpSpPr>
            <a:xfrm>
              <a:off x="6366396" y="3408850"/>
              <a:ext cx="910800" cy="801425"/>
              <a:chOff x="6694434" y="3284488"/>
              <a:chExt cx="910800" cy="801425"/>
            </a:xfrm>
          </p:grpSpPr>
          <p:sp>
            <p:nvSpPr>
              <p:cNvPr id="115" name="Google Shape;115;p16"/>
              <p:cNvSpPr txBox="1"/>
              <p:nvPr/>
            </p:nvSpPr>
            <p:spPr>
              <a:xfrm>
                <a:off x="6694434" y="3692313"/>
                <a:ext cx="910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Proxima Nova"/>
                    <a:ea typeface="Proxima Nova"/>
                    <a:cs typeface="Proxima Nova"/>
                    <a:sym typeface="Proxima Nova"/>
                  </a:rPr>
                  <a:t>finance</a:t>
                </a:r>
                <a:endParaRPr i="1">
                  <a:solidFill>
                    <a:srgbClr val="434343"/>
                  </a:solidFill>
                  <a:latin typeface="Proxima Nova"/>
                  <a:ea typeface="Proxima Nova"/>
                  <a:cs typeface="Proxima Nova"/>
                  <a:sym typeface="Proxima Nova"/>
                </a:endParaRPr>
              </a:p>
            </p:txBody>
          </p:sp>
          <p:pic>
            <p:nvPicPr>
              <p:cNvPr id="116" name="Google Shape;116;p16"/>
              <p:cNvPicPr preferRelativeResize="0"/>
              <p:nvPr/>
            </p:nvPicPr>
            <p:blipFill>
              <a:blip r:embed="rId5">
                <a:alphaModFix/>
              </a:blip>
              <a:stretch>
                <a:fillRect/>
              </a:stretch>
            </p:blipFill>
            <p:spPr>
              <a:xfrm>
                <a:off x="6950750" y="3284488"/>
                <a:ext cx="427400" cy="427400"/>
              </a:xfrm>
              <a:prstGeom prst="rect">
                <a:avLst/>
              </a:prstGeom>
              <a:noFill/>
              <a:ln>
                <a:noFill/>
              </a:ln>
            </p:spPr>
          </p:pic>
        </p:grpSp>
        <p:grpSp>
          <p:nvGrpSpPr>
            <p:cNvPr id="117" name="Google Shape;117;p16"/>
            <p:cNvGrpSpPr/>
            <p:nvPr/>
          </p:nvGrpSpPr>
          <p:grpSpPr>
            <a:xfrm>
              <a:off x="7569150" y="3493163"/>
              <a:ext cx="1299600" cy="738875"/>
              <a:chOff x="6000800" y="4191663"/>
              <a:chExt cx="1299600" cy="738875"/>
            </a:xfrm>
          </p:grpSpPr>
          <p:sp>
            <p:nvSpPr>
              <p:cNvPr id="118" name="Google Shape;118;p16"/>
              <p:cNvSpPr txBox="1"/>
              <p:nvPr/>
            </p:nvSpPr>
            <p:spPr>
              <a:xfrm>
                <a:off x="6000800" y="4536938"/>
                <a:ext cx="1299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Proxima Nova"/>
                    <a:ea typeface="Proxima Nova"/>
                    <a:cs typeface="Proxima Nova"/>
                    <a:sym typeface="Proxima Nova"/>
                  </a:rPr>
                  <a:t>banking</a:t>
                </a:r>
                <a:endParaRPr i="1">
                  <a:solidFill>
                    <a:srgbClr val="434343"/>
                  </a:solidFill>
                  <a:latin typeface="Proxima Nova"/>
                  <a:ea typeface="Proxima Nova"/>
                  <a:cs typeface="Proxima Nova"/>
                  <a:sym typeface="Proxima Nova"/>
                </a:endParaRPr>
              </a:p>
            </p:txBody>
          </p:sp>
          <p:pic>
            <p:nvPicPr>
              <p:cNvPr id="119" name="Google Shape;119;p16"/>
              <p:cNvPicPr preferRelativeResize="0"/>
              <p:nvPr/>
            </p:nvPicPr>
            <p:blipFill>
              <a:blip r:embed="rId6">
                <a:alphaModFix/>
              </a:blip>
              <a:stretch>
                <a:fillRect/>
              </a:stretch>
            </p:blipFill>
            <p:spPr>
              <a:xfrm>
                <a:off x="6502613" y="4191663"/>
                <a:ext cx="295975" cy="295975"/>
              </a:xfrm>
              <a:prstGeom prst="rect">
                <a:avLst/>
              </a:prstGeom>
              <a:noFill/>
              <a:ln>
                <a:noFill/>
              </a:ln>
            </p:spPr>
          </p:pic>
        </p:grpSp>
        <p:grpSp>
          <p:nvGrpSpPr>
            <p:cNvPr id="120" name="Google Shape;120;p16"/>
            <p:cNvGrpSpPr/>
            <p:nvPr/>
          </p:nvGrpSpPr>
          <p:grpSpPr>
            <a:xfrm>
              <a:off x="4325950" y="3517813"/>
              <a:ext cx="1299600" cy="689575"/>
              <a:chOff x="7721700" y="3477475"/>
              <a:chExt cx="1299600" cy="689575"/>
            </a:xfrm>
          </p:grpSpPr>
          <p:sp>
            <p:nvSpPr>
              <p:cNvPr id="121" name="Google Shape;121;p16"/>
              <p:cNvSpPr txBox="1"/>
              <p:nvPr/>
            </p:nvSpPr>
            <p:spPr>
              <a:xfrm>
                <a:off x="7721700" y="3773450"/>
                <a:ext cx="1299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Proxima Nova"/>
                    <a:ea typeface="Proxima Nova"/>
                    <a:cs typeface="Proxima Nova"/>
                    <a:sym typeface="Proxima Nova"/>
                  </a:rPr>
                  <a:t>engineering</a:t>
                </a:r>
                <a:endParaRPr i="1">
                  <a:solidFill>
                    <a:srgbClr val="434343"/>
                  </a:solidFill>
                  <a:latin typeface="Proxima Nova"/>
                  <a:ea typeface="Proxima Nova"/>
                  <a:cs typeface="Proxima Nova"/>
                  <a:sym typeface="Proxima Nova"/>
                </a:endParaRPr>
              </a:p>
            </p:txBody>
          </p:sp>
          <p:pic>
            <p:nvPicPr>
              <p:cNvPr id="122" name="Google Shape;122;p16"/>
              <p:cNvPicPr preferRelativeResize="0"/>
              <p:nvPr/>
            </p:nvPicPr>
            <p:blipFill>
              <a:blip r:embed="rId7">
                <a:alphaModFix/>
              </a:blip>
              <a:stretch>
                <a:fillRect/>
              </a:stretch>
            </p:blipFill>
            <p:spPr>
              <a:xfrm>
                <a:off x="8223513" y="3477475"/>
                <a:ext cx="295975" cy="295975"/>
              </a:xfrm>
              <a:prstGeom prst="rect">
                <a:avLst/>
              </a:prstGeom>
              <a:noFill/>
              <a:ln>
                <a:noFill/>
              </a:ln>
            </p:spPr>
          </p:pic>
        </p:grpSp>
        <p:grpSp>
          <p:nvGrpSpPr>
            <p:cNvPr id="123" name="Google Shape;123;p16"/>
            <p:cNvGrpSpPr/>
            <p:nvPr/>
          </p:nvGrpSpPr>
          <p:grpSpPr>
            <a:xfrm>
              <a:off x="5328150" y="3514931"/>
              <a:ext cx="1299600" cy="695338"/>
              <a:chOff x="1972675" y="4090800"/>
              <a:chExt cx="1299600" cy="695338"/>
            </a:xfrm>
          </p:grpSpPr>
          <p:sp>
            <p:nvSpPr>
              <p:cNvPr id="124" name="Google Shape;124;p16"/>
              <p:cNvSpPr txBox="1"/>
              <p:nvPr/>
            </p:nvSpPr>
            <p:spPr>
              <a:xfrm>
                <a:off x="1972675" y="4392538"/>
                <a:ext cx="1299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Proxima Nova"/>
                    <a:ea typeface="Proxima Nova"/>
                    <a:cs typeface="Proxima Nova"/>
                    <a:sym typeface="Proxima Nova"/>
                  </a:rPr>
                  <a:t>research</a:t>
                </a:r>
                <a:endParaRPr i="1">
                  <a:solidFill>
                    <a:srgbClr val="434343"/>
                  </a:solidFill>
                  <a:latin typeface="Proxima Nova"/>
                  <a:ea typeface="Proxima Nova"/>
                  <a:cs typeface="Proxima Nova"/>
                  <a:sym typeface="Proxima Nova"/>
                </a:endParaRPr>
              </a:p>
            </p:txBody>
          </p:sp>
          <p:pic>
            <p:nvPicPr>
              <p:cNvPr id="125" name="Google Shape;125;p16"/>
              <p:cNvPicPr preferRelativeResize="0"/>
              <p:nvPr/>
            </p:nvPicPr>
            <p:blipFill>
              <a:blip r:embed="rId8">
                <a:alphaModFix/>
              </a:blip>
              <a:stretch>
                <a:fillRect/>
              </a:stretch>
            </p:blipFill>
            <p:spPr>
              <a:xfrm>
                <a:off x="2474500" y="4090800"/>
                <a:ext cx="295975" cy="295975"/>
              </a:xfrm>
              <a:prstGeom prst="rect">
                <a:avLst/>
              </a:prstGeom>
              <a:noFill/>
              <a:ln>
                <a:noFill/>
              </a:ln>
            </p:spPr>
          </p:pic>
        </p:grpSp>
      </p:grpSp>
      <p:pic>
        <p:nvPicPr>
          <p:cNvPr id="126" name="Google Shape;126;p16"/>
          <p:cNvPicPr preferRelativeResize="0"/>
          <p:nvPr/>
        </p:nvPicPr>
        <p:blipFill>
          <a:blip r:embed="rId9">
            <a:alphaModFix/>
          </a:blip>
          <a:stretch>
            <a:fillRect/>
          </a:stretch>
        </p:blipFill>
        <p:spPr>
          <a:xfrm>
            <a:off x="8472350" y="4736138"/>
            <a:ext cx="247775" cy="247775"/>
          </a:xfrm>
          <a:prstGeom prst="rect">
            <a:avLst/>
          </a:prstGeom>
          <a:noFill/>
          <a:ln>
            <a:noFill/>
          </a:ln>
        </p:spPr>
      </p:pic>
      <p:grpSp>
        <p:nvGrpSpPr>
          <p:cNvPr id="127" name="Google Shape;127;p16"/>
          <p:cNvGrpSpPr/>
          <p:nvPr/>
        </p:nvGrpSpPr>
        <p:grpSpPr>
          <a:xfrm>
            <a:off x="5494103" y="1055983"/>
            <a:ext cx="2915297" cy="716100"/>
            <a:chOff x="5036903" y="1055983"/>
            <a:chExt cx="2915297" cy="716100"/>
          </a:xfrm>
        </p:grpSpPr>
        <p:sp>
          <p:nvSpPr>
            <p:cNvPr id="128" name="Google Shape;128;p16"/>
            <p:cNvSpPr/>
            <p:nvPr/>
          </p:nvSpPr>
          <p:spPr>
            <a:xfrm>
              <a:off x="5625550" y="1196925"/>
              <a:ext cx="2240100" cy="4728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txBox="1"/>
            <p:nvPr/>
          </p:nvSpPr>
          <p:spPr>
            <a:xfrm>
              <a:off x="5539000" y="1241725"/>
              <a:ext cx="2413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Proxima Nova"/>
                  <a:ea typeface="Proxima Nova"/>
                  <a:cs typeface="Proxima Nova"/>
                  <a:sym typeface="Proxima Nova"/>
                </a:rPr>
                <a:t>Validation Methods</a:t>
              </a:r>
              <a:endParaRPr b="1" sz="1600">
                <a:solidFill>
                  <a:srgbClr val="434343"/>
                </a:solidFill>
                <a:latin typeface="Proxima Nova"/>
                <a:ea typeface="Proxima Nova"/>
                <a:cs typeface="Proxima Nova"/>
                <a:sym typeface="Proxima Nova"/>
              </a:endParaRPr>
            </a:p>
          </p:txBody>
        </p:sp>
        <p:grpSp>
          <p:nvGrpSpPr>
            <p:cNvPr id="130" name="Google Shape;130;p16"/>
            <p:cNvGrpSpPr/>
            <p:nvPr/>
          </p:nvGrpSpPr>
          <p:grpSpPr>
            <a:xfrm>
              <a:off x="5036903" y="1055983"/>
              <a:ext cx="716100" cy="716100"/>
              <a:chOff x="3269078" y="3843458"/>
              <a:chExt cx="716100" cy="716100"/>
            </a:xfrm>
          </p:grpSpPr>
          <p:sp>
            <p:nvSpPr>
              <p:cNvPr id="131" name="Google Shape;131;p16"/>
              <p:cNvSpPr/>
              <p:nvPr/>
            </p:nvSpPr>
            <p:spPr>
              <a:xfrm>
                <a:off x="3269078" y="3843458"/>
                <a:ext cx="716100" cy="716100"/>
              </a:xfrm>
              <a:prstGeom prst="ellipse">
                <a:avLst/>
              </a:prstGeom>
              <a:solidFill>
                <a:srgbClr val="FFFFFF"/>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6"/>
              <p:cNvPicPr preferRelativeResize="0"/>
              <p:nvPr/>
            </p:nvPicPr>
            <p:blipFill>
              <a:blip r:embed="rId10">
                <a:alphaModFix/>
              </a:blip>
              <a:stretch>
                <a:fillRect/>
              </a:stretch>
            </p:blipFill>
            <p:spPr>
              <a:xfrm>
                <a:off x="3430325" y="4004700"/>
                <a:ext cx="393600" cy="393600"/>
              </a:xfrm>
              <a:prstGeom prst="rect">
                <a:avLst/>
              </a:prstGeom>
              <a:noFill/>
              <a:ln>
                <a:noFill/>
              </a:ln>
            </p:spPr>
          </p:pic>
        </p:grpSp>
      </p:grpSp>
      <p:sp>
        <p:nvSpPr>
          <p:cNvPr id="133" name="Google Shape;133;p16"/>
          <p:cNvSpPr/>
          <p:nvPr/>
        </p:nvSpPr>
        <p:spPr>
          <a:xfrm rot="5400000">
            <a:off x="7086800" y="2353538"/>
            <a:ext cx="65400" cy="4449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5400000">
            <a:off x="7086800" y="3473063"/>
            <a:ext cx="65400" cy="4449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578061" y="1075350"/>
            <a:ext cx="23100" cy="38325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39" name="Shape 139"/>
        <p:cNvGrpSpPr/>
        <p:nvPr/>
      </p:nvGrpSpPr>
      <p:grpSpPr>
        <a:xfrm>
          <a:off x="0" y="0"/>
          <a:ext cx="0" cy="0"/>
          <a:chOff x="0" y="0"/>
          <a:chExt cx="0" cy="0"/>
        </a:xfrm>
      </p:grpSpPr>
      <p:sp>
        <p:nvSpPr>
          <p:cNvPr id="140" name="Google Shape;140;p17"/>
          <p:cNvSpPr/>
          <p:nvPr/>
        </p:nvSpPr>
        <p:spPr>
          <a:xfrm>
            <a:off x="199525" y="1681800"/>
            <a:ext cx="8735400" cy="2300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1600"/>
              </a:spcAft>
              <a:buClr>
                <a:schemeClr val="dk1"/>
              </a:buClr>
              <a:buSzPts val="1100"/>
              <a:buFont typeface="Arial"/>
              <a:buNone/>
            </a:pPr>
            <a:r>
              <a:rPr lang="en" sz="2400">
                <a:solidFill>
                  <a:srgbClr val="FFFFFF"/>
                </a:solidFill>
                <a:latin typeface="Proxima Nova"/>
                <a:ea typeface="Proxima Nova"/>
                <a:cs typeface="Proxima Nova"/>
                <a:sym typeface="Proxima Nova"/>
              </a:rPr>
              <a:t>A CSR platform that generates a </a:t>
            </a:r>
            <a:r>
              <a:rPr b="1" lang="en" sz="2400">
                <a:solidFill>
                  <a:srgbClr val="FFFFFF"/>
                </a:solidFill>
                <a:latin typeface="Proxima Nova"/>
                <a:ea typeface="Proxima Nova"/>
                <a:cs typeface="Proxima Nova"/>
                <a:sym typeface="Proxima Nova"/>
              </a:rPr>
              <a:t>standard benchmark score</a:t>
            </a:r>
            <a:r>
              <a:rPr lang="en" sz="2400">
                <a:solidFill>
                  <a:srgbClr val="FFFFFF"/>
                </a:solidFill>
                <a:latin typeface="Proxima Nova"/>
                <a:ea typeface="Proxima Nova"/>
                <a:cs typeface="Proxima Nova"/>
                <a:sym typeface="Proxima Nova"/>
              </a:rPr>
              <a:t>, boosts </a:t>
            </a:r>
            <a:r>
              <a:rPr b="1" lang="en" sz="2400">
                <a:solidFill>
                  <a:srgbClr val="FFFFFF"/>
                </a:solidFill>
                <a:latin typeface="Proxima Nova"/>
                <a:ea typeface="Proxima Nova"/>
                <a:cs typeface="Proxima Nova"/>
                <a:sym typeface="Proxima Nova"/>
              </a:rPr>
              <a:t>morale</a:t>
            </a:r>
            <a:r>
              <a:rPr lang="en" sz="2400">
                <a:solidFill>
                  <a:srgbClr val="FFFFFF"/>
                </a:solidFill>
                <a:latin typeface="Proxima Nova"/>
                <a:ea typeface="Proxima Nova"/>
                <a:cs typeface="Proxima Nova"/>
                <a:sym typeface="Proxima Nova"/>
              </a:rPr>
              <a:t>, and helps you </a:t>
            </a:r>
            <a:r>
              <a:rPr b="1" lang="en" sz="2400">
                <a:solidFill>
                  <a:srgbClr val="FFFFFF"/>
                </a:solidFill>
                <a:latin typeface="Proxima Nova"/>
                <a:ea typeface="Proxima Nova"/>
                <a:cs typeface="Proxima Nova"/>
                <a:sym typeface="Proxima Nova"/>
              </a:rPr>
              <a:t>engage and retain employees </a:t>
            </a:r>
            <a:r>
              <a:rPr lang="en" sz="2400">
                <a:solidFill>
                  <a:srgbClr val="FFFFFF"/>
                </a:solidFill>
                <a:latin typeface="Proxima Nova"/>
                <a:ea typeface="Proxima Nova"/>
                <a:cs typeface="Proxima Nova"/>
                <a:sym typeface="Proxima Nova"/>
              </a:rPr>
              <a:t>longer.</a:t>
            </a:r>
            <a:endParaRPr sz="2400">
              <a:solidFill>
                <a:srgbClr val="FFFFFF"/>
              </a:solidFill>
              <a:latin typeface="Proxima Nova"/>
              <a:ea typeface="Proxima Nova"/>
              <a:cs typeface="Proxima Nova"/>
              <a:sym typeface="Proxima Nova"/>
            </a:endParaRPr>
          </a:p>
        </p:txBody>
      </p:sp>
      <p:sp>
        <p:nvSpPr>
          <p:cNvPr id="141" name="Google Shape;14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Montserrat"/>
                <a:ea typeface="Montserrat"/>
                <a:cs typeface="Montserrat"/>
                <a:sym typeface="Montserrat"/>
              </a:rPr>
              <a:t>VALUE PROPOSITION</a:t>
            </a:r>
            <a:endParaRPr b="1" sz="3000">
              <a:solidFill>
                <a:srgbClr val="FFFFFF"/>
              </a:solidFill>
              <a:latin typeface="Montserrat"/>
              <a:ea typeface="Montserrat"/>
              <a:cs typeface="Montserrat"/>
              <a:sym typeface="Montserrat"/>
            </a:endParaRPr>
          </a:p>
        </p:txBody>
      </p:sp>
      <p:sp>
        <p:nvSpPr>
          <p:cNvPr id="142" name="Google Shape;14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143" name="Google Shape;143;p17"/>
          <p:cNvPicPr preferRelativeResize="0"/>
          <p:nvPr/>
        </p:nvPicPr>
        <p:blipFill>
          <a:blip r:embed="rId3">
            <a:alphaModFix/>
          </a:blip>
          <a:stretch>
            <a:fillRect/>
          </a:stretch>
        </p:blipFill>
        <p:spPr>
          <a:xfrm>
            <a:off x="8472350" y="4736138"/>
            <a:ext cx="247775" cy="247775"/>
          </a:xfrm>
          <a:prstGeom prst="rect">
            <a:avLst/>
          </a:prstGeom>
          <a:noFill/>
          <a:ln>
            <a:noFill/>
          </a:ln>
        </p:spPr>
      </p:pic>
      <p:pic>
        <p:nvPicPr>
          <p:cNvPr id="144" name="Google Shape;144;p17"/>
          <p:cNvPicPr preferRelativeResize="0"/>
          <p:nvPr/>
        </p:nvPicPr>
        <p:blipFill>
          <a:blip r:embed="rId4">
            <a:alphaModFix/>
          </a:blip>
          <a:stretch>
            <a:fillRect/>
          </a:stretch>
        </p:blipFill>
        <p:spPr>
          <a:xfrm>
            <a:off x="7929675" y="3101928"/>
            <a:ext cx="1634225" cy="1634225"/>
          </a:xfrm>
          <a:prstGeom prst="rect">
            <a:avLst/>
          </a:prstGeom>
          <a:noFill/>
          <a:ln>
            <a:noFill/>
          </a:ln>
        </p:spPr>
      </p:pic>
      <p:pic>
        <p:nvPicPr>
          <p:cNvPr id="145" name="Google Shape;145;p17"/>
          <p:cNvPicPr preferRelativeResize="0"/>
          <p:nvPr/>
        </p:nvPicPr>
        <p:blipFill>
          <a:blip r:embed="rId5">
            <a:alphaModFix/>
          </a:blip>
          <a:stretch>
            <a:fillRect/>
          </a:stretch>
        </p:blipFill>
        <p:spPr>
          <a:xfrm>
            <a:off x="311700" y="3101925"/>
            <a:ext cx="1179025" cy="1179025"/>
          </a:xfrm>
          <a:prstGeom prst="rect">
            <a:avLst/>
          </a:prstGeom>
          <a:noFill/>
          <a:ln>
            <a:noFill/>
          </a:ln>
        </p:spPr>
      </p:pic>
      <p:pic>
        <p:nvPicPr>
          <p:cNvPr id="146" name="Google Shape;146;p17"/>
          <p:cNvPicPr preferRelativeResize="0"/>
          <p:nvPr/>
        </p:nvPicPr>
        <p:blipFill>
          <a:blip r:embed="rId6">
            <a:alphaModFix/>
          </a:blip>
          <a:stretch>
            <a:fillRect/>
          </a:stretch>
        </p:blipFill>
        <p:spPr>
          <a:xfrm>
            <a:off x="7095075" y="-176850"/>
            <a:ext cx="834600" cy="83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sp>
        <p:nvSpPr>
          <p:cNvPr id="151" name="Google Shape;151;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Montserrat"/>
                <a:ea typeface="Montserrat"/>
                <a:cs typeface="Montserrat"/>
                <a:sym typeface="Montserrat"/>
              </a:rPr>
              <a:t>COMPETITIVE ANALYSIS</a:t>
            </a:r>
            <a:endParaRPr b="1">
              <a:solidFill>
                <a:srgbClr val="434343"/>
              </a:solidFill>
              <a:latin typeface="Montserrat"/>
              <a:ea typeface="Montserrat"/>
              <a:cs typeface="Montserrat"/>
              <a:sym typeface="Montserrat"/>
            </a:endParaRPr>
          </a:p>
        </p:txBody>
      </p:sp>
      <p:sp>
        <p:nvSpPr>
          <p:cNvPr id="152" name="Google Shape;15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153" name="Google Shape;153;p18"/>
          <p:cNvPicPr preferRelativeResize="0"/>
          <p:nvPr/>
        </p:nvPicPr>
        <p:blipFill>
          <a:blip r:embed="rId3">
            <a:alphaModFix/>
          </a:blip>
          <a:stretch>
            <a:fillRect/>
          </a:stretch>
        </p:blipFill>
        <p:spPr>
          <a:xfrm>
            <a:off x="8472350" y="4736138"/>
            <a:ext cx="247775" cy="247775"/>
          </a:xfrm>
          <a:prstGeom prst="rect">
            <a:avLst/>
          </a:prstGeom>
          <a:noFill/>
          <a:ln>
            <a:noFill/>
          </a:ln>
        </p:spPr>
      </p:pic>
      <p:pic>
        <p:nvPicPr>
          <p:cNvPr id="154" name="Google Shape;154;p18"/>
          <p:cNvPicPr preferRelativeResize="0"/>
          <p:nvPr/>
        </p:nvPicPr>
        <p:blipFill>
          <a:blip r:embed="rId4">
            <a:alphaModFix/>
          </a:blip>
          <a:stretch>
            <a:fillRect/>
          </a:stretch>
        </p:blipFill>
        <p:spPr>
          <a:xfrm>
            <a:off x="8472350" y="4736138"/>
            <a:ext cx="247775" cy="247775"/>
          </a:xfrm>
          <a:prstGeom prst="rect">
            <a:avLst/>
          </a:prstGeom>
          <a:noFill/>
          <a:ln>
            <a:noFill/>
          </a:ln>
        </p:spPr>
      </p:pic>
      <p:graphicFrame>
        <p:nvGraphicFramePr>
          <p:cNvPr id="155" name="Google Shape;155;p18"/>
          <p:cNvGraphicFramePr/>
          <p:nvPr/>
        </p:nvGraphicFramePr>
        <p:xfrm>
          <a:off x="626625" y="909758"/>
          <a:ext cx="3000000" cy="3000000"/>
        </p:xfrm>
        <a:graphic>
          <a:graphicData uri="http://schemas.openxmlformats.org/drawingml/2006/table">
            <a:tbl>
              <a:tblPr>
                <a:noFill/>
                <a:tableStyleId>{927128D4-9E76-442F-A5FC-DBEFEF44BC73}</a:tableStyleId>
              </a:tblPr>
              <a:tblGrid>
                <a:gridCol w="1814975"/>
                <a:gridCol w="3037875"/>
                <a:gridCol w="3037875"/>
              </a:tblGrid>
              <a:tr h="405700">
                <a:tc>
                  <a:txBody>
                    <a:bodyPr/>
                    <a:lstStyle/>
                    <a:p>
                      <a:pPr indent="0" lvl="0" marL="0" rtl="0" algn="l">
                        <a:spcBef>
                          <a:spcPts val="0"/>
                        </a:spcBef>
                        <a:spcAft>
                          <a:spcPts val="0"/>
                        </a:spcAft>
                        <a:buNone/>
                      </a:pPr>
                      <a:r>
                        <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1200">
                          <a:solidFill>
                            <a:srgbClr val="FFFFFF"/>
                          </a:solidFill>
                          <a:latin typeface="Proxima Nova"/>
                          <a:ea typeface="Proxima Nova"/>
                          <a:cs typeface="Proxima Nova"/>
                          <a:sym typeface="Proxima Nova"/>
                        </a:rPr>
                        <a:t>REPTRACK</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1200">
                          <a:solidFill>
                            <a:srgbClr val="FFFFFF"/>
                          </a:solidFill>
                          <a:latin typeface="Proxima Nova"/>
                          <a:ea typeface="Proxima Nova"/>
                          <a:cs typeface="Proxima Nova"/>
                          <a:sym typeface="Proxima Nova"/>
                        </a:rPr>
                        <a:t>BE TRUSTABLE</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r>
              <a:tr h="894550">
                <a:tc>
                  <a:txBody>
                    <a:bodyPr/>
                    <a:lstStyle/>
                    <a:p>
                      <a:pPr indent="0" lvl="0" marL="0" rtl="0" algn="l">
                        <a:spcBef>
                          <a:spcPts val="0"/>
                        </a:spcBef>
                        <a:spcAft>
                          <a:spcPts val="0"/>
                        </a:spcAft>
                        <a:buNone/>
                      </a:pPr>
                      <a:r>
                        <a:rPr b="1" lang="en" sz="1200">
                          <a:solidFill>
                            <a:srgbClr val="FFFFFF"/>
                          </a:solidFill>
                          <a:latin typeface="Proxima Nova"/>
                          <a:ea typeface="Proxima Nova"/>
                          <a:cs typeface="Proxima Nova"/>
                          <a:sym typeface="Proxima Nova"/>
                        </a:rPr>
                        <a:t>Strengths</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Provides leaderboards ranking companies based on a number of factors including CSR to help them build credibility with their customers.</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Gives validated and transparent information about the CSR efforts</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r>
              <a:tr h="836975">
                <a:tc>
                  <a:txBody>
                    <a:bodyPr/>
                    <a:lstStyle/>
                    <a:p>
                      <a:pPr indent="0" lvl="0" marL="0" rtl="0" algn="l">
                        <a:spcBef>
                          <a:spcPts val="0"/>
                        </a:spcBef>
                        <a:spcAft>
                          <a:spcPts val="0"/>
                        </a:spcAft>
                        <a:buNone/>
                      </a:pPr>
                      <a:r>
                        <a:rPr b="1" lang="en" sz="1200">
                          <a:solidFill>
                            <a:srgbClr val="FFFFFF"/>
                          </a:solidFill>
                          <a:latin typeface="Proxima Nova"/>
                          <a:ea typeface="Proxima Nova"/>
                          <a:cs typeface="Proxima Nova"/>
                          <a:sym typeface="Proxima Nova"/>
                        </a:rPr>
                        <a:t>Weakness</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The metrics used to rank companies are not very transparent</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Only takes volunteer hours and donations received as metrics so far.</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r>
              <a:tr h="894550">
                <a:tc>
                  <a:txBody>
                    <a:bodyPr/>
                    <a:lstStyle/>
                    <a:p>
                      <a:pPr indent="0" lvl="0" marL="0" rtl="0" algn="l">
                        <a:spcBef>
                          <a:spcPts val="0"/>
                        </a:spcBef>
                        <a:spcAft>
                          <a:spcPts val="0"/>
                        </a:spcAft>
                        <a:buNone/>
                      </a:pPr>
                      <a:r>
                        <a:rPr b="1" lang="en" sz="1200">
                          <a:solidFill>
                            <a:srgbClr val="FFFFFF"/>
                          </a:solidFill>
                          <a:latin typeface="Proxima Nova"/>
                          <a:ea typeface="Proxima Nova"/>
                          <a:cs typeface="Proxima Nova"/>
                          <a:sym typeface="Proxima Nova"/>
                        </a:rPr>
                        <a:t>Feature comparison</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The leaderboard feature is the same but the company focuses on overall reputation of a company and not just CSR initiatives undertaken.</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Use of blockchain for validated information. </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r>
              <a:tr h="682250">
                <a:tc>
                  <a:txBody>
                    <a:bodyPr/>
                    <a:lstStyle/>
                    <a:p>
                      <a:pPr indent="0" lvl="0" marL="0" rtl="0" algn="l">
                        <a:spcBef>
                          <a:spcPts val="0"/>
                        </a:spcBef>
                        <a:spcAft>
                          <a:spcPts val="0"/>
                        </a:spcAft>
                        <a:buNone/>
                      </a:pPr>
                      <a:r>
                        <a:rPr b="1" lang="en" sz="1200">
                          <a:solidFill>
                            <a:srgbClr val="FFFFFF"/>
                          </a:solidFill>
                          <a:latin typeface="Proxima Nova"/>
                          <a:ea typeface="Proxima Nova"/>
                          <a:cs typeface="Proxima Nova"/>
                          <a:sym typeface="Proxima Nova"/>
                        </a:rPr>
                        <a:t>Target market</a:t>
                      </a:r>
                      <a:endParaRPr b="1"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200">
                          <a:solidFill>
                            <a:srgbClr val="FFFFFF"/>
                          </a:solidFill>
                          <a:latin typeface="Proxima Nova"/>
                          <a:ea typeface="Proxima Nova"/>
                          <a:cs typeface="Proxima Nova"/>
                          <a:sym typeface="Proxima Nova"/>
                        </a:rPr>
                        <a:t>Corporations. Global market</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Clr>
                          <a:schemeClr val="dk1"/>
                        </a:buClr>
                        <a:buSzPts val="1100"/>
                        <a:buFont typeface="Arial"/>
                        <a:buNone/>
                      </a:pPr>
                      <a:r>
                        <a:rPr lang="en" sz="1200">
                          <a:solidFill>
                            <a:srgbClr val="FFFFFF"/>
                          </a:solidFill>
                          <a:latin typeface="Proxima Nova"/>
                          <a:ea typeface="Proxima Nova"/>
                          <a:cs typeface="Proxima Nova"/>
                          <a:sym typeface="Proxima Nova"/>
                        </a:rPr>
                        <a:t>Corporations who have incorporated CSR in their business plan and NGOs. Projected market (in Bay Area): 15% SAM</a:t>
                      </a:r>
                      <a:endParaRPr sz="1200">
                        <a:solidFill>
                          <a:srgbClr val="FFFFFF"/>
                        </a:solidFill>
                        <a:latin typeface="Proxima Nova"/>
                        <a:ea typeface="Proxima Nova"/>
                        <a:cs typeface="Proxima Nova"/>
                        <a:sym typeface="Proxima Nova"/>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9900"/>
                    </a:solidFill>
                  </a:tcPr>
                </a:tc>
              </a:tr>
            </a:tbl>
          </a:graphicData>
        </a:graphic>
      </p:graphicFrame>
      <p:pic>
        <p:nvPicPr>
          <p:cNvPr id="156" name="Google Shape;156;p18"/>
          <p:cNvPicPr preferRelativeResize="0"/>
          <p:nvPr/>
        </p:nvPicPr>
        <p:blipFill>
          <a:blip r:embed="rId5">
            <a:alphaModFix/>
          </a:blip>
          <a:stretch>
            <a:fillRect/>
          </a:stretch>
        </p:blipFill>
        <p:spPr>
          <a:xfrm>
            <a:off x="7929675" y="2956003"/>
            <a:ext cx="1634225" cy="1634225"/>
          </a:xfrm>
          <a:prstGeom prst="rect">
            <a:avLst/>
          </a:prstGeom>
          <a:noFill/>
          <a:ln>
            <a:noFill/>
          </a:ln>
        </p:spPr>
      </p:pic>
      <p:pic>
        <p:nvPicPr>
          <p:cNvPr id="157" name="Google Shape;157;p18"/>
          <p:cNvPicPr preferRelativeResize="0"/>
          <p:nvPr/>
        </p:nvPicPr>
        <p:blipFill>
          <a:blip r:embed="rId6">
            <a:alphaModFix/>
          </a:blip>
          <a:stretch>
            <a:fillRect/>
          </a:stretch>
        </p:blipFill>
        <p:spPr>
          <a:xfrm>
            <a:off x="0" y="3308250"/>
            <a:ext cx="1179025" cy="1179025"/>
          </a:xfrm>
          <a:prstGeom prst="rect">
            <a:avLst/>
          </a:prstGeom>
          <a:noFill/>
          <a:ln>
            <a:noFill/>
          </a:ln>
        </p:spPr>
      </p:pic>
      <p:pic>
        <p:nvPicPr>
          <p:cNvPr id="158" name="Google Shape;158;p18"/>
          <p:cNvPicPr preferRelativeResize="0"/>
          <p:nvPr/>
        </p:nvPicPr>
        <p:blipFill>
          <a:blip r:embed="rId7">
            <a:alphaModFix/>
          </a:blip>
          <a:stretch>
            <a:fillRect/>
          </a:stretch>
        </p:blipFill>
        <p:spPr>
          <a:xfrm>
            <a:off x="7095075" y="-176850"/>
            <a:ext cx="834600" cy="834600"/>
          </a:xfrm>
          <a:prstGeom prst="rect">
            <a:avLst/>
          </a:prstGeom>
          <a:noFill/>
          <a:ln>
            <a:noFill/>
          </a:ln>
        </p:spPr>
      </p:pic>
      <p:pic>
        <p:nvPicPr>
          <p:cNvPr id="159" name="Google Shape;159;p18"/>
          <p:cNvPicPr preferRelativeResize="0"/>
          <p:nvPr/>
        </p:nvPicPr>
        <p:blipFill>
          <a:blip r:embed="rId3">
            <a:alphaModFix/>
          </a:blip>
          <a:stretch>
            <a:fillRect/>
          </a:stretch>
        </p:blipFill>
        <p:spPr>
          <a:xfrm>
            <a:off x="8472350" y="4736138"/>
            <a:ext cx="247775" cy="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Google Shape;164;p19"/>
          <p:cNvSpPr/>
          <p:nvPr/>
        </p:nvSpPr>
        <p:spPr>
          <a:xfrm>
            <a:off x="4477775" y="3939075"/>
            <a:ext cx="4666200" cy="1211700"/>
          </a:xfrm>
          <a:prstGeom prst="rect">
            <a:avLst/>
          </a:pr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4477775" y="2665525"/>
            <a:ext cx="4666200" cy="1211700"/>
          </a:xfrm>
          <a:prstGeom prst="rect">
            <a:avLst/>
          </a:prstGeom>
          <a:no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4477775" y="1440425"/>
            <a:ext cx="4666200" cy="11706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6100" y="3931725"/>
            <a:ext cx="5081700" cy="1211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0" y="2643250"/>
            <a:ext cx="5081700" cy="129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0" y="1436225"/>
            <a:ext cx="5081700" cy="1211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ph type="title"/>
          </p:nvPr>
        </p:nvSpPr>
        <p:spPr>
          <a:xfrm>
            <a:off x="311700" y="288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Montserrat"/>
                <a:ea typeface="Montserrat"/>
                <a:cs typeface="Montserrat"/>
                <a:sym typeface="Montserrat"/>
              </a:rPr>
              <a:t>BUSINESS MODEL FORMULA</a:t>
            </a:r>
            <a:endParaRPr b="1" sz="3000">
              <a:solidFill>
                <a:srgbClr val="434343"/>
              </a:solidFill>
              <a:latin typeface="Montserrat"/>
              <a:ea typeface="Montserrat"/>
              <a:cs typeface="Montserrat"/>
              <a:sym typeface="Montserrat"/>
            </a:endParaRPr>
          </a:p>
        </p:txBody>
      </p:sp>
      <p:sp>
        <p:nvSpPr>
          <p:cNvPr id="171" name="Google Shape;171;p19"/>
          <p:cNvSpPr txBox="1"/>
          <p:nvPr>
            <p:ph idx="12" type="sldNum"/>
          </p:nvPr>
        </p:nvSpPr>
        <p:spPr>
          <a:xfrm>
            <a:off x="85486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sp>
        <p:nvSpPr>
          <p:cNvPr id="172" name="Google Shape;172;p19"/>
          <p:cNvSpPr txBox="1"/>
          <p:nvPr/>
        </p:nvSpPr>
        <p:spPr>
          <a:xfrm>
            <a:off x="711300" y="1461125"/>
            <a:ext cx="4238100" cy="1211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The ability to </a:t>
            </a:r>
            <a:r>
              <a:rPr b="1" lang="en">
                <a:solidFill>
                  <a:srgbClr val="FFFFFF"/>
                </a:solidFill>
                <a:latin typeface="Proxima Nova"/>
                <a:ea typeface="Proxima Nova"/>
                <a:cs typeface="Proxima Nova"/>
                <a:sym typeface="Proxima Nova"/>
              </a:rPr>
              <a:t>connect to individuals who are interested in service opportunities</a:t>
            </a:r>
            <a:r>
              <a:rPr lang="en">
                <a:solidFill>
                  <a:srgbClr val="FFFFFF"/>
                </a:solidFill>
                <a:latin typeface="Proxima Nova"/>
                <a:ea typeface="Proxima Nova"/>
                <a:cs typeface="Proxima Nova"/>
                <a:sym typeface="Proxima Nova"/>
              </a:rPr>
              <a:t>.</a:t>
            </a:r>
            <a:endParaRPr>
              <a:solidFill>
                <a:srgbClr val="FFFFFF"/>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The ability to make </a:t>
            </a:r>
            <a:r>
              <a:rPr b="1" lang="en">
                <a:solidFill>
                  <a:srgbClr val="FFFFFF"/>
                </a:solidFill>
                <a:latin typeface="Proxima Nova"/>
                <a:ea typeface="Proxima Nova"/>
                <a:cs typeface="Proxima Nova"/>
                <a:sym typeface="Proxima Nova"/>
              </a:rPr>
              <a:t>targeted ads</a:t>
            </a:r>
            <a:r>
              <a:rPr lang="en">
                <a:solidFill>
                  <a:srgbClr val="FFFFFF"/>
                </a:solidFill>
                <a:latin typeface="Proxima Nova"/>
                <a:ea typeface="Proxima Nova"/>
                <a:cs typeface="Proxima Nova"/>
                <a:sym typeface="Proxima Nova"/>
              </a:rPr>
              <a:t> (charged at </a:t>
            </a:r>
            <a:r>
              <a:rPr b="1" lang="en">
                <a:solidFill>
                  <a:srgbClr val="FFFFFF"/>
                </a:solidFill>
                <a:latin typeface="Proxima Nova"/>
                <a:ea typeface="Proxima Nova"/>
                <a:cs typeface="Proxima Nova"/>
                <a:sym typeface="Proxima Nova"/>
              </a:rPr>
              <a:t>$5 CPM</a:t>
            </a:r>
            <a:r>
              <a:rPr lang="en">
                <a:solidFill>
                  <a:srgbClr val="FFFFFF"/>
                </a:solidFill>
                <a:latin typeface="Proxima Nova"/>
                <a:ea typeface="Proxima Nova"/>
                <a:cs typeface="Proxima Nova"/>
                <a:sym typeface="Proxima Nova"/>
              </a:rPr>
              <a:t>)</a:t>
            </a:r>
            <a:endParaRPr>
              <a:solidFill>
                <a:srgbClr val="FFFFFF"/>
              </a:solidFill>
              <a:latin typeface="Proxima Nova"/>
              <a:ea typeface="Proxima Nova"/>
              <a:cs typeface="Proxima Nova"/>
              <a:sym typeface="Proxima Nova"/>
            </a:endParaRPr>
          </a:p>
        </p:txBody>
      </p:sp>
      <p:sp>
        <p:nvSpPr>
          <p:cNvPr id="173" name="Google Shape;173;p19"/>
          <p:cNvSpPr txBox="1"/>
          <p:nvPr/>
        </p:nvSpPr>
        <p:spPr>
          <a:xfrm rot="-5400000">
            <a:off x="-310375" y="1803950"/>
            <a:ext cx="1211700" cy="47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ontserrat"/>
                <a:ea typeface="Montserrat"/>
                <a:cs typeface="Montserrat"/>
                <a:sym typeface="Montserrat"/>
              </a:rPr>
              <a:t>TIER 1 + TIER 2</a:t>
            </a:r>
            <a:endParaRPr b="1">
              <a:solidFill>
                <a:srgbClr val="FFFFFF"/>
              </a:solidFill>
              <a:latin typeface="Montserrat"/>
              <a:ea typeface="Montserrat"/>
              <a:cs typeface="Montserrat"/>
              <a:sym typeface="Montserrat"/>
            </a:endParaRPr>
          </a:p>
        </p:txBody>
      </p:sp>
      <p:sp>
        <p:nvSpPr>
          <p:cNvPr id="174" name="Google Shape;174;p19"/>
          <p:cNvSpPr txBox="1"/>
          <p:nvPr/>
        </p:nvSpPr>
        <p:spPr>
          <a:xfrm>
            <a:off x="711300" y="2814700"/>
            <a:ext cx="4090800" cy="98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The ability to see user’s </a:t>
            </a:r>
            <a:r>
              <a:rPr b="1" lang="en">
                <a:solidFill>
                  <a:srgbClr val="FFFFFF"/>
                </a:solidFill>
                <a:latin typeface="Proxima Nova"/>
                <a:ea typeface="Proxima Nova"/>
                <a:cs typeface="Proxima Nova"/>
                <a:sym typeface="Proxima Nova"/>
              </a:rPr>
              <a:t>industry</a:t>
            </a:r>
            <a:r>
              <a:rPr lang="en">
                <a:solidFill>
                  <a:srgbClr val="FFFFFF"/>
                </a:solidFill>
                <a:latin typeface="Proxima Nova"/>
                <a:ea typeface="Proxima Nova"/>
                <a:cs typeface="Proxima Nova"/>
                <a:sym typeface="Proxima Nova"/>
              </a:rPr>
              <a:t>, </a:t>
            </a:r>
            <a:r>
              <a:rPr b="1" lang="en">
                <a:solidFill>
                  <a:srgbClr val="FFFFFF"/>
                </a:solidFill>
                <a:latin typeface="Proxima Nova"/>
                <a:ea typeface="Proxima Nova"/>
                <a:cs typeface="Proxima Nova"/>
                <a:sym typeface="Proxima Nova"/>
              </a:rPr>
              <a:t>level of employment</a:t>
            </a:r>
            <a:r>
              <a:rPr lang="en">
                <a:solidFill>
                  <a:srgbClr val="FFFFFF"/>
                </a:solidFill>
                <a:latin typeface="Proxima Nova"/>
                <a:ea typeface="Proxima Nova"/>
                <a:cs typeface="Proxima Nova"/>
                <a:sym typeface="Proxima Nova"/>
              </a:rPr>
              <a:t>, and </a:t>
            </a:r>
            <a:r>
              <a:rPr b="1" lang="en">
                <a:solidFill>
                  <a:srgbClr val="FFFFFF"/>
                </a:solidFill>
                <a:latin typeface="Proxima Nova"/>
                <a:ea typeface="Proxima Nova"/>
                <a:cs typeface="Proxima Nova"/>
                <a:sym typeface="Proxima Nova"/>
              </a:rPr>
              <a:t>location</a:t>
            </a:r>
            <a:endParaRPr b="1">
              <a:solidFill>
                <a:srgbClr val="FFFFFF"/>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Access to data on </a:t>
            </a:r>
            <a:r>
              <a:rPr b="1" lang="en">
                <a:solidFill>
                  <a:srgbClr val="FFFFFF"/>
                </a:solidFill>
                <a:latin typeface="Proxima Nova"/>
                <a:ea typeface="Proxima Nova"/>
                <a:cs typeface="Proxima Nova"/>
                <a:sym typeface="Proxima Nova"/>
              </a:rPr>
              <a:t>website traffic</a:t>
            </a:r>
            <a:endParaRPr b="1">
              <a:solidFill>
                <a:srgbClr val="FFFFFF"/>
              </a:solidFill>
              <a:latin typeface="Proxima Nova"/>
              <a:ea typeface="Proxima Nova"/>
              <a:cs typeface="Proxima Nova"/>
              <a:sym typeface="Proxima Nova"/>
            </a:endParaRPr>
          </a:p>
        </p:txBody>
      </p:sp>
      <p:sp>
        <p:nvSpPr>
          <p:cNvPr id="175" name="Google Shape;175;p19"/>
          <p:cNvSpPr txBox="1"/>
          <p:nvPr/>
        </p:nvSpPr>
        <p:spPr>
          <a:xfrm>
            <a:off x="711300" y="4210675"/>
            <a:ext cx="4017000" cy="5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Has the ability to see the </a:t>
            </a:r>
            <a:r>
              <a:rPr b="1" lang="en">
                <a:solidFill>
                  <a:srgbClr val="FFFFFF"/>
                </a:solidFill>
                <a:latin typeface="Proxima Nova"/>
                <a:ea typeface="Proxima Nova"/>
                <a:cs typeface="Proxima Nova"/>
                <a:sym typeface="Proxima Nova"/>
              </a:rPr>
              <a:t>number of clicks and searches</a:t>
            </a:r>
            <a:r>
              <a:rPr lang="en">
                <a:solidFill>
                  <a:srgbClr val="FFFFFF"/>
                </a:solidFill>
                <a:latin typeface="Proxima Nova"/>
                <a:ea typeface="Proxima Nova"/>
                <a:cs typeface="Proxima Nova"/>
                <a:sym typeface="Proxima Nova"/>
              </a:rPr>
              <a:t> for the company profile</a:t>
            </a:r>
            <a:endParaRPr>
              <a:solidFill>
                <a:srgbClr val="FFFFFF"/>
              </a:solidFill>
              <a:latin typeface="Proxima Nova"/>
              <a:ea typeface="Proxima Nova"/>
              <a:cs typeface="Proxima Nova"/>
              <a:sym typeface="Proxima Nova"/>
            </a:endParaRPr>
          </a:p>
        </p:txBody>
      </p:sp>
      <p:sp>
        <p:nvSpPr>
          <p:cNvPr id="176" name="Google Shape;176;p19"/>
          <p:cNvSpPr txBox="1"/>
          <p:nvPr/>
        </p:nvSpPr>
        <p:spPr>
          <a:xfrm rot="-5400000">
            <a:off x="-310375" y="3067750"/>
            <a:ext cx="1211700" cy="47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ontserrat"/>
                <a:ea typeface="Montserrat"/>
                <a:cs typeface="Montserrat"/>
                <a:sym typeface="Montserrat"/>
              </a:rPr>
              <a:t>TIER 2 + TIER 3</a:t>
            </a:r>
            <a:endParaRPr b="1">
              <a:solidFill>
                <a:srgbClr val="FFFFFF"/>
              </a:solidFill>
              <a:latin typeface="Montserrat"/>
              <a:ea typeface="Montserrat"/>
              <a:cs typeface="Montserrat"/>
              <a:sym typeface="Montserrat"/>
            </a:endParaRPr>
          </a:p>
        </p:txBody>
      </p:sp>
      <p:sp>
        <p:nvSpPr>
          <p:cNvPr id="177" name="Google Shape;177;p19"/>
          <p:cNvSpPr txBox="1"/>
          <p:nvPr/>
        </p:nvSpPr>
        <p:spPr>
          <a:xfrm rot="-5400000">
            <a:off x="-234175" y="4299375"/>
            <a:ext cx="1211700" cy="47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ontserrat"/>
                <a:ea typeface="Montserrat"/>
                <a:cs typeface="Montserrat"/>
                <a:sym typeface="Montserrat"/>
              </a:rPr>
              <a:t>TIER 3</a:t>
            </a:r>
            <a:endParaRPr b="1">
              <a:solidFill>
                <a:srgbClr val="FFFFFF"/>
              </a:solidFill>
              <a:latin typeface="Montserrat"/>
              <a:ea typeface="Montserrat"/>
              <a:cs typeface="Montserrat"/>
              <a:sym typeface="Montserrat"/>
            </a:endParaRPr>
          </a:p>
        </p:txBody>
      </p:sp>
      <p:sp>
        <p:nvSpPr>
          <p:cNvPr id="178" name="Google Shape;178;p19"/>
          <p:cNvSpPr/>
          <p:nvPr/>
        </p:nvSpPr>
        <p:spPr>
          <a:xfrm rot="5400000">
            <a:off x="2308200" y="-513375"/>
            <a:ext cx="412800" cy="33240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9" name="Google Shape;179;p19"/>
          <p:cNvSpPr txBox="1"/>
          <p:nvPr/>
        </p:nvSpPr>
        <p:spPr>
          <a:xfrm>
            <a:off x="987425" y="944100"/>
            <a:ext cx="30831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434343"/>
                </a:solidFill>
                <a:latin typeface="Proxima Nova"/>
                <a:ea typeface="Proxima Nova"/>
                <a:cs typeface="Proxima Nova"/>
                <a:sym typeface="Proxima Nova"/>
              </a:rPr>
              <a:t>Ads and Tiered Subscription Model</a:t>
            </a:r>
            <a:endParaRPr b="1">
              <a:solidFill>
                <a:srgbClr val="434343"/>
              </a:solidFill>
              <a:latin typeface="Proxima Nova"/>
              <a:ea typeface="Proxima Nova"/>
              <a:cs typeface="Proxima Nova"/>
              <a:sym typeface="Proxima Nova"/>
            </a:endParaRPr>
          </a:p>
        </p:txBody>
      </p:sp>
      <p:pic>
        <p:nvPicPr>
          <p:cNvPr id="180" name="Google Shape;180;p19"/>
          <p:cNvPicPr preferRelativeResize="0"/>
          <p:nvPr/>
        </p:nvPicPr>
        <p:blipFill>
          <a:blip r:embed="rId3">
            <a:alphaModFix/>
          </a:blip>
          <a:stretch>
            <a:fillRect/>
          </a:stretch>
        </p:blipFill>
        <p:spPr>
          <a:xfrm>
            <a:off x="8548550" y="4888538"/>
            <a:ext cx="247775" cy="247775"/>
          </a:xfrm>
          <a:prstGeom prst="rect">
            <a:avLst/>
          </a:prstGeom>
          <a:noFill/>
          <a:ln>
            <a:noFill/>
          </a:ln>
        </p:spPr>
      </p:pic>
      <p:sp>
        <p:nvSpPr>
          <p:cNvPr id="181" name="Google Shape;181;p19"/>
          <p:cNvSpPr/>
          <p:nvPr/>
        </p:nvSpPr>
        <p:spPr>
          <a:xfrm rot="10800000">
            <a:off x="665988" y="1819688"/>
            <a:ext cx="65400" cy="4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10800000">
            <a:off x="665975" y="3083488"/>
            <a:ext cx="65400" cy="4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10800000">
            <a:off x="665988" y="4286863"/>
            <a:ext cx="65400" cy="4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4776900" y="1537325"/>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100-499 employees: $700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500-999 employees: $800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&gt; 1000 employees: $900</a:t>
            </a:r>
            <a:endParaRPr>
              <a:solidFill>
                <a:srgbClr val="434343"/>
              </a:solidFill>
              <a:latin typeface="Proxima Nova"/>
              <a:ea typeface="Proxima Nova"/>
              <a:cs typeface="Proxima Nova"/>
              <a:sym typeface="Proxima Nova"/>
            </a:endParaRPr>
          </a:p>
        </p:txBody>
      </p:sp>
      <p:sp>
        <p:nvSpPr>
          <p:cNvPr id="185" name="Google Shape;185;p19"/>
          <p:cNvSpPr/>
          <p:nvPr/>
        </p:nvSpPr>
        <p:spPr>
          <a:xfrm rot="5400000">
            <a:off x="6797850" y="-500925"/>
            <a:ext cx="412800" cy="33240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6" name="Google Shape;186;p19"/>
          <p:cNvSpPr txBox="1"/>
          <p:nvPr/>
        </p:nvSpPr>
        <p:spPr>
          <a:xfrm>
            <a:off x="5477075" y="956550"/>
            <a:ext cx="30831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434343"/>
                </a:solidFill>
                <a:latin typeface="Proxima Nova"/>
                <a:ea typeface="Proxima Nova"/>
                <a:cs typeface="Proxima Nova"/>
                <a:sym typeface="Proxima Nova"/>
              </a:rPr>
              <a:t>Pricing and User Acquisition (YR 1)</a:t>
            </a:r>
            <a:endParaRPr b="1">
              <a:solidFill>
                <a:srgbClr val="434343"/>
              </a:solidFill>
              <a:latin typeface="Proxima Nova"/>
              <a:ea typeface="Proxima Nova"/>
              <a:cs typeface="Proxima Nova"/>
              <a:sym typeface="Proxima Nova"/>
            </a:endParaRPr>
          </a:p>
        </p:txBody>
      </p:sp>
      <p:sp>
        <p:nvSpPr>
          <p:cNvPr id="187" name="Google Shape;187;p19"/>
          <p:cNvSpPr txBox="1"/>
          <p:nvPr/>
        </p:nvSpPr>
        <p:spPr>
          <a:xfrm>
            <a:off x="4791275" y="2818450"/>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100-499 employees: $400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500-999 employees: $500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&gt; 1000 employees: $600</a:t>
            </a:r>
            <a:endParaRPr>
              <a:solidFill>
                <a:srgbClr val="434343"/>
              </a:solidFill>
              <a:latin typeface="Proxima Nova"/>
              <a:ea typeface="Proxima Nova"/>
              <a:cs typeface="Proxima Nova"/>
              <a:sym typeface="Proxima Nova"/>
            </a:endParaRPr>
          </a:p>
        </p:txBody>
      </p:sp>
      <p:sp>
        <p:nvSpPr>
          <p:cNvPr id="188" name="Google Shape;188;p19"/>
          <p:cNvSpPr txBox="1"/>
          <p:nvPr/>
        </p:nvSpPr>
        <p:spPr>
          <a:xfrm>
            <a:off x="4791275" y="4052725"/>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100-499 employees: $100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500-999 employees: $200</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&gt; 1000 employees: $300</a:t>
            </a:r>
            <a:endParaRPr>
              <a:solidFill>
                <a:srgbClr val="434343"/>
              </a:solidFill>
              <a:latin typeface="Proxima Nova"/>
              <a:ea typeface="Proxima Nova"/>
              <a:cs typeface="Proxima Nova"/>
              <a:sym typeface="Proxima Nova"/>
            </a:endParaRPr>
          </a:p>
        </p:txBody>
      </p:sp>
      <p:sp>
        <p:nvSpPr>
          <p:cNvPr id="189" name="Google Shape;189;p19"/>
          <p:cNvSpPr txBox="1"/>
          <p:nvPr/>
        </p:nvSpPr>
        <p:spPr>
          <a:xfrm>
            <a:off x="6840525" y="1537325"/>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434343"/>
                </a:solidFill>
                <a:latin typeface="Proxima Nova"/>
                <a:ea typeface="Proxima Nova"/>
                <a:cs typeface="Proxima Nova"/>
                <a:sym typeface="Proxima Nova"/>
              </a:rPr>
              <a:t>23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2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3</a:t>
            </a:r>
            <a:r>
              <a:rPr lang="en">
                <a:solidFill>
                  <a:srgbClr val="434343"/>
                </a:solidFill>
                <a:latin typeface="Proxima Nova"/>
                <a:ea typeface="Proxima Nova"/>
                <a:cs typeface="Proxima Nova"/>
                <a:sym typeface="Proxima Nova"/>
              </a:rPr>
              <a:t> companies</a:t>
            </a:r>
            <a:endParaRPr>
              <a:solidFill>
                <a:srgbClr val="434343"/>
              </a:solidFill>
              <a:latin typeface="Proxima Nova"/>
              <a:ea typeface="Proxima Nova"/>
              <a:cs typeface="Proxima Nova"/>
              <a:sym typeface="Proxima Nova"/>
            </a:endParaRPr>
          </a:p>
        </p:txBody>
      </p:sp>
      <p:sp>
        <p:nvSpPr>
          <p:cNvPr id="190" name="Google Shape;190;p19"/>
          <p:cNvSpPr txBox="1"/>
          <p:nvPr/>
        </p:nvSpPr>
        <p:spPr>
          <a:xfrm>
            <a:off x="6854900" y="2818450"/>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1</a:t>
            </a:r>
            <a:r>
              <a:rPr lang="en">
                <a:solidFill>
                  <a:srgbClr val="434343"/>
                </a:solidFill>
                <a:latin typeface="Proxima Nova"/>
                <a:ea typeface="Proxima Nova"/>
                <a:cs typeface="Proxima Nova"/>
                <a:sym typeface="Proxima Nova"/>
              </a:rPr>
              <a:t>13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7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4 companies</a:t>
            </a:r>
            <a:endParaRPr>
              <a:solidFill>
                <a:srgbClr val="434343"/>
              </a:solidFill>
              <a:latin typeface="Proxima Nova"/>
              <a:ea typeface="Proxima Nova"/>
              <a:cs typeface="Proxima Nova"/>
              <a:sym typeface="Proxima Nova"/>
            </a:endParaRPr>
          </a:p>
        </p:txBody>
      </p:sp>
      <p:sp>
        <p:nvSpPr>
          <p:cNvPr id="191" name="Google Shape;191;p19"/>
          <p:cNvSpPr txBox="1"/>
          <p:nvPr/>
        </p:nvSpPr>
        <p:spPr>
          <a:xfrm>
            <a:off x="6854900" y="4052725"/>
            <a:ext cx="3083100" cy="9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319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14 companies</a:t>
            </a:r>
            <a:endParaRPr>
              <a:solidFill>
                <a:srgbClr val="434343"/>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7 companies</a:t>
            </a:r>
            <a:endParaRPr>
              <a:solidFill>
                <a:srgbClr val="434343"/>
              </a:solidFill>
              <a:latin typeface="Proxima Nova"/>
              <a:ea typeface="Proxima Nova"/>
              <a:cs typeface="Proxima Nova"/>
              <a:sym typeface="Proxima Nova"/>
            </a:endParaRPr>
          </a:p>
        </p:txBody>
      </p:sp>
      <p:cxnSp>
        <p:nvCxnSpPr>
          <p:cNvPr id="192" name="Google Shape;192;p19"/>
          <p:cNvCxnSpPr/>
          <p:nvPr/>
        </p:nvCxnSpPr>
        <p:spPr>
          <a:xfrm>
            <a:off x="7622000" y="1655450"/>
            <a:ext cx="0" cy="722100"/>
          </a:xfrm>
          <a:prstGeom prst="straightConnector1">
            <a:avLst/>
          </a:prstGeom>
          <a:noFill/>
          <a:ln cap="flat" cmpd="sng" w="28575">
            <a:solidFill>
              <a:srgbClr val="FF9900"/>
            </a:solidFill>
            <a:prstDash val="dot"/>
            <a:round/>
            <a:headEnd len="med" w="med" type="none"/>
            <a:tailEnd len="med" w="med" type="none"/>
          </a:ln>
        </p:spPr>
      </p:cxnSp>
      <p:cxnSp>
        <p:nvCxnSpPr>
          <p:cNvPr id="193" name="Google Shape;193;p19"/>
          <p:cNvCxnSpPr/>
          <p:nvPr/>
        </p:nvCxnSpPr>
        <p:spPr>
          <a:xfrm>
            <a:off x="7622000" y="2914000"/>
            <a:ext cx="0" cy="722100"/>
          </a:xfrm>
          <a:prstGeom prst="straightConnector1">
            <a:avLst/>
          </a:prstGeom>
          <a:noFill/>
          <a:ln cap="flat" cmpd="sng" w="28575">
            <a:solidFill>
              <a:srgbClr val="FF9900"/>
            </a:solidFill>
            <a:prstDash val="dot"/>
            <a:round/>
            <a:headEnd len="med" w="med" type="none"/>
            <a:tailEnd len="med" w="med" type="none"/>
          </a:ln>
        </p:spPr>
      </p:cxnSp>
      <p:cxnSp>
        <p:nvCxnSpPr>
          <p:cNvPr id="194" name="Google Shape;194;p19"/>
          <p:cNvCxnSpPr/>
          <p:nvPr/>
        </p:nvCxnSpPr>
        <p:spPr>
          <a:xfrm>
            <a:off x="7621950" y="4183875"/>
            <a:ext cx="0" cy="722100"/>
          </a:xfrm>
          <a:prstGeom prst="straightConnector1">
            <a:avLst/>
          </a:prstGeom>
          <a:noFill/>
          <a:ln cap="flat" cmpd="sng" w="28575">
            <a:solidFill>
              <a:srgbClr val="FF9900"/>
            </a:solidFill>
            <a:prstDash val="dot"/>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Google Shape;1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Montserrat"/>
                <a:ea typeface="Montserrat"/>
                <a:cs typeface="Montserrat"/>
                <a:sym typeface="Montserrat"/>
              </a:rPr>
              <a:t>PRODUCT DEMONSTRATION</a:t>
            </a:r>
            <a:endParaRPr b="1" sz="3000">
              <a:solidFill>
                <a:srgbClr val="434343"/>
              </a:solidFill>
              <a:latin typeface="Montserrat"/>
              <a:ea typeface="Montserrat"/>
              <a:cs typeface="Montserrat"/>
              <a:sym typeface="Montserrat"/>
            </a:endParaRPr>
          </a:p>
        </p:txBody>
      </p:sp>
      <p:sp>
        <p:nvSpPr>
          <p:cNvPr id="200" name="Google Shape;20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01" name="Google Shape;201;p20"/>
          <p:cNvPicPr preferRelativeResize="0"/>
          <p:nvPr/>
        </p:nvPicPr>
        <p:blipFill>
          <a:blip r:embed="rId3">
            <a:alphaModFix/>
          </a:blip>
          <a:stretch>
            <a:fillRect/>
          </a:stretch>
        </p:blipFill>
        <p:spPr>
          <a:xfrm>
            <a:off x="8472350" y="4736138"/>
            <a:ext cx="247775" cy="247775"/>
          </a:xfrm>
          <a:prstGeom prst="rect">
            <a:avLst/>
          </a:prstGeom>
          <a:noFill/>
          <a:ln>
            <a:noFill/>
          </a:ln>
        </p:spPr>
      </p:pic>
      <p:pic>
        <p:nvPicPr>
          <p:cNvPr id="202" name="Google Shape;202;p20"/>
          <p:cNvPicPr preferRelativeResize="0"/>
          <p:nvPr/>
        </p:nvPicPr>
        <p:blipFill>
          <a:blip r:embed="rId4">
            <a:alphaModFix/>
          </a:blip>
          <a:stretch>
            <a:fillRect/>
          </a:stretch>
        </p:blipFill>
        <p:spPr>
          <a:xfrm>
            <a:off x="6441275" y="1191632"/>
            <a:ext cx="2426499" cy="1541293"/>
          </a:xfrm>
          <a:prstGeom prst="rect">
            <a:avLst/>
          </a:prstGeom>
          <a:noFill/>
          <a:ln>
            <a:noFill/>
          </a:ln>
        </p:spPr>
      </p:pic>
      <p:sp>
        <p:nvSpPr>
          <p:cNvPr id="203" name="Google Shape;203;p20"/>
          <p:cNvSpPr txBox="1"/>
          <p:nvPr>
            <p:ph idx="1" type="body"/>
          </p:nvPr>
        </p:nvSpPr>
        <p:spPr>
          <a:xfrm>
            <a:off x="311700" y="4125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500">
                <a:solidFill>
                  <a:srgbClr val="434343"/>
                </a:solidFill>
                <a:latin typeface="Proxima Nova Semibold"/>
                <a:ea typeface="Proxima Nova Semibold"/>
                <a:cs typeface="Proxima Nova Semibold"/>
                <a:sym typeface="Proxima Nova Semibold"/>
              </a:rPr>
              <a:t>Interactive product demonstration </a:t>
            </a:r>
            <a:r>
              <a:rPr b="1" lang="en" sz="1500" u="sng">
                <a:solidFill>
                  <a:schemeClr val="hlink"/>
                </a:solidFill>
                <a:hlinkClick r:id="rId5"/>
              </a:rPr>
              <a:t>here</a:t>
            </a:r>
            <a:r>
              <a:rPr lang="en" sz="1500">
                <a:solidFill>
                  <a:srgbClr val="434343"/>
                </a:solidFill>
                <a:latin typeface="Proxima Nova Semibold"/>
                <a:ea typeface="Proxima Nova Semibold"/>
                <a:cs typeface="Proxima Nova Semibold"/>
                <a:sym typeface="Proxima Nova Semibold"/>
              </a:rPr>
              <a:t>.</a:t>
            </a:r>
            <a:endParaRPr sz="1500">
              <a:solidFill>
                <a:srgbClr val="434343"/>
              </a:solidFill>
              <a:latin typeface="Proxima Nova Semibold"/>
              <a:ea typeface="Proxima Nova Semibold"/>
              <a:cs typeface="Proxima Nova Semibold"/>
              <a:sym typeface="Proxima Nova Semibold"/>
            </a:endParaRPr>
          </a:p>
        </p:txBody>
      </p:sp>
      <p:pic>
        <p:nvPicPr>
          <p:cNvPr id="204" name="Google Shape;204;p20"/>
          <p:cNvPicPr preferRelativeResize="0"/>
          <p:nvPr/>
        </p:nvPicPr>
        <p:blipFill>
          <a:blip r:embed="rId6">
            <a:alphaModFix/>
          </a:blip>
          <a:stretch>
            <a:fillRect/>
          </a:stretch>
        </p:blipFill>
        <p:spPr>
          <a:xfrm>
            <a:off x="3754575" y="1191637"/>
            <a:ext cx="2426511" cy="2178375"/>
          </a:xfrm>
          <a:prstGeom prst="rect">
            <a:avLst/>
          </a:prstGeom>
          <a:noFill/>
          <a:ln>
            <a:noFill/>
          </a:ln>
        </p:spPr>
      </p:pic>
      <p:pic>
        <p:nvPicPr>
          <p:cNvPr id="205" name="Google Shape;205;p20"/>
          <p:cNvPicPr preferRelativeResize="0"/>
          <p:nvPr/>
        </p:nvPicPr>
        <p:blipFill>
          <a:blip r:embed="rId7">
            <a:alphaModFix/>
          </a:blip>
          <a:stretch>
            <a:fillRect/>
          </a:stretch>
        </p:blipFill>
        <p:spPr>
          <a:xfrm>
            <a:off x="276228" y="1191636"/>
            <a:ext cx="3168172" cy="2760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9" name="Shape 209"/>
        <p:cNvGrpSpPr/>
        <p:nvPr/>
      </p:nvGrpSpPr>
      <p:grpSpPr>
        <a:xfrm>
          <a:off x="0" y="0"/>
          <a:ext cx="0" cy="0"/>
          <a:chOff x="0" y="0"/>
          <a:chExt cx="0" cy="0"/>
        </a:xfrm>
      </p:grpSpPr>
      <p:sp>
        <p:nvSpPr>
          <p:cNvPr id="210" name="Google Shape;210;p21"/>
          <p:cNvSpPr/>
          <p:nvPr/>
        </p:nvSpPr>
        <p:spPr>
          <a:xfrm>
            <a:off x="5335100" y="0"/>
            <a:ext cx="3808800" cy="51435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9900"/>
                </a:solidFill>
                <a:latin typeface="Montserrat"/>
                <a:ea typeface="Montserrat"/>
                <a:cs typeface="Montserrat"/>
                <a:sym typeface="Montserrat"/>
              </a:rPr>
              <a:t>SYSTEM/TECHNICAL A</a:t>
            </a:r>
            <a:r>
              <a:rPr b="1" lang="en" sz="3000">
                <a:solidFill>
                  <a:srgbClr val="FFFFFF"/>
                </a:solidFill>
                <a:latin typeface="Montserrat"/>
                <a:ea typeface="Montserrat"/>
                <a:cs typeface="Montserrat"/>
                <a:sym typeface="Montserrat"/>
              </a:rPr>
              <a:t>RCHITECTURE</a:t>
            </a:r>
            <a:endParaRPr b="1" sz="3000">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b="1" sz="30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3000">
              <a:solidFill>
                <a:srgbClr val="434343"/>
              </a:solidFill>
              <a:latin typeface="Montserrat"/>
              <a:ea typeface="Montserrat"/>
              <a:cs typeface="Montserrat"/>
              <a:sym typeface="Montserrat"/>
            </a:endParaRPr>
          </a:p>
        </p:txBody>
      </p:sp>
      <p:sp>
        <p:nvSpPr>
          <p:cNvPr id="212" name="Google Shape;2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a:latin typeface="Montserrat"/>
                <a:ea typeface="Montserrat"/>
                <a:cs typeface="Montserrat"/>
                <a:sym typeface="Montserrat"/>
              </a:rPr>
              <a:t>‹#›</a:t>
            </a:fld>
            <a:endParaRPr b="1">
              <a:latin typeface="Montserrat"/>
              <a:ea typeface="Montserrat"/>
              <a:cs typeface="Montserrat"/>
              <a:sym typeface="Montserrat"/>
            </a:endParaRPr>
          </a:p>
        </p:txBody>
      </p:sp>
      <p:pic>
        <p:nvPicPr>
          <p:cNvPr id="213" name="Google Shape;213;p21"/>
          <p:cNvPicPr preferRelativeResize="0"/>
          <p:nvPr/>
        </p:nvPicPr>
        <p:blipFill>
          <a:blip r:embed="rId3">
            <a:alphaModFix/>
          </a:blip>
          <a:stretch>
            <a:fillRect/>
          </a:stretch>
        </p:blipFill>
        <p:spPr>
          <a:xfrm>
            <a:off x="8472350" y="4736138"/>
            <a:ext cx="247775" cy="247775"/>
          </a:xfrm>
          <a:prstGeom prst="rect">
            <a:avLst/>
          </a:prstGeom>
          <a:noFill/>
          <a:ln>
            <a:noFill/>
          </a:ln>
        </p:spPr>
      </p:pic>
      <p:pic>
        <p:nvPicPr>
          <p:cNvPr id="214" name="Google Shape;214;p21"/>
          <p:cNvPicPr preferRelativeResize="0"/>
          <p:nvPr/>
        </p:nvPicPr>
        <p:blipFill>
          <a:blip r:embed="rId4">
            <a:alphaModFix/>
          </a:blip>
          <a:stretch>
            <a:fillRect/>
          </a:stretch>
        </p:blipFill>
        <p:spPr>
          <a:xfrm>
            <a:off x="88425" y="1322975"/>
            <a:ext cx="5084550" cy="2894390"/>
          </a:xfrm>
          <a:prstGeom prst="rect">
            <a:avLst/>
          </a:prstGeom>
          <a:noFill/>
          <a:ln>
            <a:noFill/>
          </a:ln>
        </p:spPr>
      </p:pic>
      <p:sp>
        <p:nvSpPr>
          <p:cNvPr id="215" name="Google Shape;215;p21"/>
          <p:cNvSpPr txBox="1"/>
          <p:nvPr/>
        </p:nvSpPr>
        <p:spPr>
          <a:xfrm>
            <a:off x="5624825" y="1322975"/>
            <a:ext cx="3055200" cy="3099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Token Contract, Crowd Sale Contract, and Logic Contract build up to front-end webpage</a:t>
            </a:r>
            <a:endParaRPr>
              <a:solidFill>
                <a:srgbClr val="FFFFFF"/>
              </a:solidFill>
              <a:latin typeface="Proxima Nova"/>
              <a:ea typeface="Proxima Nova"/>
              <a:cs typeface="Proxima Nova"/>
              <a:sym typeface="Proxima Nova"/>
            </a:endParaRPr>
          </a:p>
          <a:p>
            <a:pPr indent="-317500" lvl="0" marL="457200" rtl="0" algn="l">
              <a:lnSpc>
                <a:spcPct val="150000"/>
              </a:lnSpc>
              <a:spcBef>
                <a:spcPts val="1000"/>
              </a:spcBef>
              <a:spcAft>
                <a:spcPts val="1000"/>
              </a:spcAft>
              <a:buClr>
                <a:srgbClr val="FFFFFF"/>
              </a:buClr>
              <a:buSzPts val="1400"/>
              <a:buFont typeface="Proxima Nova"/>
              <a:buChar char="●"/>
            </a:pPr>
            <a:r>
              <a:rPr lang="en">
                <a:solidFill>
                  <a:srgbClr val="FFFFFF"/>
                </a:solidFill>
                <a:latin typeface="Proxima Nova"/>
                <a:ea typeface="Proxima Nova"/>
                <a:cs typeface="Proxima Nova"/>
                <a:sym typeface="Proxima Nova"/>
              </a:rPr>
              <a:t>Front-end webpage displays world leaderboard, personal profile and contributions, and company dashboard</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