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236E-66D3-45BE-B4FF-EDFB97BBCA0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1615-AE4F-45F7-89CA-A2CED790C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5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236E-66D3-45BE-B4FF-EDFB97BBCA0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1615-AE4F-45F7-89CA-A2CED790C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2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236E-66D3-45BE-B4FF-EDFB97BBCA0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1615-AE4F-45F7-89CA-A2CED790C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0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236E-66D3-45BE-B4FF-EDFB97BBCA0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1615-AE4F-45F7-89CA-A2CED790C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236E-66D3-45BE-B4FF-EDFB97BBCA0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1615-AE4F-45F7-89CA-A2CED790C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8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236E-66D3-45BE-B4FF-EDFB97BBCA0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1615-AE4F-45F7-89CA-A2CED790C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0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236E-66D3-45BE-B4FF-EDFB97BBCA0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1615-AE4F-45F7-89CA-A2CED790C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9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236E-66D3-45BE-B4FF-EDFB97BBCA0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1615-AE4F-45F7-89CA-A2CED790C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3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236E-66D3-45BE-B4FF-EDFB97BBCA0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1615-AE4F-45F7-89CA-A2CED790C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5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236E-66D3-45BE-B4FF-EDFB97BBCA0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1615-AE4F-45F7-89CA-A2CED790C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0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236E-66D3-45BE-B4FF-EDFB97BBCA0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1615-AE4F-45F7-89CA-A2CED790C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3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6236E-66D3-45BE-B4FF-EDFB97BBCA0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1615-AE4F-45F7-89CA-A2CED790C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6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73A807-281C-4DA6-B065-B461E50B7C0B}"/>
              </a:ext>
            </a:extLst>
          </p:cNvPr>
          <p:cNvSpPr/>
          <p:nvPr/>
        </p:nvSpPr>
        <p:spPr>
          <a:xfrm>
            <a:off x="314794" y="899409"/>
            <a:ext cx="3417757" cy="5771213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Text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Expanding contraction using dictionary of words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Cleaning for added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Removing digits and punctuations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Stop words removal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Tokenization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Stemming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Polarity Scoring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Using Sentiment Intensity Analyzer scored each set of headlines on how negative or positive it is as a feature to be used to train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Term Frequency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Reducing text to tf-idf matrix, frequency of word in a text and how significant that word.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86AA9-547B-41B2-884D-6430D10F4752}"/>
              </a:ext>
            </a:extLst>
          </p:cNvPr>
          <p:cNvSpPr txBox="1"/>
          <p:nvPr/>
        </p:nvSpPr>
        <p:spPr>
          <a:xfrm>
            <a:off x="876924" y="450269"/>
            <a:ext cx="240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PRE-PROCESSING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332DD-104E-47C5-A52A-82DB8561F361}"/>
              </a:ext>
            </a:extLst>
          </p:cNvPr>
          <p:cNvSpPr txBox="1"/>
          <p:nvPr/>
        </p:nvSpPr>
        <p:spPr>
          <a:xfrm>
            <a:off x="4886792" y="939813"/>
            <a:ext cx="235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VARIABLES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E138BA-264D-48A1-860B-7DF86FB67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063" y="1305077"/>
            <a:ext cx="1233488" cy="7435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F7172D-A210-42FB-878C-BF59E26B8B57}"/>
              </a:ext>
            </a:extLst>
          </p:cNvPr>
          <p:cNvSpPr txBox="1"/>
          <p:nvPr/>
        </p:nvSpPr>
        <p:spPr>
          <a:xfrm>
            <a:off x="4341950" y="2006618"/>
            <a:ext cx="154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Polarity Score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8693B5-2ED1-457C-B4E1-2C59B1877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644" y="1430042"/>
            <a:ext cx="524953" cy="4935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FE97DE-CB4D-4904-9AD8-34EA82F5F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427" y="1267758"/>
            <a:ext cx="1234440" cy="7808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83CAB4-7666-44D9-9415-7FFDED617B81}"/>
              </a:ext>
            </a:extLst>
          </p:cNvPr>
          <p:cNvSpPr txBox="1"/>
          <p:nvPr/>
        </p:nvSpPr>
        <p:spPr>
          <a:xfrm>
            <a:off x="6383108" y="2006618"/>
            <a:ext cx="154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TF-IDF Matrix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BCE16A-BDC7-466A-9773-C238D93F6BDE}"/>
              </a:ext>
            </a:extLst>
          </p:cNvPr>
          <p:cNvSpPr txBox="1"/>
          <p:nvPr/>
        </p:nvSpPr>
        <p:spPr>
          <a:xfrm>
            <a:off x="5603129" y="2711285"/>
            <a:ext cx="367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MODELLING APPROACH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7CD257-7279-4025-97F2-B35940706B19}"/>
              </a:ext>
            </a:extLst>
          </p:cNvPr>
          <p:cNvGrpSpPr/>
          <p:nvPr/>
        </p:nvGrpSpPr>
        <p:grpSpPr>
          <a:xfrm>
            <a:off x="4554849" y="3268290"/>
            <a:ext cx="1713203" cy="1300524"/>
            <a:chOff x="3760373" y="3268290"/>
            <a:chExt cx="1713203" cy="13005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CA4E08B-1E13-4096-A3D4-F4092D5CD04B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1174" y="3654414"/>
              <a:ext cx="13716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07BBE5-C1C8-41E0-B663-3BF6E0149344}"/>
                </a:ext>
              </a:extLst>
            </p:cNvPr>
            <p:cNvSpPr txBox="1"/>
            <p:nvPr/>
          </p:nvSpPr>
          <p:spPr>
            <a:xfrm>
              <a:off x="3760373" y="3268290"/>
              <a:ext cx="171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Random Forest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87E65E-E92F-4447-9862-94C66667556A}"/>
              </a:ext>
            </a:extLst>
          </p:cNvPr>
          <p:cNvGrpSpPr/>
          <p:nvPr/>
        </p:nvGrpSpPr>
        <p:grpSpPr>
          <a:xfrm>
            <a:off x="6832343" y="3133380"/>
            <a:ext cx="2111315" cy="1435434"/>
            <a:chOff x="7122635" y="3133380"/>
            <a:chExt cx="2111315" cy="143543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ACC35A5-A550-4138-BFE6-6644958EC282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92492" y="3654414"/>
              <a:ext cx="13716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75FF00-F669-49EB-8008-7E485E2C7CED}"/>
                </a:ext>
              </a:extLst>
            </p:cNvPr>
            <p:cNvSpPr txBox="1"/>
            <p:nvPr/>
          </p:nvSpPr>
          <p:spPr>
            <a:xfrm>
              <a:off x="7122635" y="3133380"/>
              <a:ext cx="2111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Support Vector </a:t>
              </a:r>
            </a:p>
            <a:p>
              <a:pPr algn="ctr"/>
              <a:r>
                <a:rPr lang="en-US" sz="1400" b="1" dirty="0"/>
                <a:t>Machine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964382D-7771-4E72-98D7-6C9C762858EB}"/>
              </a:ext>
            </a:extLst>
          </p:cNvPr>
          <p:cNvGrpSpPr/>
          <p:nvPr/>
        </p:nvGrpSpPr>
        <p:grpSpPr>
          <a:xfrm>
            <a:off x="9238126" y="3190925"/>
            <a:ext cx="2111315" cy="1377889"/>
            <a:chOff x="10302425" y="3190925"/>
            <a:chExt cx="2111315" cy="137788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A5F979-0651-47DE-9EC6-A65A250A43D7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10672282" y="3654414"/>
              <a:ext cx="1371600" cy="914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C2D30B-71CA-4DC6-96C4-65414CBE11B4}"/>
                </a:ext>
              </a:extLst>
            </p:cNvPr>
            <p:cNvSpPr txBox="1"/>
            <p:nvPr/>
          </p:nvSpPr>
          <p:spPr>
            <a:xfrm>
              <a:off x="10302425" y="3190925"/>
              <a:ext cx="2111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Multi Layer </a:t>
              </a:r>
            </a:p>
            <a:p>
              <a:pPr algn="ctr"/>
              <a:r>
                <a:rPr lang="en-US" sz="1400" b="1" dirty="0"/>
                <a:t>Perceptron</a:t>
              </a:r>
            </a:p>
          </p:txBody>
        </p:sp>
      </p:grpSp>
      <p:sp>
        <p:nvSpPr>
          <p:cNvPr id="36" name="Right Brace 35">
            <a:extLst>
              <a:ext uri="{FF2B5EF4-FFF2-40B4-BE49-F238E27FC236}">
                <a16:creationId xmlns:a16="http://schemas.microsoft.com/office/drawing/2014/main" id="{E16B4152-95C7-40B8-BA94-40C1906B7A48}"/>
              </a:ext>
            </a:extLst>
          </p:cNvPr>
          <p:cNvSpPr/>
          <p:nvPr/>
        </p:nvSpPr>
        <p:spPr>
          <a:xfrm rot="5400000">
            <a:off x="7637793" y="2138696"/>
            <a:ext cx="598997" cy="5531370"/>
          </a:xfrm>
          <a:prstGeom prst="rightBrac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B w="444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BBCB03-DA10-4989-B2FB-19F1382F756E}"/>
              </a:ext>
            </a:extLst>
          </p:cNvPr>
          <p:cNvSpPr txBox="1"/>
          <p:nvPr/>
        </p:nvSpPr>
        <p:spPr>
          <a:xfrm>
            <a:off x="5603129" y="450269"/>
            <a:ext cx="367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METHODOLOGY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55A7451-FA8F-40F6-918C-3899760A34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5474" y="5736133"/>
            <a:ext cx="2533650" cy="1085850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3F32A3C-6685-4F81-B368-EFAA575BB2CB}"/>
              </a:ext>
            </a:extLst>
          </p:cNvPr>
          <p:cNvSpPr/>
          <p:nvPr/>
        </p:nvSpPr>
        <p:spPr>
          <a:xfrm>
            <a:off x="5620608" y="5383758"/>
            <a:ext cx="4572000" cy="365760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Majority Voting Classifier for Final Prediction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C16EBB-6323-4E39-AE9E-7B0475266940}"/>
              </a:ext>
            </a:extLst>
          </p:cNvPr>
          <p:cNvCxnSpPr/>
          <p:nvPr/>
        </p:nvCxnSpPr>
        <p:spPr>
          <a:xfrm>
            <a:off x="3886204" y="601346"/>
            <a:ext cx="0" cy="615921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A553A211-7CB2-44FA-BFC2-8E4BEFC1B74F}"/>
              </a:ext>
            </a:extLst>
          </p:cNvPr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9286180" y="1166554"/>
            <a:ext cx="2011680" cy="9144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5338778-A3E9-48C6-9545-BAEC70995D9E}"/>
              </a:ext>
            </a:extLst>
          </p:cNvPr>
          <p:cNvSpPr txBox="1"/>
          <p:nvPr/>
        </p:nvSpPr>
        <p:spPr>
          <a:xfrm>
            <a:off x="9115293" y="939813"/>
            <a:ext cx="235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VARIABLES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75A1EB-BE5C-4DE6-87F8-C56F3F41FBEA}"/>
              </a:ext>
            </a:extLst>
          </p:cNvPr>
          <p:cNvSpPr txBox="1"/>
          <p:nvPr/>
        </p:nvSpPr>
        <p:spPr>
          <a:xfrm>
            <a:off x="8691820" y="1964148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Flag denoting increase or decrease in stock prices</a:t>
            </a:r>
          </a:p>
        </p:txBody>
      </p:sp>
    </p:spTree>
    <p:extLst>
      <p:ext uri="{BB962C8B-B14F-4D97-AF65-F5344CB8AC3E}">
        <p14:creationId xmlns:p14="http://schemas.microsoft.com/office/powerpoint/2010/main" val="219968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158</TotalTime>
  <Words>104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Watsya, Ritika</dc:creator>
  <cp:lastModifiedBy>Watsya, Ritika</cp:lastModifiedBy>
  <cp:revision>12</cp:revision>
  <dcterms:created xsi:type="dcterms:W3CDTF">2018-02-02T05:12:55Z</dcterms:created>
  <dcterms:modified xsi:type="dcterms:W3CDTF">2018-02-02T16:05:16Z</dcterms:modified>
</cp:coreProperties>
</file>