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59" r:id="rId6"/>
    <p:sldId id="260" r:id="rId7"/>
    <p:sldId id="261" r:id="rId8"/>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en.wikipedia.org/wiki/List_of_postal_codes_of_Canada:_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445" y="833120"/>
            <a:ext cx="10659110" cy="1082675"/>
          </a:xfrm>
        </p:spPr>
        <p:txBody>
          <a:bodyPr/>
          <a:lstStyle/>
          <a:p>
            <a:r>
              <a:rPr lang="en-IN" sz="4000" u="sng"/>
              <a:t>Capstone </a:t>
            </a:r>
            <a:r>
              <a:rPr lang="en-IN" u="sng"/>
              <a:t>Project – The Battle of Neighborhoods </a:t>
            </a:r>
            <a:br>
              <a:rPr lang="en-IN" u="sng"/>
            </a:br>
            <a:endParaRPr lang="en-IN" u="sng"/>
          </a:p>
        </p:txBody>
      </p:sp>
      <p:sp>
        <p:nvSpPr>
          <p:cNvPr id="3" name="Subtitle 2"/>
          <p:cNvSpPr>
            <a:spLocks noGrp="1"/>
          </p:cNvSpPr>
          <p:nvPr>
            <p:ph type="subTitle" idx="1"/>
          </p:nvPr>
        </p:nvSpPr>
        <p:spPr/>
        <p:txBody>
          <a:bodyPr/>
          <a:lstStyle/>
          <a:p>
            <a:r>
              <a:rPr lang="en-IN"/>
              <a:t>		</a:t>
            </a:r>
            <a:r>
              <a:rPr lang="en-IN" sz="2800">
                <a:solidFill>
                  <a:schemeClr val="bg1"/>
                </a:solidFill>
              </a:rPr>
              <a:t>	</a:t>
            </a:r>
            <a:r>
              <a:rPr lang="en-IN" sz="2800">
                <a:solidFill>
                  <a:schemeClr val="bg1"/>
                </a:solidFill>
                <a:latin typeface="Times New Roman" panose="02020603050405020304" charset="0"/>
                <a:cs typeface="Times New Roman" panose="02020603050405020304" charset="0"/>
              </a:rPr>
              <a:t>Finding a Better Place in Scarborough, Toronto</a:t>
            </a:r>
            <a:endParaRPr lang="en-IN">
              <a:solidFill>
                <a:schemeClr val="bg1"/>
              </a:solidFill>
              <a:latin typeface="Times New Roman" panose="02020603050405020304" charset="0"/>
              <a:cs typeface="Times New Roman" panose="02020603050405020304" charset="0"/>
            </a:endParaRPr>
          </a:p>
          <a:p>
            <a:endParaRPr lang="en-IN">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smtClean="0">
                <a:latin typeface="Times New Roman" panose="02020603050405020304" charset="0"/>
                <a:cs typeface="Times New Roman" panose="02020603050405020304" charset="0"/>
                <a:sym typeface="+mn-ea"/>
              </a:rPr>
              <a:t> WORKFLOW</a:t>
            </a:r>
            <a:endParaRPr lang="en-US" b="1">
              <a:latin typeface="Times New Roman" panose="02020603050405020304" charset="0"/>
              <a:cs typeface="Times New Roman" panose="02020603050405020304" charset="0"/>
            </a:endParaRPr>
          </a:p>
        </p:txBody>
      </p:sp>
      <p:sp>
        <p:nvSpPr>
          <p:cNvPr id="5" name="Content Placeholder 4"/>
          <p:cNvSpPr/>
          <p:nvPr>
            <p:ph idx="1"/>
          </p:nvPr>
        </p:nvSpPr>
        <p:spPr/>
        <p:txBody>
          <a:bodyPr/>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Using credentials of Foursquare API features of near-by places of the neighbourhoods would be mined. </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Due to http request limitations the number of places per neighbourhood parameter would reasonably be set to 100 and the radius parameter would be set to 500.</a:t>
            </a:r>
            <a:endParaRPr lang="en-IN" sz="2400" dirty="0">
              <a:latin typeface="Times New Roman" panose="02020603050405020304" charset="0"/>
              <a:cs typeface="Times New Roman" panose="02020603050405020304" charset="0"/>
            </a:endParaRPr>
          </a:p>
          <a:p>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smtClean="0">
                <a:latin typeface="Times New Roman" panose="02020603050405020304" charset="0"/>
                <a:cs typeface="Times New Roman" panose="02020603050405020304" charset="0"/>
                <a:sym typeface="+mn-ea"/>
              </a:rPr>
              <a:t>RESULTS-Map of clusters in Scarborough</a:t>
            </a:r>
            <a:endParaRPr lang="en-US" b="1">
              <a:latin typeface="Times New Roman" panose="02020603050405020304" charset="0"/>
              <a:cs typeface="Times New Roman" panose="02020603050405020304" charset="0"/>
            </a:endParaRPr>
          </a:p>
        </p:txBody>
      </p:sp>
      <p:pic>
        <p:nvPicPr>
          <p:cNvPr id="6" name="Content Placeholder 5" descr="Screenshot (79)"/>
          <p:cNvPicPr>
            <a:picLocks noChangeAspect="1"/>
          </p:cNvPicPr>
          <p:nvPr>
            <p:ph idx="1"/>
          </p:nvPr>
        </p:nvPicPr>
        <p:blipFill>
          <a:blip r:embed="rId1"/>
          <a:stretch>
            <a:fillRect/>
          </a:stretch>
        </p:blipFill>
        <p:spPr>
          <a:xfrm>
            <a:off x="2324100" y="1260475"/>
            <a:ext cx="8112125" cy="4953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2800" b="1" dirty="0" smtClean="0">
                <a:latin typeface="Times New Roman" panose="02020603050405020304" charset="0"/>
                <a:cs typeface="Times New Roman" panose="02020603050405020304" charset="0"/>
                <a:sym typeface="+mn-ea"/>
              </a:rPr>
              <a:t>RESULTS- Average Housing Price by Clusters in Scarborough</a:t>
            </a:r>
            <a:endParaRPr lang="en-IN" sz="2800" b="1" dirty="0" smtClean="0">
              <a:latin typeface="Times New Roman" panose="02020603050405020304" charset="0"/>
              <a:cs typeface="Times New Roman" panose="02020603050405020304" charset="0"/>
              <a:sym typeface="+mn-ea"/>
            </a:endParaRPr>
          </a:p>
        </p:txBody>
      </p:sp>
      <p:pic>
        <p:nvPicPr>
          <p:cNvPr id="6" name="Content Placeholder 5" descr="download"/>
          <p:cNvPicPr>
            <a:picLocks noChangeAspect="1"/>
          </p:cNvPicPr>
          <p:nvPr>
            <p:ph idx="1"/>
          </p:nvPr>
        </p:nvPicPr>
        <p:blipFill>
          <a:blip r:embed="rId1"/>
          <a:stretch>
            <a:fillRect/>
          </a:stretch>
        </p:blipFill>
        <p:spPr>
          <a:xfrm>
            <a:off x="1143635" y="1174750"/>
            <a:ext cx="9707245" cy="53486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latin typeface="Times New Roman" panose="02020603050405020304" charset="0"/>
                <a:cs typeface="Times New Roman" panose="02020603050405020304" charset="0"/>
                <a:sym typeface="+mn-ea"/>
              </a:rPr>
              <a:t>RESULTS</a:t>
            </a:r>
            <a:r>
              <a:rPr lang="en-IN" sz="3200" dirty="0" smtClean="0">
                <a:latin typeface="Times New Roman" panose="02020603050405020304" charset="0"/>
                <a:cs typeface="Times New Roman" panose="02020603050405020304" charset="0"/>
                <a:sym typeface="+mn-ea"/>
              </a:rPr>
              <a:t>-</a:t>
            </a:r>
            <a:r>
              <a:rPr lang="en-IN" sz="3200" b="1" dirty="0" smtClean="0">
                <a:latin typeface="Times New Roman" panose="02020603050405020304" charset="0"/>
                <a:cs typeface="Times New Roman" panose="02020603050405020304" charset="0"/>
                <a:sym typeface="+mn-ea"/>
              </a:rPr>
              <a:t> School Ratings by Clusters in Scarborough</a:t>
            </a:r>
            <a:endParaRPr lang="en-IN" sz="3200" b="1" dirty="0" smtClean="0">
              <a:latin typeface="Times New Roman" panose="02020603050405020304" charset="0"/>
              <a:cs typeface="Times New Roman" panose="02020603050405020304" charset="0"/>
              <a:sym typeface="+mn-ea"/>
            </a:endParaRPr>
          </a:p>
        </p:txBody>
      </p:sp>
      <p:pic>
        <p:nvPicPr>
          <p:cNvPr id="6" name="Content Placeholder 5" descr="download (1)"/>
          <p:cNvPicPr>
            <a:picLocks noChangeAspect="1"/>
          </p:cNvPicPr>
          <p:nvPr>
            <p:ph idx="1"/>
          </p:nvPr>
        </p:nvPicPr>
        <p:blipFill>
          <a:blip r:embed="rId1"/>
          <a:stretch>
            <a:fillRect/>
          </a:stretch>
        </p:blipFill>
        <p:spPr>
          <a:xfrm>
            <a:off x="1381760" y="1174750"/>
            <a:ext cx="8970010" cy="5219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smtClean="0">
                <a:latin typeface="Times New Roman" panose="02020603050405020304" charset="0"/>
                <a:cs typeface="Times New Roman" panose="02020603050405020304" charset="0"/>
                <a:sym typeface="+mn-ea"/>
              </a:rPr>
              <a:t>DISCUSSION                                   </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None/>
            </a:pPr>
            <a:r>
              <a:rPr lang="en-IN" sz="2400" dirty="0" smtClean="0">
                <a:latin typeface="Times New Roman" panose="02020603050405020304" charset="0"/>
                <a:cs typeface="Times New Roman" panose="02020603050405020304" charset="0"/>
                <a:sym typeface="+mn-ea"/>
              </a:rPr>
              <a:t>	The major purpose of this project, is to suggest a better neighbourhood in a new city for the people who are shifting there. Connectivity to the airport, bus stand, city centre markets and other daily needs nearby.</a:t>
            </a:r>
            <a:endParaRPr lang="en-IN" sz="2400" dirty="0" smtClean="0">
              <a:latin typeface="Times New Roman" panose="02020603050405020304" charset="0"/>
              <a:cs typeface="Times New Roman" panose="02020603050405020304" charset="0"/>
            </a:endParaRPr>
          </a:p>
          <a:p>
            <a:pPr lvl="1">
              <a:buFont typeface="Wingdings" panose="05000000000000000000" charset="0"/>
              <a:buChar char="§"/>
            </a:pPr>
            <a:r>
              <a:rPr lang="en-IN" sz="2100" dirty="0" smtClean="0">
                <a:latin typeface="Times New Roman" panose="02020603050405020304" charset="0"/>
                <a:cs typeface="Times New Roman" panose="02020603050405020304" charset="0"/>
                <a:sym typeface="+mn-ea"/>
              </a:rPr>
              <a:t>List of house in terms of housing prices in an order.</a:t>
            </a:r>
            <a:endParaRPr lang="en-IN" sz="2100" dirty="0" smtClean="0">
              <a:latin typeface="Times New Roman" panose="02020603050405020304" charset="0"/>
              <a:cs typeface="Times New Roman" panose="02020603050405020304" charset="0"/>
            </a:endParaRPr>
          </a:p>
          <a:p>
            <a:pPr lvl="1">
              <a:buFont typeface="Wingdings" panose="05000000000000000000" charset="0"/>
              <a:buChar char="§"/>
            </a:pPr>
            <a:r>
              <a:rPr lang="en-IN" sz="2100" dirty="0" smtClean="0">
                <a:latin typeface="Times New Roman" panose="02020603050405020304" charset="0"/>
                <a:cs typeface="Times New Roman" panose="02020603050405020304" charset="0"/>
                <a:sym typeface="+mn-ea"/>
              </a:rPr>
              <a:t>List of schools in terms of location, fees, rating and review</a:t>
            </a:r>
            <a:endParaRPr lang="en-IN" sz="2100" dirty="0" smtClean="0">
              <a:latin typeface="Times New Roman" panose="02020603050405020304" charset="0"/>
              <a:cs typeface="Times New Roman" panose="02020603050405020304" charset="0"/>
            </a:endParaRPr>
          </a:p>
          <a:p>
            <a:endParaRPr lang="en-IN" sz="2400" dirty="0">
              <a:latin typeface="Times New Roman" panose="02020603050405020304" charset="0"/>
              <a:cs typeface="Times New Roman" panose="02020603050405020304" charset="0"/>
            </a:endParaRPr>
          </a:p>
          <a:p>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smtClean="0">
                <a:latin typeface="Times New Roman" panose="02020603050405020304" charset="0"/>
                <a:cs typeface="Times New Roman" panose="02020603050405020304" charset="0"/>
                <a:sym typeface="+mn-ea"/>
              </a:rPr>
              <a:t>CONCLUSION</a:t>
            </a:r>
            <a:endParaRPr lang="en-IN" b="1" dirty="0" smtClean="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In this Capstone project, using k-means cluster algorithm I separated the neighbourhood into 10(Ten) different clusters and for 103 different latitude and longitude from dataset, which have very-similar neighbourhoods around them.</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 Using the charts above results for a particular neighbourhood based on average house prices and school rating have been made.</a:t>
            </a:r>
            <a:endParaRPr lang="en-IN" sz="2400" dirty="0" smtClean="0">
              <a:latin typeface="Times New Roman" panose="02020603050405020304" charset="0"/>
              <a:cs typeface="Times New Roman" panose="02020603050405020304" charset="0"/>
            </a:endParaRPr>
          </a:p>
          <a:p>
            <a:pPr>
              <a:buNone/>
            </a:pPr>
            <a:endParaRPr lang="en-IN" sz="2400" dirty="0">
              <a:latin typeface="Times New Roman" panose="02020603050405020304" charset="0"/>
              <a:cs typeface="Times New Roman" panose="02020603050405020304" charset="0"/>
            </a:endParaRPr>
          </a:p>
          <a:p>
            <a:pPr>
              <a:buFont typeface="Wingdings" panose="05000000000000000000" charset="0"/>
              <a:buChar char="§"/>
            </a:pP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smtClean="0">
                <a:latin typeface="Times New Roman" panose="02020603050405020304" charset="0"/>
                <a:cs typeface="Times New Roman" panose="02020603050405020304" charset="0"/>
                <a:sym typeface="+mn-ea"/>
              </a:rPr>
              <a:t>LIBRARIES USED</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Wingdings" panose="05000000000000000000" charset="0"/>
              <a:buChar char="§"/>
            </a:pPr>
            <a:r>
              <a:rPr lang="en-IN" sz="2400" u="sng" dirty="0" smtClean="0">
                <a:latin typeface="Times New Roman" panose="02020603050405020304" charset="0"/>
                <a:cs typeface="Times New Roman" panose="02020603050405020304" charset="0"/>
                <a:sym typeface="+mn-ea"/>
              </a:rPr>
              <a:t>Pandas</a:t>
            </a:r>
            <a:r>
              <a:rPr lang="en-IN" sz="2400" dirty="0" smtClean="0">
                <a:latin typeface="Times New Roman" panose="02020603050405020304" charset="0"/>
                <a:cs typeface="Times New Roman" panose="02020603050405020304" charset="0"/>
                <a:sym typeface="+mn-ea"/>
              </a:rPr>
              <a:t>: For creating and manipulating </a:t>
            </a:r>
            <a:r>
              <a:rPr lang="en-IN" sz="2400" dirty="0" err="1" smtClean="0">
                <a:latin typeface="Times New Roman" panose="02020603050405020304" charset="0"/>
                <a:cs typeface="Times New Roman" panose="02020603050405020304" charset="0"/>
                <a:sym typeface="+mn-ea"/>
              </a:rPr>
              <a:t>dataframes</a:t>
            </a:r>
            <a:r>
              <a:rPr lang="en-IN" sz="2400" dirty="0" smtClean="0">
                <a:latin typeface="Times New Roman" panose="02020603050405020304" charset="0"/>
                <a:cs typeface="Times New Roman" panose="02020603050405020304" charset="0"/>
                <a:sym typeface="+mn-ea"/>
              </a:rPr>
              <a:t>.</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u="sng" dirty="0" smtClean="0">
                <a:latin typeface="Times New Roman" panose="02020603050405020304" charset="0"/>
                <a:cs typeface="Times New Roman" panose="02020603050405020304" charset="0"/>
                <a:sym typeface="+mn-ea"/>
              </a:rPr>
              <a:t>Folium</a:t>
            </a:r>
            <a:r>
              <a:rPr lang="en-IN" sz="2400" dirty="0" smtClean="0">
                <a:latin typeface="Times New Roman" panose="02020603050405020304" charset="0"/>
                <a:cs typeface="Times New Roman" panose="02020603050405020304" charset="0"/>
                <a:sym typeface="+mn-ea"/>
              </a:rPr>
              <a:t>: Python visualization library would be used to visualize the neighbourhoods cluster distribution of using interactive leaflet map.</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u="sng" dirty="0" err="1" smtClean="0">
                <a:latin typeface="Times New Roman" panose="02020603050405020304" charset="0"/>
                <a:cs typeface="Times New Roman" panose="02020603050405020304" charset="0"/>
                <a:sym typeface="+mn-ea"/>
              </a:rPr>
              <a:t>Scikit</a:t>
            </a:r>
            <a:r>
              <a:rPr lang="en-IN" sz="2400" u="sng" dirty="0" smtClean="0">
                <a:latin typeface="Times New Roman" panose="02020603050405020304" charset="0"/>
                <a:cs typeface="Times New Roman" panose="02020603050405020304" charset="0"/>
                <a:sym typeface="+mn-ea"/>
              </a:rPr>
              <a:t> Learn</a:t>
            </a:r>
            <a:r>
              <a:rPr lang="en-IN" sz="2400" dirty="0" smtClean="0">
                <a:latin typeface="Times New Roman" panose="02020603050405020304" charset="0"/>
                <a:cs typeface="Times New Roman" panose="02020603050405020304" charset="0"/>
                <a:sym typeface="+mn-ea"/>
              </a:rPr>
              <a:t>: For importing k-means clustering.</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u="sng" dirty="0" smtClean="0">
                <a:latin typeface="Times New Roman" panose="02020603050405020304" charset="0"/>
                <a:cs typeface="Times New Roman" panose="02020603050405020304" charset="0"/>
                <a:sym typeface="+mn-ea"/>
              </a:rPr>
              <a:t>JSON</a:t>
            </a:r>
            <a:r>
              <a:rPr lang="en-IN" sz="2400" dirty="0" smtClean="0">
                <a:latin typeface="Times New Roman" panose="02020603050405020304" charset="0"/>
                <a:cs typeface="Times New Roman" panose="02020603050405020304" charset="0"/>
                <a:sym typeface="+mn-ea"/>
              </a:rPr>
              <a:t>: Library to handle JSON files.</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u="sng" dirty="0" smtClean="0">
                <a:latin typeface="Times New Roman" panose="02020603050405020304" charset="0"/>
                <a:cs typeface="Times New Roman" panose="02020603050405020304" charset="0"/>
                <a:sym typeface="+mn-ea"/>
              </a:rPr>
              <a:t>XML</a:t>
            </a:r>
            <a:r>
              <a:rPr lang="en-IN" sz="2400" dirty="0" smtClean="0">
                <a:latin typeface="Times New Roman" panose="02020603050405020304" charset="0"/>
                <a:cs typeface="Times New Roman" panose="02020603050405020304" charset="0"/>
                <a:sym typeface="+mn-ea"/>
              </a:rPr>
              <a:t>: To separate data from presentation and XML stores data in plain text format.</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u="sng" dirty="0" err="1" smtClean="0">
                <a:latin typeface="Times New Roman" panose="02020603050405020304" charset="0"/>
                <a:cs typeface="Times New Roman" panose="02020603050405020304" charset="0"/>
                <a:sym typeface="+mn-ea"/>
              </a:rPr>
              <a:t>Geocoder</a:t>
            </a:r>
            <a:r>
              <a:rPr lang="en-IN" sz="2400" dirty="0" smtClean="0">
                <a:latin typeface="Times New Roman" panose="02020603050405020304" charset="0"/>
                <a:cs typeface="Times New Roman" panose="02020603050405020304" charset="0"/>
                <a:sym typeface="+mn-ea"/>
              </a:rPr>
              <a:t>: To retrieve Location Data.</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u="sng" dirty="0" smtClean="0">
                <a:latin typeface="Times New Roman" panose="02020603050405020304" charset="0"/>
                <a:cs typeface="Times New Roman" panose="02020603050405020304" charset="0"/>
                <a:sym typeface="+mn-ea"/>
              </a:rPr>
              <a:t>Beautiful Soup and Requests</a:t>
            </a:r>
            <a:r>
              <a:rPr lang="en-IN" sz="2400" dirty="0" smtClean="0">
                <a:latin typeface="Times New Roman" panose="02020603050405020304" charset="0"/>
                <a:cs typeface="Times New Roman" panose="02020603050405020304" charset="0"/>
                <a:sym typeface="+mn-ea"/>
              </a:rPr>
              <a:t>: To scrap and library to handle http requests.</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u="sng" dirty="0" err="1" smtClean="0">
                <a:latin typeface="Times New Roman" panose="02020603050405020304" charset="0"/>
                <a:cs typeface="Times New Roman" panose="02020603050405020304" charset="0"/>
                <a:sym typeface="+mn-ea"/>
              </a:rPr>
              <a:t>Matplotlib</a:t>
            </a:r>
            <a:r>
              <a:rPr lang="en-IN" sz="2400" dirty="0" smtClean="0">
                <a:latin typeface="Times New Roman" panose="02020603050405020304" charset="0"/>
                <a:cs typeface="Times New Roman" panose="02020603050405020304" charset="0"/>
                <a:sym typeface="+mn-ea"/>
              </a:rPr>
              <a:t>:Python Plotting Module</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endParaRPr lang="en-IN" sz="2400" dirty="0">
              <a:latin typeface="Times New Roman" panose="02020603050405020304" charset="0"/>
              <a:cs typeface="Times New Roman" panose="02020603050405020304" charset="0"/>
            </a:endParaRPr>
          </a:p>
          <a:p>
            <a:pPr>
              <a:buFont typeface="Wingdings" panose="05000000000000000000" charset="0"/>
              <a:buChar char="§"/>
            </a:pP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0170"/>
            <a:ext cx="10972800" cy="1727200"/>
          </a:xfrm>
        </p:spPr>
        <p:txBody>
          <a:bodyPr/>
          <a:p>
            <a:r>
              <a:rPr lang="en-IN" b="1" dirty="0" smtClean="0">
                <a:latin typeface="Times New Roman" panose="02020603050405020304" charset="0"/>
                <a:cs typeface="Times New Roman" panose="02020603050405020304" charset="0"/>
                <a:sym typeface="+mn-ea"/>
              </a:rPr>
              <a:t>INTRODUCTION</a:t>
            </a:r>
            <a:br>
              <a:rPr lang="en-IN" b="1" dirty="0">
                <a:latin typeface="Times New Roman" panose="02020603050405020304" charset="0"/>
                <a:cs typeface="Times New Roman" panose="02020603050405020304" charset="0"/>
              </a:rPr>
            </a:b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The purpose of this project is to help people in exploring better facilities around their neighbourhood. </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It will help people making smart and efficient decision on selecting great neighbourhood out of numbers of other neighbourhoods in Scarborough, Toronto.</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This project’s aim to create an analysis of features for a people migrating to Scarborough to search a best neighbourhood as a comparative analysis between neighbourhoods.</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endParaRPr lang="en-IN" sz="2400" dirty="0" smtClean="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1290955"/>
          </a:xfrm>
        </p:spPr>
        <p:txBody>
          <a:bodyPr/>
          <a:p>
            <a:r>
              <a:rPr lang="en-IN" b="1" dirty="0" smtClean="0">
                <a:latin typeface="Times New Roman" panose="02020603050405020304" charset="0"/>
                <a:cs typeface="Times New Roman" panose="02020603050405020304" charset="0"/>
                <a:sym typeface="+mn-ea"/>
              </a:rPr>
              <a:t>Targeted Groups</a:t>
            </a:r>
            <a:br>
              <a:rPr lang="en-IN" dirty="0">
                <a:sym typeface="+mn-ea"/>
              </a:rPr>
            </a:br>
            <a:endParaRPr lang="en-US"/>
          </a:p>
        </p:txBody>
      </p:sp>
      <p:sp>
        <p:nvSpPr>
          <p:cNvPr id="3" name="Content Placeholder 2"/>
          <p:cNvSpPr>
            <a:spLocks noGrp="1"/>
          </p:cNvSpPr>
          <p:nvPr>
            <p:ph idx="1"/>
          </p:nvPr>
        </p:nvSpPr>
        <p:spPr/>
        <p:txBody>
          <a:bodyPr/>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Fresh immigrants to Canada.</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People migrating to various states of Canada.</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People not familiar with </a:t>
            </a:r>
            <a:r>
              <a:rPr lang="en-IN" sz="2400" smtClean="0">
                <a:latin typeface="Times New Roman" panose="02020603050405020304" charset="0"/>
                <a:cs typeface="Times New Roman" panose="02020603050405020304" charset="0"/>
                <a:sym typeface="+mn-ea"/>
              </a:rPr>
              <a:t>their surroundings</a:t>
            </a:r>
            <a:endParaRPr lang="en-IN" sz="2400" dirty="0" smtClean="0">
              <a:latin typeface="Times New Roman" panose="02020603050405020304" charset="0"/>
              <a:cs typeface="Times New Roman" panose="02020603050405020304" charset="0"/>
            </a:endParaRPr>
          </a:p>
          <a:p>
            <a:pPr marL="0" indent="0">
              <a:buFont typeface="Wingdings" panose="05000000000000000000" charset="0"/>
              <a:buNone/>
            </a:pPr>
            <a:endParaRPr lang="en-IN" sz="2400" dirty="0" smtClean="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2900" y="-290830"/>
            <a:ext cx="10972800" cy="2070100"/>
          </a:xfrm>
        </p:spPr>
        <p:txBody>
          <a:bodyPr/>
          <a:p>
            <a:r>
              <a:rPr lang="en-IN" sz="4000" b="1" dirty="0" smtClean="0">
                <a:latin typeface="Times New Roman" panose="02020603050405020304" charset="0"/>
                <a:cs typeface="Times New Roman" panose="02020603050405020304" charset="0"/>
                <a:sym typeface="+mn-ea"/>
              </a:rPr>
              <a:t>DATA SECTION</a:t>
            </a:r>
            <a:br>
              <a:rPr lang="en-IN" dirty="0"/>
            </a:br>
            <a:endParaRPr lang="en-US"/>
          </a:p>
        </p:txBody>
      </p:sp>
      <p:sp>
        <p:nvSpPr>
          <p:cNvPr id="3" name="Content Placeholder 2"/>
          <p:cNvSpPr>
            <a:spLocks noGrp="1"/>
          </p:cNvSpPr>
          <p:nvPr>
            <p:ph idx="1"/>
          </p:nvPr>
        </p:nvSpPr>
        <p:spPr/>
        <p:txBody>
          <a:bodyPr/>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Data Link: </a:t>
            </a:r>
            <a:r>
              <a:rPr lang="en-IN" sz="2400" dirty="0" smtClean="0">
                <a:latin typeface="Times New Roman" panose="02020603050405020304" charset="0"/>
                <a:cs typeface="Times New Roman" panose="02020603050405020304" charset="0"/>
                <a:sym typeface="+mn-ea"/>
                <a:hlinkClick r:id="rId1"/>
              </a:rPr>
              <a:t>https://en.wikipedia.org/wiki/List_of_postal_codes_of_Canada:_M</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I will use Scarborough dataset which is scrapped from Wikipedia. </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Dataset consisting of latitude and longitude, zip codes.</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Foursquare API data</a:t>
            </a:r>
            <a:endParaRPr lang="en-IN" sz="2400" dirty="0">
              <a:latin typeface="Times New Roman" panose="02020603050405020304" charset="0"/>
              <a:cs typeface="Times New Roman" panose="02020603050405020304" charset="0"/>
            </a:endParaRPr>
          </a:p>
          <a:p>
            <a:pPr>
              <a:buFont typeface="Wingdings" panose="05000000000000000000" charset="0"/>
              <a:buChar char="§"/>
            </a:pP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smtClean="0">
                <a:latin typeface="Times New Roman" panose="02020603050405020304" charset="0"/>
                <a:cs typeface="Times New Roman" panose="02020603050405020304" charset="0"/>
                <a:sym typeface="+mn-ea"/>
              </a:rPr>
              <a:t>FOURSQUARE API</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Foursquare is a location data provider with information about all manner of venues and events within an area of interest. </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Such information includes venue names, locations, menus and even photos. </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As such, the foursquare location platform will be used as the sole data source since all the stated required information can be obtained through the API.</a:t>
            </a:r>
            <a:endParaRPr lang="en-IN" sz="2400" dirty="0">
              <a:latin typeface="Times New Roman" panose="02020603050405020304" charset="0"/>
              <a:cs typeface="Times New Roman" panose="02020603050405020304" charset="0"/>
            </a:endParaRPr>
          </a:p>
          <a:p>
            <a:pPr>
              <a:buFont typeface="Wingdings" panose="05000000000000000000" charset="0"/>
              <a:buChar char="§"/>
            </a:pP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smtClean="0">
                <a:latin typeface="Times New Roman" panose="02020603050405020304" charset="0"/>
                <a:cs typeface="Times New Roman" panose="02020603050405020304" charset="0"/>
                <a:sym typeface="+mn-ea"/>
              </a:rPr>
              <a:t>FOURSQUARE API DATA</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12470" y="1174750"/>
            <a:ext cx="11067415" cy="4953000"/>
          </a:xfrm>
        </p:spPr>
        <p:txBody>
          <a:bodyPr/>
          <a:p>
            <a:pPr algn="just">
              <a:buNone/>
            </a:pPr>
            <a:r>
              <a:rPr lang="en-IN" sz="2400" dirty="0" smtClean="0">
                <a:latin typeface="Times New Roman" panose="02020603050405020304" charset="0"/>
                <a:cs typeface="Times New Roman" panose="02020603050405020304" charset="0"/>
                <a:sym typeface="+mn-ea"/>
              </a:rPr>
              <a:t>	The data retrieved from Foursquare contained information of venues within specified distance of the longitude and latitude of the postcodes. The information obtained per venue as follows:</a:t>
            </a:r>
            <a:endParaRPr lang="en-IN" sz="2400" dirty="0" smtClean="0">
              <a:latin typeface="Times New Roman" panose="02020603050405020304" charset="0"/>
              <a:cs typeface="Times New Roman" panose="02020603050405020304" charset="0"/>
            </a:endParaRPr>
          </a:p>
          <a:p>
            <a:pPr marL="914400" lvl="1" indent="-457200">
              <a:buFont typeface="+mj-lt"/>
              <a:buAutoNum type="arabicPeriod"/>
            </a:pPr>
            <a:r>
              <a:rPr lang="en-IN" sz="2100" dirty="0" smtClean="0">
                <a:latin typeface="Times New Roman" panose="02020603050405020304" charset="0"/>
                <a:cs typeface="Times New Roman" panose="02020603050405020304" charset="0"/>
                <a:sym typeface="+mn-ea"/>
              </a:rPr>
              <a:t> Neighbourhood </a:t>
            </a:r>
            <a:endParaRPr lang="en-IN" sz="2100" dirty="0" smtClean="0">
              <a:latin typeface="Times New Roman" panose="02020603050405020304" charset="0"/>
              <a:cs typeface="Times New Roman" panose="02020603050405020304" charset="0"/>
            </a:endParaRPr>
          </a:p>
          <a:p>
            <a:pPr marL="914400" lvl="1" indent="-457200">
              <a:buFont typeface="+mj-lt"/>
              <a:buAutoNum type="arabicPeriod"/>
            </a:pPr>
            <a:r>
              <a:rPr lang="en-IN" sz="2100" dirty="0" smtClean="0">
                <a:latin typeface="Times New Roman" panose="02020603050405020304" charset="0"/>
                <a:cs typeface="Times New Roman" panose="02020603050405020304" charset="0"/>
                <a:sym typeface="+mn-ea"/>
              </a:rPr>
              <a:t> Neighbourhood Latitude </a:t>
            </a:r>
            <a:endParaRPr lang="en-IN" sz="2100" dirty="0" smtClean="0">
              <a:latin typeface="Times New Roman" panose="02020603050405020304" charset="0"/>
              <a:cs typeface="Times New Roman" panose="02020603050405020304" charset="0"/>
            </a:endParaRPr>
          </a:p>
          <a:p>
            <a:pPr marL="914400" lvl="1" indent="-457200">
              <a:buFont typeface="+mj-lt"/>
              <a:buAutoNum type="arabicPeriod"/>
            </a:pPr>
            <a:r>
              <a:rPr lang="en-IN" sz="2100" dirty="0" smtClean="0">
                <a:latin typeface="Times New Roman" panose="02020603050405020304" charset="0"/>
                <a:cs typeface="Times New Roman" panose="02020603050405020304" charset="0"/>
                <a:sym typeface="+mn-ea"/>
              </a:rPr>
              <a:t> Neighbourhood Longitude</a:t>
            </a:r>
            <a:endParaRPr lang="en-IN" sz="2100" dirty="0" smtClean="0">
              <a:latin typeface="Times New Roman" panose="02020603050405020304" charset="0"/>
              <a:cs typeface="Times New Roman" panose="02020603050405020304" charset="0"/>
            </a:endParaRPr>
          </a:p>
          <a:p>
            <a:pPr marL="914400" lvl="1" indent="-457200">
              <a:buFont typeface="+mj-lt"/>
              <a:buAutoNum type="arabicPeriod"/>
            </a:pPr>
            <a:r>
              <a:rPr lang="en-IN" sz="2100" dirty="0" smtClean="0">
                <a:latin typeface="Times New Roman" panose="02020603050405020304" charset="0"/>
                <a:cs typeface="Times New Roman" panose="02020603050405020304" charset="0"/>
                <a:sym typeface="+mn-ea"/>
              </a:rPr>
              <a:t> Venue </a:t>
            </a:r>
            <a:endParaRPr lang="en-IN" sz="2100" dirty="0" smtClean="0">
              <a:latin typeface="Times New Roman" panose="02020603050405020304" charset="0"/>
              <a:cs typeface="Times New Roman" panose="02020603050405020304" charset="0"/>
            </a:endParaRPr>
          </a:p>
          <a:p>
            <a:pPr marL="914400" lvl="1" indent="-457200">
              <a:buFont typeface="+mj-lt"/>
              <a:buAutoNum type="arabicPeriod"/>
            </a:pPr>
            <a:r>
              <a:rPr lang="en-IN" sz="2100" dirty="0" smtClean="0">
                <a:latin typeface="Times New Roman" panose="02020603050405020304" charset="0"/>
                <a:cs typeface="Times New Roman" panose="02020603050405020304" charset="0"/>
                <a:sym typeface="+mn-ea"/>
              </a:rPr>
              <a:t> Name of the venue e.g. the name of a store or restaurant</a:t>
            </a:r>
            <a:endParaRPr lang="en-IN" sz="2100" dirty="0" smtClean="0">
              <a:latin typeface="Times New Roman" panose="02020603050405020304" charset="0"/>
              <a:cs typeface="Times New Roman" panose="02020603050405020304" charset="0"/>
            </a:endParaRPr>
          </a:p>
          <a:p>
            <a:pPr marL="914400" lvl="1" indent="-457200">
              <a:buFont typeface="+mj-lt"/>
              <a:buAutoNum type="arabicPeriod"/>
            </a:pPr>
            <a:r>
              <a:rPr lang="en-IN" sz="2100" dirty="0" smtClean="0">
                <a:latin typeface="Times New Roman" panose="02020603050405020304" charset="0"/>
                <a:cs typeface="Times New Roman" panose="02020603050405020304" charset="0"/>
                <a:sym typeface="+mn-ea"/>
              </a:rPr>
              <a:t> Venue Latitude</a:t>
            </a:r>
            <a:endParaRPr lang="en-IN" sz="2100" dirty="0" smtClean="0">
              <a:latin typeface="Times New Roman" panose="02020603050405020304" charset="0"/>
              <a:cs typeface="Times New Roman" panose="02020603050405020304" charset="0"/>
            </a:endParaRPr>
          </a:p>
          <a:p>
            <a:pPr marL="914400" lvl="1" indent="-457200">
              <a:buFont typeface="+mj-lt"/>
              <a:buAutoNum type="arabicPeriod"/>
            </a:pPr>
            <a:r>
              <a:rPr lang="en-IN" sz="2100" dirty="0" smtClean="0">
                <a:latin typeface="Times New Roman" panose="02020603050405020304" charset="0"/>
                <a:cs typeface="Times New Roman" panose="02020603050405020304" charset="0"/>
                <a:sym typeface="+mn-ea"/>
              </a:rPr>
              <a:t> Venue Longitude </a:t>
            </a:r>
            <a:endParaRPr lang="en-IN" sz="2100" dirty="0" smtClean="0">
              <a:latin typeface="Times New Roman" panose="02020603050405020304" charset="0"/>
              <a:cs typeface="Times New Roman" panose="02020603050405020304" charset="0"/>
            </a:endParaRPr>
          </a:p>
          <a:p>
            <a:pPr marL="914400" lvl="1" indent="-457200">
              <a:buFont typeface="+mj-lt"/>
              <a:buAutoNum type="arabicPeriod"/>
            </a:pPr>
            <a:r>
              <a:rPr lang="en-IN" sz="2100" dirty="0" smtClean="0">
                <a:latin typeface="Times New Roman" panose="02020603050405020304" charset="0"/>
                <a:cs typeface="Times New Roman" panose="02020603050405020304" charset="0"/>
                <a:sym typeface="+mn-ea"/>
              </a:rPr>
              <a:t>Venue Category</a:t>
            </a:r>
            <a:endParaRPr lang="en-IN" sz="2100" dirty="0">
              <a:latin typeface="Times New Roman" panose="02020603050405020304" charset="0"/>
              <a:cs typeface="Times New Roman" panose="02020603050405020304" charset="0"/>
            </a:endParaRPr>
          </a:p>
          <a:p>
            <a:pPr marL="457200" indent="-457200">
              <a:buFont typeface="+mj-lt"/>
              <a:buAutoNum type="arabicPeriod"/>
            </a:pP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smtClean="0">
                <a:latin typeface="Times New Roman" panose="02020603050405020304" charset="0"/>
                <a:cs typeface="Times New Roman" panose="02020603050405020304" charset="0"/>
                <a:sym typeface="+mn-ea"/>
              </a:rPr>
              <a:t>Map of Scarborough</a:t>
            </a:r>
            <a:endParaRPr lang="en-US">
              <a:latin typeface="Times New Roman" panose="02020603050405020304" charset="0"/>
              <a:cs typeface="Times New Roman" panose="02020603050405020304" charset="0"/>
            </a:endParaRPr>
          </a:p>
        </p:txBody>
      </p:sp>
      <p:pic>
        <p:nvPicPr>
          <p:cNvPr id="6" name="Content Placeholder 5" descr="Screenshot (78)"/>
          <p:cNvPicPr>
            <a:picLocks noChangeAspect="1"/>
          </p:cNvPicPr>
          <p:nvPr>
            <p:ph idx="1"/>
          </p:nvPr>
        </p:nvPicPr>
        <p:blipFill>
          <a:blip r:embed="rId1"/>
          <a:stretch>
            <a:fillRect/>
          </a:stretch>
        </p:blipFill>
        <p:spPr>
          <a:xfrm>
            <a:off x="2090420" y="1226185"/>
            <a:ext cx="8648065" cy="52343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smtClean="0">
                <a:latin typeface="Times New Roman" panose="02020603050405020304" charset="0"/>
                <a:cs typeface="Times New Roman" panose="02020603050405020304" charset="0"/>
                <a:sym typeface="+mn-ea"/>
              </a:rPr>
              <a:t>METHODOLOGY </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None/>
            </a:pPr>
            <a:r>
              <a:rPr lang="en-IN" sz="2400" dirty="0" smtClean="0">
                <a:latin typeface="Times New Roman" panose="02020603050405020304" charset="0"/>
                <a:cs typeface="Times New Roman" panose="02020603050405020304" charset="0"/>
                <a:sym typeface="+mn-ea"/>
              </a:rPr>
              <a:t>Clustering Approach:</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To compare the similarities of two cities, we decided to explore neighbourhoods, segment them, and group them into clusters to find similar neighbourhoods in a big city like New York and Toronto. </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r>
              <a:rPr lang="en-IN" sz="2400" dirty="0" smtClean="0">
                <a:latin typeface="Times New Roman" panose="02020603050405020304" charset="0"/>
                <a:cs typeface="Times New Roman" panose="02020603050405020304" charset="0"/>
                <a:sym typeface="+mn-ea"/>
              </a:rPr>
              <a:t>To be able to do that, we need to cluster data which is a form of unsupervised machine learning: k-means clustering algorithm.</a:t>
            </a:r>
            <a:endParaRPr lang="en-IN" sz="2400" dirty="0" smtClean="0">
              <a:latin typeface="Times New Roman" panose="02020603050405020304" charset="0"/>
              <a:cs typeface="Times New Roman" panose="02020603050405020304" charset="0"/>
            </a:endParaRPr>
          </a:p>
          <a:p>
            <a:pPr>
              <a:buFont typeface="Wingdings" panose="05000000000000000000" charset="0"/>
              <a:buChar char="§"/>
            </a:pPr>
            <a:endParaRPr lang="en-IN" sz="2400" dirty="0" smtClean="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smtClean="0">
                <a:latin typeface="Times New Roman" panose="02020603050405020304" charset="0"/>
                <a:cs typeface="Times New Roman" panose="02020603050405020304" charset="0"/>
                <a:sym typeface="+mn-ea"/>
              </a:rPr>
              <a:t>K-MEANS CLUSTERING</a:t>
            </a:r>
            <a:endParaRPr lang="en-IN" dirty="0" smtClean="0">
              <a:latin typeface="Times New Roman" panose="02020603050405020304" charset="0"/>
              <a:cs typeface="Times New Roman" panose="02020603050405020304" charset="0"/>
              <a:sym typeface="+mn-ea"/>
            </a:endParaRPr>
          </a:p>
        </p:txBody>
      </p:sp>
      <p:pic>
        <p:nvPicPr>
          <p:cNvPr id="6" name="Content Placeholder 5" descr="Screenshot (81)"/>
          <p:cNvPicPr>
            <a:picLocks noChangeAspect="1"/>
          </p:cNvPicPr>
          <p:nvPr>
            <p:ph idx="1"/>
          </p:nvPr>
        </p:nvPicPr>
        <p:blipFill>
          <a:blip r:embed="rId1"/>
          <a:stretch>
            <a:fillRect/>
          </a:stretch>
        </p:blipFill>
        <p:spPr>
          <a:xfrm>
            <a:off x="609600" y="1616075"/>
            <a:ext cx="10972800" cy="4051300"/>
          </a:xfrm>
          <a:prstGeom prst="rect">
            <a:avLst/>
          </a:prstGeom>
        </p:spPr>
      </p:pic>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3980</Words>
  <Application>WPS Presentation</Application>
  <PresentationFormat>Widescreen</PresentationFormat>
  <Paragraphs>99</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Microsoft YaHei</vt:lpstr>
      <vt:lpstr>Arial Unicode MS</vt:lpstr>
      <vt:lpstr>Calibri</vt:lpstr>
      <vt:lpstr>Times New Roman</vt:lpstr>
      <vt:lpstr>Wingdings</vt:lpstr>
      <vt:lpstr>Malgun Gothic</vt:lpstr>
      <vt:lpstr>Data Pie Charts</vt:lpstr>
      <vt:lpstr>Capstone Project – The Battle of Neighborhoods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
  <cp:lastModifiedBy>ritika</cp:lastModifiedBy>
  <cp:revision>7</cp:revision>
  <dcterms:created xsi:type="dcterms:W3CDTF">2021-06-12T14:36:00Z</dcterms:created>
  <dcterms:modified xsi:type="dcterms:W3CDTF">2021-06-13T11:15:39Z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