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6A20D7-E244-A942-8191-3A9A1BF85AF8}">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7" autoAdjust="0"/>
    <p:restoredTop sz="92190" autoAdjust="0"/>
  </p:normalViewPr>
  <p:slideViewPr>
    <p:cSldViewPr snapToGrid="0" snapToObjects="1">
      <p:cViewPr varScale="1">
        <p:scale>
          <a:sx n="91" d="100"/>
          <a:sy n="91" d="100"/>
        </p:scale>
        <p:origin x="-13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82DED-A3A8-0D41-BD23-EE538EAD58E5}" type="datetimeFigureOut">
              <a:rPr lang="en-US" smtClean="0"/>
              <a:t>9/2/16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F74E6-65C2-D141-9D75-4180D2C20632}" type="slidenum">
              <a:rPr lang="en-US" smtClean="0"/>
              <a:t>‹#›</a:t>
            </a:fld>
            <a:endParaRPr lang="en-US"/>
          </a:p>
        </p:txBody>
      </p:sp>
    </p:spTree>
    <p:extLst>
      <p:ext uri="{BB962C8B-B14F-4D97-AF65-F5344CB8AC3E}">
        <p14:creationId xmlns:p14="http://schemas.microsoft.com/office/powerpoint/2010/main" val="32384755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am going to give you a brief introduction on </a:t>
            </a:r>
            <a:r>
              <a:rPr lang="en-US" baseline="0" dirty="0" err="1" smtClean="0"/>
              <a:t>OpenCV</a:t>
            </a:r>
            <a:r>
              <a:rPr lang="en-US" baseline="0" dirty="0" smtClean="0"/>
              <a:t> and show some real time examples. For the last 15 minutes, I’ll talk a little about the monster in this box. </a:t>
            </a:r>
          </a:p>
          <a:p>
            <a:endParaRPr lang="en-US" dirty="0"/>
          </a:p>
        </p:txBody>
      </p:sp>
      <p:sp>
        <p:nvSpPr>
          <p:cNvPr id="4" name="Slide Number Placeholder 3"/>
          <p:cNvSpPr>
            <a:spLocks noGrp="1"/>
          </p:cNvSpPr>
          <p:nvPr>
            <p:ph type="sldNum" sz="quarter" idx="10"/>
          </p:nvPr>
        </p:nvSpPr>
        <p:spPr/>
        <p:txBody>
          <a:bodyPr/>
          <a:lstStyle/>
          <a:p>
            <a:fld id="{A07F74E6-65C2-D141-9D75-4180D2C20632}" type="slidenum">
              <a:rPr lang="en-US" smtClean="0"/>
              <a:t>1</a:t>
            </a:fld>
            <a:endParaRPr lang="en-US"/>
          </a:p>
        </p:txBody>
      </p:sp>
    </p:spTree>
    <p:extLst>
      <p:ext uri="{BB962C8B-B14F-4D97-AF65-F5344CB8AC3E}">
        <p14:creationId xmlns:p14="http://schemas.microsoft.com/office/powerpoint/2010/main" val="50739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OpenCV</a:t>
            </a:r>
            <a:r>
              <a:rPr lang="en-US" sz="1200" kern="1200" dirty="0" smtClean="0">
                <a:solidFill>
                  <a:schemeClr val="tx1"/>
                </a:solidFill>
                <a:latin typeface="+mn-lt"/>
                <a:ea typeface="+mn-ea"/>
                <a:cs typeface="+mn-cs"/>
              </a:rPr>
              <a:t> was started at Intel in 1999 by </a:t>
            </a:r>
            <a:r>
              <a:rPr lang="en-US" sz="1200" b="1" kern="1200" dirty="0" smtClean="0">
                <a:solidFill>
                  <a:schemeClr val="tx1"/>
                </a:solidFill>
                <a:latin typeface="+mn-lt"/>
                <a:ea typeface="+mn-ea"/>
                <a:cs typeface="+mn-cs"/>
              </a:rPr>
              <a:t>Gary </a:t>
            </a:r>
            <a:r>
              <a:rPr lang="en-US" sz="1200" b="1" kern="1200" dirty="0" err="1" smtClean="0">
                <a:solidFill>
                  <a:schemeClr val="tx1"/>
                </a:solidFill>
                <a:latin typeface="+mn-lt"/>
                <a:ea typeface="+mn-ea"/>
                <a:cs typeface="+mn-cs"/>
              </a:rPr>
              <a:t>Bradsky</a:t>
            </a:r>
            <a:r>
              <a:rPr lang="en-US" sz="1200" b="0" kern="1200" dirty="0" smtClean="0">
                <a:solidFill>
                  <a:schemeClr val="tx1"/>
                </a:solidFill>
                <a:latin typeface="+mn-lt"/>
                <a:ea typeface="+mn-ea"/>
                <a:cs typeface="+mn-cs"/>
              </a:rPr>
              <a:t> and the first release came out in 2000. </a:t>
            </a:r>
            <a:r>
              <a:rPr lang="en-US" sz="1200" b="1" kern="1200" dirty="0" err="1" smtClean="0">
                <a:solidFill>
                  <a:schemeClr val="tx1"/>
                </a:solidFill>
                <a:latin typeface="+mn-lt"/>
                <a:ea typeface="+mn-ea"/>
                <a:cs typeface="+mn-cs"/>
              </a:rPr>
              <a:t>Vadim</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Pisarevsky</a:t>
            </a:r>
            <a:r>
              <a:rPr lang="en-US" sz="1200" b="0" kern="1200" dirty="0" smtClean="0">
                <a:solidFill>
                  <a:schemeClr val="tx1"/>
                </a:solidFill>
                <a:latin typeface="+mn-lt"/>
                <a:ea typeface="+mn-ea"/>
                <a:cs typeface="+mn-cs"/>
              </a:rPr>
              <a:t> joined Gary </a:t>
            </a:r>
            <a:r>
              <a:rPr lang="en-US" sz="1200" b="0" kern="1200" dirty="0" err="1" smtClean="0">
                <a:solidFill>
                  <a:schemeClr val="tx1"/>
                </a:solidFill>
                <a:latin typeface="+mn-lt"/>
                <a:ea typeface="+mn-ea"/>
                <a:cs typeface="+mn-cs"/>
              </a:rPr>
              <a:t>Bradsky</a:t>
            </a:r>
            <a:r>
              <a:rPr lang="en-US" sz="1200" b="0" kern="1200" dirty="0" smtClean="0">
                <a:solidFill>
                  <a:schemeClr val="tx1"/>
                </a:solidFill>
                <a:latin typeface="+mn-lt"/>
                <a:ea typeface="+mn-ea"/>
                <a:cs typeface="+mn-cs"/>
              </a:rPr>
              <a:t> to manage Intel’s Russian software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 team. In 2005,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 was used on Stanley, the vehicle who won 2005 DARPA Grand Challenge. Later its active development continued under the support of Willow Garage, with Gary </a:t>
            </a:r>
            <a:r>
              <a:rPr lang="en-US" sz="1200" b="0" kern="1200" dirty="0" err="1" smtClean="0">
                <a:solidFill>
                  <a:schemeClr val="tx1"/>
                </a:solidFill>
                <a:latin typeface="+mn-lt"/>
                <a:ea typeface="+mn-ea"/>
                <a:cs typeface="+mn-cs"/>
              </a:rPr>
              <a:t>Bradsky</a:t>
            </a:r>
            <a:r>
              <a:rPr lang="en-US" sz="1200" b="0" kern="1200" dirty="0" smtClean="0">
                <a:solidFill>
                  <a:schemeClr val="tx1"/>
                </a:solidFill>
                <a:latin typeface="+mn-lt"/>
                <a:ea typeface="+mn-ea"/>
                <a:cs typeface="+mn-cs"/>
              </a:rPr>
              <a:t> and </a:t>
            </a:r>
            <a:r>
              <a:rPr lang="en-US" sz="1200" b="0" kern="1200" dirty="0" err="1" smtClean="0">
                <a:solidFill>
                  <a:schemeClr val="tx1"/>
                </a:solidFill>
                <a:latin typeface="+mn-lt"/>
                <a:ea typeface="+mn-ea"/>
                <a:cs typeface="+mn-cs"/>
              </a:rPr>
              <a:t>Vadim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Pisarevsky</a:t>
            </a:r>
            <a:r>
              <a:rPr lang="en-US" sz="1200" b="0" kern="1200" dirty="0" smtClean="0">
                <a:solidFill>
                  <a:schemeClr val="tx1"/>
                </a:solidFill>
                <a:latin typeface="+mn-lt"/>
                <a:ea typeface="+mn-ea"/>
                <a:cs typeface="+mn-cs"/>
              </a:rPr>
              <a:t> leading the project. Right now,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 supports a lot of algorithms related to Computer Vision and Machine Learning and it is expanding day-by-day.</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Currently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 supports a wide variety of programming languages like C++, Python, Java </a:t>
            </a:r>
            <a:r>
              <a:rPr lang="en-US" sz="1200" b="0" kern="1200" dirty="0" err="1" smtClean="0">
                <a:solidFill>
                  <a:schemeClr val="tx1"/>
                </a:solidFill>
                <a:latin typeface="+mn-lt"/>
                <a:ea typeface="+mn-ea"/>
                <a:cs typeface="+mn-cs"/>
              </a:rPr>
              <a:t>etc</a:t>
            </a:r>
            <a:r>
              <a:rPr lang="en-US" sz="1200" b="0" kern="1200" dirty="0" smtClean="0">
                <a:solidFill>
                  <a:schemeClr val="tx1"/>
                </a:solidFill>
                <a:latin typeface="+mn-lt"/>
                <a:ea typeface="+mn-ea"/>
                <a:cs typeface="+mn-cs"/>
              </a:rPr>
              <a:t> and is available on different platforms including Windows, Linux, OS X, Android, </a:t>
            </a:r>
            <a:r>
              <a:rPr lang="en-US" sz="1200" b="0" kern="1200" dirty="0" err="1" smtClean="0">
                <a:solidFill>
                  <a:schemeClr val="tx1"/>
                </a:solidFill>
                <a:latin typeface="+mn-lt"/>
                <a:ea typeface="+mn-ea"/>
                <a:cs typeface="+mn-cs"/>
              </a:rPr>
              <a:t>iOS</a:t>
            </a:r>
            <a:r>
              <a:rPr lang="en-US" sz="1200" b="0" kern="1200" dirty="0" smtClean="0">
                <a:solidFill>
                  <a:schemeClr val="tx1"/>
                </a:solidFill>
                <a:latin typeface="+mn-lt"/>
                <a:ea typeface="+mn-ea"/>
                <a:cs typeface="+mn-cs"/>
              </a:rPr>
              <a:t> etc. Also, interfaces based on CUDA and </a:t>
            </a:r>
            <a:r>
              <a:rPr lang="en-US" sz="1200" b="0" kern="1200" dirty="0" err="1" smtClean="0">
                <a:solidFill>
                  <a:schemeClr val="tx1"/>
                </a:solidFill>
                <a:latin typeface="+mn-lt"/>
                <a:ea typeface="+mn-ea"/>
                <a:cs typeface="+mn-cs"/>
              </a:rPr>
              <a:t>OpenCL</a:t>
            </a:r>
            <a:r>
              <a:rPr lang="en-US" sz="1200" b="0" kern="1200" dirty="0" smtClean="0">
                <a:solidFill>
                  <a:schemeClr val="tx1"/>
                </a:solidFill>
                <a:latin typeface="+mn-lt"/>
                <a:ea typeface="+mn-ea"/>
                <a:cs typeface="+mn-cs"/>
              </a:rPr>
              <a:t> are also under active development for high-speed GPU operations.</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-Python is the Python API of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 It combines the best qualities of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 C++ API and Python language.</a:t>
            </a:r>
            <a:endParaRPr lang="en-US" dirty="0"/>
          </a:p>
        </p:txBody>
      </p:sp>
      <p:sp>
        <p:nvSpPr>
          <p:cNvPr id="4" name="Slide Number Placeholder 3"/>
          <p:cNvSpPr>
            <a:spLocks noGrp="1"/>
          </p:cNvSpPr>
          <p:nvPr>
            <p:ph type="sldNum" sz="quarter" idx="10"/>
          </p:nvPr>
        </p:nvSpPr>
        <p:spPr/>
        <p:txBody>
          <a:bodyPr/>
          <a:lstStyle/>
          <a:p>
            <a:fld id="{A07F74E6-65C2-D141-9D75-4180D2C20632}" type="slidenum">
              <a:rPr lang="en-US" smtClean="0"/>
              <a:t>2</a:t>
            </a:fld>
            <a:endParaRPr lang="en-US"/>
          </a:p>
        </p:txBody>
      </p:sp>
    </p:spTree>
    <p:extLst>
      <p:ext uri="{BB962C8B-B14F-4D97-AF65-F5344CB8AC3E}">
        <p14:creationId xmlns:p14="http://schemas.microsoft.com/office/powerpoint/2010/main" val="266190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Python is a general purpose programming language started by </a:t>
            </a:r>
            <a:r>
              <a:rPr lang="en-US" sz="1200" b="1" kern="1200" dirty="0" smtClean="0">
                <a:solidFill>
                  <a:schemeClr val="tx1"/>
                </a:solidFill>
                <a:latin typeface="+mn-lt"/>
                <a:ea typeface="+mn-ea"/>
                <a:cs typeface="+mn-cs"/>
              </a:rPr>
              <a:t>Guido van </a:t>
            </a:r>
            <a:r>
              <a:rPr lang="en-US" sz="1200" b="1" kern="1200" dirty="0" err="1" smtClean="0">
                <a:solidFill>
                  <a:schemeClr val="tx1"/>
                </a:solidFill>
                <a:latin typeface="+mn-lt"/>
                <a:ea typeface="+mn-ea"/>
                <a:cs typeface="+mn-cs"/>
              </a:rPr>
              <a:t>Rossum</a:t>
            </a:r>
            <a:r>
              <a:rPr lang="en-US" sz="1200" b="0" kern="1200" dirty="0" smtClean="0">
                <a:solidFill>
                  <a:schemeClr val="tx1"/>
                </a:solidFill>
                <a:latin typeface="+mn-lt"/>
                <a:ea typeface="+mn-ea"/>
                <a:cs typeface="+mn-cs"/>
              </a:rPr>
              <a:t>, which became very popular in short time mainly because of its simplicity and code readability. It enables the programmer to express his ideas in fewer lines of code without reducing any readability.</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Compared to other languages like C/C++, Python is slower. But another important feature of Python is that it can be easily extended with C/C++. This feature helps us to write computationally intensive codes in C/C++ and create a Python wrapper for it so that we can use these wrappers as Python modules. This gives us two advantages: first, our code is as fast as original C/C++ code (since it is the actual C++ code working in background) and second, it is very easy to code in Python. This is how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-Python works, it is a Python wrapper around original C++ implementation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get a complete picture of what is happening in background, a good knowledge of Python/C API is required. Good news is,</a:t>
            </a:r>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07F74E6-65C2-D141-9D75-4180D2C20632}" type="slidenum">
              <a:rPr lang="en-US" smtClean="0"/>
              <a:t>3</a:t>
            </a:fld>
            <a:endParaRPr lang="en-US"/>
          </a:p>
        </p:txBody>
      </p:sp>
    </p:spTree>
    <p:extLst>
      <p:ext uri="{BB962C8B-B14F-4D97-AF65-F5344CB8AC3E}">
        <p14:creationId xmlns:p14="http://schemas.microsoft.com/office/powerpoint/2010/main" val="3500708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And the support of Numpy makes the task more easier. </a:t>
            </a:r>
            <a:r>
              <a:rPr lang="en-US" sz="1200" b="1" kern="1200" dirty="0" smtClean="0">
                <a:solidFill>
                  <a:schemeClr val="tx1"/>
                </a:solidFill>
                <a:latin typeface="+mn-lt"/>
                <a:ea typeface="+mn-ea"/>
                <a:cs typeface="+mn-cs"/>
              </a:rPr>
              <a:t>Numpy</a:t>
            </a:r>
            <a:r>
              <a:rPr lang="en-US" sz="1200" b="0" kern="1200" dirty="0" smtClean="0">
                <a:solidFill>
                  <a:schemeClr val="tx1"/>
                </a:solidFill>
                <a:latin typeface="+mn-lt"/>
                <a:ea typeface="+mn-ea"/>
                <a:cs typeface="+mn-cs"/>
              </a:rPr>
              <a:t> is a highly optimized library for numerical operations. It gives a MATLAB-style syntax. All the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 array structures are converted to-and-from Numpy arrays. So whatever operations you can do in Numpy, you can combine it with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 which increases number of weapons in your arsenal. Besides that, several other libraries like </a:t>
            </a:r>
            <a:r>
              <a:rPr lang="en-US" sz="1200" b="0" kern="1200" dirty="0" err="1" smtClean="0">
                <a:solidFill>
                  <a:schemeClr val="tx1"/>
                </a:solidFill>
                <a:latin typeface="+mn-lt"/>
                <a:ea typeface="+mn-ea"/>
                <a:cs typeface="+mn-cs"/>
              </a:rPr>
              <a:t>SciPy</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Matplotlib</a:t>
            </a:r>
            <a:r>
              <a:rPr lang="en-US" sz="1200" b="0" kern="1200" dirty="0" smtClean="0">
                <a:solidFill>
                  <a:schemeClr val="tx1"/>
                </a:solidFill>
                <a:latin typeface="+mn-lt"/>
                <a:ea typeface="+mn-ea"/>
                <a:cs typeface="+mn-cs"/>
              </a:rPr>
              <a:t> which supports Numpy can be used with this.</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So </a:t>
            </a:r>
            <a:r>
              <a:rPr lang="en-US" sz="1200" b="0" kern="1200" dirty="0" err="1" smtClean="0">
                <a:solidFill>
                  <a:schemeClr val="tx1"/>
                </a:solidFill>
                <a:latin typeface="+mn-lt"/>
                <a:ea typeface="+mn-ea"/>
                <a:cs typeface="+mn-cs"/>
              </a:rPr>
              <a:t>OpenCV</a:t>
            </a:r>
            <a:r>
              <a:rPr lang="en-US" sz="1200" b="0" kern="1200" dirty="0" smtClean="0">
                <a:solidFill>
                  <a:schemeClr val="tx1"/>
                </a:solidFill>
                <a:latin typeface="+mn-lt"/>
                <a:ea typeface="+mn-ea"/>
                <a:cs typeface="+mn-cs"/>
              </a:rPr>
              <a:t>-Python is an appropriate tool for fast prototyping of computer vision problems.</a:t>
            </a:r>
          </a:p>
          <a:p>
            <a:endParaRPr lang="en-US" dirty="0" smtClean="0"/>
          </a:p>
          <a:p>
            <a:r>
              <a:rPr lang="en-US" dirty="0" smtClean="0"/>
              <a:t>Question:</a:t>
            </a:r>
            <a:r>
              <a:rPr lang="en-US" baseline="0" dirty="0" smtClean="0"/>
              <a:t> </a:t>
            </a:r>
            <a:r>
              <a:rPr lang="en-US" baseline="0" dirty="0" err="1" smtClean="0"/>
              <a:t>BigO</a:t>
            </a:r>
            <a:r>
              <a:rPr lang="en-US" baseline="0" dirty="0" smtClean="0"/>
              <a:t> notation for graphical problems</a:t>
            </a:r>
            <a:endParaRPr lang="en-US" dirty="0" smtClean="0"/>
          </a:p>
          <a:p>
            <a:r>
              <a:rPr lang="en-US" dirty="0" smtClean="0"/>
              <a:t>Problem</a:t>
            </a:r>
            <a:r>
              <a:rPr lang="en-US" baseline="0" dirty="0" smtClean="0"/>
              <a:t> s</a:t>
            </a:r>
            <a:r>
              <a:rPr lang="en-US" dirty="0" smtClean="0"/>
              <a:t>cale: Small to large (O(N^2))</a:t>
            </a:r>
            <a:r>
              <a:rPr lang="en-US" baseline="0" dirty="0" smtClean="0"/>
              <a:t> p</a:t>
            </a:r>
            <a:r>
              <a:rPr lang="en-US" dirty="0" smtClean="0"/>
              <a:t>erformance concerns</a:t>
            </a:r>
            <a:endParaRPr lang="en-US" dirty="0"/>
          </a:p>
        </p:txBody>
      </p:sp>
      <p:sp>
        <p:nvSpPr>
          <p:cNvPr id="4" name="Slide Number Placeholder 3"/>
          <p:cNvSpPr>
            <a:spLocks noGrp="1"/>
          </p:cNvSpPr>
          <p:nvPr>
            <p:ph type="sldNum" sz="quarter" idx="10"/>
          </p:nvPr>
        </p:nvSpPr>
        <p:spPr/>
        <p:txBody>
          <a:bodyPr/>
          <a:lstStyle/>
          <a:p>
            <a:fld id="{A07F74E6-65C2-D141-9D75-4180D2C20632}" type="slidenum">
              <a:rPr lang="en-US" smtClean="0"/>
              <a:t>4</a:t>
            </a:fld>
            <a:endParaRPr lang="en-US"/>
          </a:p>
        </p:txBody>
      </p:sp>
    </p:spTree>
    <p:extLst>
      <p:ext uri="{BB962C8B-B14F-4D97-AF65-F5344CB8AC3E}">
        <p14:creationId xmlns:p14="http://schemas.microsoft.com/office/powerpoint/2010/main" val="1918437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are really interested in developing algorithms, you may want to understand all the math behind the functions. But for this class</a:t>
            </a:r>
            <a:r>
              <a:rPr lang="en-US" dirty="0" smtClean="0"/>
              <a:t>, we wan</a:t>
            </a:r>
            <a:r>
              <a:rPr lang="en-US" baseline="0" dirty="0" smtClean="0"/>
              <a:t>t to focus more on using computer vision algorithms to make useful applications. You do need to understand the input and output arguments of each library function, but the more important skill is to link them seamlessly. </a:t>
            </a:r>
          </a:p>
        </p:txBody>
      </p:sp>
      <p:sp>
        <p:nvSpPr>
          <p:cNvPr id="4" name="Slide Number Placeholder 3"/>
          <p:cNvSpPr>
            <a:spLocks noGrp="1"/>
          </p:cNvSpPr>
          <p:nvPr>
            <p:ph type="sldNum" sz="quarter" idx="10"/>
          </p:nvPr>
        </p:nvSpPr>
        <p:spPr/>
        <p:txBody>
          <a:bodyPr/>
          <a:lstStyle/>
          <a:p>
            <a:fld id="{A07F74E6-65C2-D141-9D75-4180D2C20632}" type="slidenum">
              <a:rPr lang="en-US" smtClean="0"/>
              <a:t>5</a:t>
            </a:fld>
            <a:endParaRPr lang="en-US"/>
          </a:p>
        </p:txBody>
      </p:sp>
    </p:spTree>
    <p:extLst>
      <p:ext uri="{BB962C8B-B14F-4D97-AF65-F5344CB8AC3E}">
        <p14:creationId xmlns:p14="http://schemas.microsoft.com/office/powerpoint/2010/main" val="137193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455613"/>
            <a:ext cx="7772400" cy="1600200"/>
          </a:xfrm>
        </p:spPr>
        <p:txBody>
          <a:bodyPr anchor="b"/>
          <a:lstStyle>
            <a:lvl1pPr algn="ctr">
              <a:defRPr sz="4000">
                <a:latin typeface="Times New Roman" pitchFamily="-112"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371600" y="2513013"/>
            <a:ext cx="6400800" cy="914400"/>
          </a:xfrm>
        </p:spPr>
        <p:txBody>
          <a:bodyPr/>
          <a:lstStyle>
            <a:lvl1pPr algn="ctr">
              <a:defRPr b="0">
                <a:solidFill>
                  <a:schemeClr val="tx2"/>
                </a:solidFill>
              </a:defRPr>
            </a:lvl1pPr>
          </a:lstStyle>
          <a:p>
            <a:r>
              <a:rPr lang="en-US" smtClean="0"/>
              <a:t>Click to edit Master subtitle style</a:t>
            </a:r>
            <a:endParaRPr lang="en-US"/>
          </a:p>
        </p:txBody>
      </p:sp>
      <p:sp>
        <p:nvSpPr>
          <p:cNvPr id="3080" name="Rectangle 8"/>
          <p:cNvSpPr>
            <a:spLocks noChangeArrowheads="1"/>
          </p:cNvSpPr>
          <p:nvPr/>
        </p:nvSpPr>
        <p:spPr bwMode="auto">
          <a:xfrm>
            <a:off x="0" y="6172200"/>
            <a:ext cx="9140825" cy="685800"/>
          </a:xfrm>
          <a:prstGeom prst="rect">
            <a:avLst/>
          </a:prstGeom>
          <a:solidFill>
            <a:srgbClr val="9E7E38"/>
          </a:solidFill>
          <a:ln w="9525">
            <a:solidFill>
              <a:srgbClr val="9E7E38"/>
            </a:solidFill>
            <a:miter lim="800000"/>
            <a:headEnd/>
            <a:tailEnd/>
          </a:ln>
          <a:effectLst/>
        </p:spPr>
        <p:txBody>
          <a:bodyPr wrap="none" anchor="ctr">
            <a:prstTxWarp prst="textNoShape">
              <a:avLst/>
            </a:prstTxWarp>
          </a:bodyPr>
          <a:lstStyle/>
          <a:p>
            <a:endParaRPr lang="en-US"/>
          </a:p>
        </p:txBody>
      </p:sp>
      <p:sp>
        <p:nvSpPr>
          <p:cNvPr id="3079" name="Line 7"/>
          <p:cNvSpPr>
            <a:spLocks noChangeShapeType="1"/>
          </p:cNvSpPr>
          <p:nvPr/>
        </p:nvSpPr>
        <p:spPr bwMode="auto">
          <a:xfrm>
            <a:off x="2286000" y="2284413"/>
            <a:ext cx="4570413" cy="0"/>
          </a:xfrm>
          <a:prstGeom prst="line">
            <a:avLst/>
          </a:prstGeom>
          <a:noFill/>
          <a:ln w="25400">
            <a:solidFill>
              <a:srgbClr val="9E7E38"/>
            </a:solidFill>
            <a:round/>
            <a:headEnd/>
            <a:tailEnd/>
          </a:ln>
          <a:effectLst/>
        </p:spPr>
        <p:txBody>
          <a:bodyPr>
            <a:prstTxWarp prst="textNoShape">
              <a:avLst/>
            </a:prstTxWarp>
          </a:bodyPr>
          <a:lstStyle/>
          <a:p>
            <a:endParaRPr lang="en-US"/>
          </a:p>
        </p:txBody>
      </p:sp>
      <p:pic>
        <p:nvPicPr>
          <p:cNvPr id="3082" name="Picture 10" descr="wfu"/>
          <p:cNvPicPr>
            <a:picLocks noChangeAspect="1" noChangeArrowheads="1"/>
          </p:cNvPicPr>
          <p:nvPr/>
        </p:nvPicPr>
        <p:blipFill>
          <a:blip r:embed="rId2"/>
          <a:srcRect/>
          <a:stretch>
            <a:fillRect/>
          </a:stretch>
        </p:blipFill>
        <p:spPr bwMode="auto">
          <a:xfrm>
            <a:off x="3162300" y="4191000"/>
            <a:ext cx="2819400" cy="1568450"/>
          </a:xfrm>
          <a:prstGeom prst="rect">
            <a:avLst/>
          </a:prstGeom>
          <a:noFill/>
        </p:spPr>
      </p:pic>
      <p:sp>
        <p:nvSpPr>
          <p:cNvPr id="3077" name="Rectangle 5"/>
          <p:cNvSpPr>
            <a:spLocks noGrp="1" noChangeArrowheads="1"/>
          </p:cNvSpPr>
          <p:nvPr>
            <p:ph type="ftr" sz="quarter" idx="3"/>
          </p:nvPr>
        </p:nvSpPr>
        <p:spPr bwMode="auto">
          <a:xfrm>
            <a:off x="457200" y="6169025"/>
            <a:ext cx="8229600" cy="685800"/>
          </a:xfrm>
          <a:prstGeom prst="rect">
            <a:avLst/>
          </a:prstGeom>
          <a:noFill/>
          <a:ln>
            <a:miter lim="800000"/>
            <a:headEnd/>
            <a:tailEnd/>
          </a:ln>
        </p:spPr>
        <p:txBody>
          <a:bodyPr vert="horz" wrap="square" lIns="91440" tIns="45720" rIns="91440" bIns="45720" numCol="1" anchor="ctr" anchorCtr="1" compatLnSpc="1">
            <a:prstTxWarp prst="textNoShape">
              <a:avLst/>
            </a:prstTxWarp>
          </a:bodyPr>
          <a:lstStyle>
            <a:lvl1pPr>
              <a:spcBef>
                <a:spcPct val="0"/>
              </a:spcBef>
              <a:defRPr sz="1600">
                <a:solidFill>
                  <a:schemeClr val="tx2"/>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0"/>
            <a:ext cx="2055812"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DE8"/>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5613" y="1600200"/>
            <a:ext cx="8226425"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Subhead Goes Here</a:t>
            </a:r>
          </a:p>
          <a:p>
            <a:pPr lvl="0"/>
            <a:endParaRPr lang="en-US"/>
          </a:p>
        </p:txBody>
      </p:sp>
      <p:sp>
        <p:nvSpPr>
          <p:cNvPr id="1031" name="Rectangle 7"/>
          <p:cNvSpPr>
            <a:spLocks noChangeArrowheads="1"/>
          </p:cNvSpPr>
          <p:nvPr/>
        </p:nvSpPr>
        <p:spPr bwMode="auto">
          <a:xfrm>
            <a:off x="0" y="0"/>
            <a:ext cx="9140825" cy="914400"/>
          </a:xfrm>
          <a:prstGeom prst="rect">
            <a:avLst/>
          </a:prstGeom>
          <a:solidFill>
            <a:srgbClr val="9E7E38"/>
          </a:solidFill>
          <a:ln w="9525">
            <a:solidFill>
              <a:srgbClr val="9E7E38"/>
            </a:solidFill>
            <a:miter lim="800000"/>
            <a:headEnd/>
            <a:tailEnd/>
          </a:ln>
          <a:effectLst/>
        </p:spPr>
        <p:txBody>
          <a:bodyPr wrap="none" anchor="ctr">
            <a:prstTxWarp prst="textNoShape">
              <a:avLst/>
            </a:prstTxWarp>
          </a:bodyPr>
          <a:lstStyle/>
          <a:p>
            <a:endParaRPr lang="en-US"/>
          </a:p>
        </p:txBody>
      </p:sp>
      <p:sp>
        <p:nvSpPr>
          <p:cNvPr id="1026" name="Rectangle 2"/>
          <p:cNvSpPr>
            <a:spLocks noGrp="1" noChangeArrowheads="1"/>
          </p:cNvSpPr>
          <p:nvPr>
            <p:ph type="title"/>
          </p:nvPr>
        </p:nvSpPr>
        <p:spPr bwMode="auto">
          <a:xfrm>
            <a:off x="3198813" y="0"/>
            <a:ext cx="5484812"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 GOES HERE</a:t>
            </a:r>
          </a:p>
        </p:txBody>
      </p:sp>
      <p:sp>
        <p:nvSpPr>
          <p:cNvPr id="1033" name="Rectangle 9"/>
          <p:cNvSpPr>
            <a:spLocks noChangeArrowheads="1"/>
          </p:cNvSpPr>
          <p:nvPr/>
        </p:nvSpPr>
        <p:spPr bwMode="auto">
          <a:xfrm>
            <a:off x="0" y="0"/>
            <a:ext cx="2741613" cy="914400"/>
          </a:xfrm>
          <a:prstGeom prst="rect">
            <a:avLst/>
          </a:prstGeom>
          <a:solidFill>
            <a:srgbClr val="000000"/>
          </a:solidFill>
          <a:ln w="9525">
            <a:solidFill>
              <a:srgbClr val="000000"/>
            </a:solidFill>
            <a:miter lim="800000"/>
            <a:headEnd/>
            <a:tailEnd/>
          </a:ln>
          <a:effectLst/>
        </p:spPr>
        <p:txBody>
          <a:bodyPr wrap="none" anchor="ctr">
            <a:prstTxWarp prst="textNoShape">
              <a:avLst/>
            </a:prstTxWarp>
          </a:bodyPr>
          <a:lstStyle/>
          <a:p>
            <a:endParaRPr lang="en-US"/>
          </a:p>
        </p:txBody>
      </p:sp>
      <p:pic>
        <p:nvPicPr>
          <p:cNvPr id="1032" name="Picture 8" descr="wfu"/>
          <p:cNvPicPr>
            <a:picLocks noChangeAspect="1" noChangeArrowheads="1"/>
          </p:cNvPicPr>
          <p:nvPr/>
        </p:nvPicPr>
        <p:blipFill>
          <a:blip r:embed="rId13"/>
          <a:srcRect/>
          <a:stretch>
            <a:fillRect/>
          </a:stretch>
        </p:blipFill>
        <p:spPr bwMode="auto">
          <a:xfrm>
            <a:off x="228600" y="228600"/>
            <a:ext cx="2293938" cy="457200"/>
          </a:xfrm>
          <a:prstGeom prst="rect">
            <a:avLst/>
          </a:prstGeom>
          <a:noFill/>
          <a:ln w="9525">
            <a:noFill/>
            <a:miter lim="800000"/>
            <a:headEnd/>
            <a:tailEnd/>
          </a:ln>
        </p:spPr>
      </p:pic>
      <p:sp>
        <p:nvSpPr>
          <p:cNvPr id="1034" name="Line 10"/>
          <p:cNvSpPr>
            <a:spLocks noChangeShapeType="1"/>
          </p:cNvSpPr>
          <p:nvPr/>
        </p:nvSpPr>
        <p:spPr bwMode="auto">
          <a:xfrm>
            <a:off x="547688" y="6400800"/>
            <a:ext cx="8043862" cy="0"/>
          </a:xfrm>
          <a:prstGeom prst="line">
            <a:avLst/>
          </a:prstGeom>
          <a:noFill/>
          <a:ln w="9525">
            <a:solidFill>
              <a:srgbClr val="000000"/>
            </a:solidFill>
            <a:round/>
            <a:headEnd/>
            <a:tailEnd/>
          </a:ln>
          <a:effectLst/>
        </p:spPr>
        <p:txBody>
          <a:bodyP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1" fontAlgn="base" hangingPunct="1">
        <a:spcBef>
          <a:spcPct val="0"/>
        </a:spcBef>
        <a:spcAft>
          <a:spcPct val="0"/>
        </a:spcAft>
        <a:defRPr sz="2400">
          <a:solidFill>
            <a:schemeClr val="tx2"/>
          </a:solidFill>
          <a:latin typeface="+mj-lt"/>
          <a:ea typeface="+mj-ea"/>
          <a:cs typeface="+mj-cs"/>
        </a:defRPr>
      </a:lvl1pPr>
      <a:lvl2pPr algn="r" rtl="0" eaLnBrk="1" fontAlgn="base" hangingPunct="1">
        <a:spcBef>
          <a:spcPct val="0"/>
        </a:spcBef>
        <a:spcAft>
          <a:spcPct val="0"/>
        </a:spcAft>
        <a:defRPr sz="2400">
          <a:solidFill>
            <a:schemeClr val="tx2"/>
          </a:solidFill>
          <a:latin typeface="Arial" pitchFamily="-112" charset="0"/>
        </a:defRPr>
      </a:lvl2pPr>
      <a:lvl3pPr algn="r" rtl="0" eaLnBrk="1" fontAlgn="base" hangingPunct="1">
        <a:spcBef>
          <a:spcPct val="0"/>
        </a:spcBef>
        <a:spcAft>
          <a:spcPct val="0"/>
        </a:spcAft>
        <a:defRPr sz="2400">
          <a:solidFill>
            <a:schemeClr val="tx2"/>
          </a:solidFill>
          <a:latin typeface="Arial" pitchFamily="-112" charset="0"/>
        </a:defRPr>
      </a:lvl3pPr>
      <a:lvl4pPr algn="r" rtl="0" eaLnBrk="1" fontAlgn="base" hangingPunct="1">
        <a:spcBef>
          <a:spcPct val="0"/>
        </a:spcBef>
        <a:spcAft>
          <a:spcPct val="0"/>
        </a:spcAft>
        <a:defRPr sz="2400">
          <a:solidFill>
            <a:schemeClr val="tx2"/>
          </a:solidFill>
          <a:latin typeface="Arial" pitchFamily="-112" charset="0"/>
        </a:defRPr>
      </a:lvl4pPr>
      <a:lvl5pPr algn="r" rtl="0" eaLnBrk="1" fontAlgn="base" hangingPunct="1">
        <a:spcBef>
          <a:spcPct val="0"/>
        </a:spcBef>
        <a:spcAft>
          <a:spcPct val="0"/>
        </a:spcAft>
        <a:defRPr sz="2400">
          <a:solidFill>
            <a:schemeClr val="tx2"/>
          </a:solidFill>
          <a:latin typeface="Arial" pitchFamily="-112" charset="0"/>
        </a:defRPr>
      </a:lvl5pPr>
      <a:lvl6pPr marL="457200" algn="r" rtl="0" eaLnBrk="1" fontAlgn="base" hangingPunct="1">
        <a:spcBef>
          <a:spcPct val="0"/>
        </a:spcBef>
        <a:spcAft>
          <a:spcPct val="0"/>
        </a:spcAft>
        <a:defRPr sz="2400">
          <a:solidFill>
            <a:schemeClr val="tx2"/>
          </a:solidFill>
          <a:latin typeface="Arial" pitchFamily="-112" charset="0"/>
        </a:defRPr>
      </a:lvl6pPr>
      <a:lvl7pPr marL="914400" algn="r" rtl="0" eaLnBrk="1" fontAlgn="base" hangingPunct="1">
        <a:spcBef>
          <a:spcPct val="0"/>
        </a:spcBef>
        <a:spcAft>
          <a:spcPct val="0"/>
        </a:spcAft>
        <a:defRPr sz="2400">
          <a:solidFill>
            <a:schemeClr val="tx2"/>
          </a:solidFill>
          <a:latin typeface="Arial" pitchFamily="-112" charset="0"/>
        </a:defRPr>
      </a:lvl7pPr>
      <a:lvl8pPr marL="1371600" algn="r" rtl="0" eaLnBrk="1" fontAlgn="base" hangingPunct="1">
        <a:spcBef>
          <a:spcPct val="0"/>
        </a:spcBef>
        <a:spcAft>
          <a:spcPct val="0"/>
        </a:spcAft>
        <a:defRPr sz="2400">
          <a:solidFill>
            <a:schemeClr val="tx2"/>
          </a:solidFill>
          <a:latin typeface="Arial" pitchFamily="-112" charset="0"/>
        </a:defRPr>
      </a:lvl8pPr>
      <a:lvl9pPr marL="1828800" algn="r" rtl="0" eaLnBrk="1" fontAlgn="base" hangingPunct="1">
        <a:spcBef>
          <a:spcPct val="0"/>
        </a:spcBef>
        <a:spcAft>
          <a:spcPct val="0"/>
        </a:spcAft>
        <a:defRPr sz="2400">
          <a:solidFill>
            <a:schemeClr val="tx2"/>
          </a:solidFill>
          <a:latin typeface="Arial" pitchFamily="-112" charset="0"/>
        </a:defRPr>
      </a:lvl9pPr>
    </p:titleStyle>
    <p:bodyStyle>
      <a:lvl1pPr algn="l" rtl="0" eaLnBrk="1" fontAlgn="base" hangingPunct="1">
        <a:spcBef>
          <a:spcPct val="20000"/>
        </a:spcBef>
        <a:spcAft>
          <a:spcPct val="0"/>
        </a:spcAft>
        <a:defRPr sz="2400" b="1">
          <a:solidFill>
            <a:schemeClr val="tx1"/>
          </a:solidFill>
          <a:latin typeface="+mn-lt"/>
          <a:ea typeface="+mn-ea"/>
          <a:cs typeface="+mn-cs"/>
        </a:defRPr>
      </a:lvl1pPr>
      <a:lvl2pPr marL="1165225" indent="-533400" algn="l" rtl="0" eaLnBrk="1" fontAlgn="base" hangingPunct="1">
        <a:spcBef>
          <a:spcPct val="20000"/>
        </a:spcBef>
        <a:spcAft>
          <a:spcPct val="0"/>
        </a:spcAft>
        <a:defRPr sz="2800">
          <a:solidFill>
            <a:schemeClr val="tx1"/>
          </a:solidFill>
          <a:latin typeface="+mn-lt"/>
          <a:ea typeface="ＭＳ Ｐゴシック" pitchFamily="-112" charset="-128"/>
        </a:defRPr>
      </a:lvl2pPr>
      <a:lvl3pPr marL="1736725" indent="-457200" algn="l" rtl="0" eaLnBrk="1" fontAlgn="base" hangingPunct="1">
        <a:spcBef>
          <a:spcPct val="20000"/>
        </a:spcBef>
        <a:spcAft>
          <a:spcPct val="0"/>
        </a:spcAft>
        <a:defRPr sz="2400">
          <a:solidFill>
            <a:schemeClr val="tx1"/>
          </a:solidFill>
          <a:latin typeface="+mn-lt"/>
          <a:ea typeface="ＭＳ Ｐゴシック" pitchFamily="-112" charset="-128"/>
        </a:defRPr>
      </a:lvl3pPr>
      <a:lvl4pPr marL="2232025" indent="-381000" algn="l" rtl="0" eaLnBrk="1" fontAlgn="base" hangingPunct="1">
        <a:spcBef>
          <a:spcPct val="20000"/>
        </a:spcBef>
        <a:spcAft>
          <a:spcPct val="0"/>
        </a:spcAft>
        <a:defRPr sz="2000">
          <a:solidFill>
            <a:schemeClr val="tx1"/>
          </a:solidFill>
          <a:latin typeface="+mn-lt"/>
          <a:ea typeface="ＭＳ Ｐゴシック" pitchFamily="-112" charset="-128"/>
        </a:defRPr>
      </a:lvl4pPr>
      <a:lvl5pPr marL="2727325" indent="-381000" algn="l" rtl="0" eaLnBrk="1" fontAlgn="base" hangingPunct="1">
        <a:spcBef>
          <a:spcPct val="20000"/>
        </a:spcBef>
        <a:spcAft>
          <a:spcPct val="0"/>
        </a:spcAft>
        <a:defRPr sz="2000">
          <a:solidFill>
            <a:schemeClr val="tx1"/>
          </a:solidFill>
          <a:latin typeface="+mn-lt"/>
          <a:ea typeface="ＭＳ Ｐゴシック" pitchFamily="-112" charset="-128"/>
        </a:defRPr>
      </a:lvl5pPr>
      <a:lvl6pPr marL="3184525" indent="-381000" algn="l" rtl="0" eaLnBrk="1" fontAlgn="base" hangingPunct="1">
        <a:spcBef>
          <a:spcPct val="20000"/>
        </a:spcBef>
        <a:spcAft>
          <a:spcPct val="0"/>
        </a:spcAft>
        <a:defRPr sz="2000">
          <a:solidFill>
            <a:schemeClr val="tx1"/>
          </a:solidFill>
          <a:latin typeface="+mn-lt"/>
          <a:ea typeface="ＭＳ Ｐゴシック" pitchFamily="-112" charset="-128"/>
        </a:defRPr>
      </a:lvl6pPr>
      <a:lvl7pPr marL="3641725" indent="-381000" algn="l" rtl="0" eaLnBrk="1" fontAlgn="base" hangingPunct="1">
        <a:spcBef>
          <a:spcPct val="20000"/>
        </a:spcBef>
        <a:spcAft>
          <a:spcPct val="0"/>
        </a:spcAft>
        <a:defRPr sz="2000">
          <a:solidFill>
            <a:schemeClr val="tx1"/>
          </a:solidFill>
          <a:latin typeface="+mn-lt"/>
          <a:ea typeface="ＭＳ Ｐゴシック" pitchFamily="-112" charset="-128"/>
        </a:defRPr>
      </a:lvl7pPr>
      <a:lvl8pPr marL="4098925" indent="-381000" algn="l" rtl="0" eaLnBrk="1" fontAlgn="base" hangingPunct="1">
        <a:spcBef>
          <a:spcPct val="20000"/>
        </a:spcBef>
        <a:spcAft>
          <a:spcPct val="0"/>
        </a:spcAft>
        <a:defRPr sz="2000">
          <a:solidFill>
            <a:schemeClr val="tx1"/>
          </a:solidFill>
          <a:latin typeface="+mn-lt"/>
          <a:ea typeface="ＭＳ Ｐゴシック" pitchFamily="-112" charset="-128"/>
        </a:defRPr>
      </a:lvl8pPr>
      <a:lvl9pPr marL="4556125" indent="-381000" algn="l" rtl="0" eaLnBrk="1" fontAlgn="base" hangingPunct="1">
        <a:spcBef>
          <a:spcPct val="20000"/>
        </a:spcBef>
        <a:spcAft>
          <a:spcPct val="0"/>
        </a:spcAft>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Lenna" TargetMode="External"/><Relationship Id="rId4" Type="http://schemas.openxmlformats.org/officeDocument/2006/relationships/image" Target="../media/image3.jpeg"/><Relationship Id="rId5" Type="http://schemas.openxmlformats.org/officeDocument/2006/relationships/hyperlink" Target="http://opencv-python-tutroals.readthedocs.io/en/latest/" TargetMode="External"/><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file://localhost/Users/b2l/Dropbox/NB/starTrail/starTrail.nb" TargetMode="External"/><Relationship Id="rId4" Type="http://schemas.openxmlformats.org/officeDocument/2006/relationships/hyperlink" Target="file://localhost/Users/b2l/Dropbox/NB/rpiFaceRecog/rpiFaceRecog.nb" TargetMode="External"/><Relationship Id="rId5" Type="http://schemas.openxmlformats.org/officeDocument/2006/relationships/hyperlink" Target="http://borntoleave.github.io" TargetMode="External"/><Relationship Id="rId1" Type="http://schemas.openxmlformats.org/officeDocument/2006/relationships/slideLayout" Target="../slideLayouts/slideLayout2.xml"/><Relationship Id="rId2" Type="http://schemas.openxmlformats.org/officeDocument/2006/relationships/hyperlink" Target="file://localhost/Users/b2l/GitHub/HybridImageGenerator/hybrid.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CSC391/691 Intro to </a:t>
            </a:r>
            <a:r>
              <a:rPr lang="en-US" dirty="0" err="1" smtClean="0"/>
              <a:t>OpenCV</a:t>
            </a:r>
            <a:endParaRPr lang="en-US" dirty="0"/>
          </a:p>
        </p:txBody>
      </p:sp>
      <p:sp>
        <p:nvSpPr>
          <p:cNvPr id="3" name="Subtitle 2"/>
          <p:cNvSpPr>
            <a:spLocks noGrp="1"/>
          </p:cNvSpPr>
          <p:nvPr>
            <p:ph type="subTitle" idx="1"/>
          </p:nvPr>
        </p:nvSpPr>
        <p:spPr>
          <a:xfrm>
            <a:off x="3072523" y="2565502"/>
            <a:ext cx="2998954" cy="981606"/>
          </a:xfrm>
        </p:spPr>
        <p:txBody>
          <a:bodyPr/>
          <a:lstStyle/>
          <a:p>
            <a:r>
              <a:rPr lang="en-US" dirty="0" smtClean="0"/>
              <a:t>Dr. Rongzhong Li</a:t>
            </a:r>
          </a:p>
          <a:p>
            <a:r>
              <a:rPr lang="en-US" dirty="0" smtClean="0"/>
              <a:t>Fall 2016</a:t>
            </a:r>
            <a:endParaRPr lang="en-US" dirty="0"/>
          </a:p>
        </p:txBody>
      </p:sp>
      <p:pic>
        <p:nvPicPr>
          <p:cNvPr id="4" name="Picture 3">
            <a:hlinkClick r:id="rId3"/>
          </p:cNvPr>
          <p:cNvPicPr>
            <a:picLocks noChangeArrowheads="1"/>
          </p:cNvPicPr>
          <p:nvPr/>
        </p:nvPicPr>
        <p:blipFill>
          <a:blip r:embed="rId4">
            <a:extLst>
              <a:ext uri="{28A0092B-C50C-407E-A947-70E740481C1C}">
                <a14:useLocalDpi xmlns:a14="http://schemas.microsoft.com/office/drawing/2010/main" val="0"/>
              </a:ext>
            </a:extLst>
          </a:blip>
          <a:srcRect l="525" t="30768" r="523" b="30768"/>
          <a:stretch>
            <a:fillRect/>
          </a:stretch>
        </p:blipFill>
        <p:spPr bwMode="auto">
          <a:xfrm>
            <a:off x="5615019" y="3547108"/>
            <a:ext cx="2668028" cy="155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5" name="Picture 4">
            <a:hlinkClick r:id="rId5"/>
          </p:cNvPr>
          <p:cNvPicPr>
            <a:picLocks noChangeAspect="1"/>
          </p:cNvPicPr>
          <p:nvPr/>
        </p:nvPicPr>
        <p:blipFill rotWithShape="1">
          <a:blip r:embed="rId6"/>
          <a:srcRect l="6673" r="7793"/>
          <a:stretch/>
        </p:blipFill>
        <p:spPr>
          <a:xfrm>
            <a:off x="793837" y="3547108"/>
            <a:ext cx="2710896" cy="1506911"/>
          </a:xfrm>
          <a:prstGeom prst="rect">
            <a:avLst/>
          </a:prstGeom>
        </p:spPr>
      </p:pic>
    </p:spTree>
    <p:extLst>
      <p:ext uri="{BB962C8B-B14F-4D97-AF65-F5344CB8AC3E}">
        <p14:creationId xmlns:p14="http://schemas.microsoft.com/office/powerpoint/2010/main" val="28815519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5613" y="1117950"/>
            <a:ext cx="8226425" cy="4572000"/>
          </a:xfrm>
        </p:spPr>
        <p:txBody>
          <a:bodyPr/>
          <a:lstStyle/>
          <a:p>
            <a:pPr marL="317500" indent="-317500">
              <a:buFont typeface="Helvetica Neue Light" charset="0"/>
              <a:buChar char="•"/>
            </a:pPr>
            <a:r>
              <a:rPr lang="en-US" sz="2000" dirty="0" err="1">
                <a:solidFill>
                  <a:srgbClr val="4D4D4D"/>
                </a:solidFill>
                <a:latin typeface="Helvetica Neue Light" charset="0"/>
                <a:cs typeface="Helvetica Neue Light" charset="0"/>
                <a:sym typeface="Helvetica Neue Light" charset="0"/>
              </a:rPr>
              <a:t>OpenCV</a:t>
            </a:r>
            <a:r>
              <a:rPr lang="en-US" sz="2000" dirty="0">
                <a:solidFill>
                  <a:srgbClr val="4D4D4D"/>
                </a:solidFill>
                <a:latin typeface="Helvetica Neue Light" charset="0"/>
                <a:cs typeface="Helvetica Neue Light" charset="0"/>
                <a:sym typeface="Helvetica Neue Light" charset="0"/>
              </a:rPr>
              <a:t> is an </a:t>
            </a:r>
            <a:r>
              <a:rPr lang="en-US" sz="2000" dirty="0" smtClean="0">
                <a:solidFill>
                  <a:srgbClr val="4D4D4D"/>
                </a:solidFill>
                <a:latin typeface="Helvetica Neue Light" charset="0"/>
                <a:cs typeface="Helvetica Neue Light" charset="0"/>
                <a:sym typeface="Helvetica Neue Light" charset="0"/>
              </a:rPr>
              <a:t>image processing </a:t>
            </a:r>
            <a:r>
              <a:rPr lang="en-US" sz="2000" dirty="0">
                <a:solidFill>
                  <a:srgbClr val="4D4D4D"/>
                </a:solidFill>
                <a:latin typeface="Helvetica Neue Light" charset="0"/>
                <a:cs typeface="Helvetica Neue Light" charset="0"/>
                <a:sym typeface="Helvetica Neue Light" charset="0"/>
              </a:rPr>
              <a:t>library created by </a:t>
            </a:r>
            <a:r>
              <a:rPr lang="en-US" sz="2000" dirty="0" smtClean="0">
                <a:solidFill>
                  <a:srgbClr val="4D4D4D"/>
                </a:solidFill>
                <a:latin typeface="Helvetica Neue Light" charset="0"/>
                <a:cs typeface="Helvetica Neue Light" charset="0"/>
                <a:sym typeface="Helvetica Neue Light" charset="0"/>
              </a:rPr>
              <a:t>Intel </a:t>
            </a:r>
            <a:r>
              <a:rPr lang="en-US" sz="2000" dirty="0">
                <a:solidFill>
                  <a:srgbClr val="4D4D4D"/>
                </a:solidFill>
                <a:latin typeface="Helvetica Neue Light" charset="0"/>
                <a:cs typeface="Helvetica Neue Light" charset="0"/>
                <a:sym typeface="Helvetica Neue Light" charset="0"/>
              </a:rPr>
              <a:t>and </a:t>
            </a:r>
            <a:r>
              <a:rPr lang="en-US" sz="2000" dirty="0">
                <a:solidFill>
                  <a:srgbClr val="4D4D4D"/>
                </a:solidFill>
                <a:latin typeface="Helvetica Neue Light" charset="0"/>
                <a:cs typeface="Helvetica Neue Light" charset="0"/>
              </a:rPr>
              <a:t>later supported by Willow </a:t>
            </a:r>
            <a:r>
              <a:rPr lang="en-US" sz="2000" dirty="0" smtClean="0">
                <a:solidFill>
                  <a:srgbClr val="4D4D4D"/>
                </a:solidFill>
                <a:latin typeface="Helvetica Neue Light" charset="0"/>
                <a:cs typeface="Helvetica Neue Light" charset="0"/>
              </a:rPr>
              <a:t>Garage and now maintained </a:t>
            </a:r>
            <a:r>
              <a:rPr lang="en-US" sz="2000" dirty="0">
                <a:solidFill>
                  <a:srgbClr val="4D4D4D"/>
                </a:solidFill>
                <a:latin typeface="Helvetica Neue Light" charset="0"/>
                <a:cs typeface="Helvetica Neue Light" charset="0"/>
              </a:rPr>
              <a:t>by </a:t>
            </a:r>
            <a:r>
              <a:rPr lang="en-US" sz="2000" dirty="0" err="1">
                <a:solidFill>
                  <a:srgbClr val="4D4D4D"/>
                </a:solidFill>
                <a:latin typeface="Helvetica Neue Light" charset="0"/>
                <a:cs typeface="Helvetica Neue Light" charset="0"/>
              </a:rPr>
              <a:t>Itseez</a:t>
            </a:r>
            <a:r>
              <a:rPr lang="en-US" sz="2000" dirty="0" smtClean="0">
                <a:solidFill>
                  <a:srgbClr val="4D4D4D"/>
                </a:solidFill>
                <a:latin typeface="Helvetica Neue Light" charset="0"/>
                <a:cs typeface="Helvetica Neue Light" charset="0"/>
                <a:sym typeface="Helvetica Neue Light" charset="0"/>
              </a:rPr>
              <a:t>.</a:t>
            </a:r>
            <a:endParaRPr lang="en-US" sz="2000" dirty="0">
              <a:solidFill>
                <a:srgbClr val="4D4D4D"/>
              </a:solidFill>
              <a:latin typeface="Helvetica Neue Light" charset="0"/>
              <a:cs typeface="Helvetica Neue Light" charset="0"/>
              <a:sym typeface="Helvetica Neue Light" charset="0"/>
            </a:endParaRPr>
          </a:p>
          <a:p>
            <a:pPr marL="317500" indent="-317500">
              <a:spcBef>
                <a:spcPts val="4800"/>
              </a:spcBef>
              <a:buFont typeface="Helvetica Neue Light" charset="0"/>
              <a:buChar char="•"/>
            </a:pPr>
            <a:r>
              <a:rPr lang="en-US" sz="2000" dirty="0">
                <a:solidFill>
                  <a:srgbClr val="4D4D4D"/>
                </a:solidFill>
                <a:latin typeface="Helvetica Neue Light" charset="0"/>
                <a:cs typeface="Helvetica Neue Light" charset="0"/>
                <a:sym typeface="Helvetica Neue Light" charset="0"/>
              </a:rPr>
              <a:t>Available </a:t>
            </a:r>
            <a:r>
              <a:rPr lang="en-US" sz="2000" dirty="0" smtClean="0">
                <a:solidFill>
                  <a:srgbClr val="4D4D4D"/>
                </a:solidFill>
                <a:latin typeface="Helvetica Neue Light" charset="0"/>
                <a:cs typeface="Helvetica Neue Light" charset="0"/>
                <a:sym typeface="Helvetica Neue Light" charset="0"/>
              </a:rPr>
              <a:t>on Mac, Windows, Linux (Terminal environment)</a:t>
            </a:r>
            <a:r>
              <a:rPr lang="en-US" sz="2000" dirty="0" smtClean="0">
                <a:solidFill>
                  <a:srgbClr val="4D4D4D"/>
                </a:solidFill>
                <a:latin typeface="Helvetica Neue Light" charset="0"/>
                <a:cs typeface="Helvetica Neue Light" charset="0"/>
                <a:sym typeface="Helvetica Neue Light" charset="0"/>
              </a:rPr>
              <a:t>.</a:t>
            </a:r>
            <a:endParaRPr lang="en-US" sz="2000" dirty="0" smtClean="0">
              <a:solidFill>
                <a:srgbClr val="4D4D4D"/>
              </a:solidFill>
              <a:latin typeface="Helvetica Neue Light" charset="0"/>
              <a:cs typeface="Helvetica Neue Light" charset="0"/>
              <a:sym typeface="Helvetica Neue Light" charset="0"/>
            </a:endParaRPr>
          </a:p>
          <a:p>
            <a:pPr marL="317500" indent="-317500">
              <a:spcBef>
                <a:spcPts val="4800"/>
              </a:spcBef>
              <a:buFont typeface="Helvetica Neue Light" charset="0"/>
              <a:buChar char="•"/>
            </a:pPr>
            <a:r>
              <a:rPr lang="en-US" sz="2000" dirty="0">
                <a:solidFill>
                  <a:srgbClr val="4D4D4D"/>
                </a:solidFill>
                <a:latin typeface="Helvetica Neue Light" charset="0"/>
                <a:cs typeface="Helvetica Neue Light" charset="0"/>
                <a:sym typeface="Helvetica Neue Light" charset="0"/>
              </a:rPr>
              <a:t>W</a:t>
            </a:r>
            <a:r>
              <a:rPr lang="en-US" sz="2000" dirty="0" smtClean="0">
                <a:solidFill>
                  <a:srgbClr val="4D4D4D"/>
                </a:solidFill>
                <a:latin typeface="Helvetica Neue Light" charset="0"/>
                <a:cs typeface="Helvetica Neue Light" charset="0"/>
                <a:sym typeface="Helvetica Neue Light" charset="0"/>
              </a:rPr>
              <a:t>orks in </a:t>
            </a:r>
            <a:r>
              <a:rPr lang="en-US" sz="2000" dirty="0">
                <a:solidFill>
                  <a:srgbClr val="4D4D4D"/>
                </a:solidFill>
                <a:latin typeface="Helvetica Neue Light" charset="0"/>
                <a:cs typeface="Helvetica Neue Light" charset="0"/>
                <a:sym typeface="Helvetica Neue Light" charset="0"/>
              </a:rPr>
              <a:t>C, C++, and Python </a:t>
            </a:r>
            <a:r>
              <a:rPr lang="en-US" sz="2000" dirty="0" smtClean="0">
                <a:solidFill>
                  <a:srgbClr val="4D4D4D"/>
                </a:solidFill>
                <a:latin typeface="Helvetica Neue Light" charset="0"/>
                <a:cs typeface="Helvetica Neue Light" charset="0"/>
                <a:sym typeface="Helvetica Neue Light" charset="0"/>
              </a:rPr>
              <a:t>( </a:t>
            </a:r>
            <a:r>
              <a:rPr lang="en-US" sz="2000" dirty="0" smtClean="0">
                <a:solidFill>
                  <a:srgbClr val="4D4D4D"/>
                </a:solidFill>
                <a:latin typeface="Helvetica Neue Light" charset="0"/>
                <a:cs typeface="Helvetica Neue Light" charset="0"/>
              </a:rPr>
              <a:t>What’s </a:t>
            </a:r>
            <a:r>
              <a:rPr lang="en-US" sz="2000" dirty="0">
                <a:solidFill>
                  <a:srgbClr val="4D4D4D"/>
                </a:solidFill>
                <a:latin typeface="Helvetica Neue Light" charset="0"/>
                <a:cs typeface="Helvetica Neue Light" charset="0"/>
              </a:rPr>
              <a:t>your favorite language</a:t>
            </a:r>
            <a:r>
              <a:rPr lang="en-US" sz="2000" dirty="0" smtClean="0">
                <a:solidFill>
                  <a:srgbClr val="4D4D4D"/>
                </a:solidFill>
                <a:latin typeface="Helvetica Neue Light" charset="0"/>
                <a:cs typeface="Helvetica Neue Light" charset="0"/>
              </a:rPr>
              <a:t>?</a:t>
            </a:r>
            <a:r>
              <a:rPr lang="en-US" sz="2000" dirty="0" smtClean="0">
                <a:solidFill>
                  <a:srgbClr val="4D4D4D"/>
                </a:solidFill>
                <a:latin typeface="Helvetica Neue Light" charset="0"/>
                <a:cs typeface="Helvetica Neue Light" charset="0"/>
                <a:sym typeface="Helvetica Neue Light" charset="0"/>
              </a:rPr>
              <a:t>)</a:t>
            </a:r>
            <a:endParaRPr lang="en-US" sz="2000" dirty="0">
              <a:solidFill>
                <a:srgbClr val="4D4D4D"/>
              </a:solidFill>
              <a:latin typeface="Helvetica Neue Light" charset="0"/>
              <a:cs typeface="Helvetica Neue Light" charset="0"/>
              <a:sym typeface="Helvetica Neue Light" charset="0"/>
            </a:endParaRPr>
          </a:p>
          <a:p>
            <a:pPr marL="317500" indent="-317500">
              <a:spcBef>
                <a:spcPts val="4800"/>
              </a:spcBef>
              <a:buFont typeface="Helvetica Neue Light" charset="0"/>
              <a:buChar char="•"/>
            </a:pPr>
            <a:r>
              <a:rPr lang="en-US" sz="2000" dirty="0">
                <a:solidFill>
                  <a:srgbClr val="4D4D4D"/>
                </a:solidFill>
                <a:latin typeface="Helvetica Neue Light" charset="0"/>
                <a:cs typeface="Helvetica Neue Light" charset="0"/>
                <a:sym typeface="Helvetica Neue Light" charset="0"/>
              </a:rPr>
              <a:t>Newest update is version </a:t>
            </a:r>
            <a:r>
              <a:rPr lang="en-US" sz="2000" dirty="0" smtClean="0">
                <a:solidFill>
                  <a:srgbClr val="008000"/>
                </a:solidFill>
                <a:latin typeface="Helvetica Neue Light" charset="0"/>
                <a:cs typeface="Helvetica Neue Light" charset="0"/>
                <a:sym typeface="Helvetica Neue Light" charset="0"/>
              </a:rPr>
              <a:t>2.4.13</a:t>
            </a:r>
            <a:r>
              <a:rPr lang="en-US" sz="2000" dirty="0">
                <a:solidFill>
                  <a:srgbClr val="4D4D4D"/>
                </a:solidFill>
                <a:latin typeface="Helvetica Neue Light" charset="0"/>
                <a:cs typeface="Helvetica Neue Light" charset="0"/>
                <a:sym typeface="Helvetica Neue Light" charset="0"/>
              </a:rPr>
              <a:t> </a:t>
            </a:r>
            <a:r>
              <a:rPr lang="en-US" sz="2000" dirty="0" smtClean="0">
                <a:solidFill>
                  <a:srgbClr val="4D4D4D"/>
                </a:solidFill>
                <a:latin typeface="Helvetica Neue Light" charset="0"/>
                <a:cs typeface="Helvetica Neue Light" charset="0"/>
                <a:sym typeface="Helvetica Neue Light" charset="0"/>
              </a:rPr>
              <a:t>(Could be a good exam question</a:t>
            </a:r>
            <a:r>
              <a:rPr lang="is-IS" sz="2000" dirty="0" smtClean="0">
                <a:solidFill>
                  <a:srgbClr val="4D4D4D"/>
                </a:solidFill>
                <a:latin typeface="Helvetica Neue Light" charset="0"/>
                <a:cs typeface="Helvetica Neue Light" charset="0"/>
                <a:sym typeface="Helvetica Neue Light" charset="0"/>
              </a:rPr>
              <a:t>…</a:t>
            </a:r>
            <a:r>
              <a:rPr lang="en-US" sz="2000" dirty="0" smtClean="0">
                <a:solidFill>
                  <a:srgbClr val="4D4D4D"/>
                </a:solidFill>
                <a:latin typeface="Helvetica Neue Light" charset="0"/>
                <a:cs typeface="Helvetica Neue Light" charset="0"/>
                <a:sym typeface="Helvetica Neue Light" charset="0"/>
              </a:rPr>
              <a:t>)</a:t>
            </a:r>
            <a:endParaRPr lang="en-US" sz="2000" dirty="0">
              <a:solidFill>
                <a:srgbClr val="4D4D4D"/>
              </a:solidFill>
              <a:latin typeface="Helvetica Neue Light" charset="0"/>
              <a:cs typeface="Helvetica Neue Light" charset="0"/>
              <a:sym typeface="Helvetica Neue Light" charset="0"/>
            </a:endParaRPr>
          </a:p>
          <a:p>
            <a:pPr marL="317500" indent="-317500">
              <a:spcBef>
                <a:spcPts val="4800"/>
              </a:spcBef>
              <a:buFont typeface="Helvetica Neue Light" charset="0"/>
              <a:buChar char="•"/>
            </a:pPr>
            <a:r>
              <a:rPr lang="en-US" sz="2000" dirty="0">
                <a:solidFill>
                  <a:srgbClr val="4D4D4D"/>
                </a:solidFill>
                <a:latin typeface="Helvetica Neue Light" charset="0"/>
                <a:cs typeface="Helvetica Neue Light" charset="0"/>
                <a:sym typeface="Helvetica Neue Light" charset="0"/>
              </a:rPr>
              <a:t>Open Source and </a:t>
            </a:r>
            <a:r>
              <a:rPr lang="en-US" sz="2000" dirty="0" smtClean="0">
                <a:solidFill>
                  <a:srgbClr val="4D4D4D"/>
                </a:solidFill>
                <a:latin typeface="Helvetica Neue Light" charset="0"/>
                <a:cs typeface="Helvetica Neue Light" charset="0"/>
                <a:sym typeface="Helvetica Neue Light" charset="0"/>
              </a:rPr>
              <a:t>free (May have some commercial packages.)</a:t>
            </a:r>
            <a:endParaRPr lang="en-US" sz="2000" dirty="0">
              <a:solidFill>
                <a:srgbClr val="4D4D4D"/>
              </a:solidFill>
              <a:latin typeface="Helvetica Neue Light" charset="0"/>
              <a:sym typeface="Helvetica Neue Light" charset="0"/>
            </a:endParaRPr>
          </a:p>
          <a:p>
            <a:pPr marL="317500" indent="-317500">
              <a:spcBef>
                <a:spcPts val="4800"/>
              </a:spcBef>
              <a:buFont typeface="Helvetica Neue Light" charset="0"/>
              <a:buChar char="•"/>
            </a:pPr>
            <a:r>
              <a:rPr lang="en-US" sz="2000" dirty="0">
                <a:solidFill>
                  <a:srgbClr val="4D4D4D"/>
                </a:solidFill>
                <a:latin typeface="Helvetica Neue Light" charset="0"/>
                <a:cs typeface="Helvetica Neue Light" charset="0"/>
                <a:sym typeface="Helvetica Neue Light" charset="0"/>
              </a:rPr>
              <a:t>Easy to use and </a:t>
            </a:r>
            <a:r>
              <a:rPr lang="en-US" sz="2000" dirty="0" smtClean="0">
                <a:solidFill>
                  <a:srgbClr val="4D4D4D"/>
                </a:solidFill>
                <a:latin typeface="Helvetica Neue Light" charset="0"/>
                <a:cs typeface="Helvetica Neue Light" charset="0"/>
                <a:sym typeface="Helvetica Neue Light" charset="0"/>
              </a:rPr>
              <a:t>install (Really? We will see</a:t>
            </a:r>
            <a:r>
              <a:rPr lang="is-IS" sz="2000" dirty="0" smtClean="0">
                <a:solidFill>
                  <a:srgbClr val="4D4D4D"/>
                </a:solidFill>
                <a:latin typeface="Helvetica Neue Light" charset="0"/>
                <a:cs typeface="Helvetica Neue Light" charset="0"/>
                <a:sym typeface="Helvetica Neue Light" charset="0"/>
              </a:rPr>
              <a:t>…</a:t>
            </a:r>
            <a:r>
              <a:rPr lang="en-US" sz="2000" dirty="0" smtClean="0">
                <a:solidFill>
                  <a:srgbClr val="4D4D4D"/>
                </a:solidFill>
                <a:latin typeface="Helvetica Neue Light" charset="0"/>
                <a:cs typeface="Helvetica Neue Light" charset="0"/>
                <a:sym typeface="Helvetica Neue Light" charset="0"/>
              </a:rPr>
              <a:t>)</a:t>
            </a:r>
            <a:endParaRPr lang="en-US" sz="2000" dirty="0">
              <a:solidFill>
                <a:srgbClr val="4D4D4D"/>
              </a:solidFill>
              <a:latin typeface="Helvetica Neue Light" charset="0"/>
              <a:sym typeface="Helvetica Neue Light" charset="0"/>
            </a:endParaRPr>
          </a:p>
          <a:p>
            <a:endParaRPr lang="en-US" sz="2000" dirty="0"/>
          </a:p>
        </p:txBody>
      </p:sp>
    </p:spTree>
    <p:extLst>
      <p:ext uri="{BB962C8B-B14F-4D97-AF65-F5344CB8AC3E}">
        <p14:creationId xmlns:p14="http://schemas.microsoft.com/office/powerpoint/2010/main" val="1360534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New to Python</a:t>
            </a:r>
            <a:endParaRPr lang="en-US" dirty="0"/>
          </a:p>
        </p:txBody>
      </p:sp>
      <p:sp>
        <p:nvSpPr>
          <p:cNvPr id="3" name="Content Placeholder 2"/>
          <p:cNvSpPr>
            <a:spLocks noGrp="1"/>
          </p:cNvSpPr>
          <p:nvPr>
            <p:ph idx="1"/>
          </p:nvPr>
        </p:nvSpPr>
        <p:spPr>
          <a:xfrm>
            <a:off x="455613" y="1151965"/>
            <a:ext cx="8226425" cy="5033682"/>
          </a:xfrm>
        </p:spPr>
        <p:txBody>
          <a:bodyPr/>
          <a:lstStyle/>
          <a:p>
            <a:pPr marL="317500" indent="-317500">
              <a:buFont typeface="Helvetica Neue Light" charset="0"/>
              <a:buChar char="•"/>
            </a:pPr>
            <a:r>
              <a:rPr lang="en-US" sz="2000" dirty="0">
                <a:solidFill>
                  <a:srgbClr val="4D4D4D"/>
                </a:solidFill>
                <a:latin typeface="Helvetica Neue Light" charset="0"/>
                <a:cs typeface="Helvetica Neue Light" charset="0"/>
              </a:rPr>
              <a:t>Python is a general purpose </a:t>
            </a:r>
            <a:r>
              <a:rPr lang="en-US" sz="2000" dirty="0" smtClean="0">
                <a:solidFill>
                  <a:srgbClr val="4D4D4D"/>
                </a:solidFill>
                <a:latin typeface="Helvetica Neue Light" charset="0"/>
                <a:cs typeface="Helvetica Neue Light" charset="0"/>
              </a:rPr>
              <a:t>programming language</a:t>
            </a:r>
          </a:p>
          <a:p>
            <a:pPr marL="317500" indent="-317500">
              <a:buFont typeface="Helvetica Neue Light" charset="0"/>
              <a:buChar char="•"/>
            </a:pPr>
            <a:endParaRPr lang="en-US" sz="2000" dirty="0">
              <a:solidFill>
                <a:srgbClr val="4D4D4D"/>
              </a:solidFill>
              <a:latin typeface="Helvetica Neue Light" charset="0"/>
              <a:cs typeface="Helvetica Neue Light" charset="0"/>
            </a:endParaRPr>
          </a:p>
          <a:p>
            <a:pPr marL="317500" indent="-317500">
              <a:buFont typeface="Helvetica Neue Light" charset="0"/>
              <a:buChar char="•"/>
            </a:pPr>
            <a:r>
              <a:rPr lang="en-US" sz="2000" dirty="0">
                <a:solidFill>
                  <a:srgbClr val="FF0000"/>
                </a:solidFill>
                <a:latin typeface="Helvetica Neue Light" charset="0"/>
                <a:cs typeface="Helvetica Neue Light" charset="0"/>
              </a:rPr>
              <a:t>S</a:t>
            </a:r>
            <a:r>
              <a:rPr lang="en-US" sz="2000" dirty="0" smtClean="0">
                <a:solidFill>
                  <a:srgbClr val="FF0000"/>
                </a:solidFill>
                <a:latin typeface="Helvetica Neue Light" charset="0"/>
                <a:cs typeface="Helvetica Neue Light" charset="0"/>
              </a:rPr>
              <a:t>implicity </a:t>
            </a:r>
            <a:r>
              <a:rPr lang="en-US" sz="2000" dirty="0">
                <a:solidFill>
                  <a:srgbClr val="4D4D4D"/>
                </a:solidFill>
                <a:latin typeface="Helvetica Neue Light" charset="0"/>
                <a:cs typeface="Helvetica Neue Light" charset="0"/>
              </a:rPr>
              <a:t>(syntax, </a:t>
            </a:r>
            <a:r>
              <a:rPr lang="en-US" sz="2000" dirty="0" smtClean="0">
                <a:solidFill>
                  <a:srgbClr val="4D4D4D"/>
                </a:solidFill>
                <a:latin typeface="Helvetica Neue Light" charset="0"/>
                <a:cs typeface="Helvetica Neue Light" charset="0"/>
              </a:rPr>
              <a:t>variable) </a:t>
            </a:r>
            <a:r>
              <a:rPr lang="en-US" sz="2000" dirty="0">
                <a:solidFill>
                  <a:srgbClr val="4D4D4D"/>
                </a:solidFill>
                <a:latin typeface="Helvetica Neue Light" charset="0"/>
                <a:cs typeface="Helvetica Neue Light" charset="0"/>
              </a:rPr>
              <a:t>and code </a:t>
            </a:r>
            <a:r>
              <a:rPr lang="en-US" sz="2000" dirty="0" smtClean="0">
                <a:solidFill>
                  <a:srgbClr val="FF0000"/>
                </a:solidFill>
                <a:latin typeface="Helvetica Neue Light" charset="0"/>
                <a:cs typeface="Helvetica Neue Light" charset="0"/>
              </a:rPr>
              <a:t>readability </a:t>
            </a:r>
            <a:r>
              <a:rPr lang="en-US" sz="2000" dirty="0">
                <a:solidFill>
                  <a:srgbClr val="4D4D4D"/>
                </a:solidFill>
                <a:latin typeface="Helvetica Neue Light" charset="0"/>
                <a:cs typeface="Helvetica Neue Light" charset="0"/>
              </a:rPr>
              <a:t>(forced indentation).</a:t>
            </a:r>
          </a:p>
          <a:p>
            <a:pPr marL="317500" indent="-317500">
              <a:buFont typeface="Helvetica Neue Light" charset="0"/>
              <a:buChar char="•"/>
            </a:pPr>
            <a:endParaRPr lang="en-US" sz="2000" dirty="0">
              <a:solidFill>
                <a:srgbClr val="4D4D4D"/>
              </a:solidFill>
              <a:latin typeface="Helvetica Neue Light" charset="0"/>
              <a:cs typeface="Helvetica Neue Light" charset="0"/>
            </a:endParaRPr>
          </a:p>
          <a:p>
            <a:pPr marL="317500" indent="-317500">
              <a:buFont typeface="Helvetica Neue Light" charset="0"/>
              <a:buChar char="•"/>
            </a:pPr>
            <a:r>
              <a:rPr lang="en-US" sz="2000" dirty="0">
                <a:solidFill>
                  <a:srgbClr val="4D4D4D"/>
                </a:solidFill>
                <a:latin typeface="Helvetica Neue Light" charset="0"/>
                <a:cs typeface="Helvetica Neue Light" charset="0"/>
              </a:rPr>
              <a:t>Compared to other languages like C/C++, Python is slower. </a:t>
            </a:r>
          </a:p>
          <a:p>
            <a:pPr marL="317500" indent="-317500">
              <a:buFont typeface="Helvetica Neue Light" charset="0"/>
              <a:buChar char="•"/>
            </a:pPr>
            <a:endParaRPr lang="en-US" sz="2000" dirty="0">
              <a:solidFill>
                <a:srgbClr val="4D4D4D"/>
              </a:solidFill>
              <a:latin typeface="Helvetica Neue Light" charset="0"/>
              <a:cs typeface="Helvetica Neue Light" charset="0"/>
            </a:endParaRPr>
          </a:p>
          <a:p>
            <a:pPr marL="317500" indent="-317500">
              <a:buFont typeface="Helvetica Neue Light" charset="0"/>
              <a:buChar char="•"/>
            </a:pPr>
            <a:r>
              <a:rPr lang="en-US" sz="2000" dirty="0" smtClean="0">
                <a:solidFill>
                  <a:srgbClr val="4D4D4D"/>
                </a:solidFill>
                <a:latin typeface="Helvetica Neue Light" charset="0"/>
                <a:cs typeface="Helvetica Neue Light" charset="0"/>
              </a:rPr>
              <a:t>BUT it can </a:t>
            </a:r>
            <a:r>
              <a:rPr lang="en-US" sz="2000" dirty="0">
                <a:solidFill>
                  <a:srgbClr val="4D4D4D"/>
                </a:solidFill>
                <a:latin typeface="Helvetica Neue Light" charset="0"/>
                <a:cs typeface="Helvetica Neue Light" charset="0"/>
              </a:rPr>
              <a:t>be easily extended with C/C++. </a:t>
            </a:r>
            <a:endParaRPr lang="en-US" sz="2000" dirty="0" smtClean="0">
              <a:solidFill>
                <a:srgbClr val="4D4D4D"/>
              </a:solidFill>
              <a:latin typeface="Helvetica Neue Light" charset="0"/>
              <a:cs typeface="Helvetica Neue Light" charset="0"/>
            </a:endParaRPr>
          </a:p>
          <a:p>
            <a:pPr marL="317500" indent="-317500">
              <a:buFont typeface="Helvetica Neue Light" charset="0"/>
              <a:buChar char="•"/>
            </a:pPr>
            <a:endParaRPr lang="en-US" sz="2000" dirty="0">
              <a:solidFill>
                <a:srgbClr val="4D4D4D"/>
              </a:solidFill>
              <a:latin typeface="Helvetica Neue Light" charset="0"/>
              <a:cs typeface="Helvetica Neue Light" charset="0"/>
            </a:endParaRPr>
          </a:p>
          <a:p>
            <a:pPr marL="317500" indent="-317500">
              <a:buFont typeface="Helvetica Neue Light" charset="0"/>
              <a:buChar char="•"/>
            </a:pPr>
            <a:r>
              <a:rPr lang="en-US" sz="2000" dirty="0" smtClean="0">
                <a:solidFill>
                  <a:srgbClr val="4D4D4D"/>
                </a:solidFill>
                <a:latin typeface="Helvetica Neue Light" charset="0"/>
                <a:cs typeface="Helvetica Neue Light" charset="0"/>
              </a:rPr>
              <a:t>We can write </a:t>
            </a:r>
            <a:r>
              <a:rPr lang="en-US" sz="2000" dirty="0">
                <a:solidFill>
                  <a:srgbClr val="4D4D4D"/>
                </a:solidFill>
                <a:latin typeface="Helvetica Neue Light" charset="0"/>
                <a:cs typeface="Helvetica Neue Light" charset="0"/>
              </a:rPr>
              <a:t>computationally intensive codes in C/C++ and create a Python wrapper for </a:t>
            </a:r>
            <a:r>
              <a:rPr lang="en-US" sz="2000" dirty="0" smtClean="0">
                <a:solidFill>
                  <a:srgbClr val="4D4D4D"/>
                </a:solidFill>
                <a:latin typeface="Helvetica Neue Light" charset="0"/>
                <a:cs typeface="Helvetica Neue Light" charset="0"/>
              </a:rPr>
              <a:t>it.</a:t>
            </a:r>
          </a:p>
          <a:p>
            <a:pPr marL="317500" indent="-317500">
              <a:buFont typeface="Helvetica Neue Light" charset="0"/>
              <a:buChar char="•"/>
            </a:pPr>
            <a:endParaRPr lang="en-US" sz="2000" dirty="0">
              <a:solidFill>
                <a:srgbClr val="4D4D4D"/>
              </a:solidFill>
              <a:latin typeface="Helvetica Neue Light" charset="0"/>
              <a:cs typeface="Helvetica Neue Light" charset="0"/>
            </a:endParaRPr>
          </a:p>
          <a:p>
            <a:pPr marL="317500" indent="-317500">
              <a:buFont typeface="Helvetica Neue Light" charset="0"/>
              <a:buChar char="•"/>
            </a:pPr>
            <a:r>
              <a:rPr lang="en-US" sz="2000" dirty="0">
                <a:solidFill>
                  <a:srgbClr val="4D4D4D"/>
                </a:solidFill>
                <a:latin typeface="Helvetica Neue Light" charset="0"/>
                <a:cs typeface="Helvetica Neue Light" charset="0"/>
              </a:rPr>
              <a:t>This is how </a:t>
            </a:r>
            <a:r>
              <a:rPr lang="en-US" sz="2000" dirty="0" err="1">
                <a:solidFill>
                  <a:srgbClr val="4D4D4D"/>
                </a:solidFill>
                <a:latin typeface="Helvetica Neue Light" charset="0"/>
                <a:cs typeface="Helvetica Neue Light" charset="0"/>
              </a:rPr>
              <a:t>OpenCV</a:t>
            </a:r>
            <a:r>
              <a:rPr lang="en-US" sz="2000" dirty="0">
                <a:solidFill>
                  <a:srgbClr val="4D4D4D"/>
                </a:solidFill>
                <a:latin typeface="Helvetica Neue Light" charset="0"/>
                <a:cs typeface="Helvetica Neue Light" charset="0"/>
              </a:rPr>
              <a:t>-Python </a:t>
            </a:r>
            <a:r>
              <a:rPr lang="en-US" sz="2000" dirty="0" smtClean="0">
                <a:solidFill>
                  <a:srgbClr val="4D4D4D"/>
                </a:solidFill>
                <a:latin typeface="Helvetica Neue Light" charset="0"/>
                <a:cs typeface="Helvetica Neue Light" charset="0"/>
              </a:rPr>
              <a:t>works.</a:t>
            </a:r>
          </a:p>
          <a:p>
            <a:pPr marL="317500" indent="-317500">
              <a:buFont typeface="Helvetica Neue Light" charset="0"/>
              <a:buChar char="•"/>
            </a:pPr>
            <a:endParaRPr lang="en-US" sz="2000" dirty="0">
              <a:solidFill>
                <a:srgbClr val="4D4D4D"/>
              </a:solidFill>
              <a:latin typeface="Helvetica Neue Light" charset="0"/>
              <a:cs typeface="Helvetica Neue Light" charset="0"/>
            </a:endParaRPr>
          </a:p>
          <a:p>
            <a:pPr marL="317500" indent="-317500">
              <a:buFont typeface="Helvetica Neue Light" charset="0"/>
              <a:buChar char="•"/>
            </a:pPr>
            <a:r>
              <a:rPr lang="en-US" sz="2000" dirty="0" smtClean="0">
                <a:solidFill>
                  <a:srgbClr val="4D4D4D"/>
                </a:solidFill>
                <a:latin typeface="Helvetica Neue Light" charset="0"/>
                <a:cs typeface="Helvetica Neue Light" charset="0"/>
              </a:rPr>
              <a:t>You DON</a:t>
            </a:r>
            <a:r>
              <a:rPr lang="uk-UA" sz="2000" dirty="0" smtClean="0">
                <a:solidFill>
                  <a:srgbClr val="4D4D4D"/>
                </a:solidFill>
                <a:latin typeface="Helvetica Neue Light" charset="0"/>
                <a:cs typeface="Helvetica Neue Light" charset="0"/>
              </a:rPr>
              <a:t>’</a:t>
            </a:r>
            <a:r>
              <a:rPr lang="en-US" sz="2000" dirty="0" smtClean="0">
                <a:solidFill>
                  <a:srgbClr val="4D4D4D"/>
                </a:solidFill>
                <a:latin typeface="Helvetica Neue Light" charset="0"/>
                <a:cs typeface="Helvetica Neue Light" charset="0"/>
              </a:rPr>
              <a:t>T need to understand how it works behind the scene.</a:t>
            </a:r>
            <a:endParaRPr lang="en-US" sz="2000" dirty="0">
              <a:solidFill>
                <a:srgbClr val="4D4D4D"/>
              </a:solidFill>
              <a:latin typeface="Helvetica Neue Light" charset="0"/>
              <a:cs typeface="Helvetica Neue Light" charset="0"/>
            </a:endParaRPr>
          </a:p>
        </p:txBody>
      </p:sp>
    </p:spTree>
    <p:extLst>
      <p:ext uri="{BB962C8B-B14F-4D97-AF65-F5344CB8AC3E}">
        <p14:creationId xmlns:p14="http://schemas.microsoft.com/office/powerpoint/2010/main" val="40408655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Numpy?</a:t>
            </a:r>
            <a:endParaRPr lang="en-US" dirty="0"/>
          </a:p>
        </p:txBody>
      </p:sp>
      <p:sp>
        <p:nvSpPr>
          <p:cNvPr id="3" name="Content Placeholder 2"/>
          <p:cNvSpPr>
            <a:spLocks noGrp="1"/>
          </p:cNvSpPr>
          <p:nvPr>
            <p:ph idx="1"/>
          </p:nvPr>
        </p:nvSpPr>
        <p:spPr>
          <a:xfrm>
            <a:off x="336537" y="1047914"/>
            <a:ext cx="8688387" cy="5619218"/>
          </a:xfrm>
        </p:spPr>
        <p:txBody>
          <a:bodyPr/>
          <a:lstStyle/>
          <a:p>
            <a:pPr marL="317500" indent="-317500" defTabSz="457200">
              <a:buFont typeface="Helvetica Neue Light" charset="0"/>
              <a:buChar char="•"/>
            </a:pPr>
            <a:r>
              <a:rPr lang="en-US" sz="2000" kern="1200" dirty="0">
                <a:solidFill>
                  <a:srgbClr val="4D4D4D"/>
                </a:solidFill>
                <a:latin typeface="Helvetica Neue Light" charset="0"/>
                <a:cs typeface="Helvetica Neue Light" charset="0"/>
              </a:rPr>
              <a:t>Numpy is a highly optimized library for numerical operations. </a:t>
            </a:r>
          </a:p>
          <a:p>
            <a:pPr marL="317500" indent="-317500" defTabSz="457200">
              <a:buFont typeface="Helvetica Neue Light" charset="0"/>
              <a:buChar char="•"/>
            </a:pPr>
            <a:r>
              <a:rPr lang="en-US" sz="2000" kern="1200" dirty="0">
                <a:solidFill>
                  <a:srgbClr val="4D4D4D"/>
                </a:solidFill>
                <a:latin typeface="Helvetica Neue Light" charset="0"/>
                <a:cs typeface="Helvetica Neue Light" charset="0"/>
              </a:rPr>
              <a:t>It gives a MATLAB-style syntax. (Have you used Matlab?) </a:t>
            </a:r>
          </a:p>
          <a:p>
            <a:pPr marL="889000" lvl="2" indent="-317500" defTabSz="457200">
              <a:buFont typeface="Helvetica Neue Light" charset="0"/>
              <a:buChar char="•"/>
            </a:pPr>
            <a:r>
              <a:rPr lang="en-US" sz="1600" b="1" kern="1200" dirty="0">
                <a:solidFill>
                  <a:srgbClr val="FF0000"/>
                </a:solidFill>
                <a:latin typeface="Helvetica Neue Light" charset="0"/>
                <a:ea typeface="+mn-ea"/>
                <a:cs typeface="Helvetica Neue Light" charset="0"/>
              </a:rPr>
              <a:t>M</a:t>
            </a:r>
            <a:r>
              <a:rPr lang="en-US" sz="1600" b="1" kern="1200" dirty="0" smtClean="0">
                <a:solidFill>
                  <a:srgbClr val="FF0000"/>
                </a:solidFill>
                <a:latin typeface="Helvetica Neue Light" charset="0"/>
                <a:ea typeface="+mn-ea"/>
                <a:cs typeface="Helvetica Neue Light" charset="0"/>
              </a:rPr>
              <a:t>at</a:t>
            </a:r>
            <a:r>
              <a:rPr lang="en-US" sz="1600" b="1" kern="1200" dirty="0" smtClean="0">
                <a:solidFill>
                  <a:srgbClr val="4D4D4D"/>
                </a:solidFill>
                <a:latin typeface="Helvetica Neue Light" charset="0"/>
                <a:ea typeface="+mn-ea"/>
                <a:cs typeface="Helvetica Neue Light" charset="0"/>
              </a:rPr>
              <a:t>rix </a:t>
            </a:r>
            <a:r>
              <a:rPr lang="en-US" sz="1600" b="1" kern="1200" dirty="0" smtClean="0">
                <a:solidFill>
                  <a:srgbClr val="FF0000"/>
                </a:solidFill>
                <a:latin typeface="Helvetica Neue Light" charset="0"/>
                <a:ea typeface="+mn-ea"/>
                <a:cs typeface="Helvetica Neue Light" charset="0"/>
              </a:rPr>
              <a:t>lab</a:t>
            </a:r>
            <a:r>
              <a:rPr lang="en-US" sz="1600" b="1" kern="1200" dirty="0" smtClean="0">
                <a:solidFill>
                  <a:srgbClr val="4D4D4D"/>
                </a:solidFill>
                <a:latin typeface="Helvetica Neue Light" charset="0"/>
                <a:ea typeface="+mn-ea"/>
                <a:cs typeface="Helvetica Neue Light" charset="0"/>
              </a:rPr>
              <a:t>oratory, optimized for (parallel) matrix operations.</a:t>
            </a:r>
            <a:endParaRPr lang="en-US" sz="1600" b="1" kern="1200" dirty="0">
              <a:solidFill>
                <a:srgbClr val="4D4D4D"/>
              </a:solidFill>
              <a:latin typeface="Helvetica Neue Light" charset="0"/>
              <a:ea typeface="+mn-ea"/>
              <a:cs typeface="Helvetica Neue Light" charset="0"/>
            </a:endParaRPr>
          </a:p>
          <a:p>
            <a:pPr marL="317500" indent="-317500" defTabSz="457200">
              <a:buFont typeface="Helvetica Neue Light" charset="0"/>
              <a:buChar char="•"/>
            </a:pPr>
            <a:r>
              <a:rPr lang="en-US" sz="2000" kern="1200" dirty="0" smtClean="0">
                <a:solidFill>
                  <a:srgbClr val="4D4D4D"/>
                </a:solidFill>
                <a:latin typeface="Helvetica Neue Light" charset="0"/>
                <a:cs typeface="Helvetica Neue Light" charset="0"/>
              </a:rPr>
              <a:t>Array structure is important because digital images are 2D </a:t>
            </a:r>
            <a:r>
              <a:rPr lang="en-US" sz="2000" kern="1200" dirty="0" smtClean="0">
                <a:solidFill>
                  <a:srgbClr val="4D4D4D"/>
                </a:solidFill>
                <a:latin typeface="Helvetica Neue Light" charset="0"/>
                <a:cs typeface="Helvetica Neue Light" charset="0"/>
              </a:rPr>
              <a:t>arrays </a:t>
            </a:r>
            <a:r>
              <a:rPr lang="en-US" sz="2000" kern="1200" dirty="0" smtClean="0">
                <a:solidFill>
                  <a:srgbClr val="4D4D4D"/>
                </a:solidFill>
                <a:latin typeface="Helvetica Neue Light" charset="0"/>
                <a:cs typeface="Helvetica Neue Light" charset="0"/>
              </a:rPr>
              <a:t>of </a:t>
            </a:r>
            <a:endParaRPr lang="en-US" sz="2000" kern="1200" dirty="0" smtClean="0">
              <a:solidFill>
                <a:srgbClr val="4D4D4D"/>
              </a:solidFill>
              <a:latin typeface="Helvetica Neue Light" charset="0"/>
              <a:cs typeface="Helvetica Neue Light" charset="0"/>
            </a:endParaRPr>
          </a:p>
          <a:p>
            <a:pPr lvl="1" indent="0" defTabSz="457200"/>
            <a:r>
              <a:rPr lang="en-US" kern="1200" dirty="0" smtClean="0">
                <a:solidFill>
                  <a:srgbClr val="FF0000"/>
                </a:solidFill>
                <a:latin typeface="Helvetica Neue Light" charset="0"/>
                <a:cs typeface="Helvetica Neue Light" charset="0"/>
              </a:rPr>
              <a:t>				 P-I-X-E-L-S</a:t>
            </a:r>
            <a:endParaRPr lang="en-US" kern="1200" dirty="0" smtClean="0">
              <a:solidFill>
                <a:srgbClr val="4D4D4D"/>
              </a:solidFill>
              <a:latin typeface="Helvetica Neue Light" charset="0"/>
              <a:cs typeface="Helvetica Neue Light" charset="0"/>
            </a:endParaRPr>
          </a:p>
          <a:p>
            <a:pPr marL="317500" indent="-317500" defTabSz="457200">
              <a:buFont typeface="Helvetica Neue Light" charset="0"/>
              <a:buChar char="•"/>
            </a:pPr>
            <a:endParaRPr lang="en-US" sz="2000" kern="1200" dirty="0" smtClean="0">
              <a:solidFill>
                <a:srgbClr val="4D4D4D"/>
              </a:solidFill>
              <a:latin typeface="Helvetica Neue Light" charset="0"/>
              <a:cs typeface="Helvetica Neue Light" charset="0"/>
            </a:endParaRPr>
          </a:p>
          <a:p>
            <a:pPr marL="317500" indent="-317500" defTabSz="457200">
              <a:buFont typeface="Helvetica Neue Light" charset="0"/>
              <a:buChar char="•"/>
            </a:pPr>
            <a:endParaRPr lang="en-US" sz="2000" kern="1200" dirty="0" smtClean="0">
              <a:solidFill>
                <a:srgbClr val="4D4D4D"/>
              </a:solidFill>
              <a:latin typeface="Helvetica Neue Light" charset="0"/>
              <a:cs typeface="Helvetica Neue Light" charset="0"/>
            </a:endParaRPr>
          </a:p>
          <a:p>
            <a:pPr marL="317500" indent="-317500" defTabSz="457200">
              <a:buFont typeface="Helvetica Neue Light" charset="0"/>
              <a:buChar char="•"/>
            </a:pPr>
            <a:endParaRPr lang="en-US" sz="2000" kern="1200" dirty="0">
              <a:solidFill>
                <a:srgbClr val="4D4D4D"/>
              </a:solidFill>
              <a:latin typeface="Helvetica Neue Light" charset="0"/>
              <a:cs typeface="Helvetica Neue Light" charset="0"/>
            </a:endParaRPr>
          </a:p>
          <a:p>
            <a:pPr marL="317500" indent="-317500" defTabSz="457200">
              <a:buFont typeface="Helvetica Neue Light" charset="0"/>
              <a:buChar char="•"/>
            </a:pPr>
            <a:endParaRPr lang="en-US" sz="2000" kern="1200" dirty="0" smtClean="0">
              <a:solidFill>
                <a:srgbClr val="4D4D4D"/>
              </a:solidFill>
              <a:latin typeface="Helvetica Neue Light" charset="0"/>
              <a:cs typeface="Helvetica Neue Light" charset="0"/>
            </a:endParaRPr>
          </a:p>
          <a:p>
            <a:pPr marL="317500" indent="-317500" defTabSz="457200">
              <a:buFont typeface="Helvetica Neue Light" charset="0"/>
              <a:buChar char="•"/>
            </a:pPr>
            <a:endParaRPr lang="en-US" sz="2000" kern="1200" dirty="0">
              <a:solidFill>
                <a:srgbClr val="4D4D4D"/>
              </a:solidFill>
              <a:latin typeface="Helvetica Neue Light" charset="0"/>
              <a:cs typeface="Helvetica Neue Light" charset="0"/>
            </a:endParaRPr>
          </a:p>
          <a:p>
            <a:pPr defTabSz="457200"/>
            <a:endParaRPr lang="en-US" sz="2000" kern="1200" dirty="0" smtClean="0">
              <a:solidFill>
                <a:srgbClr val="4D4D4D"/>
              </a:solidFill>
              <a:latin typeface="Helvetica Neue Light" charset="0"/>
              <a:cs typeface="Helvetica Neue Light" charset="0"/>
            </a:endParaRPr>
          </a:p>
          <a:p>
            <a:pPr marL="317500" indent="-317500" defTabSz="457200">
              <a:buFont typeface="Helvetica Neue Light" charset="0"/>
              <a:buChar char="•"/>
            </a:pPr>
            <a:r>
              <a:rPr lang="en-US" sz="2000" kern="1200" dirty="0" smtClean="0">
                <a:solidFill>
                  <a:srgbClr val="4D4D4D"/>
                </a:solidFill>
                <a:latin typeface="Helvetica Neue Light" charset="0"/>
                <a:cs typeface="Helvetica Neue Light" charset="0"/>
              </a:rPr>
              <a:t>All </a:t>
            </a:r>
            <a:r>
              <a:rPr lang="en-US" sz="2000" kern="1200" dirty="0">
                <a:solidFill>
                  <a:srgbClr val="4D4D4D"/>
                </a:solidFill>
                <a:latin typeface="Helvetica Neue Light" charset="0"/>
                <a:cs typeface="Helvetica Neue Light" charset="0"/>
              </a:rPr>
              <a:t>the </a:t>
            </a:r>
            <a:r>
              <a:rPr lang="en-US" sz="2000" kern="1200" dirty="0" err="1">
                <a:solidFill>
                  <a:srgbClr val="4D4D4D"/>
                </a:solidFill>
                <a:latin typeface="Helvetica Neue Light" charset="0"/>
                <a:cs typeface="Helvetica Neue Light" charset="0"/>
              </a:rPr>
              <a:t>OpenCV</a:t>
            </a:r>
            <a:r>
              <a:rPr lang="en-US" sz="2000" kern="1200" dirty="0">
                <a:solidFill>
                  <a:srgbClr val="4D4D4D"/>
                </a:solidFill>
                <a:latin typeface="Helvetica Neue Light" charset="0"/>
                <a:cs typeface="Helvetica Neue Light" charset="0"/>
              </a:rPr>
              <a:t> array structures are converted to-and-from Numpy arrays. </a:t>
            </a:r>
            <a:endParaRPr lang="en-US" sz="2000" kern="1200" dirty="0" smtClean="0">
              <a:solidFill>
                <a:srgbClr val="4D4D4D"/>
              </a:solidFill>
              <a:latin typeface="Helvetica Neue Light" charset="0"/>
              <a:cs typeface="Helvetica Neue Light" charset="0"/>
            </a:endParaRPr>
          </a:p>
          <a:p>
            <a:pPr marL="317500" indent="-317500" defTabSz="457200">
              <a:buFont typeface="Helvetica Neue Light" charset="0"/>
              <a:buChar char="•"/>
            </a:pPr>
            <a:r>
              <a:rPr lang="en-US" sz="2000" kern="1200" dirty="0">
                <a:solidFill>
                  <a:srgbClr val="4D4D4D"/>
                </a:solidFill>
                <a:latin typeface="Helvetica Neue Light" charset="0"/>
                <a:cs typeface="Helvetica Neue Light" charset="0"/>
              </a:rPr>
              <a:t>You can use more convenient indexing system rather than using </a:t>
            </a:r>
            <a:r>
              <a:rPr lang="en-US" sz="2000" i="1" kern="1200" dirty="0">
                <a:solidFill>
                  <a:srgbClr val="FF0000"/>
                </a:solidFill>
                <a:latin typeface="Helvetica Neue Light" charset="0"/>
                <a:cs typeface="Helvetica Neue Light" charset="0"/>
              </a:rPr>
              <a:t>for</a:t>
            </a:r>
            <a:r>
              <a:rPr lang="en-US" sz="2000" kern="1200" dirty="0">
                <a:solidFill>
                  <a:srgbClr val="4D4D4D"/>
                </a:solidFill>
                <a:latin typeface="Helvetica Neue Light" charset="0"/>
                <a:cs typeface="Helvetica Neue Light" charset="0"/>
              </a:rPr>
              <a:t> loops.</a:t>
            </a:r>
          </a:p>
          <a:p>
            <a:pPr marL="317500" indent="-317500" defTabSz="457200">
              <a:buFont typeface="Helvetica Neue Light" charset="0"/>
              <a:buChar char="•"/>
            </a:pPr>
            <a:r>
              <a:rPr lang="en-US" sz="2000" kern="1200" dirty="0" err="1" smtClean="0">
                <a:solidFill>
                  <a:srgbClr val="4D4D4D"/>
                </a:solidFill>
                <a:latin typeface="Helvetica Neue Light" charset="0"/>
                <a:cs typeface="Helvetica Neue Light" charset="0"/>
              </a:rPr>
              <a:t>Matplotlib</a:t>
            </a:r>
            <a:r>
              <a:rPr lang="en-US" sz="2000" kern="1200" dirty="0" smtClean="0">
                <a:solidFill>
                  <a:srgbClr val="4D4D4D"/>
                </a:solidFill>
                <a:latin typeface="Helvetica Neue Light" charset="0"/>
                <a:cs typeface="Helvetica Neue Light" charset="0"/>
              </a:rPr>
              <a:t> will be your tool to make </a:t>
            </a:r>
            <a:r>
              <a:rPr lang="en-US" sz="2000" kern="1200" dirty="0" smtClean="0">
                <a:solidFill>
                  <a:srgbClr val="4D4D4D"/>
                </a:solidFill>
                <a:latin typeface="Helvetica Neue Light" charset="0"/>
                <a:cs typeface="Helvetica Neue Light" charset="0"/>
              </a:rPr>
              <a:t>more complex plots</a:t>
            </a:r>
            <a:r>
              <a:rPr lang="en-US" sz="2000" kern="1200" dirty="0" smtClean="0">
                <a:solidFill>
                  <a:srgbClr val="4D4D4D"/>
                </a:solidFill>
                <a:latin typeface="Helvetica Neue Light" charset="0"/>
                <a:cs typeface="Helvetica Neue Light" charset="0"/>
              </a:rPr>
              <a:t>.</a:t>
            </a:r>
            <a:endParaRPr lang="en-US" sz="2000" kern="1200" dirty="0">
              <a:solidFill>
                <a:srgbClr val="4D4D4D"/>
              </a:solidFill>
              <a:latin typeface="Helvetica Neue Light" charset="0"/>
              <a:cs typeface="Helvetica Neue Light" charset="0"/>
            </a:endParaRPr>
          </a:p>
          <a:p>
            <a:endParaRPr lang="en-US" sz="2000" dirty="0">
              <a:solidFill>
                <a:srgbClr val="4D4D4D"/>
              </a:solidFill>
              <a:latin typeface="Helvetica Neue Light" charset="0"/>
              <a:cs typeface="Helvetica Neue Light" charset="0"/>
            </a:endParaRPr>
          </a:p>
          <a:p>
            <a:pPr marL="342900" indent="-342900">
              <a:buFont typeface="Arial"/>
              <a:buChar char="•"/>
            </a:pPr>
            <a:endParaRPr lang="en-US" sz="2000" dirty="0">
              <a:solidFill>
                <a:srgbClr val="4D4D4D"/>
              </a:solidFill>
              <a:latin typeface="Helvetica Neue Light" charset="0"/>
              <a:cs typeface="Helvetica Neue Light"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51860697"/>
              </p:ext>
            </p:extLst>
          </p:nvPr>
        </p:nvGraphicFramePr>
        <p:xfrm>
          <a:off x="853051" y="2842177"/>
          <a:ext cx="2245671" cy="2256120"/>
        </p:xfrm>
        <a:graphic>
          <a:graphicData uri="http://schemas.openxmlformats.org/drawingml/2006/table">
            <a:tbl>
              <a:tblPr firstRow="1" bandRow="1">
                <a:tableStyleId>{5C22544A-7EE6-4342-B048-85BDC9FD1C3A}</a:tableStyleId>
              </a:tblPr>
              <a:tblGrid>
                <a:gridCol w="249020"/>
                <a:gridCol w="249020"/>
                <a:gridCol w="249020"/>
                <a:gridCol w="249020"/>
                <a:gridCol w="249020"/>
                <a:gridCol w="249020"/>
                <a:gridCol w="253511"/>
                <a:gridCol w="249020"/>
                <a:gridCol w="249020"/>
              </a:tblGrid>
              <a:tr h="250680">
                <a:tc>
                  <a:txBody>
                    <a:bodyPr/>
                    <a:lstStyle/>
                    <a:p>
                      <a:r>
                        <a:rPr lang="en-US" sz="1000" dirty="0" smtClean="0">
                          <a:solidFill>
                            <a:srgbClr val="000000"/>
                          </a:solidFill>
                        </a:rPr>
                        <a:t>0</a:t>
                      </a:r>
                      <a:endParaRPr lang="en-US" sz="1000" dirty="0">
                        <a:solidFill>
                          <a:srgbClr val="000000"/>
                        </a:solidFill>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chemeClr val="accent3">
                        <a:lumMod val="90000"/>
                      </a:schemeClr>
                    </a:solidFill>
                  </a:tcPr>
                </a:tc>
                <a:tc>
                  <a:txBody>
                    <a:bodyPr/>
                    <a:lstStyle/>
                    <a:p>
                      <a:r>
                        <a:rPr lang="en-US" sz="1000" dirty="0" smtClean="0">
                          <a:solidFill>
                            <a:srgbClr val="000000"/>
                          </a:solidFill>
                        </a:rPr>
                        <a:t>1</a:t>
                      </a:r>
                      <a:endParaRPr lang="en-US" sz="1000" dirty="0">
                        <a:solidFill>
                          <a:srgbClr val="000000"/>
                        </a:solidFill>
                      </a:endParaRPr>
                    </a:p>
                  </a:txBody>
                  <a:tcPr>
                    <a:lnT w="12700" cap="flat" cmpd="sng" algn="ctr">
                      <a:solidFill>
                        <a:scrgbClr r="0" g="0" b="0"/>
                      </a:solidFill>
                      <a:prstDash val="solid"/>
                      <a:round/>
                      <a:headEnd type="none" w="med" len="med"/>
                      <a:tailEnd type="none" w="med" len="med"/>
                    </a:lnT>
                    <a:solidFill>
                      <a:schemeClr val="accent3">
                        <a:lumMod val="90000"/>
                      </a:schemeClr>
                    </a:solidFill>
                  </a:tcPr>
                </a:tc>
                <a:tc>
                  <a:txBody>
                    <a:bodyPr/>
                    <a:lstStyle/>
                    <a:p>
                      <a:r>
                        <a:rPr lang="en-US" sz="1000" dirty="0" smtClean="0">
                          <a:solidFill>
                            <a:srgbClr val="000000"/>
                          </a:solidFill>
                        </a:rPr>
                        <a:t>2</a:t>
                      </a:r>
                      <a:endParaRPr lang="en-US" sz="1000" dirty="0">
                        <a:solidFill>
                          <a:srgbClr val="000000"/>
                        </a:solidFill>
                      </a:endParaRPr>
                    </a:p>
                  </a:txBody>
                  <a:tcPr>
                    <a:lnT w="12700" cap="flat" cmpd="sng" algn="ctr">
                      <a:solidFill>
                        <a:scrgbClr r="0" g="0" b="0"/>
                      </a:solidFill>
                      <a:prstDash val="solid"/>
                      <a:round/>
                      <a:headEnd type="none" w="med" len="med"/>
                      <a:tailEnd type="none" w="med" len="med"/>
                    </a:lnT>
                    <a:solidFill>
                      <a:schemeClr val="accent3">
                        <a:lumMod val="90000"/>
                      </a:schemeClr>
                    </a:solidFill>
                  </a:tcPr>
                </a:tc>
                <a:tc>
                  <a:txBody>
                    <a:bodyPr/>
                    <a:lstStyle/>
                    <a:p>
                      <a:r>
                        <a:rPr lang="en-US" sz="1000" dirty="0" smtClean="0">
                          <a:solidFill>
                            <a:srgbClr val="000000"/>
                          </a:solidFill>
                        </a:rPr>
                        <a:t>3</a:t>
                      </a:r>
                      <a:endParaRPr lang="en-US" sz="1000" dirty="0">
                        <a:solidFill>
                          <a:srgbClr val="000000"/>
                        </a:solidFill>
                      </a:endParaRPr>
                    </a:p>
                  </a:txBody>
                  <a:tcPr>
                    <a:lnT w="12700" cap="flat" cmpd="sng" algn="ctr">
                      <a:solidFill>
                        <a:scrgbClr r="0" g="0" b="0"/>
                      </a:solidFill>
                      <a:prstDash val="solid"/>
                      <a:round/>
                      <a:headEnd type="none" w="med" len="med"/>
                      <a:tailEnd type="none" w="med" len="med"/>
                    </a:lnT>
                    <a:solidFill>
                      <a:schemeClr val="accent3">
                        <a:lumMod val="90000"/>
                      </a:schemeClr>
                    </a:solidFill>
                  </a:tcPr>
                </a:tc>
                <a:tc>
                  <a:txBody>
                    <a:bodyPr/>
                    <a:lstStyle/>
                    <a:p>
                      <a:r>
                        <a:rPr lang="en-US" sz="1000" dirty="0" smtClean="0">
                          <a:solidFill>
                            <a:srgbClr val="000000"/>
                          </a:solidFill>
                        </a:rPr>
                        <a:t>4</a:t>
                      </a:r>
                      <a:endParaRPr lang="en-US" sz="1000" dirty="0">
                        <a:solidFill>
                          <a:srgbClr val="000000"/>
                        </a:solidFill>
                      </a:endParaRPr>
                    </a:p>
                  </a:txBody>
                  <a:tcPr>
                    <a:lnT w="12700" cap="flat" cmpd="sng" algn="ctr">
                      <a:solidFill>
                        <a:scrgbClr r="0" g="0" b="0"/>
                      </a:solidFill>
                      <a:prstDash val="solid"/>
                      <a:round/>
                      <a:headEnd type="none" w="med" len="med"/>
                      <a:tailEnd type="none" w="med" len="med"/>
                    </a:lnT>
                    <a:solidFill>
                      <a:schemeClr val="accent3">
                        <a:lumMod val="90000"/>
                      </a:schemeClr>
                    </a:solidFill>
                  </a:tcPr>
                </a:tc>
                <a:tc>
                  <a:txBody>
                    <a:bodyPr/>
                    <a:lstStyle/>
                    <a:p>
                      <a:r>
                        <a:rPr lang="en-US" sz="1000" dirty="0" smtClean="0">
                          <a:solidFill>
                            <a:srgbClr val="000000"/>
                          </a:solidFill>
                        </a:rPr>
                        <a:t>5</a:t>
                      </a:r>
                      <a:endParaRPr lang="en-US" sz="1000" dirty="0">
                        <a:solidFill>
                          <a:srgbClr val="000000"/>
                        </a:solidFill>
                      </a:endParaRPr>
                    </a:p>
                  </a:txBody>
                  <a:tcPr>
                    <a:lnT w="12700" cap="flat" cmpd="sng" algn="ctr">
                      <a:solidFill>
                        <a:scrgbClr r="0" g="0" b="0"/>
                      </a:solidFill>
                      <a:prstDash val="solid"/>
                      <a:round/>
                      <a:headEnd type="none" w="med" len="med"/>
                      <a:tailEnd type="none" w="med" len="med"/>
                    </a:lnT>
                    <a:solidFill>
                      <a:schemeClr val="accent3">
                        <a:lumMod val="90000"/>
                      </a:schemeClr>
                    </a:solidFill>
                  </a:tcPr>
                </a:tc>
                <a:tc>
                  <a:txBody>
                    <a:bodyPr/>
                    <a:lstStyle/>
                    <a:p>
                      <a:r>
                        <a:rPr lang="en-US" sz="1000" dirty="0" smtClean="0">
                          <a:solidFill>
                            <a:srgbClr val="000000"/>
                          </a:solidFill>
                        </a:rPr>
                        <a:t>6</a:t>
                      </a:r>
                      <a:endParaRPr lang="en-US" sz="1000" dirty="0">
                        <a:solidFill>
                          <a:srgbClr val="000000"/>
                        </a:solidFill>
                      </a:endParaRPr>
                    </a:p>
                  </a:txBody>
                  <a:tcPr>
                    <a:lnT w="12700" cap="flat" cmpd="sng" algn="ctr">
                      <a:solidFill>
                        <a:scrgbClr r="0" g="0" b="0"/>
                      </a:solidFill>
                      <a:prstDash val="solid"/>
                      <a:round/>
                      <a:headEnd type="none" w="med" len="med"/>
                      <a:tailEnd type="none" w="med" len="med"/>
                    </a:lnT>
                    <a:solidFill>
                      <a:schemeClr val="accent3">
                        <a:lumMod val="90000"/>
                      </a:schemeClr>
                    </a:solidFill>
                  </a:tcPr>
                </a:tc>
                <a:tc>
                  <a:txBody>
                    <a:bodyPr/>
                    <a:lstStyle/>
                    <a:p>
                      <a:r>
                        <a:rPr lang="en-US" sz="1000" dirty="0" smtClean="0">
                          <a:solidFill>
                            <a:srgbClr val="000000"/>
                          </a:solidFill>
                        </a:rPr>
                        <a:t>7</a:t>
                      </a:r>
                      <a:endParaRPr lang="en-US" sz="1000" dirty="0">
                        <a:solidFill>
                          <a:srgbClr val="000000"/>
                        </a:solidFill>
                      </a:endParaRPr>
                    </a:p>
                  </a:txBody>
                  <a:tcPr>
                    <a:lnT w="12700" cap="flat" cmpd="sng" algn="ctr">
                      <a:solidFill>
                        <a:scrgbClr r="0" g="0" b="0"/>
                      </a:solidFill>
                      <a:prstDash val="solid"/>
                      <a:round/>
                      <a:headEnd type="none" w="med" len="med"/>
                      <a:tailEnd type="none" w="med" len="med"/>
                    </a:lnT>
                    <a:solidFill>
                      <a:schemeClr val="accent3">
                        <a:lumMod val="90000"/>
                      </a:schemeClr>
                    </a:solidFill>
                  </a:tcPr>
                </a:tc>
                <a:tc>
                  <a:txBody>
                    <a:bodyPr/>
                    <a:lstStyle/>
                    <a:p>
                      <a:r>
                        <a:rPr lang="en-US" sz="1000" dirty="0" smtClean="0">
                          <a:solidFill>
                            <a:srgbClr val="000000"/>
                          </a:solidFill>
                        </a:rPr>
                        <a:t>8</a:t>
                      </a:r>
                      <a:endParaRPr lang="en-US" sz="1000" dirty="0">
                        <a:solidFill>
                          <a:srgbClr val="000000"/>
                        </a:solidFill>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3">
                        <a:lumMod val="90000"/>
                      </a:schemeClr>
                    </a:solidFill>
                  </a:tcPr>
                </a:tc>
              </a:tr>
              <a:tr h="250680">
                <a:tc>
                  <a:txBody>
                    <a:bodyPr/>
                    <a:lstStyle/>
                    <a:p>
                      <a:r>
                        <a:rPr lang="en-US" sz="1000" dirty="0" smtClean="0">
                          <a:solidFill>
                            <a:srgbClr val="000000"/>
                          </a:solidFill>
                        </a:rPr>
                        <a:t>1</a:t>
                      </a:r>
                      <a:endParaRPr lang="en-US" sz="1000" dirty="0">
                        <a:solidFill>
                          <a:srgbClr val="000000"/>
                        </a:solidFill>
                      </a:endParaRPr>
                    </a:p>
                  </a:txBody>
                  <a:tcPr>
                    <a:lnL w="12700" cap="flat" cmpd="sng" algn="ctr">
                      <a:solidFill>
                        <a:scrgbClr r="0" g="0" b="0"/>
                      </a:solidFill>
                      <a:prstDash val="solid"/>
                      <a:round/>
                      <a:headEnd type="none" w="med" len="med"/>
                      <a:tailEnd type="none" w="med" len="med"/>
                    </a:lnL>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lnR w="12700" cap="flat" cmpd="sng" algn="ctr">
                      <a:solidFill>
                        <a:scrgbClr r="0" g="0" b="0"/>
                      </a:solidFill>
                      <a:prstDash val="solid"/>
                      <a:round/>
                      <a:headEnd type="none" w="med" len="med"/>
                      <a:tailEnd type="none" w="med" len="med"/>
                    </a:lnR>
                    <a:solidFill>
                      <a:schemeClr val="accent3">
                        <a:lumMod val="90000"/>
                      </a:schemeClr>
                    </a:solidFill>
                  </a:tcPr>
                </a:tc>
              </a:tr>
              <a:tr h="250680">
                <a:tc>
                  <a:txBody>
                    <a:bodyPr/>
                    <a:lstStyle/>
                    <a:p>
                      <a:r>
                        <a:rPr lang="en-US" sz="1000" dirty="0" smtClean="0">
                          <a:solidFill>
                            <a:srgbClr val="000000"/>
                          </a:solidFill>
                        </a:rPr>
                        <a:t>2</a:t>
                      </a:r>
                      <a:endParaRPr lang="en-US" sz="1000" dirty="0">
                        <a:solidFill>
                          <a:srgbClr val="000000"/>
                        </a:solidFill>
                      </a:endParaRPr>
                    </a:p>
                  </a:txBody>
                  <a:tcPr>
                    <a:lnL w="12700" cap="flat" cmpd="sng" algn="ctr">
                      <a:solidFill>
                        <a:scrgbClr r="0" g="0" b="0"/>
                      </a:solidFill>
                      <a:prstDash val="solid"/>
                      <a:round/>
                      <a:headEnd type="none" w="med" len="med"/>
                      <a:tailEnd type="none" w="med" len="med"/>
                    </a:lnL>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a:p>
                  </a:txBody>
                  <a:tcPr>
                    <a:lnR w="12700" cap="flat" cmpd="sng" algn="ctr">
                      <a:solidFill>
                        <a:scrgbClr r="0" g="0" b="0"/>
                      </a:solidFill>
                      <a:prstDash val="solid"/>
                      <a:round/>
                      <a:headEnd type="none" w="med" len="med"/>
                      <a:tailEnd type="none" w="med" len="med"/>
                    </a:lnR>
                    <a:solidFill>
                      <a:schemeClr val="accent3">
                        <a:lumMod val="90000"/>
                      </a:schemeClr>
                    </a:solidFill>
                  </a:tcPr>
                </a:tc>
              </a:tr>
              <a:tr h="250680">
                <a:tc>
                  <a:txBody>
                    <a:bodyPr/>
                    <a:lstStyle/>
                    <a:p>
                      <a:r>
                        <a:rPr lang="en-US" sz="1000" dirty="0" smtClean="0">
                          <a:solidFill>
                            <a:srgbClr val="000000"/>
                          </a:solidFill>
                        </a:rPr>
                        <a:t>3</a:t>
                      </a:r>
                      <a:endParaRPr lang="en-US" sz="1000" dirty="0">
                        <a:solidFill>
                          <a:srgbClr val="000000"/>
                        </a:solidFill>
                      </a:endParaRPr>
                    </a:p>
                  </a:txBody>
                  <a:tcPr>
                    <a:lnL w="12700" cap="flat" cmpd="sng" algn="ctr">
                      <a:solidFill>
                        <a:scrgbClr r="0" g="0" b="0"/>
                      </a:solidFill>
                      <a:prstDash val="solid"/>
                      <a:round/>
                      <a:headEnd type="none" w="med" len="med"/>
                      <a:tailEnd type="none" w="med" len="med"/>
                    </a:lnL>
                    <a:solidFill>
                      <a:srgbClr val="FFFAC0"/>
                    </a:solidFill>
                  </a:tcPr>
                </a:tc>
                <a:tc>
                  <a:txBody>
                    <a:bodyPr/>
                    <a:lstStyle/>
                    <a:p>
                      <a:endParaRPr lang="en-US" sz="1000" dirty="0"/>
                    </a:p>
                  </a:txBody>
                  <a:tcPr>
                    <a:solidFill>
                      <a:srgbClr val="333399"/>
                    </a:solidFill>
                  </a:tcPr>
                </a:tc>
                <a:tc>
                  <a:txBody>
                    <a:bodyPr/>
                    <a:lstStyle/>
                    <a:p>
                      <a:endParaRPr lang="en-US" sz="1000" dirty="0"/>
                    </a:p>
                  </a:txBody>
                  <a:tcPr>
                    <a:solidFill>
                      <a:srgbClr val="333399"/>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rgbClr val="333399"/>
                    </a:solidFill>
                  </a:tcPr>
                </a:tc>
                <a:tc>
                  <a:txBody>
                    <a:bodyPr/>
                    <a:lstStyle/>
                    <a:p>
                      <a:endParaRPr lang="en-US" sz="1000" dirty="0"/>
                    </a:p>
                  </a:txBody>
                  <a:tcPr>
                    <a:solidFill>
                      <a:srgbClr val="333399"/>
                    </a:solidFill>
                  </a:tcPr>
                </a:tc>
                <a:tc>
                  <a:txBody>
                    <a:bodyPr/>
                    <a:lstStyle/>
                    <a:p>
                      <a:endParaRPr lang="en-US" sz="1000" dirty="0"/>
                    </a:p>
                  </a:txBody>
                  <a:tcPr>
                    <a:solidFill>
                      <a:srgbClr val="333399"/>
                    </a:solidFill>
                  </a:tcPr>
                </a:tc>
                <a:tc>
                  <a:txBody>
                    <a:bodyPr/>
                    <a:lstStyle/>
                    <a:p>
                      <a:endParaRPr lang="en-US" sz="1000" dirty="0"/>
                    </a:p>
                  </a:txBody>
                  <a:tcPr>
                    <a:lnR w="12700" cap="flat" cmpd="sng" algn="ctr">
                      <a:solidFill>
                        <a:scrgbClr r="0" g="0" b="0"/>
                      </a:solidFill>
                      <a:prstDash val="solid"/>
                      <a:round/>
                      <a:headEnd type="none" w="med" len="med"/>
                      <a:tailEnd type="none" w="med" len="med"/>
                    </a:lnR>
                    <a:solidFill>
                      <a:schemeClr val="accent3">
                        <a:lumMod val="90000"/>
                      </a:schemeClr>
                    </a:solidFill>
                  </a:tcPr>
                </a:tc>
              </a:tr>
              <a:tr h="250680">
                <a:tc>
                  <a:txBody>
                    <a:bodyPr/>
                    <a:lstStyle/>
                    <a:p>
                      <a:r>
                        <a:rPr lang="en-US" sz="1000" dirty="0" smtClean="0">
                          <a:solidFill>
                            <a:srgbClr val="000000"/>
                          </a:solidFill>
                        </a:rPr>
                        <a:t>4</a:t>
                      </a:r>
                      <a:endParaRPr lang="en-US" sz="1000" dirty="0">
                        <a:solidFill>
                          <a:srgbClr val="000000"/>
                        </a:solidFill>
                      </a:endParaRPr>
                    </a:p>
                  </a:txBody>
                  <a:tcPr>
                    <a:lnL w="12700" cap="flat" cmpd="sng" algn="ctr">
                      <a:solidFill>
                        <a:scrgbClr r="0" g="0" b="0"/>
                      </a:solidFill>
                      <a:prstDash val="solid"/>
                      <a:round/>
                      <a:headEnd type="none" w="med" len="med"/>
                      <a:tailEnd type="none" w="med" len="med"/>
                    </a:lnL>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rgbClr val="000000"/>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rgbClr val="000000"/>
                    </a:solidFill>
                  </a:tcPr>
                </a:tc>
                <a:tc>
                  <a:txBody>
                    <a:bodyPr/>
                    <a:lstStyle/>
                    <a:p>
                      <a:endParaRPr lang="en-US" sz="100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a:p>
                  </a:txBody>
                  <a:tcPr>
                    <a:lnR w="12700" cap="flat" cmpd="sng" algn="ctr">
                      <a:solidFill>
                        <a:scrgbClr r="0" g="0" b="0"/>
                      </a:solidFill>
                      <a:prstDash val="solid"/>
                      <a:round/>
                      <a:headEnd type="none" w="med" len="med"/>
                      <a:tailEnd type="none" w="med" len="med"/>
                    </a:lnR>
                    <a:solidFill>
                      <a:schemeClr val="accent3">
                        <a:lumMod val="90000"/>
                      </a:schemeClr>
                    </a:solidFill>
                  </a:tcPr>
                </a:tc>
              </a:tr>
              <a:tr h="250680">
                <a:tc>
                  <a:txBody>
                    <a:bodyPr/>
                    <a:lstStyle/>
                    <a:p>
                      <a:r>
                        <a:rPr lang="en-US" sz="1000" dirty="0" smtClean="0">
                          <a:solidFill>
                            <a:srgbClr val="000000"/>
                          </a:solidFill>
                        </a:rPr>
                        <a:t>5</a:t>
                      </a:r>
                      <a:endParaRPr lang="en-US" sz="1000" dirty="0">
                        <a:solidFill>
                          <a:srgbClr val="000000"/>
                        </a:solidFill>
                      </a:endParaRPr>
                    </a:p>
                  </a:txBody>
                  <a:tcPr>
                    <a:lnL w="12700" cap="flat" cmpd="sng" algn="ctr">
                      <a:solidFill>
                        <a:scrgbClr r="0" g="0" b="0"/>
                      </a:solidFill>
                      <a:prstDash val="solid"/>
                      <a:round/>
                      <a:headEnd type="none" w="med" len="med"/>
                      <a:tailEnd type="none" w="med" len="med"/>
                    </a:lnL>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dirty="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lnR w="12700" cap="flat" cmpd="sng" algn="ctr">
                      <a:solidFill>
                        <a:scrgbClr r="0" g="0" b="0"/>
                      </a:solidFill>
                      <a:prstDash val="solid"/>
                      <a:round/>
                      <a:headEnd type="none" w="med" len="med"/>
                      <a:tailEnd type="none" w="med" len="med"/>
                    </a:lnR>
                    <a:solidFill>
                      <a:schemeClr val="accent3">
                        <a:lumMod val="90000"/>
                      </a:schemeClr>
                    </a:solidFill>
                  </a:tcPr>
                </a:tc>
              </a:tr>
              <a:tr h="250680">
                <a:tc>
                  <a:txBody>
                    <a:bodyPr/>
                    <a:lstStyle/>
                    <a:p>
                      <a:r>
                        <a:rPr lang="en-US" sz="1000" dirty="0" smtClean="0">
                          <a:solidFill>
                            <a:srgbClr val="000000"/>
                          </a:solidFill>
                        </a:rPr>
                        <a:t>6</a:t>
                      </a:r>
                      <a:endParaRPr lang="en-US" sz="1000" dirty="0">
                        <a:solidFill>
                          <a:srgbClr val="000000"/>
                        </a:solidFill>
                      </a:endParaRPr>
                    </a:p>
                  </a:txBody>
                  <a:tcPr>
                    <a:lnL w="12700" cap="flat" cmpd="sng" algn="ctr">
                      <a:solidFill>
                        <a:scrgbClr r="0" g="0" b="0"/>
                      </a:solidFill>
                      <a:prstDash val="solid"/>
                      <a:round/>
                      <a:headEnd type="none" w="med" len="med"/>
                      <a:tailEnd type="none" w="med" len="med"/>
                    </a:lnL>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dirty="0"/>
                    </a:p>
                  </a:txBody>
                  <a:tcPr>
                    <a:solidFill>
                      <a:srgbClr val="FF0000"/>
                    </a:solidFill>
                  </a:tcPr>
                </a:tc>
                <a:tc>
                  <a:txBody>
                    <a:bodyPr/>
                    <a:lstStyle/>
                    <a:p>
                      <a:endParaRPr lang="en-US" sz="1000" dirty="0"/>
                    </a:p>
                  </a:txBody>
                  <a:tcPr>
                    <a:solidFill>
                      <a:schemeClr val="accent3">
                        <a:lumMod val="90000"/>
                      </a:schemeClr>
                    </a:solidFill>
                  </a:tcPr>
                </a:tc>
                <a:tc>
                  <a:txBody>
                    <a:bodyPr/>
                    <a:lstStyle/>
                    <a:p>
                      <a:endParaRPr lang="en-US" sz="1000"/>
                    </a:p>
                  </a:txBody>
                  <a:tcPr>
                    <a:lnR w="12700" cap="flat" cmpd="sng" algn="ctr">
                      <a:solidFill>
                        <a:scrgbClr r="0" g="0" b="0"/>
                      </a:solidFill>
                      <a:prstDash val="solid"/>
                      <a:round/>
                      <a:headEnd type="none" w="med" len="med"/>
                      <a:tailEnd type="none" w="med" len="med"/>
                    </a:lnR>
                    <a:solidFill>
                      <a:schemeClr val="accent3">
                        <a:lumMod val="90000"/>
                      </a:schemeClr>
                    </a:solidFill>
                  </a:tcPr>
                </a:tc>
              </a:tr>
              <a:tr h="250680">
                <a:tc>
                  <a:txBody>
                    <a:bodyPr/>
                    <a:lstStyle/>
                    <a:p>
                      <a:r>
                        <a:rPr lang="en-US" sz="1000" dirty="0" smtClean="0">
                          <a:solidFill>
                            <a:srgbClr val="000000"/>
                          </a:solidFill>
                        </a:rPr>
                        <a:t>7</a:t>
                      </a:r>
                      <a:endParaRPr lang="en-US" sz="1000" dirty="0">
                        <a:solidFill>
                          <a:srgbClr val="000000"/>
                        </a:solidFill>
                      </a:endParaRPr>
                    </a:p>
                  </a:txBody>
                  <a:tcPr>
                    <a:lnL w="12700" cap="flat" cmpd="sng" algn="ctr">
                      <a:solidFill>
                        <a:scrgbClr r="0" g="0" b="0"/>
                      </a:solidFill>
                      <a:prstDash val="solid"/>
                      <a:round/>
                      <a:headEnd type="none" w="med" len="med"/>
                      <a:tailEnd type="none" w="med" len="med"/>
                    </a:lnL>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dirty="0"/>
                    </a:p>
                  </a:txBody>
                  <a:tcPr>
                    <a:solidFill>
                      <a:srgbClr val="FF0000"/>
                    </a:solidFill>
                  </a:tcPr>
                </a:tc>
                <a:tc>
                  <a:txBody>
                    <a:bodyPr/>
                    <a:lstStyle/>
                    <a:p>
                      <a:endParaRPr lang="en-US" sz="1000" dirty="0"/>
                    </a:p>
                  </a:txBody>
                  <a:tcPr>
                    <a:solidFill>
                      <a:srgbClr val="FF0000"/>
                    </a:solidFill>
                  </a:tcPr>
                </a:tc>
                <a:tc>
                  <a:txBody>
                    <a:bodyPr/>
                    <a:lstStyle/>
                    <a:p>
                      <a:endParaRPr lang="en-US" sz="1000" dirty="0"/>
                    </a:p>
                  </a:txBody>
                  <a:tcPr>
                    <a:solidFill>
                      <a:srgbClr val="FF0000"/>
                    </a:solidFill>
                  </a:tcPr>
                </a:tc>
                <a:tc>
                  <a:txBody>
                    <a:bodyPr/>
                    <a:lstStyle/>
                    <a:p>
                      <a:endParaRPr lang="en-US" sz="1000" dirty="0"/>
                    </a:p>
                  </a:txBody>
                  <a:tcPr>
                    <a:solidFill>
                      <a:srgbClr val="FF0000"/>
                    </a:solidFill>
                  </a:tcPr>
                </a:tc>
                <a:tc>
                  <a:txBody>
                    <a:bodyPr/>
                    <a:lstStyle/>
                    <a:p>
                      <a:endParaRPr lang="en-US" sz="1000" dirty="0"/>
                    </a:p>
                  </a:txBody>
                  <a:tcPr>
                    <a:solidFill>
                      <a:schemeClr val="accent3">
                        <a:lumMod val="90000"/>
                      </a:schemeClr>
                    </a:solidFill>
                  </a:tcPr>
                </a:tc>
                <a:tc>
                  <a:txBody>
                    <a:bodyPr/>
                    <a:lstStyle/>
                    <a:p>
                      <a:endParaRPr lang="en-US" sz="1000"/>
                    </a:p>
                  </a:txBody>
                  <a:tcPr>
                    <a:solidFill>
                      <a:schemeClr val="accent3">
                        <a:lumMod val="90000"/>
                      </a:schemeClr>
                    </a:solidFill>
                  </a:tcPr>
                </a:tc>
                <a:tc>
                  <a:txBody>
                    <a:bodyPr/>
                    <a:lstStyle/>
                    <a:p>
                      <a:endParaRPr lang="en-US" sz="1000"/>
                    </a:p>
                  </a:txBody>
                  <a:tcPr>
                    <a:lnR w="12700" cap="flat" cmpd="sng" algn="ctr">
                      <a:solidFill>
                        <a:scrgbClr r="0" g="0" b="0"/>
                      </a:solidFill>
                      <a:prstDash val="solid"/>
                      <a:round/>
                      <a:headEnd type="none" w="med" len="med"/>
                      <a:tailEnd type="none" w="med" len="med"/>
                    </a:lnR>
                    <a:solidFill>
                      <a:schemeClr val="accent3">
                        <a:lumMod val="90000"/>
                      </a:schemeClr>
                    </a:solidFill>
                  </a:tcPr>
                </a:tc>
              </a:tr>
              <a:tr h="250680">
                <a:tc>
                  <a:txBody>
                    <a:bodyPr/>
                    <a:lstStyle/>
                    <a:p>
                      <a:r>
                        <a:rPr lang="en-US" sz="1000" dirty="0" smtClean="0">
                          <a:solidFill>
                            <a:srgbClr val="000000"/>
                          </a:solidFill>
                        </a:rPr>
                        <a:t>8</a:t>
                      </a:r>
                      <a:endParaRPr lang="en-US" sz="1000" dirty="0">
                        <a:solidFill>
                          <a:srgbClr val="000000"/>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3">
                        <a:lumMod val="90000"/>
                      </a:schemeClr>
                    </a:solidFill>
                  </a:tcPr>
                </a:tc>
                <a:tc>
                  <a:txBody>
                    <a:bodyPr/>
                    <a:lstStyle/>
                    <a:p>
                      <a:endParaRPr lang="en-US" sz="1000"/>
                    </a:p>
                  </a:txBody>
                  <a:tcPr>
                    <a:lnB w="12700" cap="flat" cmpd="sng" algn="ctr">
                      <a:solidFill>
                        <a:scrgbClr r="0" g="0" b="0"/>
                      </a:solidFill>
                      <a:prstDash val="solid"/>
                      <a:round/>
                      <a:headEnd type="none" w="med" len="med"/>
                      <a:tailEnd type="none" w="med" len="med"/>
                    </a:lnB>
                    <a:solidFill>
                      <a:schemeClr val="accent3">
                        <a:lumMod val="90000"/>
                      </a:schemeClr>
                    </a:solidFill>
                  </a:tcPr>
                </a:tc>
                <a:tc>
                  <a:txBody>
                    <a:bodyPr/>
                    <a:lstStyle/>
                    <a:p>
                      <a:endParaRPr lang="en-US" sz="1000"/>
                    </a:p>
                  </a:txBody>
                  <a:tcPr>
                    <a:lnB w="12700" cap="flat" cmpd="sng" algn="ctr">
                      <a:solidFill>
                        <a:scrgbClr r="0" g="0" b="0"/>
                      </a:solidFill>
                      <a:prstDash val="solid"/>
                      <a:round/>
                      <a:headEnd type="none" w="med" len="med"/>
                      <a:tailEnd type="none" w="med" len="med"/>
                    </a:lnB>
                    <a:solidFill>
                      <a:schemeClr val="accent3">
                        <a:lumMod val="90000"/>
                      </a:schemeClr>
                    </a:solidFill>
                  </a:tcPr>
                </a:tc>
                <a:tc>
                  <a:txBody>
                    <a:bodyPr/>
                    <a:lstStyle/>
                    <a:p>
                      <a:endParaRPr lang="en-US" sz="1000"/>
                    </a:p>
                  </a:txBody>
                  <a:tcPr>
                    <a:lnB w="12700" cap="flat" cmpd="sng" algn="ctr">
                      <a:solidFill>
                        <a:scrgbClr r="0" g="0" b="0"/>
                      </a:solidFill>
                      <a:prstDash val="solid"/>
                      <a:round/>
                      <a:headEnd type="none" w="med" len="med"/>
                      <a:tailEnd type="none" w="med" len="med"/>
                    </a:lnB>
                    <a:solidFill>
                      <a:schemeClr val="accent3">
                        <a:lumMod val="90000"/>
                      </a:schemeClr>
                    </a:solidFill>
                  </a:tcPr>
                </a:tc>
                <a:tc>
                  <a:txBody>
                    <a:bodyPr/>
                    <a:lstStyle/>
                    <a:p>
                      <a:endParaRPr lang="en-US" sz="1000"/>
                    </a:p>
                  </a:txBody>
                  <a:tcPr>
                    <a:lnB w="12700" cap="flat" cmpd="sng" algn="ctr">
                      <a:solidFill>
                        <a:scrgbClr r="0" g="0" b="0"/>
                      </a:solidFill>
                      <a:prstDash val="solid"/>
                      <a:round/>
                      <a:headEnd type="none" w="med" len="med"/>
                      <a:tailEnd type="none" w="med" len="med"/>
                    </a:lnB>
                    <a:solidFill>
                      <a:schemeClr val="accent3">
                        <a:lumMod val="90000"/>
                      </a:schemeClr>
                    </a:solidFill>
                  </a:tcPr>
                </a:tc>
                <a:tc>
                  <a:txBody>
                    <a:bodyPr/>
                    <a:lstStyle/>
                    <a:p>
                      <a:endParaRPr lang="en-US" sz="1000"/>
                    </a:p>
                  </a:txBody>
                  <a:tcPr>
                    <a:lnB w="12700" cap="flat" cmpd="sng" algn="ctr">
                      <a:solidFill>
                        <a:scrgbClr r="0" g="0" b="0"/>
                      </a:solidFill>
                      <a:prstDash val="solid"/>
                      <a:round/>
                      <a:headEnd type="none" w="med" len="med"/>
                      <a:tailEnd type="none" w="med" len="med"/>
                    </a:lnB>
                    <a:solidFill>
                      <a:schemeClr val="accent3">
                        <a:lumMod val="90000"/>
                      </a:schemeClr>
                    </a:solidFill>
                  </a:tcPr>
                </a:tc>
                <a:tc>
                  <a:txBody>
                    <a:bodyPr/>
                    <a:lstStyle/>
                    <a:p>
                      <a:endParaRPr lang="en-US" sz="1000" dirty="0"/>
                    </a:p>
                  </a:txBody>
                  <a:tcPr>
                    <a:lnB w="12700" cap="flat" cmpd="sng" algn="ctr">
                      <a:solidFill>
                        <a:scrgbClr r="0" g="0" b="0"/>
                      </a:solidFill>
                      <a:prstDash val="solid"/>
                      <a:round/>
                      <a:headEnd type="none" w="med" len="med"/>
                      <a:tailEnd type="none" w="med" len="med"/>
                    </a:lnB>
                    <a:solidFill>
                      <a:schemeClr val="accent3">
                        <a:lumMod val="90000"/>
                      </a:schemeClr>
                    </a:solidFill>
                  </a:tcPr>
                </a:tc>
                <a:tc>
                  <a:txBody>
                    <a:bodyPr/>
                    <a:lstStyle/>
                    <a:p>
                      <a:endParaRPr lang="en-US" sz="1000"/>
                    </a:p>
                  </a:txBody>
                  <a:tcPr>
                    <a:lnB w="12700" cap="flat" cmpd="sng" algn="ctr">
                      <a:solidFill>
                        <a:scrgbClr r="0" g="0" b="0"/>
                      </a:solidFill>
                      <a:prstDash val="solid"/>
                      <a:round/>
                      <a:headEnd type="none" w="med" len="med"/>
                      <a:tailEnd type="none" w="med" len="med"/>
                    </a:lnB>
                    <a:solidFill>
                      <a:schemeClr val="accent3">
                        <a:lumMod val="90000"/>
                      </a:schemeClr>
                    </a:solidFill>
                  </a:tcPr>
                </a:tc>
                <a:tc>
                  <a:txBody>
                    <a:bodyPr/>
                    <a:lstStyle/>
                    <a:p>
                      <a:endParaRPr lang="en-US" sz="10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3">
                        <a:lumMod val="90000"/>
                      </a:schemeClr>
                    </a:solidFill>
                  </a:tcPr>
                </a:tc>
              </a:tr>
            </a:tbl>
          </a:graphicData>
        </a:graphic>
      </p:graphicFrame>
      <p:pic>
        <p:nvPicPr>
          <p:cNvPr id="6" name="Picture 5"/>
          <p:cNvPicPr>
            <a:picLocks noChangeAspect="1"/>
          </p:cNvPicPr>
          <p:nvPr/>
        </p:nvPicPr>
        <p:blipFill rotWithShape="1">
          <a:blip r:embed="rId3">
            <a:clrChange>
              <a:clrFrom>
                <a:srgbClr val="FFFFFF"/>
              </a:clrFrom>
              <a:clrTo>
                <a:srgbClr val="FFFFFF">
                  <a:alpha val="0"/>
                </a:srgbClr>
              </a:clrTo>
            </a:clrChange>
          </a:blip>
          <a:srcRect l="16770" t="9086" r="21287" b="18350"/>
          <a:stretch/>
        </p:blipFill>
        <p:spPr>
          <a:xfrm>
            <a:off x="3298043" y="2941387"/>
            <a:ext cx="1782510" cy="2088167"/>
          </a:xfrm>
          <a:prstGeom prst="rect">
            <a:avLst/>
          </a:prstGeom>
        </p:spPr>
      </p:pic>
      <p:pic>
        <p:nvPicPr>
          <p:cNvPr id="8" name="Picture 7"/>
          <p:cNvPicPr>
            <a:picLocks noChangeAspect="1"/>
          </p:cNvPicPr>
          <p:nvPr/>
        </p:nvPicPr>
        <p:blipFill rotWithShape="1">
          <a:blip r:embed="rId4"/>
          <a:srcRect/>
          <a:stretch/>
        </p:blipFill>
        <p:spPr>
          <a:xfrm>
            <a:off x="5239866" y="2721840"/>
            <a:ext cx="1489890" cy="2481046"/>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blip>
          <a:stretch>
            <a:fillRect/>
          </a:stretch>
        </p:blipFill>
        <p:spPr>
          <a:xfrm>
            <a:off x="7155327" y="2721840"/>
            <a:ext cx="1062317" cy="2447948"/>
          </a:xfrm>
          <a:prstGeom prst="rect">
            <a:avLst/>
          </a:prstGeom>
        </p:spPr>
      </p:pic>
    </p:spTree>
    <p:extLst>
      <p:ext uri="{BB962C8B-B14F-4D97-AF65-F5344CB8AC3E}">
        <p14:creationId xmlns:p14="http://schemas.microsoft.com/office/powerpoint/2010/main" val="31162167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Demonstrations</a:t>
            </a:r>
            <a:endParaRPr lang="en-US" dirty="0"/>
          </a:p>
        </p:txBody>
      </p:sp>
      <p:sp>
        <p:nvSpPr>
          <p:cNvPr id="3" name="Content Placeholder 2"/>
          <p:cNvSpPr>
            <a:spLocks noGrp="1"/>
          </p:cNvSpPr>
          <p:nvPr>
            <p:ph idx="1"/>
          </p:nvPr>
        </p:nvSpPr>
        <p:spPr>
          <a:xfrm>
            <a:off x="455613" y="1600200"/>
            <a:ext cx="8226425" cy="3181798"/>
          </a:xfrm>
        </p:spPr>
        <p:txBody>
          <a:bodyPr/>
          <a:lstStyle/>
          <a:p>
            <a:pPr marL="342900" indent="-342900">
              <a:buFont typeface="Wingdings" charset="2"/>
              <a:buChar char="§"/>
            </a:pPr>
            <a:r>
              <a:rPr lang="en-US" dirty="0" smtClean="0"/>
              <a:t>Reading image (cv2, </a:t>
            </a:r>
            <a:r>
              <a:rPr lang="en-US" dirty="0" err="1" smtClean="0"/>
              <a:t>matplotlib</a:t>
            </a:r>
            <a:r>
              <a:rPr lang="en-US" dirty="0" smtClean="0"/>
              <a:t>)</a:t>
            </a:r>
          </a:p>
          <a:p>
            <a:pPr marL="342900" indent="-342900">
              <a:buFont typeface="Wingdings" charset="2"/>
              <a:buChar char="§"/>
            </a:pPr>
            <a:r>
              <a:rPr lang="en-US" dirty="0" smtClean="0"/>
              <a:t>Reading video stream</a:t>
            </a:r>
          </a:p>
          <a:p>
            <a:pPr marL="342900" indent="-342900">
              <a:buFont typeface="Wingdings" charset="2"/>
              <a:buChar char="§"/>
            </a:pPr>
            <a:r>
              <a:rPr lang="en-US" dirty="0" smtClean="0"/>
              <a:t>Drawing</a:t>
            </a:r>
          </a:p>
          <a:p>
            <a:pPr marL="342900" indent="-342900">
              <a:buFont typeface="Wingdings" charset="2"/>
              <a:buChar char="§"/>
            </a:pPr>
            <a:r>
              <a:rPr lang="en-US" dirty="0" smtClean="0"/>
              <a:t>Color channels</a:t>
            </a:r>
          </a:p>
          <a:p>
            <a:pPr marL="342900" indent="-342900">
              <a:buFont typeface="Wingdings" charset="2"/>
              <a:buChar char="§"/>
            </a:pPr>
            <a:r>
              <a:rPr lang="en-US" dirty="0" smtClean="0"/>
              <a:t>Pixel operations</a:t>
            </a:r>
          </a:p>
          <a:p>
            <a:pPr marL="342900" indent="-342900">
              <a:buFont typeface="Wingdings" charset="2"/>
              <a:buChar char="§"/>
            </a:pPr>
            <a:r>
              <a:rPr lang="en-US" dirty="0" smtClean="0"/>
              <a:t>Padding modes</a:t>
            </a:r>
          </a:p>
          <a:p>
            <a:pPr marL="342900" indent="-342900">
              <a:buFont typeface="Wingdings" charset="2"/>
              <a:buChar char="§"/>
            </a:pPr>
            <a:r>
              <a:rPr lang="en-US" dirty="0" smtClean="0"/>
              <a:t>Threshold</a:t>
            </a:r>
            <a:endParaRPr lang="en-US" dirty="0" smtClean="0"/>
          </a:p>
          <a:p>
            <a:pPr marL="342900" indent="-342900">
              <a:buFont typeface="Wingdings" charset="2"/>
              <a:buChar char="§"/>
            </a:pPr>
            <a:endParaRPr lang="en-US" dirty="0" smtClean="0"/>
          </a:p>
        </p:txBody>
      </p:sp>
      <p:sp>
        <p:nvSpPr>
          <p:cNvPr id="4" name="TextBox 3"/>
          <p:cNvSpPr txBox="1"/>
          <p:nvPr/>
        </p:nvSpPr>
        <p:spPr>
          <a:xfrm>
            <a:off x="455613" y="4978484"/>
            <a:ext cx="8290300" cy="1200328"/>
          </a:xfrm>
          <a:prstGeom prst="rect">
            <a:avLst/>
          </a:prstGeom>
          <a:noFill/>
        </p:spPr>
        <p:txBody>
          <a:bodyPr wrap="none" rtlCol="0">
            <a:spAutoFit/>
          </a:bodyPr>
          <a:lstStyle/>
          <a:p>
            <a:r>
              <a:rPr lang="en-US" sz="2400" dirty="0" smtClean="0">
                <a:solidFill>
                  <a:srgbClr val="0000FF"/>
                </a:solidFill>
              </a:rPr>
              <a:t>Above are basic operations on images and you’re expected </a:t>
            </a:r>
          </a:p>
          <a:p>
            <a:r>
              <a:rPr lang="en-US" sz="2400" dirty="0" smtClean="0">
                <a:solidFill>
                  <a:srgbClr val="0000FF"/>
                </a:solidFill>
              </a:rPr>
              <a:t>to understand every line of the code and write your own </a:t>
            </a:r>
          </a:p>
          <a:p>
            <a:r>
              <a:rPr lang="en-US" sz="2400" dirty="0" smtClean="0">
                <a:solidFill>
                  <a:srgbClr val="0000FF"/>
                </a:solidFill>
              </a:rPr>
              <a:t>functions.</a:t>
            </a:r>
            <a:endParaRPr lang="en-US" sz="2400" dirty="0">
              <a:solidFill>
                <a:srgbClr val="0000FF"/>
              </a:solidFill>
            </a:endParaRPr>
          </a:p>
        </p:txBody>
      </p:sp>
    </p:spTree>
    <p:extLst>
      <p:ext uri="{BB962C8B-B14F-4D97-AF65-F5344CB8AC3E}">
        <p14:creationId xmlns:p14="http://schemas.microsoft.com/office/powerpoint/2010/main" val="5968128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a:t>
            </a:r>
          </a:p>
        </p:txBody>
      </p:sp>
      <p:sp>
        <p:nvSpPr>
          <p:cNvPr id="4" name="Content Placeholder 2"/>
          <p:cNvSpPr>
            <a:spLocks noGrp="1"/>
          </p:cNvSpPr>
          <p:nvPr>
            <p:ph idx="1"/>
          </p:nvPr>
        </p:nvSpPr>
        <p:spPr/>
        <p:txBody>
          <a:bodyPr/>
          <a:lstStyle/>
          <a:p>
            <a:pPr marL="342900" indent="-342900">
              <a:buFont typeface="Wingdings" charset="2"/>
              <a:buChar char="§"/>
            </a:pPr>
            <a:r>
              <a:rPr lang="en-US" dirty="0"/>
              <a:t>Transform</a:t>
            </a:r>
          </a:p>
          <a:p>
            <a:pPr marL="342900" indent="-342900">
              <a:buFont typeface="Wingdings" charset="2"/>
              <a:buChar char="§"/>
            </a:pPr>
            <a:r>
              <a:rPr lang="en-US" dirty="0"/>
              <a:t>Edge detection</a:t>
            </a:r>
          </a:p>
          <a:p>
            <a:pPr marL="342900" indent="-342900">
              <a:buFont typeface="Wingdings" charset="2"/>
              <a:buChar char="§"/>
            </a:pPr>
            <a:r>
              <a:rPr lang="en-US" dirty="0">
                <a:hlinkClick r:id="rId2" action="ppaction://hlinkfile"/>
              </a:rPr>
              <a:t>Hybrid </a:t>
            </a:r>
            <a:r>
              <a:rPr lang="en-US" dirty="0" smtClean="0">
                <a:hlinkClick r:id="rId2" action="ppaction://hlinkfile"/>
              </a:rPr>
              <a:t>image</a:t>
            </a:r>
            <a:endParaRPr lang="en-US" dirty="0" smtClean="0"/>
          </a:p>
          <a:p>
            <a:pPr marL="342900" indent="-342900">
              <a:buFont typeface="Wingdings" charset="2"/>
              <a:buChar char="§"/>
            </a:pPr>
            <a:r>
              <a:rPr lang="en-US" dirty="0" smtClean="0"/>
              <a:t>Fourier transform</a:t>
            </a:r>
          </a:p>
          <a:p>
            <a:pPr marL="342900" indent="-342900">
              <a:buFont typeface="Wingdings" charset="2"/>
              <a:buChar char="§"/>
            </a:pPr>
            <a:r>
              <a:rPr lang="en-US" dirty="0" smtClean="0"/>
              <a:t>Template matching</a:t>
            </a:r>
          </a:p>
          <a:p>
            <a:pPr marL="342900" indent="-342900">
              <a:buFont typeface="Wingdings" charset="2"/>
              <a:buChar char="§"/>
            </a:pPr>
            <a:r>
              <a:rPr lang="en-US" dirty="0" smtClean="0"/>
              <a:t>Line detection</a:t>
            </a:r>
          </a:p>
          <a:p>
            <a:pPr marL="342900" indent="-342900">
              <a:buFont typeface="Wingdings" charset="2"/>
              <a:buChar char="§"/>
            </a:pPr>
            <a:r>
              <a:rPr lang="en-US" dirty="0" smtClean="0">
                <a:hlinkClick r:id="rId3" action="ppaction://hlinkfile"/>
              </a:rPr>
              <a:t>Foreground removal</a:t>
            </a:r>
            <a:endParaRPr lang="en-US" dirty="0" smtClean="0"/>
          </a:p>
          <a:p>
            <a:pPr marL="342900" indent="-342900">
              <a:buFont typeface="Wingdings" charset="2"/>
              <a:buChar char="§"/>
            </a:pPr>
            <a:r>
              <a:rPr lang="en-US" dirty="0" smtClean="0">
                <a:hlinkClick r:id="rId4" action="ppaction://hlinkfile"/>
              </a:rPr>
              <a:t>Object recognition</a:t>
            </a:r>
            <a:endParaRPr lang="en-US" dirty="0" smtClean="0"/>
          </a:p>
          <a:p>
            <a:pPr marL="342900" indent="-342900">
              <a:buFont typeface="Wingdings" charset="2"/>
              <a:buChar char="§"/>
            </a:pPr>
            <a:r>
              <a:rPr lang="is-IS" dirty="0" smtClean="0">
                <a:hlinkClick r:id="rId5"/>
              </a:rPr>
              <a:t>..</a:t>
            </a:r>
            <a:r>
              <a:rPr lang="is-IS" dirty="0" smtClean="0">
                <a:hlinkClick r:id="rId5"/>
              </a:rPr>
              <a:t>.</a:t>
            </a:r>
            <a:endParaRPr lang="en-US" dirty="0" smtClean="0"/>
          </a:p>
        </p:txBody>
      </p:sp>
    </p:spTree>
    <p:extLst>
      <p:ext uri="{BB962C8B-B14F-4D97-AF65-F5344CB8AC3E}">
        <p14:creationId xmlns:p14="http://schemas.microsoft.com/office/powerpoint/2010/main" val="40550045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fu">
  <a:themeElements>
    <a:clrScheme name="">
      <a:dk1>
        <a:srgbClr val="9E7E38"/>
      </a:dk1>
      <a:lt1>
        <a:srgbClr val="FFFDE8"/>
      </a:lt1>
      <a:dk2>
        <a:srgbClr val="FFFDE8"/>
      </a:dk2>
      <a:lt2>
        <a:srgbClr val="767462"/>
      </a:lt2>
      <a:accent1>
        <a:srgbClr val="983222"/>
      </a:accent1>
      <a:accent2>
        <a:srgbClr val="55517B"/>
      </a:accent2>
      <a:accent3>
        <a:srgbClr val="FFFEF2"/>
      </a:accent3>
      <a:accent4>
        <a:srgbClr val="866B2E"/>
      </a:accent4>
      <a:accent5>
        <a:srgbClr val="CAADAB"/>
      </a:accent5>
      <a:accent6>
        <a:srgbClr val="4C496F"/>
      </a:accent6>
      <a:hlink>
        <a:srgbClr val="44697D"/>
      </a:hlink>
      <a:folHlink>
        <a:srgbClr val="662046"/>
      </a:folHlink>
    </a:clrScheme>
    <a:fontScheme name="wf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defRPr>
        </a:defPPr>
      </a:lstStyle>
    </a:lnDef>
  </a:objectDefaults>
  <a:extraClrSchemeLst>
    <a:extraClrScheme>
      <a:clrScheme name="wf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f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f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f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f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f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f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f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f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f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f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f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fu 13">
        <a:dk1>
          <a:srgbClr val="336699"/>
        </a:dk1>
        <a:lt1>
          <a:srgbClr val="FFFDE8"/>
        </a:lt1>
        <a:dk2>
          <a:srgbClr val="000000"/>
        </a:dk2>
        <a:lt2>
          <a:srgbClr val="FFFDE8"/>
        </a:lt2>
        <a:accent1>
          <a:srgbClr val="9E7E38"/>
        </a:accent1>
        <a:accent2>
          <a:srgbClr val="468A4B"/>
        </a:accent2>
        <a:accent3>
          <a:srgbClr val="AAAAAA"/>
        </a:accent3>
        <a:accent4>
          <a:srgbClr val="DAD8C6"/>
        </a:accent4>
        <a:accent5>
          <a:srgbClr val="CCC0AE"/>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fu 14">
        <a:dk1>
          <a:srgbClr val="9E7E38"/>
        </a:dk1>
        <a:lt1>
          <a:srgbClr val="FFFDE8"/>
        </a:lt1>
        <a:dk2>
          <a:srgbClr val="FFFDE8"/>
        </a:dk2>
        <a:lt2>
          <a:srgbClr val="336699"/>
        </a:lt2>
        <a:accent1>
          <a:srgbClr val="9E7E38"/>
        </a:accent1>
        <a:accent2>
          <a:srgbClr val="468A4B"/>
        </a:accent2>
        <a:accent3>
          <a:srgbClr val="FFFEF2"/>
        </a:accent3>
        <a:accent4>
          <a:srgbClr val="866B2E"/>
        </a:accent4>
        <a:accent5>
          <a:srgbClr val="CCC0AE"/>
        </a:accent5>
        <a:accent6>
          <a:srgbClr val="3F7D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wfu 15">
        <a:dk1>
          <a:srgbClr val="336699"/>
        </a:dk1>
        <a:lt1>
          <a:srgbClr val="FFFFFF"/>
        </a:lt1>
        <a:dk2>
          <a:srgbClr val="FFFDE8"/>
        </a:dk2>
        <a:lt2>
          <a:srgbClr val="FFFDE8"/>
        </a:lt2>
        <a:accent1>
          <a:srgbClr val="9E7E38"/>
        </a:accent1>
        <a:accent2>
          <a:srgbClr val="468A4B"/>
        </a:accent2>
        <a:accent3>
          <a:srgbClr val="FFFEF2"/>
        </a:accent3>
        <a:accent4>
          <a:srgbClr val="DADADA"/>
        </a:accent4>
        <a:accent5>
          <a:srgbClr val="CCC0AE"/>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fu 16">
        <a:dk1>
          <a:srgbClr val="4D4D4D"/>
        </a:dk1>
        <a:lt1>
          <a:srgbClr val="FFFDE8"/>
        </a:lt1>
        <a:dk2>
          <a:srgbClr val="000000"/>
        </a:dk2>
        <a:lt2>
          <a:srgbClr val="FFFDE8"/>
        </a:lt2>
        <a:accent1>
          <a:srgbClr val="9E7E38"/>
        </a:accent1>
        <a:accent2>
          <a:srgbClr val="468A4B"/>
        </a:accent2>
        <a:accent3>
          <a:srgbClr val="AAAAAA"/>
        </a:accent3>
        <a:accent4>
          <a:srgbClr val="DAD8C6"/>
        </a:accent4>
        <a:accent5>
          <a:srgbClr val="CCC0AE"/>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wfu.thmx</Template>
  <TotalTime>1051</TotalTime>
  <Words>945</Words>
  <Application>Microsoft Macintosh PowerPoint</Application>
  <PresentationFormat>On-screen Show (4:3)</PresentationFormat>
  <Paragraphs>100</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wfu</vt:lpstr>
      <vt:lpstr>CSC391/691 Intro to OpenCV</vt:lpstr>
      <vt:lpstr>Introduction</vt:lpstr>
      <vt:lpstr>I’m New to Python</vt:lpstr>
      <vt:lpstr>What’s Numpy?</vt:lpstr>
      <vt:lpstr>Demonstrations</vt:lpstr>
      <vt:lpstr>Demonstrations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Rz Li</dc:creator>
  <cp:lastModifiedBy>Rz Li</cp:lastModifiedBy>
  <cp:revision>31</cp:revision>
  <dcterms:created xsi:type="dcterms:W3CDTF">2016-09-01T21:21:44Z</dcterms:created>
  <dcterms:modified xsi:type="dcterms:W3CDTF">2016-09-02T14:54:24Z</dcterms:modified>
</cp:coreProperties>
</file>