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8" r:id="rId2"/>
    <p:sldId id="259" r:id="rId3"/>
    <p:sldId id="353" r:id="rId4"/>
    <p:sldId id="325" r:id="rId5"/>
    <p:sldId id="326" r:id="rId6"/>
    <p:sldId id="341" r:id="rId7"/>
    <p:sldId id="327" r:id="rId8"/>
    <p:sldId id="329" r:id="rId9"/>
    <p:sldId id="330" r:id="rId10"/>
    <p:sldId id="331" r:id="rId11"/>
    <p:sldId id="332" r:id="rId12"/>
    <p:sldId id="354" r:id="rId13"/>
    <p:sldId id="334" r:id="rId14"/>
    <p:sldId id="335" r:id="rId15"/>
    <p:sldId id="342" r:id="rId16"/>
    <p:sldId id="343" r:id="rId17"/>
    <p:sldId id="344" r:id="rId18"/>
    <p:sldId id="345" r:id="rId19"/>
    <p:sldId id="346" r:id="rId20"/>
    <p:sldId id="347" r:id="rId21"/>
    <p:sldId id="351" r:id="rId22"/>
    <p:sldId id="352" r:id="rId23"/>
    <p:sldId id="336" r:id="rId24"/>
    <p:sldId id="337" r:id="rId25"/>
    <p:sldId id="338" r:id="rId26"/>
    <p:sldId id="350" r:id="rId27"/>
    <p:sldId id="339" r:id="rId28"/>
    <p:sldId id="340" r:id="rId29"/>
    <p:sldId id="34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1D08B8"/>
    <a:srgbClr val="D3B5E9"/>
    <a:srgbClr val="5BB9FF"/>
    <a:srgbClr val="E69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90" autoAdjust="0"/>
  </p:normalViewPr>
  <p:slideViewPr>
    <p:cSldViewPr>
      <p:cViewPr>
        <p:scale>
          <a:sx n="125" d="100"/>
          <a:sy n="125" d="100"/>
        </p:scale>
        <p:origin x="-56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C2ABC-FE3E-4234-B1CB-A28FB6E76881}" type="datetimeFigureOut">
              <a:rPr lang="en-US" smtClean="0"/>
              <a:pPr/>
              <a:t>1/10/2012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297C6-9A6B-4A6D-839A-C97E6B73DC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5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386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02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02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02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02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02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1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26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71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27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80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54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87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110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023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023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023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77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023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023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02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35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02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22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02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02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02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7539-CBD4-451D-A4C9-95A541B1D05D}" type="datetime8">
              <a:rPr lang="he-IL" smtClean="0">
                <a:solidFill>
                  <a:srgbClr val="696464"/>
                </a:solidFill>
              </a:rPr>
              <a:pPr/>
              <a:t>10 ינואר 12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41858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E53E-BD8C-49DC-A3A0-E6F7C55FBDDB}" type="datetime8">
              <a:rPr lang="he-IL" smtClean="0">
                <a:solidFill>
                  <a:srgbClr val="696464"/>
                </a:solidFill>
              </a:rPr>
              <a:pPr/>
              <a:t>10 ינואר 12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655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145E-D537-45C7-8C9A-289198D4B851}" type="datetime8">
              <a:rPr lang="he-IL" smtClean="0">
                <a:solidFill>
                  <a:srgbClr val="696464"/>
                </a:solidFill>
              </a:rPr>
              <a:pPr/>
              <a:t>10 ינואר 12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620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665A-A004-4D4A-BC81-D49DC99578C3}" type="datetime8">
              <a:rPr lang="he-IL" smtClean="0">
                <a:solidFill>
                  <a:srgbClr val="696464"/>
                </a:solidFill>
              </a:rPr>
              <a:pPr/>
              <a:t>10 ינואר 12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1388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D74B-5EA9-4D22-8674-8EF9B567815D}" type="datetime8">
              <a:rPr lang="he-IL" smtClean="0">
                <a:solidFill>
                  <a:srgbClr val="696464"/>
                </a:solidFill>
              </a:rPr>
              <a:pPr/>
              <a:t>10 ינואר 12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0577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DF5A-961F-4AB9-83F2-087D02EDC4AD}" type="datetime8">
              <a:rPr lang="he-IL" smtClean="0">
                <a:solidFill>
                  <a:srgbClr val="696464"/>
                </a:solidFill>
              </a:rPr>
              <a:pPr/>
              <a:t>10 ינואר 12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7183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4297-414F-4B38-805A-FA768400D599}" type="datetime8">
              <a:rPr lang="he-IL" smtClean="0">
                <a:solidFill>
                  <a:srgbClr val="696464"/>
                </a:solidFill>
              </a:rPr>
              <a:pPr/>
              <a:t>10 ינואר 12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2744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3880-923A-4064-90F6-3D3A0C47C94D}" type="datetime8">
              <a:rPr lang="he-IL" smtClean="0">
                <a:solidFill>
                  <a:srgbClr val="696464"/>
                </a:solidFill>
              </a:rPr>
              <a:pPr/>
              <a:t>10 ינואר 12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60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DE03-6039-4A26-B928-28310EE9F2EF}" type="datetime8">
              <a:rPr lang="he-IL" smtClean="0">
                <a:solidFill>
                  <a:srgbClr val="696464"/>
                </a:solidFill>
              </a:rPr>
              <a:pPr/>
              <a:t>10 ינואר 12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162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B374-EE3F-43DF-AA49-2F45A4CF90AE}" type="datetime8">
              <a:rPr lang="he-IL" smtClean="0">
                <a:solidFill>
                  <a:srgbClr val="696464"/>
                </a:solidFill>
              </a:rPr>
              <a:pPr/>
              <a:t>10 ינואר 12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2125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0A56-4AA2-471C-BF1E-D3FA4CEA9B66}" type="datetime8">
              <a:rPr lang="he-IL" smtClean="0">
                <a:solidFill>
                  <a:srgbClr val="696464"/>
                </a:solidFill>
              </a:rPr>
              <a:pPr/>
              <a:t>10 ינואר 12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3468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rtl="1"/>
            <a:fld id="{C82B6F53-3B58-422D-8DFA-47BC7EB1943C}" type="datetime8">
              <a:rPr lang="he-IL" smtClean="0">
                <a:solidFill>
                  <a:srgbClr val="696464"/>
                </a:solidFill>
              </a:rPr>
              <a:pPr rtl="1"/>
              <a:t>10 ינואר 12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rtl="1"/>
            <a:endParaRPr lang="he-IL">
              <a:solidFill>
                <a:srgbClr val="696464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fld id="{5BFAECAB-C45E-4A96-B7DD-92EBDA7AC1F7}" type="slidenum">
              <a:rPr lang="he-IL" smtClean="0"/>
              <a:pPr rtl="1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631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r" rtl="1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r" rtl="1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ware.com/products/pil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ythonware.com/library/pil/handbook/image.htm" TargetMode="External"/><Relationship Id="rId4" Type="http://schemas.openxmlformats.org/officeDocument/2006/relationships/hyperlink" Target="http://www.geeks3d.com/20100930/tutorial-first-steps-with-pil-python-imaging-librar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Recitation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sz="3600" b="1" dirty="0" smtClean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rtl="0"/>
            <a:endParaRPr lang="he-IL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Programming for Engineers in Python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4448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Variance - formula</a:t>
            </a:r>
            <a:endParaRPr lang="en-US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10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89512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400" dirty="0" smtClean="0"/>
              <a:t>For some th</a:t>
            </a:r>
            <a:r>
              <a:rPr lang="en-US" sz="2400" dirty="0"/>
              <a:t>reshold t:</a:t>
            </a:r>
          </a:p>
          <a:p>
            <a:pPr marL="0" indent="0" algn="l" rtl="0">
              <a:buNone/>
            </a:pPr>
            <a:r>
              <a:rPr lang="en-US" sz="2400" dirty="0" smtClean="0"/>
              <a:t>Background &lt;= </a:t>
            </a:r>
            <a:r>
              <a:rPr lang="en-US" sz="2400" dirty="0" smtClean="0"/>
              <a:t>t, low gray levels </a:t>
            </a:r>
          </a:p>
          <a:p>
            <a:pPr marL="0" indent="0" algn="l" rtl="0">
              <a:buNone/>
            </a:pPr>
            <a:r>
              <a:rPr lang="en-US" sz="2400" dirty="0" smtClean="0"/>
              <a:t>Foreground </a:t>
            </a:r>
            <a:r>
              <a:rPr lang="en-US" sz="2400" dirty="0" smtClean="0"/>
              <a:t> </a:t>
            </a:r>
            <a:r>
              <a:rPr lang="en-US" sz="2400" dirty="0" smtClean="0"/>
              <a:t>&gt; t, high gray levels</a:t>
            </a:r>
          </a:p>
          <a:p>
            <a:pPr marL="0" indent="0" algn="l" rtl="0">
              <a:buNone/>
            </a:pPr>
            <a:r>
              <a:rPr lang="en-US" sz="2400" dirty="0" err="1" smtClean="0"/>
              <a:t>mean_back</a:t>
            </a:r>
            <a:r>
              <a:rPr lang="en-US" sz="2400" dirty="0" smtClean="0"/>
              <a:t> – mean of the </a:t>
            </a:r>
            <a:r>
              <a:rPr lang="en-US" sz="2400" dirty="0"/>
              <a:t>Background pixels</a:t>
            </a:r>
            <a:endParaRPr lang="en-US" sz="2400" dirty="0" smtClean="0"/>
          </a:p>
          <a:p>
            <a:pPr marL="0" indent="0" algn="l" rtl="0">
              <a:buNone/>
            </a:pPr>
            <a:r>
              <a:rPr lang="en-US" sz="2400" dirty="0" err="1" smtClean="0"/>
              <a:t>mean_fore</a:t>
            </a:r>
            <a:r>
              <a:rPr lang="en-US" sz="2400" dirty="0" smtClean="0"/>
              <a:t> </a:t>
            </a:r>
            <a:r>
              <a:rPr lang="en-US" sz="2400" dirty="0"/>
              <a:t>– mean of the </a:t>
            </a:r>
            <a:r>
              <a:rPr lang="en-US" sz="2400" dirty="0"/>
              <a:t>Foreground pixels</a:t>
            </a:r>
            <a:endParaRPr lang="en-US" sz="2400" dirty="0" smtClean="0"/>
          </a:p>
          <a:p>
            <a:pPr marL="0" indent="0" algn="l" rtl="0">
              <a:buNone/>
            </a:pPr>
            <a:r>
              <a:rPr lang="en-US" sz="2400" dirty="0" err="1" smtClean="0"/>
              <a:t>w_back</a:t>
            </a:r>
            <a:r>
              <a:rPr lang="en-US" sz="2400" dirty="0" smtClean="0"/>
              <a:t> – number of </a:t>
            </a:r>
            <a:r>
              <a:rPr lang="en-US" sz="2400" dirty="0"/>
              <a:t>Background pixels</a:t>
            </a:r>
            <a:endParaRPr lang="en-US" sz="2400" dirty="0" smtClean="0"/>
          </a:p>
          <a:p>
            <a:pPr marL="0" indent="0" algn="l" rtl="0">
              <a:buNone/>
            </a:pPr>
            <a:r>
              <a:rPr lang="en-US" sz="2400" dirty="0" err="1" smtClean="0"/>
              <a:t>w_fore</a:t>
            </a:r>
            <a:r>
              <a:rPr lang="en-US" sz="2400" dirty="0" smtClean="0"/>
              <a:t> </a:t>
            </a:r>
            <a:r>
              <a:rPr lang="en-US" sz="2400" dirty="0" smtClean="0"/>
              <a:t>– number of </a:t>
            </a:r>
            <a:r>
              <a:rPr lang="en-US" sz="2400" dirty="0"/>
              <a:t>Foreground pixels</a:t>
            </a:r>
            <a:endParaRPr lang="en-US" sz="2400" dirty="0" smtClean="0"/>
          </a:p>
          <a:p>
            <a:pPr marL="0" indent="0" algn="l" rtl="0">
              <a:buNone/>
            </a:pPr>
            <a:r>
              <a:rPr lang="en-US" sz="2400" dirty="0" err="1" smtClean="0"/>
              <a:t>var_between</a:t>
            </a:r>
            <a:r>
              <a:rPr lang="en-US" sz="2400" dirty="0" smtClean="0"/>
              <a:t> = </a:t>
            </a:r>
            <a:r>
              <a:rPr lang="en-US" sz="2400" dirty="0" err="1"/>
              <a:t>w_back</a:t>
            </a:r>
            <a:r>
              <a:rPr lang="en-US" sz="2400" dirty="0"/>
              <a:t> </a:t>
            </a:r>
            <a:r>
              <a:rPr lang="en-US" sz="2400" dirty="0" smtClean="0"/>
              <a:t>* </a:t>
            </a:r>
            <a:r>
              <a:rPr lang="en-US" sz="2400" dirty="0" err="1" smtClean="0"/>
              <a:t>w_fore</a:t>
            </a:r>
            <a:r>
              <a:rPr lang="en-US" sz="2400" dirty="0" smtClean="0"/>
              <a:t> </a:t>
            </a:r>
            <a:r>
              <a:rPr lang="en-US" sz="2400" dirty="0" smtClean="0"/>
              <a:t>* (</a:t>
            </a:r>
            <a:r>
              <a:rPr lang="en-US" sz="2400" dirty="0" err="1"/>
              <a:t>mean_back</a:t>
            </a:r>
            <a:r>
              <a:rPr lang="en-US" sz="2400" dirty="0"/>
              <a:t> </a:t>
            </a:r>
            <a:r>
              <a:rPr lang="en-US" sz="2400" dirty="0" smtClean="0"/>
              <a:t>- </a:t>
            </a:r>
            <a:r>
              <a:rPr lang="en-US" sz="2400" dirty="0" err="1" smtClean="0"/>
              <a:t>mean_fore</a:t>
            </a:r>
            <a:r>
              <a:rPr lang="en-US" sz="2400" dirty="0" smtClean="0"/>
              <a:t>)**</a:t>
            </a:r>
            <a:r>
              <a:rPr lang="en-US" sz="2400" dirty="0" smtClean="0"/>
              <a:t>2</a:t>
            </a:r>
          </a:p>
          <a:p>
            <a:pPr marL="0" indent="0" algn="l" rtl="0">
              <a:buNone/>
            </a:pPr>
            <a:endParaRPr lang="en-US" sz="2400" dirty="0"/>
          </a:p>
          <a:p>
            <a:pPr marL="0" indent="0" algn="l" rtl="0">
              <a:buNone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1D08B8"/>
                </a:solidFill>
              </a:rPr>
              <a:t>Otsu threshold </a:t>
            </a:r>
            <a:r>
              <a:rPr lang="en-US" sz="2400" dirty="0" smtClean="0"/>
              <a:t>is the threshold that maximizes the </a:t>
            </a:r>
            <a:r>
              <a:rPr lang="en-US" sz="2400" b="1" dirty="0" err="1" smtClean="0"/>
              <a:t>var_between</a:t>
            </a:r>
            <a:r>
              <a:rPr lang="en-US" sz="2400" i="1" dirty="0" smtClean="0"/>
              <a:t> </a:t>
            </a:r>
            <a:r>
              <a:rPr lang="en-US" sz="2400" dirty="0" smtClean="0"/>
              <a:t>over all possible thresholds.</a:t>
            </a:r>
            <a:endParaRPr lang="en-US" sz="2400" dirty="0"/>
          </a:p>
          <a:p>
            <a:pPr algn="l" rtl="0">
              <a:buFont typeface="Arial" pitchFamily="34" charset="0"/>
              <a:buChar char="•"/>
            </a:pPr>
            <a:endParaRPr lang="en-US" sz="2400" dirty="0" smtClean="0"/>
          </a:p>
          <a:p>
            <a:pPr marL="0" indent="0" algn="l" rtl="0">
              <a:buNone/>
            </a:pPr>
            <a:r>
              <a:rPr lang="en-US" sz="2400" dirty="0" smtClean="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71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Otsu threshold - Code</a:t>
            </a:r>
            <a:endParaRPr lang="en-US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11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400" dirty="0" err="1">
                <a:solidFill>
                  <a:srgbClr val="FF6600"/>
                </a:solidFill>
              </a:rPr>
              <a:t>def</a:t>
            </a:r>
            <a:r>
              <a:rPr lang="en-US" sz="2400" dirty="0">
                <a:solidFill>
                  <a:srgbClr val="FF6600"/>
                </a:solidFill>
              </a:rPr>
              <a:t> </a:t>
            </a:r>
            <a:r>
              <a:rPr lang="en-US" sz="2400" dirty="0" err="1">
                <a:solidFill>
                  <a:srgbClr val="1D08B8"/>
                </a:solidFill>
              </a:rPr>
              <a:t>otsu_thrd</a:t>
            </a:r>
            <a:r>
              <a:rPr lang="en-US" sz="2400" dirty="0"/>
              <a:t>(</a:t>
            </a:r>
            <a:r>
              <a:rPr lang="en-US" sz="2400" dirty="0" err="1"/>
              <a:t>im</a:t>
            </a:r>
            <a:r>
              <a:rPr lang="en-US" sz="2400" dirty="0"/>
              <a:t>):</a:t>
            </a:r>
          </a:p>
          <a:p>
            <a:pPr marL="0" indent="0" algn="l" rtl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hist</a:t>
            </a:r>
            <a:r>
              <a:rPr lang="en-US" sz="2400" dirty="0" smtClean="0"/>
              <a:t> = histogram(</a:t>
            </a:r>
            <a:r>
              <a:rPr lang="en-US" sz="2400" dirty="0" err="1" smtClean="0"/>
              <a:t>im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 algn="l" rtl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sum_all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0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# sum the values of all background pixels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FF6600"/>
                </a:solidFill>
              </a:rPr>
              <a:t>for</a:t>
            </a:r>
            <a:r>
              <a:rPr lang="en-US" sz="2400" dirty="0"/>
              <a:t> t </a:t>
            </a:r>
            <a:r>
              <a:rPr lang="en-US" sz="2400" dirty="0" smtClean="0">
                <a:solidFill>
                  <a:srgbClr val="FF6600"/>
                </a:solidFill>
              </a:rPr>
              <a:t>in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range</a:t>
            </a:r>
            <a:r>
              <a:rPr lang="en-US" sz="2400" dirty="0" smtClean="0"/>
              <a:t>(256</a:t>
            </a:r>
            <a:r>
              <a:rPr lang="en-US" sz="2400" dirty="0"/>
              <a:t>):</a:t>
            </a:r>
          </a:p>
          <a:p>
            <a:pPr marL="0" indent="0" algn="l" rtl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sum_all</a:t>
            </a:r>
            <a:r>
              <a:rPr lang="en-US" sz="2400" dirty="0"/>
              <a:t> += t * </a:t>
            </a:r>
            <a:r>
              <a:rPr lang="en-US" sz="2400" dirty="0" err="1" smtClean="0"/>
              <a:t>hist</a:t>
            </a:r>
            <a:r>
              <a:rPr lang="en-US" sz="2400" dirty="0" smtClean="0"/>
              <a:t>[t</a:t>
            </a:r>
            <a:r>
              <a:rPr lang="en-US" sz="2400" dirty="0" smtClean="0"/>
              <a:t>]</a:t>
            </a:r>
          </a:p>
          <a:p>
            <a:pPr marL="0" indent="0" algn="l" rtl="0">
              <a:buNone/>
            </a:pPr>
            <a:endParaRPr lang="en-US" sz="2400" dirty="0"/>
          </a:p>
          <a:p>
            <a:pPr marL="0" indent="0" algn="l" rtl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sum_back</a:t>
            </a:r>
            <a:r>
              <a:rPr lang="en-US" sz="2400" dirty="0" smtClean="0"/>
              <a:t>, </a:t>
            </a:r>
            <a:r>
              <a:rPr lang="en-US" sz="2400" dirty="0" err="1" smtClean="0"/>
              <a:t>w_back</a:t>
            </a:r>
            <a:r>
              <a:rPr lang="en-US" sz="2400" dirty="0" smtClean="0"/>
              <a:t>, </a:t>
            </a:r>
            <a:r>
              <a:rPr lang="en-US" sz="2400" dirty="0" err="1" smtClean="0"/>
              <a:t>w_for</a:t>
            </a:r>
            <a:r>
              <a:rPr lang="en-US" sz="2400" dirty="0" smtClean="0"/>
              <a:t>, </a:t>
            </a:r>
            <a:r>
              <a:rPr lang="en-US" sz="2400" dirty="0" err="1" smtClean="0"/>
              <a:t>var_max</a:t>
            </a:r>
            <a:r>
              <a:rPr lang="en-US" sz="2400" dirty="0" smtClean="0"/>
              <a:t>, threshold =  0, 0, 0, 0, 0</a:t>
            </a:r>
          </a:p>
          <a:p>
            <a:pPr marL="0" indent="0" algn="l" rtl="0">
              <a:buNone/>
            </a:pPr>
            <a:r>
              <a:rPr lang="en-US" sz="2400" dirty="0" smtClean="0"/>
              <a:t>    total = height*width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71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Otsu threshold - Code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12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899592" y="1491288"/>
            <a:ext cx="7344816" cy="48180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1800" dirty="0" smtClean="0"/>
              <a:t>    </a:t>
            </a:r>
            <a:r>
              <a:rPr lang="en-US" sz="1800" dirty="0" smtClean="0">
                <a:solidFill>
                  <a:srgbClr val="FF0000"/>
                </a:solidFill>
              </a:rPr>
              <a:t># go over all </a:t>
            </a:r>
            <a:r>
              <a:rPr lang="en-US" sz="1800" dirty="0">
                <a:solidFill>
                  <a:srgbClr val="FF0000"/>
                </a:solidFill>
              </a:rPr>
              <a:t>possible thresholds</a:t>
            </a:r>
          </a:p>
          <a:p>
            <a:pPr marL="0" indent="0" algn="l" rtl="0"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FF6600"/>
                </a:solidFill>
              </a:rPr>
              <a:t>for</a:t>
            </a:r>
            <a:r>
              <a:rPr lang="en-US" sz="1800" dirty="0"/>
              <a:t> t </a:t>
            </a:r>
            <a:r>
              <a:rPr lang="en-US" sz="1800" dirty="0">
                <a:solidFill>
                  <a:srgbClr val="FF6600"/>
                </a:solidFill>
              </a:rPr>
              <a:t>in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7030A0"/>
                </a:solidFill>
              </a:rPr>
              <a:t>range</a:t>
            </a:r>
            <a:r>
              <a:rPr lang="en-US" sz="1800" dirty="0"/>
              <a:t>(256</a:t>
            </a:r>
            <a:r>
              <a:rPr lang="en-US" sz="1800" dirty="0" smtClean="0"/>
              <a:t>):</a:t>
            </a:r>
          </a:p>
          <a:p>
            <a:pPr marL="0" indent="0" algn="l" rtl="0">
              <a:buNone/>
            </a:pPr>
            <a:r>
              <a:rPr lang="en-US" sz="1800" dirty="0" smtClean="0"/>
              <a:t>      </a:t>
            </a:r>
            <a:r>
              <a:rPr lang="en-US" sz="1800" dirty="0" smtClean="0">
                <a:solidFill>
                  <a:srgbClr val="FF0000"/>
                </a:solidFill>
              </a:rPr>
              <a:t># update weights</a:t>
            </a:r>
            <a:r>
              <a:rPr lang="en-US" sz="1800" dirty="0"/>
              <a:t>	</a:t>
            </a:r>
          </a:p>
          <a:p>
            <a:pPr marL="0" indent="0" algn="l" rtl="0">
              <a:buNone/>
            </a:pPr>
            <a:r>
              <a:rPr lang="en-US" sz="1800" dirty="0"/>
              <a:t>       </a:t>
            </a:r>
            <a:r>
              <a:rPr lang="en-US" sz="1800" dirty="0" err="1"/>
              <a:t>w_back</a:t>
            </a:r>
            <a:r>
              <a:rPr lang="en-US" sz="1800" dirty="0"/>
              <a:t> += </a:t>
            </a:r>
            <a:r>
              <a:rPr lang="en-US" sz="1800" dirty="0" err="1"/>
              <a:t>hist_data</a:t>
            </a:r>
            <a:r>
              <a:rPr lang="en-US" sz="1800" dirty="0"/>
              <a:t>[t] </a:t>
            </a:r>
          </a:p>
          <a:p>
            <a:pPr marL="0" indent="0" algn="l" rtl="0">
              <a:buNone/>
            </a:pPr>
            <a:r>
              <a:rPr lang="en-US" sz="1800" dirty="0"/>
              <a:t>        </a:t>
            </a:r>
            <a:r>
              <a:rPr lang="en-US" sz="1800" dirty="0">
                <a:solidFill>
                  <a:srgbClr val="FF6600"/>
                </a:solidFill>
              </a:rPr>
              <a:t>if</a:t>
            </a:r>
            <a:r>
              <a:rPr lang="en-US" sz="1800" dirty="0"/>
              <a:t> (</a:t>
            </a:r>
            <a:r>
              <a:rPr lang="en-US" sz="1800" dirty="0" err="1"/>
              <a:t>w_back</a:t>
            </a:r>
            <a:r>
              <a:rPr lang="en-US" sz="1800" dirty="0"/>
              <a:t> == 0):      </a:t>
            </a:r>
            <a:r>
              <a:rPr lang="en-US" sz="1800" dirty="0" smtClean="0"/>
              <a:t>continue</a:t>
            </a:r>
            <a:endParaRPr lang="en-US" sz="1800" dirty="0"/>
          </a:p>
          <a:p>
            <a:pPr marL="0" indent="0" algn="l" rtl="0">
              <a:buNone/>
            </a:pPr>
            <a:r>
              <a:rPr lang="en-US" sz="1800" dirty="0"/>
              <a:t>       </a:t>
            </a:r>
            <a:r>
              <a:rPr lang="en-US" sz="1800" dirty="0" err="1"/>
              <a:t>w_fore</a:t>
            </a:r>
            <a:r>
              <a:rPr lang="en-US" sz="1800" dirty="0"/>
              <a:t> = total - </a:t>
            </a:r>
            <a:r>
              <a:rPr lang="en-US" sz="1800" dirty="0" err="1"/>
              <a:t>w_back</a:t>
            </a:r>
            <a:r>
              <a:rPr lang="en-US" sz="1800" dirty="0"/>
              <a:t> </a:t>
            </a:r>
          </a:p>
          <a:p>
            <a:pPr marL="0" indent="0" algn="l" rtl="0">
              <a:buNone/>
            </a:pPr>
            <a:r>
              <a:rPr lang="en-US" sz="1800" dirty="0"/>
              <a:t>       </a:t>
            </a:r>
            <a:r>
              <a:rPr lang="en-US" sz="1800" dirty="0">
                <a:solidFill>
                  <a:srgbClr val="FF6600"/>
                </a:solidFill>
              </a:rPr>
              <a:t>if</a:t>
            </a:r>
            <a:r>
              <a:rPr lang="en-US" sz="1800" dirty="0"/>
              <a:t> (</a:t>
            </a:r>
            <a:r>
              <a:rPr lang="en-US" sz="1800" dirty="0" err="1"/>
              <a:t>w_fore</a:t>
            </a:r>
            <a:r>
              <a:rPr lang="en-US" sz="1800" dirty="0"/>
              <a:t> == </a:t>
            </a:r>
            <a:r>
              <a:rPr lang="en-US" sz="1800" dirty="0" smtClean="0"/>
              <a:t>0) :       break</a:t>
            </a:r>
            <a:endParaRPr lang="en-US" sz="1800" dirty="0"/>
          </a:p>
          <a:p>
            <a:pPr marL="0" indent="0" algn="l" rtl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    # calculate classes means	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sz="1800" dirty="0"/>
              <a:t>       </a:t>
            </a:r>
            <a:r>
              <a:rPr lang="en-US" sz="1800" dirty="0" err="1"/>
              <a:t>sum_back</a:t>
            </a:r>
            <a:r>
              <a:rPr lang="en-US" sz="1800" dirty="0"/>
              <a:t> += t * </a:t>
            </a:r>
            <a:r>
              <a:rPr lang="en-US" sz="1800" dirty="0" err="1"/>
              <a:t>hist_data</a:t>
            </a:r>
            <a:r>
              <a:rPr lang="en-US" sz="1800" dirty="0"/>
              <a:t>[t]</a:t>
            </a:r>
          </a:p>
          <a:p>
            <a:pPr marL="0" indent="0" algn="l" rtl="0">
              <a:buNone/>
            </a:pPr>
            <a:r>
              <a:rPr lang="en-US" sz="1800" dirty="0"/>
              <a:t>       </a:t>
            </a:r>
            <a:r>
              <a:rPr lang="en-US" sz="1800" dirty="0" err="1"/>
              <a:t>mean_back</a:t>
            </a:r>
            <a:r>
              <a:rPr lang="en-US" sz="1800" dirty="0"/>
              <a:t> = </a:t>
            </a:r>
            <a:r>
              <a:rPr lang="en-US" sz="1800" dirty="0" err="1"/>
              <a:t>sum_back</a:t>
            </a:r>
            <a:r>
              <a:rPr lang="en-US" sz="1800" dirty="0"/>
              <a:t> / </a:t>
            </a:r>
            <a:r>
              <a:rPr lang="en-US" sz="1800" dirty="0" err="1"/>
              <a:t>w_back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 algn="l" rtl="0">
              <a:buNone/>
            </a:pPr>
            <a:r>
              <a:rPr lang="en-US" sz="1800" dirty="0" smtClean="0"/>
              <a:t>       </a:t>
            </a:r>
            <a:r>
              <a:rPr lang="en-US" sz="1800" dirty="0" err="1" smtClean="0"/>
              <a:t>mean_fore</a:t>
            </a:r>
            <a:r>
              <a:rPr lang="en-US" sz="1800" dirty="0" smtClean="0"/>
              <a:t> </a:t>
            </a:r>
            <a:r>
              <a:rPr lang="en-US" sz="1800" dirty="0"/>
              <a:t>= (</a:t>
            </a:r>
            <a:r>
              <a:rPr lang="en-US" sz="1800" dirty="0" err="1"/>
              <a:t>sum_all</a:t>
            </a:r>
            <a:r>
              <a:rPr lang="en-US" sz="1800" dirty="0"/>
              <a:t> - </a:t>
            </a:r>
            <a:r>
              <a:rPr lang="en-US" sz="1800" dirty="0" err="1"/>
              <a:t>sum_back</a:t>
            </a:r>
            <a:r>
              <a:rPr lang="en-US" sz="1800" dirty="0"/>
              <a:t>) / </a:t>
            </a:r>
            <a:r>
              <a:rPr lang="en-US" sz="1800" dirty="0" err="1" smtClean="0"/>
              <a:t>w_fore</a:t>
            </a:r>
            <a:endParaRPr lang="en-US" sz="1800" dirty="0" smtClean="0"/>
          </a:p>
          <a:p>
            <a:pPr marL="0" indent="0" algn="l" rtl="0">
              <a:buNone/>
            </a:pP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      # Calculate Between Class Variance</a:t>
            </a:r>
          </a:p>
          <a:p>
            <a:pPr marL="0" indent="0" algn="l" rtl="0">
              <a:buNone/>
            </a:pP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     </a:t>
            </a:r>
            <a:r>
              <a:rPr lang="en-US" sz="1800" dirty="0" err="1"/>
              <a:t>var_between</a:t>
            </a:r>
            <a:r>
              <a:rPr lang="en-US" sz="1800" dirty="0"/>
              <a:t> = </a:t>
            </a:r>
            <a:r>
              <a:rPr lang="en-US" sz="1800" dirty="0" err="1"/>
              <a:t>w_back</a:t>
            </a:r>
            <a:r>
              <a:rPr lang="en-US" sz="1800" dirty="0"/>
              <a:t> * </a:t>
            </a:r>
            <a:r>
              <a:rPr lang="en-US" sz="1800" dirty="0" err="1"/>
              <a:t>w_fore</a:t>
            </a:r>
            <a:r>
              <a:rPr lang="en-US" sz="1800" dirty="0"/>
              <a:t> * (</a:t>
            </a:r>
            <a:r>
              <a:rPr lang="en-US" sz="1800" dirty="0" err="1"/>
              <a:t>mean_back</a:t>
            </a:r>
            <a:r>
              <a:rPr lang="en-US" sz="1800" dirty="0"/>
              <a:t> - </a:t>
            </a:r>
            <a:r>
              <a:rPr lang="en-US" sz="1800" dirty="0" err="1"/>
              <a:t>mean_fore</a:t>
            </a:r>
            <a:r>
              <a:rPr lang="en-US" sz="1800" dirty="0"/>
              <a:t>)**2       </a:t>
            </a:r>
          </a:p>
          <a:p>
            <a:pPr marL="0" indent="0" algn="l" rtl="0">
              <a:buNone/>
            </a:pPr>
            <a:endParaRPr lang="en-US" sz="1800" dirty="0" smtClean="0"/>
          </a:p>
          <a:p>
            <a:pPr marL="0" indent="0" algn="l" rtl="0">
              <a:buNone/>
            </a:pPr>
            <a:r>
              <a:rPr lang="en-US" sz="1800" dirty="0" smtClean="0"/>
              <a:t>       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935468" y="1498908"/>
            <a:ext cx="331236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       # </a:t>
            </a: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new maximum is </a:t>
            </a:r>
            <a:r>
              <a:rPr lang="en-US" dirty="0" smtClean="0">
                <a:solidFill>
                  <a:srgbClr val="FF0000"/>
                </a:solidFill>
              </a:rPr>
              <a:t>found?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     if (</a:t>
            </a:r>
            <a:r>
              <a:rPr lang="en-US" dirty="0" err="1"/>
              <a:t>var_between</a:t>
            </a:r>
            <a:r>
              <a:rPr lang="en-US" dirty="0"/>
              <a:t> &gt; </a:t>
            </a:r>
            <a:r>
              <a:rPr lang="en-US" dirty="0" err="1"/>
              <a:t>var_max</a:t>
            </a:r>
            <a:r>
              <a:rPr lang="en-US" dirty="0"/>
              <a:t>):</a:t>
            </a:r>
          </a:p>
          <a:p>
            <a:r>
              <a:rPr lang="en-US" dirty="0"/>
              <a:t>          </a:t>
            </a:r>
            <a:r>
              <a:rPr lang="en-US" dirty="0" err="1"/>
              <a:t>var_max</a:t>
            </a:r>
            <a:r>
              <a:rPr lang="en-US" dirty="0"/>
              <a:t> = </a:t>
            </a:r>
            <a:r>
              <a:rPr lang="en-US" dirty="0" err="1"/>
              <a:t>var_between</a:t>
            </a:r>
            <a:endParaRPr lang="en-US" dirty="0"/>
          </a:p>
          <a:p>
            <a:r>
              <a:rPr lang="en-US" dirty="0"/>
              <a:t>          threshold = t</a:t>
            </a:r>
          </a:p>
          <a:p>
            <a:r>
              <a:rPr lang="en-US" dirty="0"/>
              <a:t>          </a:t>
            </a:r>
          </a:p>
          <a:p>
            <a:r>
              <a:rPr lang="en-US" dirty="0"/>
              <a:t>    return </a:t>
            </a:r>
            <a:r>
              <a:rPr lang="en-US" dirty="0" smtClean="0"/>
              <a:t>threshold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107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Otsu threshold - </a:t>
            </a:r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13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&gt;&gt;&gt; </a:t>
            </a:r>
            <a:r>
              <a:rPr lang="en-US" dirty="0" err="1"/>
              <a:t>im</a:t>
            </a:r>
            <a:r>
              <a:rPr lang="en-US" dirty="0"/>
              <a:t> = </a:t>
            </a:r>
            <a:r>
              <a:rPr lang="en-US" dirty="0" err="1"/>
              <a:t>Image.open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'lena.bmp'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&gt;&gt;&gt; </a:t>
            </a:r>
            <a:r>
              <a:rPr lang="en-US" dirty="0" err="1"/>
              <a:t>th</a:t>
            </a:r>
            <a:r>
              <a:rPr lang="en-US" dirty="0"/>
              <a:t> = </a:t>
            </a:r>
            <a:r>
              <a:rPr lang="en-US" dirty="0" err="1"/>
              <a:t>otsu_thrd</a:t>
            </a:r>
            <a:r>
              <a:rPr lang="en-US" dirty="0"/>
              <a:t>(</a:t>
            </a:r>
            <a:r>
              <a:rPr lang="en-US" dirty="0" err="1"/>
              <a:t>im</a:t>
            </a:r>
            <a:r>
              <a:rPr lang="en-US" dirty="0" smtClean="0"/>
              <a:t>)</a:t>
            </a:r>
          </a:p>
          <a:p>
            <a:pPr marL="0" indent="0" algn="l" rtl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th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>
                <a:solidFill>
                  <a:srgbClr val="00B0F0"/>
                </a:solidFill>
              </a:rPr>
              <a:t>97</a:t>
            </a:r>
          </a:p>
          <a:p>
            <a:pPr marL="0" indent="0" algn="l" rtl="0">
              <a:buNone/>
            </a:pPr>
            <a:r>
              <a:rPr lang="en-US" dirty="0" smtClean="0"/>
              <a:t>&gt;&gt;&gt; </a:t>
            </a:r>
            <a:r>
              <a:rPr lang="en-US" dirty="0" err="1"/>
              <a:t>out_im</a:t>
            </a:r>
            <a:r>
              <a:rPr lang="en-US" dirty="0"/>
              <a:t> = segment(</a:t>
            </a:r>
            <a:r>
              <a:rPr lang="en-US" dirty="0" err="1"/>
              <a:t>im</a:t>
            </a:r>
            <a:r>
              <a:rPr lang="en-US" dirty="0"/>
              <a:t>, </a:t>
            </a:r>
            <a:r>
              <a:rPr lang="en-US" dirty="0" err="1"/>
              <a:t>th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&gt;&gt;&gt; </a:t>
            </a:r>
            <a:r>
              <a:rPr lang="en-US" dirty="0" err="1"/>
              <a:t>out_im.show</a:t>
            </a:r>
            <a:r>
              <a:rPr lang="en-US" dirty="0" smtClean="0"/>
              <a:t>()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852936"/>
            <a:ext cx="3717032" cy="37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Otsu threshold - Run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14</a:t>
            </a:fld>
            <a:endParaRPr lang="he-IL"/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3456384" cy="2592288"/>
          </a:xfr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677948"/>
            <a:ext cx="3474132" cy="26055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9592" y="4653136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Threshold = 149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7164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Morphological Operators</a:t>
            </a:r>
            <a:endParaRPr lang="en-US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15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 smtClean="0"/>
              <a:t>Morphology</a:t>
            </a:r>
            <a:r>
              <a:rPr lang="en-US" dirty="0" smtClean="0"/>
              <a:t> is </a:t>
            </a:r>
            <a:r>
              <a:rPr lang="en-US" dirty="0"/>
              <a:t>a </a:t>
            </a:r>
            <a:r>
              <a:rPr lang="en-US" dirty="0" smtClean="0"/>
              <a:t>technique </a:t>
            </a:r>
            <a:r>
              <a:rPr lang="en-US" dirty="0"/>
              <a:t>for the analysis and processing of geometrical </a:t>
            </a:r>
            <a:r>
              <a:rPr lang="en-US" dirty="0" smtClean="0"/>
              <a:t>structures</a:t>
            </a:r>
          </a:p>
          <a:p>
            <a:pPr algn="l" rtl="0"/>
            <a:r>
              <a:rPr lang="en-US" dirty="0" smtClean="0">
                <a:solidFill>
                  <a:srgbClr val="1D08B8"/>
                </a:solidFill>
              </a:rPr>
              <a:t>Erosion </a:t>
            </a:r>
            <a:r>
              <a:rPr lang="en-US" dirty="0"/>
              <a:t>of the binary image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smtClean="0"/>
              <a:t>– erode </a:t>
            </a:r>
            <a:r>
              <a:rPr lang="en-US" dirty="0"/>
              <a:t>away the boundaries of regions of </a:t>
            </a:r>
            <a:r>
              <a:rPr lang="en-US" dirty="0" err="1" smtClean="0"/>
              <a:t>forground</a:t>
            </a:r>
            <a:r>
              <a:rPr lang="en-US" dirty="0" smtClean="0"/>
              <a:t> </a:t>
            </a:r>
            <a:r>
              <a:rPr lang="en-US" dirty="0"/>
              <a:t>pixels </a:t>
            </a:r>
            <a:r>
              <a:rPr lang="en-US" dirty="0" smtClean="0"/>
              <a:t>(white pixels), such that areas </a:t>
            </a:r>
            <a:r>
              <a:rPr lang="en-US" dirty="0"/>
              <a:t>of </a:t>
            </a:r>
            <a:r>
              <a:rPr lang="en-US" dirty="0" err="1" smtClean="0"/>
              <a:t>forground</a:t>
            </a:r>
            <a:r>
              <a:rPr lang="en-US" dirty="0" smtClean="0"/>
              <a:t> </a:t>
            </a:r>
            <a:r>
              <a:rPr lang="en-US" dirty="0"/>
              <a:t>pixels </a:t>
            </a:r>
            <a:r>
              <a:rPr lang="en-US" dirty="0" smtClean="0"/>
              <a:t>shrink, and </a:t>
            </a:r>
            <a:r>
              <a:rPr lang="en-US" dirty="0"/>
              <a:t>holes </a:t>
            </a:r>
            <a:r>
              <a:rPr lang="en-US" dirty="0" smtClean="0"/>
              <a:t>grow.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64" y="3861048"/>
            <a:ext cx="2362200" cy="2371725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664" y="3804720"/>
            <a:ext cx="2371725" cy="2371725"/>
          </a:xfrm>
          <a:prstGeom prst="rect">
            <a:avLst/>
          </a:prstGeom>
        </p:spPr>
      </p:pic>
      <p:sp>
        <p:nvSpPr>
          <p:cNvPr id="7" name="חץ ימינה 6"/>
          <p:cNvSpPr/>
          <p:nvPr/>
        </p:nvSpPr>
        <p:spPr>
          <a:xfrm>
            <a:off x="3347864" y="4797152"/>
            <a:ext cx="2448272" cy="209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51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Morphological Operators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16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solidFill>
                  <a:srgbClr val="1D08B8"/>
                </a:solidFill>
              </a:rPr>
              <a:t>Dilation</a:t>
            </a:r>
            <a:r>
              <a:rPr lang="en-US" dirty="0" smtClean="0"/>
              <a:t> - </a:t>
            </a:r>
            <a:r>
              <a:rPr lang="en-US" dirty="0"/>
              <a:t>enlarge the boundaries of regions of </a:t>
            </a:r>
            <a:r>
              <a:rPr lang="en-US" dirty="0" err="1" smtClean="0"/>
              <a:t>forground</a:t>
            </a:r>
            <a:r>
              <a:rPr lang="en-US" dirty="0" smtClean="0"/>
              <a:t> pixels, such that areas </a:t>
            </a:r>
            <a:r>
              <a:rPr lang="en-US" dirty="0"/>
              <a:t>of </a:t>
            </a:r>
            <a:r>
              <a:rPr lang="en-US" dirty="0" err="1" smtClean="0"/>
              <a:t>forground</a:t>
            </a:r>
            <a:r>
              <a:rPr lang="en-US" dirty="0" smtClean="0"/>
              <a:t> </a:t>
            </a:r>
            <a:r>
              <a:rPr lang="en-US" dirty="0"/>
              <a:t>pixels grow </a:t>
            </a:r>
            <a:r>
              <a:rPr lang="en-US" dirty="0" smtClean="0"/>
              <a:t>and holes shrink. </a:t>
            </a:r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04" y="3433758"/>
            <a:ext cx="2381250" cy="2371725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433758"/>
            <a:ext cx="2457450" cy="2419350"/>
          </a:xfrm>
          <a:prstGeom prst="rect">
            <a:avLst/>
          </a:prstGeom>
        </p:spPr>
      </p:pic>
      <p:sp>
        <p:nvSpPr>
          <p:cNvPr id="7" name="חץ ימינה 6"/>
          <p:cNvSpPr/>
          <p:nvPr/>
        </p:nvSpPr>
        <p:spPr>
          <a:xfrm>
            <a:off x="3347864" y="4797152"/>
            <a:ext cx="2448272" cy="209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91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Morphological </a:t>
            </a:r>
            <a:r>
              <a:rPr lang="en-US" dirty="0" smtClean="0"/>
              <a:t>Operators - Code</a:t>
            </a:r>
            <a:endParaRPr lang="en-US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17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US" u="sng" dirty="0" smtClean="0"/>
              <a:t>Framework:</a:t>
            </a:r>
          </a:p>
          <a:p>
            <a:pPr marL="0" indent="0" algn="l" rtl="0">
              <a:buNone/>
            </a:pPr>
            <a:r>
              <a:rPr lang="en-US" dirty="0" err="1" smtClean="0">
                <a:solidFill>
                  <a:srgbClr val="FF6600"/>
                </a:solidFill>
              </a:rPr>
              <a:t>def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>
                <a:solidFill>
                  <a:srgbClr val="1D08B8"/>
                </a:solidFill>
              </a:rPr>
              <a:t>morphological</a:t>
            </a:r>
            <a:r>
              <a:rPr lang="en-US" dirty="0"/>
              <a:t>(</a:t>
            </a:r>
            <a:r>
              <a:rPr lang="en-US" dirty="0" err="1"/>
              <a:t>im</a:t>
            </a:r>
            <a:r>
              <a:rPr lang="en-US" dirty="0"/>
              <a:t>, operator = </a:t>
            </a:r>
            <a:r>
              <a:rPr lang="en-US" dirty="0">
                <a:solidFill>
                  <a:srgbClr val="7030A0"/>
                </a:solidFill>
              </a:rPr>
              <a:t>min</a:t>
            </a:r>
            <a:r>
              <a:rPr lang="en-US" dirty="0"/>
              <a:t>, </a:t>
            </a:r>
            <a:r>
              <a:rPr lang="en-US" dirty="0" err="1"/>
              <a:t>nx</a:t>
            </a:r>
            <a:r>
              <a:rPr lang="en-US" dirty="0"/>
              <a:t> = 5, </a:t>
            </a:r>
            <a:r>
              <a:rPr lang="en-US" dirty="0" err="1"/>
              <a:t>ny</a:t>
            </a:r>
            <a:r>
              <a:rPr lang="en-US" dirty="0"/>
              <a:t> = 5):</a:t>
            </a:r>
          </a:p>
          <a:p>
            <a:pPr marL="0" indent="0" algn="l" rtl="0">
              <a:buNone/>
            </a:pPr>
            <a:r>
              <a:rPr lang="en-US" dirty="0" smtClean="0"/>
              <a:t>    width</a:t>
            </a:r>
            <a:r>
              <a:rPr lang="en-US" dirty="0"/>
              <a:t>, height = </a:t>
            </a:r>
            <a:r>
              <a:rPr lang="en-US" dirty="0" err="1"/>
              <a:t>im.size</a:t>
            </a:r>
            <a:r>
              <a:rPr lang="en-US" dirty="0"/>
              <a:t>    </a:t>
            </a:r>
          </a:p>
          <a:p>
            <a:pPr marL="0" indent="0" algn="l" rtl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out_im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sz="2800" dirty="0" err="1"/>
              <a:t>Image.new</a:t>
            </a:r>
            <a:r>
              <a:rPr lang="en-US" sz="2800" dirty="0"/>
              <a:t>('L',(width, height), </a:t>
            </a:r>
            <a:r>
              <a:rPr lang="en-US" sz="2800" dirty="0">
                <a:solidFill>
                  <a:srgbClr val="00B050"/>
                </a:solidFill>
              </a:rPr>
              <a:t>'white'</a:t>
            </a:r>
            <a:r>
              <a:rPr lang="en-US" sz="2800" dirty="0"/>
              <a:t>)</a:t>
            </a:r>
          </a:p>
          <a:p>
            <a:pPr marL="0" indent="0" algn="l" rtl="0">
              <a:buNone/>
            </a:pPr>
            <a:r>
              <a:rPr lang="en-US" dirty="0" smtClean="0"/>
              <a:t>    </a:t>
            </a:r>
            <a:r>
              <a:rPr lang="en-US" dirty="0" err="1"/>
              <a:t>in_pix</a:t>
            </a:r>
            <a:r>
              <a:rPr lang="en-US" dirty="0"/>
              <a:t> = </a:t>
            </a:r>
            <a:r>
              <a:rPr lang="en-US" dirty="0" err="1"/>
              <a:t>im.load</a:t>
            </a:r>
            <a:r>
              <a:rPr lang="en-US" dirty="0"/>
              <a:t>()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out_pix</a:t>
            </a:r>
            <a:r>
              <a:rPr lang="en-US" dirty="0"/>
              <a:t> = </a:t>
            </a:r>
            <a:r>
              <a:rPr lang="en-US" dirty="0" err="1"/>
              <a:t>out_im.load</a:t>
            </a:r>
            <a:r>
              <a:rPr lang="en-US" dirty="0"/>
              <a:t>()</a:t>
            </a:r>
          </a:p>
          <a:p>
            <a:pPr marL="0" indent="0" algn="l" rtl="0">
              <a:buNone/>
            </a:pPr>
            <a:endParaRPr lang="en-US" dirty="0" smtClean="0">
              <a:solidFill>
                <a:srgbClr val="FF6600"/>
              </a:solidFill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FF6600"/>
                </a:solidFill>
              </a:rPr>
              <a:t>    for</a:t>
            </a:r>
            <a:r>
              <a:rPr lang="en-US" dirty="0" smtClean="0"/>
              <a:t> </a:t>
            </a:r>
            <a:r>
              <a:rPr lang="en-US" dirty="0"/>
              <a:t>y </a:t>
            </a:r>
            <a:r>
              <a:rPr lang="en-US" dirty="0">
                <a:solidFill>
                  <a:srgbClr val="FF6600"/>
                </a:solidFill>
              </a:rPr>
              <a:t>in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range</a:t>
            </a:r>
            <a:r>
              <a:rPr lang="en-US" dirty="0"/>
              <a:t>(height):</a:t>
            </a:r>
          </a:p>
          <a:p>
            <a:pPr marL="0" indent="0" algn="l" rtl="0">
              <a:buNone/>
            </a:pPr>
            <a:r>
              <a:rPr lang="en-US" dirty="0" smtClean="0"/>
              <a:t>        </a:t>
            </a:r>
            <a:r>
              <a:rPr lang="en-US" dirty="0">
                <a:solidFill>
                  <a:srgbClr val="FF6600"/>
                </a:solidFill>
              </a:rPr>
              <a:t>for</a:t>
            </a:r>
            <a:r>
              <a:rPr lang="en-US" dirty="0"/>
              <a:t> x </a:t>
            </a:r>
            <a:r>
              <a:rPr lang="en-US" dirty="0">
                <a:solidFill>
                  <a:srgbClr val="FF6600"/>
                </a:solidFill>
              </a:rPr>
              <a:t>in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range</a:t>
            </a:r>
            <a:r>
              <a:rPr lang="en-US" dirty="0"/>
              <a:t>(width):</a:t>
            </a:r>
          </a:p>
          <a:p>
            <a:pPr marL="0" indent="0" algn="l" rtl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nlst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neighbours</a:t>
            </a:r>
            <a:r>
              <a:rPr lang="en-US" dirty="0"/>
              <a:t>(</a:t>
            </a:r>
            <a:r>
              <a:rPr lang="en-US" dirty="0" err="1"/>
              <a:t>in_pix</a:t>
            </a:r>
            <a:r>
              <a:rPr lang="en-US" dirty="0"/>
              <a:t>, width, height, x, y, </a:t>
            </a:r>
            <a:r>
              <a:rPr lang="en-US" dirty="0" err="1"/>
              <a:t>nx</a:t>
            </a:r>
            <a:r>
              <a:rPr lang="en-US" dirty="0"/>
              <a:t>, </a:t>
            </a:r>
            <a:r>
              <a:rPr lang="en-US" dirty="0" err="1"/>
              <a:t>ny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        </a:t>
            </a:r>
            <a:r>
              <a:rPr lang="en-US" dirty="0" err="1"/>
              <a:t>out_pix</a:t>
            </a:r>
            <a:r>
              <a:rPr lang="en-US" dirty="0"/>
              <a:t>[x, y] = operator(</a:t>
            </a:r>
            <a:r>
              <a:rPr lang="en-US" dirty="0" err="1"/>
              <a:t>nlst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660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out_im</a:t>
            </a:r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35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Morphological Operators - Code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18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u="sng" dirty="0" smtClean="0"/>
              <a:t>Create a pixel’s environment:</a:t>
            </a:r>
          </a:p>
          <a:p>
            <a:pPr marL="0" indent="0" algn="l" rtl="0">
              <a:buNone/>
            </a:pPr>
            <a:r>
              <a:rPr lang="en-US" dirty="0" err="1" smtClean="0">
                <a:solidFill>
                  <a:srgbClr val="FF6600"/>
                </a:solidFill>
              </a:rPr>
              <a:t>def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1D08B8"/>
                </a:solidFill>
              </a:rPr>
              <a:t>neighbours</a:t>
            </a:r>
            <a:r>
              <a:rPr lang="en-US" dirty="0"/>
              <a:t>(pix,  width, height, x, y, </a:t>
            </a:r>
            <a:r>
              <a:rPr lang="en-US" dirty="0" err="1"/>
              <a:t>nx</a:t>
            </a:r>
            <a:r>
              <a:rPr lang="en-US" dirty="0"/>
              <a:t>=1, </a:t>
            </a:r>
            <a:r>
              <a:rPr lang="en-US" dirty="0" err="1"/>
              <a:t>ny</a:t>
            </a:r>
            <a:r>
              <a:rPr lang="en-US" dirty="0"/>
              <a:t>=1):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nlst</a:t>
            </a:r>
            <a:r>
              <a:rPr lang="en-US" dirty="0"/>
              <a:t> = </a:t>
            </a:r>
            <a:r>
              <a:rPr lang="en-US" dirty="0" smtClean="0"/>
              <a:t>[]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FF6600"/>
                </a:solidFill>
              </a:rPr>
              <a:t>    for</a:t>
            </a:r>
            <a:r>
              <a:rPr lang="en-US" dirty="0" smtClean="0"/>
              <a:t> </a:t>
            </a:r>
            <a:r>
              <a:rPr lang="en-US" dirty="0" err="1"/>
              <a:t>yy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in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range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max</a:t>
            </a:r>
            <a:r>
              <a:rPr lang="en-US" dirty="0"/>
              <a:t>(y-</a:t>
            </a:r>
            <a:r>
              <a:rPr lang="en-US" dirty="0" err="1"/>
              <a:t>ny</a:t>
            </a:r>
            <a:r>
              <a:rPr lang="en-US" dirty="0"/>
              <a:t>, 0), </a:t>
            </a:r>
            <a:r>
              <a:rPr lang="en-US" dirty="0">
                <a:solidFill>
                  <a:srgbClr val="7030A0"/>
                </a:solidFill>
              </a:rPr>
              <a:t>min</a:t>
            </a:r>
            <a:r>
              <a:rPr lang="en-US" dirty="0"/>
              <a:t>(y+ny+1, height)):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FF6600"/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/>
              <a:t>xx </a:t>
            </a:r>
            <a:r>
              <a:rPr lang="en-US" dirty="0">
                <a:solidFill>
                  <a:srgbClr val="FF6600"/>
                </a:solidFill>
              </a:rPr>
              <a:t>in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range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max</a:t>
            </a:r>
            <a:r>
              <a:rPr lang="en-US" dirty="0"/>
              <a:t>(x-</a:t>
            </a:r>
            <a:r>
              <a:rPr lang="en-US" dirty="0" err="1"/>
              <a:t>nx</a:t>
            </a:r>
            <a:r>
              <a:rPr lang="en-US" dirty="0"/>
              <a:t>, 0), </a:t>
            </a:r>
            <a:r>
              <a:rPr lang="en-US" dirty="0">
                <a:solidFill>
                  <a:srgbClr val="7030A0"/>
                </a:solidFill>
              </a:rPr>
              <a:t>min</a:t>
            </a:r>
            <a:r>
              <a:rPr lang="en-US" dirty="0"/>
              <a:t>(x+nx+1, width)):</a:t>
            </a:r>
          </a:p>
          <a:p>
            <a:pPr marL="0" indent="0" algn="l" rtl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nlst.append</a:t>
            </a:r>
            <a:r>
              <a:rPr lang="en-US" dirty="0" smtClean="0"/>
              <a:t>(pix[xx</a:t>
            </a:r>
            <a:r>
              <a:rPr lang="en-US" dirty="0"/>
              <a:t>, </a:t>
            </a:r>
            <a:r>
              <a:rPr lang="en-US" dirty="0" err="1"/>
              <a:t>yy</a:t>
            </a:r>
            <a:r>
              <a:rPr lang="en-US" dirty="0"/>
              <a:t>])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660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 smtClean="0"/>
              <a:t>nlst</a:t>
            </a:r>
            <a:endParaRPr lang="en-US" dirty="0" smtClean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933056"/>
            <a:ext cx="2625080" cy="262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68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Morphological Operators - Code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19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u="sng" dirty="0" smtClean="0"/>
              <a:t>Erosion and dilation:</a:t>
            </a:r>
          </a:p>
          <a:p>
            <a:pPr marL="0" indent="0" algn="l" rtl="0">
              <a:buNone/>
            </a:pPr>
            <a:r>
              <a:rPr lang="en-US" dirty="0" err="1">
                <a:solidFill>
                  <a:srgbClr val="FF6600"/>
                </a:solidFill>
              </a:rPr>
              <a:t>def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>
                <a:solidFill>
                  <a:srgbClr val="1D08B8"/>
                </a:solidFill>
              </a:rPr>
              <a:t>erosion</a:t>
            </a:r>
            <a:r>
              <a:rPr lang="en-US" dirty="0"/>
              <a:t>(</a:t>
            </a:r>
            <a:r>
              <a:rPr lang="en-US" dirty="0" err="1"/>
              <a:t>im</a:t>
            </a:r>
            <a:r>
              <a:rPr lang="en-US" dirty="0"/>
              <a:t>, </a:t>
            </a:r>
            <a:r>
              <a:rPr lang="en-US" dirty="0" err="1"/>
              <a:t>nx</a:t>
            </a:r>
            <a:r>
              <a:rPr lang="en-US" dirty="0"/>
              <a:t> = 5, </a:t>
            </a:r>
            <a:r>
              <a:rPr lang="en-US" dirty="0" err="1"/>
              <a:t>ny</a:t>
            </a:r>
            <a:r>
              <a:rPr lang="en-US" dirty="0"/>
              <a:t> = 5):</a:t>
            </a:r>
          </a:p>
          <a:p>
            <a:pPr marL="0" indent="0" algn="l" rtl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FF6600"/>
                </a:solidFill>
              </a:rPr>
              <a:t>return</a:t>
            </a:r>
            <a:r>
              <a:rPr lang="en-US" dirty="0"/>
              <a:t> morphological(</a:t>
            </a:r>
            <a:r>
              <a:rPr lang="en-US" dirty="0" err="1"/>
              <a:t>im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min</a:t>
            </a:r>
            <a:r>
              <a:rPr lang="en-US" dirty="0"/>
              <a:t>, </a:t>
            </a:r>
            <a:r>
              <a:rPr lang="en-US" dirty="0" err="1"/>
              <a:t>nx</a:t>
            </a:r>
            <a:r>
              <a:rPr lang="en-US" dirty="0"/>
              <a:t>, </a:t>
            </a:r>
            <a:r>
              <a:rPr lang="en-US" dirty="0" err="1"/>
              <a:t>ny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 </a:t>
            </a:r>
          </a:p>
          <a:p>
            <a:pPr marL="0" indent="0" algn="l" rtl="0">
              <a:buNone/>
            </a:pPr>
            <a:r>
              <a:rPr lang="en-US" dirty="0" err="1">
                <a:solidFill>
                  <a:srgbClr val="FF6600"/>
                </a:solidFill>
              </a:rPr>
              <a:t>def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1D08B8"/>
                </a:solidFill>
              </a:rPr>
              <a:t>dilation</a:t>
            </a:r>
            <a:r>
              <a:rPr lang="en-US" dirty="0" smtClean="0"/>
              <a:t>(</a:t>
            </a:r>
            <a:r>
              <a:rPr lang="en-US" dirty="0" err="1" smtClean="0"/>
              <a:t>im</a:t>
            </a:r>
            <a:r>
              <a:rPr lang="en-US" dirty="0"/>
              <a:t>, </a:t>
            </a:r>
            <a:r>
              <a:rPr lang="en-US" dirty="0" err="1"/>
              <a:t>nx</a:t>
            </a:r>
            <a:r>
              <a:rPr lang="en-US" dirty="0"/>
              <a:t> = 5, </a:t>
            </a:r>
            <a:r>
              <a:rPr lang="en-US" dirty="0" err="1"/>
              <a:t>ny</a:t>
            </a:r>
            <a:r>
              <a:rPr lang="en-US" dirty="0"/>
              <a:t> = 5):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6600"/>
                </a:solidFill>
              </a:rPr>
              <a:t>return</a:t>
            </a:r>
            <a:r>
              <a:rPr lang="en-US" dirty="0"/>
              <a:t> morphological(</a:t>
            </a:r>
            <a:r>
              <a:rPr lang="en-US" dirty="0" err="1"/>
              <a:t>im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max</a:t>
            </a:r>
            <a:r>
              <a:rPr lang="en-US" dirty="0"/>
              <a:t>, </a:t>
            </a:r>
            <a:r>
              <a:rPr lang="en-US" dirty="0" err="1"/>
              <a:t>nx</a:t>
            </a:r>
            <a:r>
              <a:rPr lang="en-US" dirty="0"/>
              <a:t>, </a:t>
            </a:r>
            <a:r>
              <a:rPr lang="en-US" dirty="0" err="1"/>
              <a:t>ny</a:t>
            </a:r>
            <a:r>
              <a:rPr lang="en-US" dirty="0"/>
              <a:t>) 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32426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>
                <a:latin typeface="Arial" pitchFamily="34" charset="0"/>
                <a:cs typeface="Arial" pitchFamily="34" charset="0"/>
              </a:rPr>
              <a:t>Image Processing:</a:t>
            </a:r>
          </a:p>
          <a:p>
            <a:pPr lvl="1" algn="l" rtl="0"/>
            <a:r>
              <a:rPr lang="en-US" dirty="0" smtClean="0">
                <a:latin typeface="Arial" pitchFamily="34" charset="0"/>
                <a:cs typeface="Arial" pitchFamily="34" charset="0"/>
              </a:rPr>
              <a:t>Segmentation using Otsu </a:t>
            </a:r>
            <a:r>
              <a:rPr lang="en-US" dirty="0">
                <a:latin typeface="Arial" pitchFamily="34" charset="0"/>
                <a:cs typeface="Arial" pitchFamily="34" charset="0"/>
              </a:rPr>
              <a:t> threshold selection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method</a:t>
            </a:r>
          </a:p>
          <a:p>
            <a:pPr lvl="1" algn="l" rtl="0"/>
            <a:r>
              <a:rPr lang="en-US" dirty="0" smtClean="0">
                <a:latin typeface="Arial" pitchFamily="34" charset="0"/>
                <a:cs typeface="Arial" pitchFamily="34" charset="0"/>
              </a:rPr>
              <a:t>Morphological operators </a:t>
            </a:r>
          </a:p>
          <a:p>
            <a:pPr lvl="2" algn="l" rtl="0"/>
            <a:r>
              <a:rPr lang="en-US" dirty="0" smtClean="0">
                <a:latin typeface="Arial" pitchFamily="34" charset="0"/>
                <a:cs typeface="Arial" pitchFamily="34" charset="0"/>
              </a:rPr>
              <a:t>Erosion</a:t>
            </a:r>
          </a:p>
          <a:p>
            <a:pPr lvl="2" algn="l" rtl="0"/>
            <a:r>
              <a:rPr lang="en-US" dirty="0" smtClean="0">
                <a:latin typeface="Arial" pitchFamily="34" charset="0"/>
                <a:cs typeface="Arial" pitchFamily="34" charset="0"/>
              </a:rPr>
              <a:t>Dilation</a:t>
            </a:r>
          </a:p>
          <a:p>
            <a:pPr lvl="1" algn="l" rtl="0"/>
            <a:r>
              <a:rPr lang="en-US" dirty="0" err="1" smtClean="0">
                <a:latin typeface="Arial" pitchFamily="34" charset="0"/>
                <a:cs typeface="Arial" pitchFamily="34" charset="0"/>
              </a:rPr>
              <a:t>Denoising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94360" lvl="2" indent="0" algn="l" rtl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 algn="l" rtl="0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256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Morphological Operators - </a:t>
            </a:r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20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err="1"/>
              <a:t>im</a:t>
            </a:r>
            <a:r>
              <a:rPr lang="en-US" dirty="0"/>
              <a:t> = </a:t>
            </a:r>
            <a:r>
              <a:rPr lang="en-US" dirty="0" err="1"/>
              <a:t>Image.open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'square1.bmp'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 smtClean="0"/>
              <a:t>out </a:t>
            </a:r>
            <a:r>
              <a:rPr lang="en-US" dirty="0"/>
              <a:t>= erosion(</a:t>
            </a:r>
            <a:r>
              <a:rPr lang="en-US" dirty="0" err="1"/>
              <a:t>im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 err="1" smtClean="0"/>
              <a:t>out.show</a:t>
            </a:r>
            <a:r>
              <a:rPr lang="en-US" dirty="0" smtClean="0"/>
              <a:t>()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dirty="0" err="1" smtClean="0"/>
              <a:t>Image.open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'square4.bmp'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 smtClean="0"/>
              <a:t>out </a:t>
            </a:r>
            <a:r>
              <a:rPr lang="en-US" dirty="0"/>
              <a:t>= dilation(</a:t>
            </a:r>
            <a:r>
              <a:rPr lang="en-US" dirty="0" err="1"/>
              <a:t>im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 err="1" smtClean="0"/>
              <a:t>out.show</a:t>
            </a:r>
            <a:r>
              <a:rPr lang="en-US" dirty="0"/>
              <a:t>()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60" y="4886400"/>
            <a:ext cx="1313384" cy="1313384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8" y="4886400"/>
            <a:ext cx="1346752" cy="1346752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152" y="2424316"/>
            <a:ext cx="1313384" cy="1313384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60" y="2424316"/>
            <a:ext cx="1313384" cy="1313384"/>
          </a:xfrm>
          <a:prstGeom prst="rect">
            <a:avLst/>
          </a:prstGeom>
        </p:spPr>
      </p:pic>
      <p:sp>
        <p:nvSpPr>
          <p:cNvPr id="9" name="חץ ימינה 8"/>
          <p:cNvSpPr/>
          <p:nvPr/>
        </p:nvSpPr>
        <p:spPr>
          <a:xfrm>
            <a:off x="5885776" y="3037848"/>
            <a:ext cx="1259060" cy="131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חץ ימינה 9"/>
          <p:cNvSpPr/>
          <p:nvPr/>
        </p:nvSpPr>
        <p:spPr>
          <a:xfrm>
            <a:off x="5885776" y="5493792"/>
            <a:ext cx="1259060" cy="131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769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Dilation for Edge Detection</a:t>
            </a:r>
            <a:endParaRPr lang="en-US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21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US" dirty="0" smtClean="0">
                <a:solidFill>
                  <a:srgbClr val="FF0000"/>
                </a:solidFill>
              </a:rPr>
              <a:t># find the differences between two images</a:t>
            </a:r>
          </a:p>
          <a:p>
            <a:pPr marL="0" indent="0" algn="l" rtl="0">
              <a:buNone/>
            </a:pPr>
            <a:r>
              <a:rPr lang="en-US" dirty="0" err="1">
                <a:solidFill>
                  <a:srgbClr val="FF6600"/>
                </a:solidFill>
              </a:rPr>
              <a:t>d</a:t>
            </a:r>
            <a:r>
              <a:rPr lang="en-US" dirty="0" err="1" smtClean="0">
                <a:solidFill>
                  <a:srgbClr val="FF6600"/>
                </a:solidFill>
              </a:rPr>
              <a:t>ef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1D08B8"/>
                </a:solidFill>
              </a:rPr>
              <a:t>diff</a:t>
            </a:r>
            <a:r>
              <a:rPr lang="en-US" dirty="0" smtClean="0"/>
              <a:t>(im1</a:t>
            </a:r>
            <a:r>
              <a:rPr lang="en-US" dirty="0"/>
              <a:t>, im2):</a:t>
            </a:r>
          </a:p>
          <a:p>
            <a:pPr marL="0" indent="0" algn="l" rtl="0">
              <a:buNone/>
            </a:pPr>
            <a:r>
              <a:rPr lang="en-US" dirty="0"/>
              <a:t>    out = </a:t>
            </a:r>
            <a:r>
              <a:rPr lang="en-US" dirty="0" err="1"/>
              <a:t>Image.new</a:t>
            </a:r>
            <a:r>
              <a:rPr lang="en-US" dirty="0"/>
              <a:t>('L', im1.size, 'white</a:t>
            </a:r>
            <a:r>
              <a:rPr lang="en-US" dirty="0" smtClean="0"/>
              <a:t>')</a:t>
            </a:r>
          </a:p>
          <a:p>
            <a:pPr marL="0" indent="0" algn="l" rtl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out_pix</a:t>
            </a:r>
            <a:r>
              <a:rPr lang="en-US" dirty="0" smtClean="0"/>
              <a:t> = </a:t>
            </a:r>
            <a:r>
              <a:rPr lang="en-US" dirty="0" err="1" smtClean="0"/>
              <a:t>out.load</a:t>
            </a:r>
            <a:r>
              <a:rPr lang="en-US" dirty="0" smtClean="0"/>
              <a:t>()</a:t>
            </a:r>
          </a:p>
          <a:p>
            <a:pPr marL="0" indent="0" algn="l" rtl="0">
              <a:buNone/>
            </a:pPr>
            <a:r>
              <a:rPr lang="en-US" dirty="0" smtClean="0"/>
              <a:t>    </a:t>
            </a:r>
            <a:r>
              <a:rPr lang="en-US" dirty="0"/>
              <a:t>p1 = im1.load()</a:t>
            </a:r>
          </a:p>
          <a:p>
            <a:pPr marL="0" indent="0" algn="l" rtl="0">
              <a:buNone/>
            </a:pPr>
            <a:r>
              <a:rPr lang="en-US" dirty="0"/>
              <a:t>    p2 = im2.load()</a:t>
            </a:r>
          </a:p>
          <a:p>
            <a:pPr marL="0" indent="0" algn="l" rtl="0">
              <a:buNone/>
            </a:pPr>
            <a:r>
              <a:rPr lang="en-US" dirty="0"/>
              <a:t>    width, height = im1.size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6600"/>
                </a:solidFill>
              </a:rPr>
              <a:t>for</a:t>
            </a:r>
            <a:r>
              <a:rPr lang="en-US" dirty="0"/>
              <a:t> x </a:t>
            </a:r>
            <a:r>
              <a:rPr lang="en-US" dirty="0">
                <a:solidFill>
                  <a:srgbClr val="FF6600"/>
                </a:solidFill>
              </a:rPr>
              <a:t>in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range</a:t>
            </a:r>
            <a:r>
              <a:rPr lang="en-US" dirty="0"/>
              <a:t>(width):</a:t>
            </a:r>
          </a:p>
          <a:p>
            <a:pPr marL="0" indent="0" algn="l" rtl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FF6600"/>
                </a:solidFill>
              </a:rPr>
              <a:t>for</a:t>
            </a:r>
            <a:r>
              <a:rPr lang="en-US" dirty="0"/>
              <a:t> y </a:t>
            </a:r>
            <a:r>
              <a:rPr lang="en-US" dirty="0">
                <a:solidFill>
                  <a:srgbClr val="FF6600"/>
                </a:solidFill>
              </a:rPr>
              <a:t>in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range</a:t>
            </a:r>
            <a:r>
              <a:rPr lang="en-US" dirty="0"/>
              <a:t>(height):</a:t>
            </a:r>
          </a:p>
          <a:p>
            <a:pPr marL="0" indent="0" algn="l" rtl="0">
              <a:buNone/>
            </a:pPr>
            <a:r>
              <a:rPr lang="en-US" dirty="0"/>
              <a:t>            </a:t>
            </a:r>
            <a:r>
              <a:rPr lang="en-US" dirty="0" err="1"/>
              <a:t>out_pix</a:t>
            </a:r>
            <a:r>
              <a:rPr lang="en-US" dirty="0"/>
              <a:t>[x, y] = </a:t>
            </a:r>
            <a:r>
              <a:rPr lang="en-US" dirty="0">
                <a:solidFill>
                  <a:srgbClr val="7030A0"/>
                </a:solidFill>
              </a:rPr>
              <a:t>abs</a:t>
            </a:r>
            <a:r>
              <a:rPr lang="en-US" dirty="0"/>
              <a:t>(p1[x, y] - p2[x, y])</a:t>
            </a:r>
          </a:p>
          <a:p>
            <a:pPr marL="0" indent="0" algn="l" rtl="0">
              <a:buNone/>
            </a:pPr>
            <a:r>
              <a:rPr lang="en-US" dirty="0"/>
              <a:t>            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6600"/>
                </a:solidFill>
              </a:rPr>
              <a:t>return</a:t>
            </a:r>
            <a:r>
              <a:rPr lang="en-US" dirty="0"/>
              <a:t> out </a:t>
            </a:r>
          </a:p>
        </p:txBody>
      </p:sp>
    </p:spTree>
    <p:extLst>
      <p:ext uri="{BB962C8B-B14F-4D97-AF65-F5344CB8AC3E}">
        <p14:creationId xmlns:p14="http://schemas.microsoft.com/office/powerpoint/2010/main" val="3286952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Dilation for Edge Detection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22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de-DE" dirty="0" smtClean="0"/>
              <a:t>im1 </a:t>
            </a:r>
            <a:r>
              <a:rPr lang="de-DE" dirty="0"/>
              <a:t>= Image.open(</a:t>
            </a:r>
            <a:r>
              <a:rPr lang="de-DE" dirty="0">
                <a:solidFill>
                  <a:srgbClr val="00B050"/>
                </a:solidFill>
              </a:rPr>
              <a:t>'square1.bmp'</a:t>
            </a:r>
            <a:r>
              <a:rPr lang="de-DE" dirty="0"/>
              <a:t>)</a:t>
            </a:r>
          </a:p>
          <a:p>
            <a:pPr marL="0" indent="0" algn="l" rtl="0">
              <a:buNone/>
            </a:pPr>
            <a:r>
              <a:rPr lang="de-DE" dirty="0" smtClean="0"/>
              <a:t>im2 </a:t>
            </a:r>
            <a:r>
              <a:rPr lang="de-DE" dirty="0"/>
              <a:t>= </a:t>
            </a:r>
            <a:r>
              <a:rPr lang="de-DE" dirty="0" smtClean="0"/>
              <a:t>dilation(im, 1, 1)</a:t>
            </a:r>
            <a:endParaRPr lang="de-DE" dirty="0"/>
          </a:p>
          <a:p>
            <a:pPr marL="0" indent="0" algn="l" rtl="0">
              <a:buNone/>
            </a:pPr>
            <a:r>
              <a:rPr lang="de-DE" dirty="0" smtClean="0"/>
              <a:t>edges </a:t>
            </a:r>
            <a:r>
              <a:rPr lang="de-DE" dirty="0"/>
              <a:t>= </a:t>
            </a:r>
            <a:r>
              <a:rPr lang="de-DE" dirty="0" smtClean="0"/>
              <a:t>diff(im</a:t>
            </a:r>
            <a:r>
              <a:rPr lang="de-DE" dirty="0"/>
              <a:t>, im2)</a:t>
            </a:r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717032"/>
            <a:ext cx="2348880" cy="234888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972" y="3717032"/>
            <a:ext cx="2376264" cy="2348880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76" y="3717032"/>
            <a:ext cx="2304256" cy="2304256"/>
          </a:xfrm>
          <a:prstGeom prst="rect">
            <a:avLst/>
          </a:prstGeom>
        </p:spPr>
      </p:pic>
      <p:sp>
        <p:nvSpPr>
          <p:cNvPr id="8" name="מלבן 7"/>
          <p:cNvSpPr/>
          <p:nvPr/>
        </p:nvSpPr>
        <p:spPr>
          <a:xfrm>
            <a:off x="2771800" y="4725144"/>
            <a:ext cx="57606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מלבן 8"/>
          <p:cNvSpPr/>
          <p:nvPr/>
        </p:nvSpPr>
        <p:spPr>
          <a:xfrm>
            <a:off x="5917252" y="4716760"/>
            <a:ext cx="57606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/>
          <p:cNvSpPr/>
          <p:nvPr/>
        </p:nvSpPr>
        <p:spPr>
          <a:xfrm>
            <a:off x="5927476" y="4978484"/>
            <a:ext cx="57606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83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Denoising</a:t>
            </a:r>
            <a:endParaRPr lang="en-US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23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We want to “clean” these pictures from noise: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Suggestions?</a:t>
            </a:r>
          </a:p>
          <a:p>
            <a:pPr algn="l" rtl="0"/>
            <a:endParaRPr lang="en-US" dirty="0" smtClean="0"/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156743"/>
            <a:ext cx="2638784" cy="2704753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140968"/>
            <a:ext cx="2736304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64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Denoising</a:t>
            </a:r>
            <a:r>
              <a:rPr lang="en-US" dirty="0" smtClean="0"/>
              <a:t> - Mean</a:t>
            </a:r>
            <a:endParaRPr lang="en-US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24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Take 1: Smoothing</a:t>
            </a:r>
          </a:p>
          <a:p>
            <a:pPr marL="0" indent="0" algn="l" rtl="0">
              <a:buNone/>
            </a:pPr>
            <a:r>
              <a:rPr lang="en-US" dirty="0" smtClean="0"/>
              <a:t>Use the morphological framework with </a:t>
            </a:r>
            <a:r>
              <a:rPr lang="en-US" i="1" dirty="0" smtClean="0"/>
              <a:t>mean</a:t>
            </a:r>
            <a:r>
              <a:rPr lang="en-US" dirty="0" smtClean="0"/>
              <a:t>:</a:t>
            </a:r>
          </a:p>
          <a:p>
            <a:pPr marL="0" indent="0" algn="l" rtl="0">
              <a:buNone/>
            </a:pPr>
            <a:r>
              <a:rPr lang="en-US" dirty="0" err="1">
                <a:solidFill>
                  <a:srgbClr val="FF6600"/>
                </a:solidFill>
              </a:rPr>
              <a:t>def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>
                <a:solidFill>
                  <a:srgbClr val="1D08B8"/>
                </a:solidFill>
              </a:rPr>
              <a:t>mean</a:t>
            </a:r>
            <a:r>
              <a:rPr lang="en-US" dirty="0"/>
              <a:t>(</a:t>
            </a:r>
            <a:r>
              <a:rPr lang="en-US" dirty="0" err="1"/>
              <a:t>lst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660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sum</a:t>
            </a:r>
            <a:r>
              <a:rPr lang="en-US" dirty="0"/>
              <a:t>(</a:t>
            </a:r>
            <a:r>
              <a:rPr lang="en-US" dirty="0" err="1"/>
              <a:t>lst</a:t>
            </a:r>
            <a:r>
              <a:rPr lang="en-US" dirty="0" smtClean="0"/>
              <a:t>)/float(</a:t>
            </a:r>
            <a:r>
              <a:rPr lang="en-US" dirty="0" err="1" smtClean="0">
                <a:solidFill>
                  <a:srgbClr val="7030A0"/>
                </a:solidFill>
              </a:rPr>
              <a:t>len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))</a:t>
            </a:r>
          </a:p>
          <a:p>
            <a:pPr marL="0" indent="0" algn="l" rtl="0">
              <a:buNone/>
            </a:pPr>
            <a:r>
              <a:rPr lang="en-US" dirty="0" err="1">
                <a:solidFill>
                  <a:srgbClr val="FF6600"/>
                </a:solidFill>
              </a:rPr>
              <a:t>def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1D08B8"/>
                </a:solidFill>
              </a:rPr>
              <a:t>denoise_mean</a:t>
            </a:r>
            <a:r>
              <a:rPr lang="en-US" dirty="0" smtClean="0"/>
              <a:t>(</a:t>
            </a:r>
            <a:r>
              <a:rPr lang="en-US" dirty="0" err="1" smtClean="0"/>
              <a:t>im</a:t>
            </a:r>
            <a:r>
              <a:rPr lang="en-US" dirty="0"/>
              <a:t>, </a:t>
            </a:r>
            <a:r>
              <a:rPr lang="en-US" dirty="0" err="1"/>
              <a:t>nx</a:t>
            </a:r>
            <a:r>
              <a:rPr lang="en-US" dirty="0"/>
              <a:t> = 5, </a:t>
            </a:r>
            <a:r>
              <a:rPr lang="en-US" dirty="0" err="1"/>
              <a:t>ny</a:t>
            </a:r>
            <a:r>
              <a:rPr lang="en-US" dirty="0"/>
              <a:t> = 5):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6600"/>
                </a:solidFill>
              </a:rPr>
              <a:t>return</a:t>
            </a:r>
            <a:r>
              <a:rPr lang="en-US" dirty="0"/>
              <a:t> morphological(</a:t>
            </a:r>
            <a:r>
              <a:rPr lang="en-US" dirty="0" err="1"/>
              <a:t>im</a:t>
            </a:r>
            <a:r>
              <a:rPr lang="en-US" dirty="0"/>
              <a:t>, </a:t>
            </a:r>
            <a:r>
              <a:rPr lang="en-US" dirty="0" smtClean="0"/>
              <a:t>mean</a:t>
            </a:r>
            <a:r>
              <a:rPr lang="en-US" dirty="0"/>
              <a:t>, </a:t>
            </a:r>
            <a:r>
              <a:rPr lang="en-US" dirty="0" err="1"/>
              <a:t>nx</a:t>
            </a:r>
            <a:r>
              <a:rPr lang="en-US" dirty="0"/>
              <a:t>, </a:t>
            </a:r>
            <a:r>
              <a:rPr lang="en-US" dirty="0" err="1"/>
              <a:t>ny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68" y="4327906"/>
            <a:ext cx="2332196" cy="2332196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420" y="4293096"/>
            <a:ext cx="2343237" cy="240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64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Denoising</a:t>
            </a:r>
            <a:r>
              <a:rPr lang="en-US" dirty="0"/>
              <a:t> - </a:t>
            </a:r>
            <a:r>
              <a:rPr lang="en-US" dirty="0" smtClean="0"/>
              <a:t>Median</a:t>
            </a:r>
            <a:endParaRPr lang="en-US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25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Take 2: Median</a:t>
            </a:r>
          </a:p>
          <a:p>
            <a:pPr marL="0" indent="0" algn="l" rtl="0">
              <a:buNone/>
            </a:pPr>
            <a:r>
              <a:rPr lang="en-US" dirty="0" err="1">
                <a:solidFill>
                  <a:srgbClr val="FF6600"/>
                </a:solidFill>
              </a:rPr>
              <a:t>def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>
                <a:solidFill>
                  <a:srgbClr val="1D08B8"/>
                </a:solidFill>
              </a:rPr>
              <a:t>median</a:t>
            </a:r>
            <a:r>
              <a:rPr lang="en-US" dirty="0"/>
              <a:t>(</a:t>
            </a:r>
            <a:r>
              <a:rPr lang="en-US" dirty="0" err="1"/>
              <a:t>lst</a:t>
            </a:r>
            <a:r>
              <a:rPr lang="en-US" dirty="0"/>
              <a:t>, </a:t>
            </a:r>
            <a:r>
              <a:rPr lang="en-US" dirty="0" err="1"/>
              <a:t>min_val</a:t>
            </a:r>
            <a:r>
              <a:rPr lang="en-US" dirty="0"/>
              <a:t> = 0, </a:t>
            </a:r>
            <a:r>
              <a:rPr lang="en-US" dirty="0" err="1"/>
              <a:t>max_val</a:t>
            </a:r>
            <a:r>
              <a:rPr lang="en-US" dirty="0"/>
              <a:t> = 255):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lst.sort</a:t>
            </a:r>
            <a:r>
              <a:rPr lang="en-US" dirty="0"/>
              <a:t>()</a:t>
            </a:r>
          </a:p>
          <a:p>
            <a:pPr marL="0" indent="0" algn="l" rtl="0"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6600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err="1" smtClean="0"/>
              <a:t>lst</a:t>
            </a:r>
            <a:r>
              <a:rPr lang="en-US" dirty="0" smtClean="0"/>
              <a:t>[</a:t>
            </a:r>
            <a:r>
              <a:rPr lang="en-US" dirty="0" err="1" smtClean="0">
                <a:solidFill>
                  <a:srgbClr val="7030A0"/>
                </a:solidFill>
              </a:rPr>
              <a:t>len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/>
              <a:t>)/2]</a:t>
            </a:r>
          </a:p>
          <a:p>
            <a:pPr marL="0" indent="0" algn="l" rtl="0">
              <a:buNone/>
            </a:pPr>
            <a:r>
              <a:rPr lang="en-US" dirty="0" err="1" smtClean="0">
                <a:solidFill>
                  <a:srgbClr val="FF6600"/>
                </a:solidFill>
              </a:rPr>
              <a:t>def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1D08B8"/>
                </a:solidFill>
              </a:rPr>
              <a:t>denoise_median</a:t>
            </a:r>
            <a:r>
              <a:rPr lang="en-US" dirty="0"/>
              <a:t>(</a:t>
            </a:r>
            <a:r>
              <a:rPr lang="en-US" dirty="0" err="1"/>
              <a:t>im</a:t>
            </a:r>
            <a:r>
              <a:rPr lang="en-US" dirty="0"/>
              <a:t>, </a:t>
            </a:r>
            <a:r>
              <a:rPr lang="en-US" dirty="0" err="1"/>
              <a:t>nx</a:t>
            </a:r>
            <a:r>
              <a:rPr lang="en-US" dirty="0"/>
              <a:t> = 5, </a:t>
            </a:r>
            <a:r>
              <a:rPr lang="en-US" dirty="0" err="1"/>
              <a:t>ny</a:t>
            </a:r>
            <a:r>
              <a:rPr lang="en-US" dirty="0"/>
              <a:t> = 5):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6600"/>
                </a:solidFill>
              </a:rPr>
              <a:t>return</a:t>
            </a:r>
            <a:r>
              <a:rPr lang="en-US" dirty="0"/>
              <a:t> morphological(</a:t>
            </a:r>
            <a:r>
              <a:rPr lang="en-US" dirty="0" err="1"/>
              <a:t>im</a:t>
            </a:r>
            <a:r>
              <a:rPr lang="en-US" dirty="0"/>
              <a:t>, median, </a:t>
            </a:r>
            <a:r>
              <a:rPr lang="en-US" dirty="0" err="1"/>
              <a:t>nx</a:t>
            </a:r>
            <a:r>
              <a:rPr lang="en-US" dirty="0"/>
              <a:t>, </a:t>
            </a:r>
            <a:r>
              <a:rPr lang="en-US" dirty="0" err="1"/>
              <a:t>ny</a:t>
            </a:r>
            <a:r>
              <a:rPr lang="en-US" dirty="0"/>
              <a:t>)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293096"/>
            <a:ext cx="2426872" cy="2426872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293096"/>
            <a:ext cx="2367680" cy="242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64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Denoising</a:t>
            </a:r>
            <a:r>
              <a:rPr lang="en-US" dirty="0"/>
              <a:t> - Median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26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Can we do better?</a:t>
            </a:r>
          </a:p>
          <a:p>
            <a:pPr algn="l" rtl="0"/>
            <a:r>
              <a:rPr lang="en-US" dirty="0" smtClean="0"/>
              <a:t>Idea – the ‘salt’ is (almost) white, the ‘pepper’ is (almost) black.</a:t>
            </a:r>
          </a:p>
          <a:p>
            <a:pPr marL="0" indent="0" algn="l" rtl="0">
              <a:buNone/>
            </a:pPr>
            <a:r>
              <a:rPr lang="en-US" dirty="0" smtClean="0"/>
              <a:t> We can change very bright or very dark pixels only!</a:t>
            </a:r>
          </a:p>
          <a:p>
            <a:pPr marL="0" indent="0" algn="l" rtl="0">
              <a:buNone/>
            </a:pPr>
            <a:r>
              <a:rPr lang="en-US" dirty="0" smtClean="0"/>
              <a:t> To calculate the median, we will use only neighboring pixels   that are not close to the pixel we change.</a:t>
            </a:r>
          </a:p>
          <a:p>
            <a:pPr algn="l" rtl="0">
              <a:buFont typeface="Wingdings"/>
              <a:buChar char="à"/>
            </a:pPr>
            <a:r>
              <a:rPr lang="en-US" dirty="0" smtClean="0">
                <a:sym typeface="Wingdings" pitchFamily="2" charset="2"/>
              </a:rPr>
              <a:t>The noisy pixels surrounded by ‘normal’ pixels will be fixed.</a:t>
            </a:r>
          </a:p>
          <a:p>
            <a:pPr algn="l" rtl="0">
              <a:buFont typeface="Wingdings"/>
              <a:buChar char="à"/>
            </a:pPr>
            <a:r>
              <a:rPr lang="en-US" dirty="0">
                <a:sym typeface="Wingdings" pitchFamily="2" charset="2"/>
              </a:rPr>
              <a:t>C</a:t>
            </a:r>
            <a:r>
              <a:rPr lang="en-US" dirty="0" smtClean="0">
                <a:sym typeface="Wingdings" pitchFamily="2" charset="2"/>
              </a:rPr>
              <a:t>ontinue iteratively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64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Denoising</a:t>
            </a:r>
            <a:r>
              <a:rPr lang="en-US" dirty="0"/>
              <a:t> </a:t>
            </a:r>
            <a:r>
              <a:rPr lang="en-US" dirty="0" smtClean="0"/>
              <a:t>– Bounded Median </a:t>
            </a:r>
            <a:endParaRPr lang="en-US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27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683568" y="1447800"/>
            <a:ext cx="3945632" cy="507754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200" dirty="0" err="1">
                <a:solidFill>
                  <a:srgbClr val="FF6600"/>
                </a:solidFill>
              </a:rPr>
              <a:t>def</a:t>
            </a:r>
            <a:r>
              <a:rPr lang="en-US" sz="2200" dirty="0">
                <a:solidFill>
                  <a:srgbClr val="FF6600"/>
                </a:solidFill>
              </a:rPr>
              <a:t> </a:t>
            </a:r>
            <a:r>
              <a:rPr lang="en-US" sz="2200" dirty="0">
                <a:solidFill>
                  <a:srgbClr val="1D08B8"/>
                </a:solidFill>
              </a:rPr>
              <a:t>median</a:t>
            </a:r>
            <a:r>
              <a:rPr lang="en-US" sz="2200" dirty="0"/>
              <a:t>(</a:t>
            </a:r>
            <a:r>
              <a:rPr lang="en-US" sz="2200" dirty="0" err="1"/>
              <a:t>lst</a:t>
            </a:r>
            <a:r>
              <a:rPr lang="en-US" sz="2200" dirty="0"/>
              <a:t>, </a:t>
            </a:r>
            <a:r>
              <a:rPr lang="en-US" sz="2200" dirty="0" err="1"/>
              <a:t>min_val</a:t>
            </a:r>
            <a:r>
              <a:rPr lang="en-US" sz="2200" dirty="0"/>
              <a:t> = 0, </a:t>
            </a:r>
            <a:r>
              <a:rPr lang="en-US" sz="2200" dirty="0" err="1"/>
              <a:t>max_val</a:t>
            </a:r>
            <a:r>
              <a:rPr lang="en-US" sz="2200" dirty="0"/>
              <a:t> = 255):</a:t>
            </a:r>
          </a:p>
          <a:p>
            <a:pPr marL="0" indent="0" algn="l" rtl="0">
              <a:buNone/>
            </a:pPr>
            <a:r>
              <a:rPr lang="en-US" sz="2200" dirty="0"/>
              <a:t>    </a:t>
            </a:r>
            <a:r>
              <a:rPr lang="en-US" sz="2200" dirty="0" err="1"/>
              <a:t>lst.sort</a:t>
            </a:r>
            <a:r>
              <a:rPr lang="en-US" sz="2200" dirty="0"/>
              <a:t>()</a:t>
            </a:r>
          </a:p>
          <a:p>
            <a:pPr marL="0" indent="0" algn="l" rtl="0">
              <a:buNone/>
            </a:pPr>
            <a:r>
              <a:rPr lang="en-US" sz="2200" dirty="0"/>
              <a:t>    </a:t>
            </a:r>
            <a:r>
              <a:rPr lang="en-US" sz="2200" dirty="0" err="1"/>
              <a:t>new_lst</a:t>
            </a:r>
            <a:r>
              <a:rPr lang="en-US" sz="2200" dirty="0"/>
              <a:t> </a:t>
            </a:r>
            <a:r>
              <a:rPr lang="en-US" sz="2200" dirty="0" smtClean="0"/>
              <a:t>= </a:t>
            </a:r>
            <a:r>
              <a:rPr lang="en-US" sz="2200" dirty="0"/>
              <a:t>[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6600"/>
                </a:solidFill>
              </a:rPr>
              <a:t>for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6600"/>
                </a:solidFill>
              </a:rPr>
              <a:t>in</a:t>
            </a:r>
            <a:r>
              <a:rPr lang="en-US" sz="2200" dirty="0"/>
              <a:t> </a:t>
            </a:r>
            <a:r>
              <a:rPr lang="en-US" sz="2200" dirty="0" err="1"/>
              <a:t>lst</a:t>
            </a:r>
            <a:r>
              <a:rPr lang="en-US" sz="2200" dirty="0"/>
              <a:t> if (</a:t>
            </a:r>
            <a:r>
              <a:rPr lang="en-US" sz="2200" dirty="0" err="1"/>
              <a:t>i</a:t>
            </a:r>
            <a:r>
              <a:rPr lang="en-US" sz="2200" dirty="0"/>
              <a:t> &gt;= </a:t>
            </a:r>
            <a:r>
              <a:rPr lang="en-US" sz="2200" dirty="0" err="1"/>
              <a:t>min_val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6600"/>
                </a:solidFill>
              </a:rPr>
              <a:t>and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&lt;= </a:t>
            </a:r>
            <a:r>
              <a:rPr lang="en-US" sz="2200" dirty="0" err="1"/>
              <a:t>max_val</a:t>
            </a:r>
            <a:r>
              <a:rPr lang="en-US" sz="2200" dirty="0"/>
              <a:t>)]</a:t>
            </a:r>
          </a:p>
          <a:p>
            <a:pPr marL="0" indent="0" algn="l" rtl="0">
              <a:buNone/>
            </a:pPr>
            <a:r>
              <a:rPr lang="en-US" sz="2200" dirty="0"/>
              <a:t>    </a:t>
            </a:r>
            <a:r>
              <a:rPr lang="en-US" sz="2200" dirty="0">
                <a:solidFill>
                  <a:srgbClr val="FF6600"/>
                </a:solidFill>
              </a:rPr>
              <a:t>if</a:t>
            </a:r>
            <a:r>
              <a:rPr lang="en-US" sz="2200" dirty="0"/>
              <a:t> </a:t>
            </a:r>
            <a:r>
              <a:rPr lang="en-US" sz="2200" dirty="0" err="1"/>
              <a:t>new_lst</a:t>
            </a:r>
            <a:r>
              <a:rPr lang="en-US" sz="2200" dirty="0"/>
              <a:t>:</a:t>
            </a:r>
          </a:p>
          <a:p>
            <a:pPr marL="0" indent="0" algn="l" rtl="0">
              <a:buNone/>
            </a:pPr>
            <a:r>
              <a:rPr lang="en-US" sz="2200" dirty="0"/>
              <a:t>        </a:t>
            </a:r>
            <a:r>
              <a:rPr lang="en-US" sz="2200" dirty="0">
                <a:solidFill>
                  <a:srgbClr val="FF6600"/>
                </a:solidFill>
              </a:rPr>
              <a:t>return</a:t>
            </a:r>
            <a:r>
              <a:rPr lang="en-US" sz="2200" dirty="0"/>
              <a:t> </a:t>
            </a:r>
            <a:r>
              <a:rPr lang="en-US" sz="2200" dirty="0" err="1"/>
              <a:t>new_lst</a:t>
            </a:r>
            <a:r>
              <a:rPr lang="en-US" sz="2200" dirty="0"/>
              <a:t>[</a:t>
            </a:r>
            <a:r>
              <a:rPr lang="en-US" sz="2200" dirty="0" err="1">
                <a:solidFill>
                  <a:srgbClr val="7030A0"/>
                </a:solidFill>
              </a:rPr>
              <a:t>len</a:t>
            </a:r>
            <a:r>
              <a:rPr lang="en-US" sz="2200" dirty="0"/>
              <a:t>(</a:t>
            </a:r>
            <a:r>
              <a:rPr lang="en-US" sz="2200" dirty="0" err="1"/>
              <a:t>new_lst</a:t>
            </a:r>
            <a:r>
              <a:rPr lang="en-US" sz="2200" dirty="0"/>
              <a:t>)/2]</a:t>
            </a:r>
          </a:p>
          <a:p>
            <a:pPr marL="0" indent="0" algn="l" rtl="0">
              <a:buNone/>
            </a:pPr>
            <a:r>
              <a:rPr lang="en-US" sz="2200" dirty="0"/>
              <a:t>    </a:t>
            </a:r>
            <a:r>
              <a:rPr lang="en-US" sz="2200" dirty="0">
                <a:solidFill>
                  <a:srgbClr val="FF6600"/>
                </a:solidFill>
              </a:rPr>
              <a:t>else</a:t>
            </a:r>
            <a:r>
              <a:rPr lang="en-US" sz="2200" dirty="0"/>
              <a:t>:</a:t>
            </a:r>
          </a:p>
          <a:p>
            <a:pPr marL="0" indent="0" algn="l" rtl="0">
              <a:buNone/>
            </a:pPr>
            <a:r>
              <a:rPr lang="en-US" sz="2200" dirty="0"/>
              <a:t>        </a:t>
            </a:r>
            <a:r>
              <a:rPr lang="en-US" sz="2200" dirty="0">
                <a:solidFill>
                  <a:srgbClr val="FF6600"/>
                </a:solidFill>
              </a:rPr>
              <a:t>return</a:t>
            </a:r>
            <a:r>
              <a:rPr lang="en-US" sz="2200" dirty="0"/>
              <a:t> </a:t>
            </a:r>
            <a:r>
              <a:rPr lang="en-US" sz="2200" dirty="0" err="1"/>
              <a:t>lst</a:t>
            </a:r>
            <a:r>
              <a:rPr lang="en-US" sz="2200" dirty="0"/>
              <a:t>[</a:t>
            </a:r>
            <a:r>
              <a:rPr lang="en-US" sz="2200" dirty="0" err="1">
                <a:solidFill>
                  <a:srgbClr val="7030A0"/>
                </a:solidFill>
              </a:rPr>
              <a:t>len</a:t>
            </a:r>
            <a:r>
              <a:rPr lang="en-US" sz="2200" dirty="0"/>
              <a:t>(</a:t>
            </a:r>
            <a:r>
              <a:rPr lang="en-US" sz="2200" dirty="0" err="1"/>
              <a:t>lst</a:t>
            </a:r>
            <a:r>
              <a:rPr lang="en-US" sz="2200" dirty="0"/>
              <a:t>)/2]</a:t>
            </a:r>
          </a:p>
          <a:p>
            <a:pPr marL="0" indent="0" algn="l" rtl="0">
              <a:buNone/>
            </a:pPr>
            <a:r>
              <a:rPr lang="en-US" sz="2000" dirty="0"/>
              <a:t> </a:t>
            </a:r>
          </a:p>
          <a:p>
            <a:pPr marL="0" indent="0" algn="l" rtl="0">
              <a:buNone/>
            </a:pPr>
            <a:endParaRPr lang="en-US" sz="2000" dirty="0"/>
          </a:p>
        </p:txBody>
      </p:sp>
      <p:sp>
        <p:nvSpPr>
          <p:cNvPr id="5" name="מציין מיקום תוכן 3"/>
          <p:cNvSpPr txBox="1">
            <a:spLocks/>
          </p:cNvSpPr>
          <p:nvPr/>
        </p:nvSpPr>
        <p:spPr>
          <a:xfrm>
            <a:off x="4788024" y="1446684"/>
            <a:ext cx="4032448" cy="5078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85000" lnSpcReduction="10000"/>
          </a:bodyPr>
          <a:lstStyle>
            <a:lvl1pPr marL="274320" indent="-274320" algn="r" rtl="1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Wingdings 2"/>
              <a:buNone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FF6600"/>
                </a:solidFill>
              </a:rPr>
              <a:t>def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1D08B8"/>
                </a:solidFill>
              </a:rPr>
              <a:t>fix_white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, k = 200):</a:t>
            </a:r>
          </a:p>
          <a:p>
            <a:pPr marL="0" indent="0" algn="l" rtl="0">
              <a:buFont typeface="Wingdings 2"/>
              <a:buNone/>
            </a:pPr>
            <a:r>
              <a:rPr lang="en-US" dirty="0" smtClean="0"/>
              <a:t>    center = </a:t>
            </a:r>
            <a:r>
              <a:rPr lang="en-US" dirty="0" err="1" smtClean="0">
                <a:solidFill>
                  <a:srgbClr val="7030A0"/>
                </a:solidFill>
              </a:rPr>
              <a:t>len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)/2</a:t>
            </a:r>
          </a:p>
          <a:p>
            <a:pPr marL="0" indent="0" algn="l" rtl="0">
              <a:buFont typeface="Wingdings 2"/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6600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 err="1" smtClean="0"/>
              <a:t>lst</a:t>
            </a:r>
            <a:r>
              <a:rPr lang="en-US" dirty="0" smtClean="0"/>
              <a:t>[center] &gt; k:</a:t>
            </a:r>
          </a:p>
          <a:p>
            <a:pPr marL="0" indent="0" algn="l" rtl="0">
              <a:buFont typeface="Wingdings 2"/>
              <a:buNone/>
            </a:pPr>
            <a:r>
              <a:rPr lang="en-US" dirty="0" smtClean="0"/>
              <a:t>        </a:t>
            </a:r>
            <a:r>
              <a:rPr lang="en-US" dirty="0" smtClean="0">
                <a:solidFill>
                  <a:srgbClr val="FF6600"/>
                </a:solidFill>
              </a:rPr>
              <a:t>return</a:t>
            </a:r>
            <a:r>
              <a:rPr lang="en-US" dirty="0" smtClean="0"/>
              <a:t> median(</a:t>
            </a:r>
            <a:r>
              <a:rPr lang="en-US" dirty="0" err="1" smtClean="0"/>
              <a:t>lst</a:t>
            </a:r>
            <a:r>
              <a:rPr lang="en-US" dirty="0" smtClean="0"/>
              <a:t>, </a:t>
            </a:r>
            <a:r>
              <a:rPr lang="en-US" dirty="0" err="1" smtClean="0"/>
              <a:t>max_val</a:t>
            </a:r>
            <a:r>
              <a:rPr lang="en-US" dirty="0" smtClean="0"/>
              <a:t> = k)</a:t>
            </a:r>
          </a:p>
          <a:p>
            <a:pPr marL="0" indent="0" algn="l" rtl="0">
              <a:buFont typeface="Wingdings 2"/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6600"/>
                </a:solidFill>
              </a:rPr>
              <a:t>else</a:t>
            </a:r>
            <a:r>
              <a:rPr lang="en-US" dirty="0" smtClean="0"/>
              <a:t>:</a:t>
            </a:r>
          </a:p>
          <a:p>
            <a:pPr marL="0" indent="0" algn="l" rtl="0">
              <a:buFont typeface="Wingdings 2"/>
              <a:buNone/>
            </a:pPr>
            <a:r>
              <a:rPr lang="en-US" dirty="0" smtClean="0"/>
              <a:t>        </a:t>
            </a:r>
            <a:r>
              <a:rPr lang="en-US" dirty="0" smtClean="0">
                <a:solidFill>
                  <a:srgbClr val="FF6600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err="1" smtClean="0"/>
              <a:t>lst</a:t>
            </a:r>
            <a:r>
              <a:rPr lang="en-US" dirty="0" smtClean="0"/>
              <a:t>[center]</a:t>
            </a:r>
          </a:p>
          <a:p>
            <a:pPr marL="0" indent="0" algn="l" rtl="0">
              <a:buFont typeface="Wingdings 2"/>
              <a:buNone/>
            </a:pPr>
            <a:endParaRPr lang="en-US" dirty="0" smtClean="0"/>
          </a:p>
          <a:p>
            <a:pPr marL="0" indent="0" algn="l" rtl="0">
              <a:buFont typeface="Wingdings 2"/>
              <a:buNone/>
            </a:pPr>
            <a:r>
              <a:rPr lang="en-US" dirty="0" err="1" smtClean="0">
                <a:solidFill>
                  <a:srgbClr val="FF6600"/>
                </a:solidFill>
              </a:rPr>
              <a:t>def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1D08B8"/>
                </a:solidFill>
              </a:rPr>
              <a:t>fix_black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, b = 50):</a:t>
            </a:r>
          </a:p>
          <a:p>
            <a:pPr marL="0" indent="0" algn="l" rtl="0">
              <a:buFont typeface="Wingdings 2"/>
              <a:buNone/>
            </a:pPr>
            <a:r>
              <a:rPr lang="en-US" dirty="0" smtClean="0"/>
              <a:t>    center = </a:t>
            </a:r>
            <a:r>
              <a:rPr lang="en-US" dirty="0" err="1" smtClean="0">
                <a:solidFill>
                  <a:srgbClr val="7030A0"/>
                </a:solidFill>
              </a:rPr>
              <a:t>len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)/2</a:t>
            </a:r>
          </a:p>
          <a:p>
            <a:pPr marL="0" indent="0" algn="l" rtl="0">
              <a:buFont typeface="Wingdings 2"/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6600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 err="1" smtClean="0"/>
              <a:t>lst</a:t>
            </a:r>
            <a:r>
              <a:rPr lang="en-US" dirty="0" smtClean="0"/>
              <a:t>[center] &lt; b:</a:t>
            </a:r>
          </a:p>
          <a:p>
            <a:pPr marL="0" indent="0" algn="l" rtl="0">
              <a:buFont typeface="Wingdings 2"/>
              <a:buNone/>
            </a:pPr>
            <a:r>
              <a:rPr lang="en-US" dirty="0" smtClean="0"/>
              <a:t>        </a:t>
            </a:r>
            <a:r>
              <a:rPr lang="en-US" dirty="0" smtClean="0">
                <a:solidFill>
                  <a:srgbClr val="FF6600"/>
                </a:solidFill>
              </a:rPr>
              <a:t>return</a:t>
            </a:r>
            <a:r>
              <a:rPr lang="en-US" dirty="0" smtClean="0"/>
              <a:t> median(</a:t>
            </a:r>
            <a:r>
              <a:rPr lang="en-US" dirty="0" err="1" smtClean="0"/>
              <a:t>lst</a:t>
            </a:r>
            <a:r>
              <a:rPr lang="en-US" dirty="0" smtClean="0"/>
              <a:t>, </a:t>
            </a:r>
            <a:r>
              <a:rPr lang="en-US" dirty="0" err="1" smtClean="0"/>
              <a:t>min_val</a:t>
            </a:r>
            <a:r>
              <a:rPr lang="en-US" dirty="0" smtClean="0"/>
              <a:t> = b)</a:t>
            </a:r>
          </a:p>
          <a:p>
            <a:pPr marL="0" indent="0" algn="l" rtl="0">
              <a:buFont typeface="Wingdings 2"/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6600"/>
                </a:solidFill>
              </a:rPr>
              <a:t>else</a:t>
            </a:r>
            <a:r>
              <a:rPr lang="en-US" dirty="0" smtClean="0"/>
              <a:t>:</a:t>
            </a:r>
          </a:p>
          <a:p>
            <a:pPr marL="0" indent="0" algn="l" rtl="0">
              <a:buFont typeface="Wingdings 2"/>
              <a:buNone/>
            </a:pPr>
            <a:r>
              <a:rPr lang="en-US" dirty="0" smtClean="0"/>
              <a:t>        </a:t>
            </a:r>
            <a:r>
              <a:rPr lang="en-US" dirty="0" smtClean="0">
                <a:solidFill>
                  <a:srgbClr val="FF6600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err="1" smtClean="0"/>
              <a:t>lst</a:t>
            </a:r>
            <a:r>
              <a:rPr lang="en-US" dirty="0" smtClean="0"/>
              <a:t>[center]</a:t>
            </a:r>
          </a:p>
          <a:p>
            <a:pPr marL="0" indent="0" algn="l" rtl="0">
              <a:buFont typeface="Wingdings 2"/>
              <a:buNone/>
            </a:pPr>
            <a:endParaRPr lang="en-US" dirty="0" smtClean="0"/>
          </a:p>
          <a:p>
            <a:pPr marL="0" indent="0" algn="l" rtl="0">
              <a:buFont typeface="Wingdings 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64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Denoising</a:t>
            </a:r>
            <a:r>
              <a:rPr lang="en-US" dirty="0"/>
              <a:t> – </a:t>
            </a:r>
            <a:r>
              <a:rPr lang="en-US" dirty="0" smtClean="0"/>
              <a:t>Bounded Median </a:t>
            </a:r>
            <a:endParaRPr lang="en-US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28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denoise_bounded_median</a:t>
            </a:r>
            <a:r>
              <a:rPr lang="en-US" dirty="0"/>
              <a:t>(</a:t>
            </a:r>
            <a:r>
              <a:rPr lang="en-US" dirty="0" err="1"/>
              <a:t>im</a:t>
            </a:r>
            <a:r>
              <a:rPr lang="en-US" dirty="0"/>
              <a:t>, </a:t>
            </a:r>
            <a:r>
              <a:rPr lang="en-US" dirty="0" err="1"/>
              <a:t>nx</a:t>
            </a:r>
            <a:r>
              <a:rPr lang="en-US" dirty="0"/>
              <a:t> = 3, </a:t>
            </a:r>
            <a:r>
              <a:rPr lang="en-US" dirty="0" err="1"/>
              <a:t>ny</a:t>
            </a:r>
            <a:r>
              <a:rPr lang="en-US" dirty="0"/>
              <a:t> = 3):</a:t>
            </a:r>
          </a:p>
          <a:p>
            <a:pPr marL="0" indent="0" algn="l" rtl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range(3):</a:t>
            </a:r>
          </a:p>
          <a:p>
            <a:pPr marL="0" indent="0" algn="l" rtl="0">
              <a:buNone/>
            </a:pPr>
            <a:r>
              <a:rPr lang="en-US" dirty="0"/>
              <a:t>        </a:t>
            </a:r>
            <a:r>
              <a:rPr lang="en-US" dirty="0" err="1"/>
              <a:t>im</a:t>
            </a:r>
            <a:r>
              <a:rPr lang="en-US" dirty="0"/>
              <a:t> = morphological(</a:t>
            </a:r>
            <a:r>
              <a:rPr lang="en-US" dirty="0" err="1"/>
              <a:t>im</a:t>
            </a:r>
            <a:r>
              <a:rPr lang="en-US" dirty="0"/>
              <a:t>, </a:t>
            </a:r>
            <a:r>
              <a:rPr lang="en-US" dirty="0" err="1"/>
              <a:t>fix_white</a:t>
            </a:r>
            <a:r>
              <a:rPr lang="en-US" dirty="0"/>
              <a:t>, </a:t>
            </a:r>
            <a:r>
              <a:rPr lang="en-US" dirty="0" err="1"/>
              <a:t>nx</a:t>
            </a:r>
            <a:r>
              <a:rPr lang="en-US" dirty="0"/>
              <a:t>, </a:t>
            </a:r>
            <a:r>
              <a:rPr lang="en-US" dirty="0" err="1"/>
              <a:t>ny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    </a:t>
            </a:r>
            <a:r>
              <a:rPr lang="en-US" dirty="0" err="1"/>
              <a:t>im</a:t>
            </a:r>
            <a:r>
              <a:rPr lang="en-US" dirty="0"/>
              <a:t> = morphological(</a:t>
            </a:r>
            <a:r>
              <a:rPr lang="en-US" dirty="0" err="1"/>
              <a:t>im</a:t>
            </a:r>
            <a:r>
              <a:rPr lang="en-US" dirty="0"/>
              <a:t>, </a:t>
            </a:r>
            <a:r>
              <a:rPr lang="en-US" dirty="0" err="1"/>
              <a:t>fix_black</a:t>
            </a:r>
            <a:r>
              <a:rPr lang="en-US" dirty="0"/>
              <a:t>, </a:t>
            </a:r>
            <a:r>
              <a:rPr lang="en-US" dirty="0" err="1"/>
              <a:t>nx</a:t>
            </a:r>
            <a:r>
              <a:rPr lang="en-US" dirty="0"/>
              <a:t>, </a:t>
            </a:r>
            <a:r>
              <a:rPr lang="en-US" dirty="0" err="1"/>
              <a:t>ny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return </a:t>
            </a:r>
            <a:r>
              <a:rPr lang="en-US" dirty="0" err="1"/>
              <a:t>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64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Denoising</a:t>
            </a:r>
            <a:r>
              <a:rPr lang="en-US" dirty="0"/>
              <a:t> – Bounded Median 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29</a:t>
            </a:fld>
            <a:endParaRPr lang="he-IL"/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88" y="1310288"/>
            <a:ext cx="2693671" cy="2761013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104" y="1310287"/>
            <a:ext cx="2693671" cy="2761013"/>
          </a:xfrm>
          <a:prstGeom prst="rect">
            <a:avLst/>
          </a:prstGeom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87" y="4114628"/>
            <a:ext cx="2693671" cy="2605137"/>
          </a:xfrm>
          <a:prstGeom prst="rect">
            <a:avLst/>
          </a:prstGeom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103" y="4144812"/>
            <a:ext cx="2693672" cy="257495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70287" y="1310287"/>
            <a:ext cx="432048" cy="461665"/>
          </a:xfrm>
          <a:prstGeom prst="rect">
            <a:avLst/>
          </a:prstGeom>
          <a:solidFill>
            <a:srgbClr val="D3B5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501911" y="1310288"/>
            <a:ext cx="432048" cy="461665"/>
          </a:xfrm>
          <a:prstGeom prst="rect">
            <a:avLst/>
          </a:prstGeom>
          <a:solidFill>
            <a:srgbClr val="D3B5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070288" y="4109654"/>
            <a:ext cx="432048" cy="461665"/>
          </a:xfrm>
          <a:prstGeom prst="rect">
            <a:avLst/>
          </a:prstGeom>
          <a:solidFill>
            <a:srgbClr val="D3B5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506103" y="4144812"/>
            <a:ext cx="432048" cy="461665"/>
          </a:xfrm>
          <a:prstGeom prst="rect">
            <a:avLst/>
          </a:prstGeom>
          <a:solidFill>
            <a:srgbClr val="D3B5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163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Image Processing in Python</a:t>
            </a:r>
            <a:r>
              <a:rPr lang="en-US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indent="-342900" algn="l" rtl="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How to handle an image?</a:t>
            </a: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Python Imaging Library </a:t>
            </a:r>
            <a:r>
              <a:rPr lang="en-US" sz="2000" dirty="0">
                <a:hlinkClick r:id="rId3"/>
              </a:rPr>
              <a:t>http://www.pythonware.com/products/pil/</a:t>
            </a:r>
            <a:endParaRPr lang="en-US" sz="2000" dirty="0"/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Example tutorial: </a:t>
            </a:r>
            <a:r>
              <a:rPr lang="en-US" sz="2000" dirty="0">
                <a:hlinkClick r:id="rId4"/>
              </a:rPr>
              <a:t>http://www.geeks3d.com/20100930/tutorial-first-steps-with-pil-python-imaging-library</a:t>
            </a:r>
            <a:endParaRPr lang="en-US" sz="20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Image Module: </a:t>
            </a:r>
            <a:r>
              <a:rPr lang="en-US" sz="2000" dirty="0">
                <a:hlinkClick r:id="rId5"/>
              </a:rPr>
              <a:t>http://www.pythonware.com/library/pil/handbook/image.htm</a:t>
            </a:r>
            <a:r>
              <a:rPr lang="en-US" sz="2000" dirty="0"/>
              <a:t> </a:t>
            </a:r>
            <a:endParaRPr lang="en-US" sz="20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Capacities:</a:t>
            </a:r>
          </a:p>
          <a:p>
            <a:pPr marL="800100" lvl="1" indent="-342900" algn="l" rtl="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Read / write images</a:t>
            </a:r>
          </a:p>
          <a:p>
            <a:pPr marL="800100" lvl="1" indent="-342900" algn="l" rtl="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Display image</a:t>
            </a:r>
          </a:p>
          <a:p>
            <a:pPr marL="800100" lvl="1" indent="-342900" algn="l" rtl="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Basic image processing</a:t>
            </a:r>
          </a:p>
          <a:p>
            <a:pPr marL="800100" lvl="1" indent="-342900" algn="l" rtl="0">
              <a:spcBef>
                <a:spcPct val="20000"/>
              </a:spcBef>
            </a:pPr>
            <a:endParaRPr lang="en-US" sz="20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768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Segmentation</a:t>
            </a:r>
            <a:endParaRPr lang="en-US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77544"/>
          </a:xfrm>
        </p:spPr>
        <p:txBody>
          <a:bodyPr>
            <a:noAutofit/>
          </a:bodyPr>
          <a:lstStyle/>
          <a:p>
            <a:pPr algn="l" rtl="0"/>
            <a:r>
              <a:rPr lang="en-US" sz="2000" dirty="0" smtClean="0"/>
              <a:t>Goal – </a:t>
            </a:r>
            <a:r>
              <a:rPr lang="en-US" sz="2000" dirty="0"/>
              <a:t>reduction of a </a:t>
            </a:r>
            <a:r>
              <a:rPr lang="en-US" sz="2000" dirty="0" smtClean="0"/>
              <a:t>gray level </a:t>
            </a:r>
            <a:r>
              <a:rPr lang="en-US" sz="2000" dirty="0"/>
              <a:t>image to a binary image</a:t>
            </a:r>
            <a:r>
              <a:rPr lang="en-US" sz="2000" dirty="0" smtClean="0"/>
              <a:t>. Simple segmentation:</a:t>
            </a:r>
          </a:p>
          <a:p>
            <a:pPr marL="0" indent="0" algn="l" rtl="0">
              <a:buNone/>
            </a:pPr>
            <a:r>
              <a:rPr lang="en-US" sz="2000" dirty="0" err="1" smtClean="0">
                <a:solidFill>
                  <a:srgbClr val="FF6600"/>
                </a:solidFill>
              </a:rPr>
              <a:t>def</a:t>
            </a:r>
            <a:r>
              <a:rPr lang="en-US" sz="2000" dirty="0" smtClean="0">
                <a:solidFill>
                  <a:srgbClr val="FF6600"/>
                </a:solidFill>
              </a:rPr>
              <a:t> </a:t>
            </a:r>
            <a:r>
              <a:rPr lang="en-US" sz="2000" dirty="0">
                <a:solidFill>
                  <a:srgbClr val="1D08B8"/>
                </a:solidFill>
              </a:rPr>
              <a:t>segment</a:t>
            </a:r>
            <a:r>
              <a:rPr lang="en-US" sz="2000" dirty="0"/>
              <a:t>(</a:t>
            </a:r>
            <a:r>
              <a:rPr lang="en-US" sz="2000" dirty="0" err="1"/>
              <a:t>im</a:t>
            </a:r>
            <a:r>
              <a:rPr lang="en-US" sz="2000" dirty="0"/>
              <a:t>, </a:t>
            </a:r>
            <a:r>
              <a:rPr lang="en-US" sz="2000" dirty="0" err="1"/>
              <a:t>thrd</a:t>
            </a:r>
            <a:r>
              <a:rPr lang="en-US" sz="2000" dirty="0"/>
              <a:t> = 128):</a:t>
            </a:r>
          </a:p>
          <a:p>
            <a:pPr marL="0" indent="0" algn="l" rtl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width</a:t>
            </a:r>
            <a:r>
              <a:rPr lang="en-US" sz="2000" dirty="0"/>
              <a:t>, height = </a:t>
            </a:r>
            <a:r>
              <a:rPr lang="en-US" sz="2000" dirty="0" err="1"/>
              <a:t>im.size</a:t>
            </a:r>
            <a:endParaRPr lang="en-US" sz="2000" dirty="0"/>
          </a:p>
          <a:p>
            <a:pPr marL="0" indent="0" algn="l" rtl="0">
              <a:buNone/>
            </a:pPr>
            <a:r>
              <a:rPr lang="en-US" sz="2000" dirty="0" smtClean="0"/>
              <a:t>    mat = </a:t>
            </a:r>
            <a:r>
              <a:rPr lang="en-US" sz="2000" dirty="0" err="1" smtClean="0"/>
              <a:t>im.load</a:t>
            </a:r>
            <a:r>
              <a:rPr lang="en-US" sz="2000" dirty="0" smtClean="0"/>
              <a:t>()</a:t>
            </a:r>
          </a:p>
          <a:p>
            <a:pPr marL="0" indent="0" algn="l" rtl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out </a:t>
            </a:r>
            <a:r>
              <a:rPr lang="en-US" sz="2000" dirty="0"/>
              <a:t>= </a:t>
            </a:r>
            <a:r>
              <a:rPr lang="en-US" sz="2000" dirty="0" err="1"/>
              <a:t>Image.new</a:t>
            </a:r>
            <a:r>
              <a:rPr lang="en-US" sz="2000" dirty="0" smtClean="0"/>
              <a:t>(‘1',(</a:t>
            </a:r>
            <a:r>
              <a:rPr lang="en-US" sz="2000" dirty="0"/>
              <a:t>width, </a:t>
            </a:r>
            <a:r>
              <a:rPr lang="en-US" sz="2000" dirty="0" smtClean="0"/>
              <a:t>height)) </a:t>
            </a:r>
            <a:r>
              <a:rPr lang="en-US" sz="2000" dirty="0" smtClean="0">
                <a:solidFill>
                  <a:srgbClr val="FF0000"/>
                </a:solidFill>
              </a:rPr>
              <a:t># ‘1’ means black &amp; white (no grays)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out_pix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out.load</a:t>
            </a:r>
            <a:r>
              <a:rPr lang="en-US" sz="2000" dirty="0"/>
              <a:t>()</a:t>
            </a:r>
          </a:p>
          <a:p>
            <a:pPr marL="0" indent="0" algn="l" rtl="0">
              <a:buNone/>
            </a:pPr>
            <a:r>
              <a:rPr lang="en-US" sz="2000" dirty="0" smtClean="0">
                <a:solidFill>
                  <a:srgbClr val="FF6600"/>
                </a:solidFill>
              </a:rPr>
              <a:t>    for</a:t>
            </a:r>
            <a:r>
              <a:rPr lang="en-US" sz="2000" dirty="0" smtClean="0"/>
              <a:t> </a:t>
            </a:r>
            <a:r>
              <a:rPr lang="en-US" sz="2000" dirty="0"/>
              <a:t>x </a:t>
            </a:r>
            <a:r>
              <a:rPr lang="en-US" sz="2000" dirty="0">
                <a:solidFill>
                  <a:srgbClr val="FF6600"/>
                </a:solidFill>
              </a:rPr>
              <a:t>in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7030A0"/>
                </a:solidFill>
              </a:rPr>
              <a:t>range</a:t>
            </a:r>
            <a:r>
              <a:rPr lang="en-US" sz="2000" dirty="0"/>
              <a:t>(width</a:t>
            </a:r>
            <a:r>
              <a:rPr lang="en-US" sz="2000" dirty="0" smtClean="0"/>
              <a:t>): </a:t>
            </a:r>
            <a:r>
              <a:rPr lang="en-US" sz="2000" dirty="0" smtClean="0">
                <a:solidFill>
                  <a:srgbClr val="FF0000"/>
                </a:solidFill>
              </a:rPr>
              <a:t># go over the </a:t>
            </a:r>
            <a:r>
              <a:rPr lang="en-US" sz="2000" dirty="0" smtClean="0">
                <a:solidFill>
                  <a:srgbClr val="FF0000"/>
                </a:solidFill>
              </a:rPr>
              <a:t>image columns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sz="2000" dirty="0"/>
              <a:t>        </a:t>
            </a:r>
            <a:r>
              <a:rPr lang="en-US" sz="2000" dirty="0">
                <a:solidFill>
                  <a:srgbClr val="FF6600"/>
                </a:solidFill>
              </a:rPr>
              <a:t>for</a:t>
            </a:r>
            <a:r>
              <a:rPr lang="en-US" sz="2000" dirty="0"/>
              <a:t> y </a:t>
            </a:r>
            <a:r>
              <a:rPr lang="en-US" sz="2000" dirty="0">
                <a:solidFill>
                  <a:srgbClr val="FF6600"/>
                </a:solidFill>
              </a:rPr>
              <a:t>in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7030A0"/>
                </a:solidFill>
              </a:rPr>
              <a:t>range</a:t>
            </a:r>
            <a:r>
              <a:rPr lang="en-US" sz="2000" dirty="0"/>
              <a:t>(height</a:t>
            </a:r>
            <a:r>
              <a:rPr lang="en-US" sz="2000" dirty="0" smtClean="0"/>
              <a:t>): </a:t>
            </a:r>
            <a:r>
              <a:rPr lang="en-US" sz="2000" dirty="0">
                <a:solidFill>
                  <a:srgbClr val="FF0000"/>
                </a:solidFill>
              </a:rPr>
              <a:t># go over the </a:t>
            </a:r>
            <a:r>
              <a:rPr lang="en-US" sz="2000" dirty="0" smtClean="0">
                <a:solidFill>
                  <a:srgbClr val="FF0000"/>
                </a:solidFill>
              </a:rPr>
              <a:t>image rows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sz="2000" dirty="0">
                <a:solidFill>
                  <a:srgbClr val="FF6600"/>
                </a:solidFill>
              </a:rPr>
              <a:t>	</a:t>
            </a:r>
            <a:r>
              <a:rPr lang="en-US" sz="2000" dirty="0" smtClean="0">
                <a:solidFill>
                  <a:srgbClr val="FF6600"/>
                </a:solidFill>
              </a:rPr>
              <a:t>if</a:t>
            </a:r>
            <a:r>
              <a:rPr lang="en-US" sz="2000" dirty="0" smtClean="0"/>
              <a:t> </a:t>
            </a:r>
            <a:r>
              <a:rPr lang="en-US" sz="2000" dirty="0"/>
              <a:t>mat[x, y] &gt;= </a:t>
            </a:r>
            <a:r>
              <a:rPr lang="en-US" sz="2000" dirty="0" err="1"/>
              <a:t>thrd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FF0000"/>
                </a:solidFill>
              </a:rPr>
              <a:t># compare </a:t>
            </a:r>
            <a:r>
              <a:rPr lang="en-US" sz="2000" dirty="0" smtClean="0">
                <a:solidFill>
                  <a:srgbClr val="FF0000"/>
                </a:solidFill>
              </a:rPr>
              <a:t>to </a:t>
            </a:r>
            <a:r>
              <a:rPr lang="en-US" sz="2000" dirty="0" smtClean="0">
                <a:solidFill>
                  <a:srgbClr val="FF0000"/>
                </a:solidFill>
              </a:rPr>
              <a:t>threshold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sz="2000" dirty="0"/>
              <a:t>                 </a:t>
            </a:r>
            <a:r>
              <a:rPr lang="en-US" sz="2000" dirty="0" smtClean="0"/>
              <a:t>       </a:t>
            </a:r>
            <a:r>
              <a:rPr lang="en-US" sz="2000" dirty="0" err="1" smtClean="0"/>
              <a:t>out_pix</a:t>
            </a:r>
            <a:r>
              <a:rPr lang="en-US" sz="2000" dirty="0" smtClean="0"/>
              <a:t>[x</a:t>
            </a:r>
            <a:r>
              <a:rPr lang="en-US" sz="2000" dirty="0"/>
              <a:t>, y] = 255</a:t>
            </a:r>
          </a:p>
          <a:p>
            <a:pPr marL="0" indent="0" algn="l" rtl="0">
              <a:buNone/>
            </a:pPr>
            <a:r>
              <a:rPr lang="en-US" sz="2000" dirty="0"/>
              <a:t>            </a:t>
            </a: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FF6600"/>
                </a:solidFill>
              </a:rPr>
              <a:t>else</a:t>
            </a:r>
            <a:r>
              <a:rPr lang="en-US" sz="2000" dirty="0"/>
              <a:t>:</a:t>
            </a:r>
          </a:p>
          <a:p>
            <a:pPr marL="0" indent="0" algn="l" rtl="0">
              <a:buNone/>
            </a:pPr>
            <a:r>
              <a:rPr lang="en-US" sz="2000" dirty="0"/>
              <a:t>                </a:t>
            </a:r>
            <a:r>
              <a:rPr lang="en-US" sz="2000" dirty="0" smtClean="0"/>
              <a:t>        </a:t>
            </a:r>
            <a:r>
              <a:rPr lang="en-US" sz="2000" dirty="0" err="1" smtClean="0"/>
              <a:t>out_pix</a:t>
            </a:r>
            <a:r>
              <a:rPr lang="en-US" sz="2000" dirty="0" smtClean="0"/>
              <a:t>[x</a:t>
            </a:r>
            <a:r>
              <a:rPr lang="en-US" sz="2000" dirty="0"/>
              <a:t>, y] = 0</a:t>
            </a:r>
          </a:p>
          <a:p>
            <a:pPr marL="0" indent="0" algn="l" rtl="0">
              <a:buNone/>
            </a:pPr>
            <a:r>
              <a:rPr lang="en-US" sz="2000" dirty="0" smtClean="0"/>
              <a:t>    </a:t>
            </a:r>
            <a:r>
              <a:rPr lang="en-US" sz="2000" dirty="0">
                <a:solidFill>
                  <a:srgbClr val="FF6600"/>
                </a:solidFill>
              </a:rPr>
              <a:t>return</a:t>
            </a:r>
            <a:r>
              <a:rPr lang="en-US" sz="2000" dirty="0"/>
              <a:t> out</a:t>
            </a:r>
          </a:p>
          <a:p>
            <a:pPr marL="0" indent="0" algn="l" rtl="0">
              <a:buNone/>
            </a:pPr>
            <a:endParaRPr lang="en-US" sz="2000" dirty="0" smtClean="0"/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948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Segmentation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</a:t>
            </a:fld>
            <a:endParaRPr lang="he-IL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192" y="1484784"/>
            <a:ext cx="2438400" cy="243840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0" y="4414800"/>
            <a:ext cx="2043472" cy="2043472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84" y="4398116"/>
            <a:ext cx="2094216" cy="2094216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156" y="4406088"/>
            <a:ext cx="2086244" cy="20862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2924" y="407835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= 50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63296" y="40287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= 128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65182" y="40287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= 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3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Otsu Threshold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6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The </a:t>
            </a:r>
            <a:r>
              <a:rPr lang="en-US" dirty="0"/>
              <a:t>algorithm assumes that the image </a:t>
            </a:r>
            <a:r>
              <a:rPr lang="en-US" dirty="0" smtClean="0"/>
              <a:t>contains </a:t>
            </a:r>
            <a:r>
              <a:rPr lang="en-US" dirty="0"/>
              <a:t>two classes of pixels </a:t>
            </a:r>
            <a:r>
              <a:rPr lang="en-US" dirty="0" smtClean="0"/>
              <a:t>- </a:t>
            </a:r>
            <a:r>
              <a:rPr lang="en-US" dirty="0" smtClean="0"/>
              <a:t>foreground </a:t>
            </a:r>
            <a:r>
              <a:rPr lang="en-US" dirty="0"/>
              <a:t>and </a:t>
            </a:r>
            <a:r>
              <a:rPr lang="en-US" dirty="0" smtClean="0"/>
              <a:t>background.</a:t>
            </a:r>
          </a:p>
          <a:p>
            <a:pPr algn="l" rtl="0"/>
            <a:r>
              <a:rPr lang="en-US" dirty="0" smtClean="0"/>
              <a:t>Finds an optimum threshold </a:t>
            </a:r>
            <a:r>
              <a:rPr lang="en-US" dirty="0"/>
              <a:t>separating </a:t>
            </a:r>
            <a:r>
              <a:rPr lang="en-US" dirty="0" smtClean="0"/>
              <a:t>the </a:t>
            </a:r>
            <a:r>
              <a:rPr lang="en-US" dirty="0"/>
              <a:t>classes </a:t>
            </a:r>
            <a:r>
              <a:rPr lang="en-US" dirty="0" smtClean="0"/>
              <a:t>by:</a:t>
            </a:r>
          </a:p>
          <a:p>
            <a:pPr lvl="1" algn="l" rtl="0"/>
            <a:r>
              <a:rPr lang="en-US" dirty="0" smtClean="0"/>
              <a:t> calculating the image histogram </a:t>
            </a:r>
          </a:p>
          <a:p>
            <a:pPr lvl="1" algn="l" rtl="0"/>
            <a:r>
              <a:rPr lang="en-US" dirty="0" smtClean="0"/>
              <a:t>separating these classes so that their intra-class variance </a:t>
            </a:r>
            <a:r>
              <a:rPr lang="en-US" dirty="0"/>
              <a:t>is minimal</a:t>
            </a:r>
            <a:r>
              <a:rPr lang="en-US" dirty="0" smtClean="0"/>
              <a:t>.</a:t>
            </a:r>
            <a:endParaRPr lang="en-US" baseline="30000" dirty="0" smtClean="0"/>
          </a:p>
          <a:p>
            <a:pPr marL="0" indent="0" algn="l" rtl="0">
              <a:buNone/>
            </a:pPr>
            <a:r>
              <a:rPr lang="en-US" dirty="0" smtClean="0"/>
              <a:t>Coming next: image histogram, intra-class variance</a:t>
            </a:r>
          </a:p>
          <a:p>
            <a:pPr algn="l" rtl="0"/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476750"/>
            <a:ext cx="2794000" cy="2095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510246"/>
            <a:ext cx="2794000" cy="2095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193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</a:t>
            </a:r>
            <a:r>
              <a:rPr lang="en-US" dirty="0"/>
              <a:t>Histogram 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7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400" dirty="0" smtClean="0"/>
              <a:t>Histogram of an image: a </a:t>
            </a:r>
            <a:r>
              <a:rPr lang="en-US" sz="2400" dirty="0"/>
              <a:t>graphical representation of the </a:t>
            </a:r>
            <a:r>
              <a:rPr lang="en-US" sz="2400" dirty="0" smtClean="0"/>
              <a:t>colors distribution </a:t>
            </a:r>
            <a:r>
              <a:rPr lang="en-US" sz="2400" dirty="0"/>
              <a:t>in </a:t>
            </a:r>
            <a:r>
              <a:rPr lang="en-US" sz="2400" dirty="0" smtClean="0"/>
              <a:t>an image.</a:t>
            </a:r>
          </a:p>
          <a:p>
            <a:pPr algn="l" rtl="0"/>
            <a:r>
              <a:rPr lang="en-US" sz="2400" dirty="0" smtClean="0"/>
              <a:t>x-axis - represents </a:t>
            </a:r>
            <a:r>
              <a:rPr lang="en-US" sz="2400" dirty="0"/>
              <a:t>the </a:t>
            </a:r>
            <a:r>
              <a:rPr lang="en-US" sz="2400" dirty="0" smtClean="0"/>
              <a:t>colors</a:t>
            </a:r>
          </a:p>
          <a:p>
            <a:pPr algn="l" rtl="0"/>
            <a:r>
              <a:rPr lang="en-US" sz="2400" dirty="0" smtClean="0"/>
              <a:t>y-axis - the </a:t>
            </a:r>
            <a:r>
              <a:rPr lang="en-US" sz="2400" dirty="0"/>
              <a:t>number of pixels </a:t>
            </a:r>
            <a:r>
              <a:rPr lang="en-US" sz="2400" dirty="0" smtClean="0"/>
              <a:t>with a particular color</a:t>
            </a:r>
            <a:endParaRPr lang="en-US" sz="2400" baseline="30000" dirty="0"/>
          </a:p>
          <a:p>
            <a:pPr marL="0" indent="0" algn="l" rtl="0">
              <a:buNone/>
            </a:pPr>
            <a:endParaRPr lang="en-US" sz="2400" dirty="0" smtClean="0"/>
          </a:p>
          <a:p>
            <a:pPr algn="l" rtl="0"/>
            <a:endParaRPr lang="en-US" sz="24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3816424" cy="25145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7784" y="594928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Gray-scale histogram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Histogram </a:t>
            </a:r>
            <a:r>
              <a:rPr lang="en-US" dirty="0" smtClean="0"/>
              <a:t>- Code</a:t>
            </a:r>
            <a:endParaRPr lang="en-US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8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467544" y="1447800"/>
            <a:ext cx="8219256" cy="4572000"/>
          </a:xfrm>
        </p:spPr>
        <p:txBody>
          <a:bodyPr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en-US" dirty="0" err="1" smtClean="0">
                <a:solidFill>
                  <a:srgbClr val="FF6600"/>
                </a:solidFill>
              </a:rPr>
              <a:t>def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>
                <a:solidFill>
                  <a:srgbClr val="1D08B8"/>
                </a:solidFill>
              </a:rPr>
              <a:t>histogram</a:t>
            </a:r>
            <a:r>
              <a:rPr lang="en-US" dirty="0"/>
              <a:t>(</a:t>
            </a:r>
            <a:r>
              <a:rPr lang="en-US" dirty="0" err="1"/>
              <a:t>im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pix =</a:t>
            </a:r>
            <a:r>
              <a:rPr lang="en-US" dirty="0" err="1"/>
              <a:t>im.load</a:t>
            </a:r>
            <a:r>
              <a:rPr lang="en-US" dirty="0"/>
              <a:t>()</a:t>
            </a:r>
          </a:p>
          <a:p>
            <a:pPr marL="0" indent="0" algn="l" rtl="0">
              <a:buNone/>
            </a:pPr>
            <a:r>
              <a:rPr lang="en-US" dirty="0"/>
              <a:t>    width, height = </a:t>
            </a:r>
            <a:r>
              <a:rPr lang="en-US" dirty="0" err="1"/>
              <a:t>im.size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hist</a:t>
            </a:r>
            <a:r>
              <a:rPr lang="en-US" dirty="0"/>
              <a:t> = [0]*256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6600"/>
                </a:solidFill>
              </a:rPr>
              <a:t>for</a:t>
            </a:r>
            <a:r>
              <a:rPr lang="en-US" dirty="0"/>
              <a:t> y </a:t>
            </a:r>
            <a:r>
              <a:rPr lang="en-US" dirty="0">
                <a:solidFill>
                  <a:srgbClr val="FF6600"/>
                </a:solidFill>
              </a:rPr>
              <a:t>in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range</a:t>
            </a:r>
            <a:r>
              <a:rPr lang="en-US" dirty="0"/>
              <a:t>(height):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FF6600"/>
                </a:solidFill>
              </a:rPr>
              <a:t>       for</a:t>
            </a:r>
            <a:r>
              <a:rPr lang="en-US" dirty="0" smtClean="0"/>
              <a:t> </a:t>
            </a:r>
            <a:r>
              <a:rPr lang="en-US" dirty="0"/>
              <a:t>x </a:t>
            </a:r>
            <a:r>
              <a:rPr lang="en-US" dirty="0">
                <a:solidFill>
                  <a:srgbClr val="FF6600"/>
                </a:solidFill>
              </a:rPr>
              <a:t>in</a:t>
            </a:r>
            <a:r>
              <a:rPr lang="en-US" dirty="0"/>
              <a:t> </a:t>
            </a:r>
            <a:r>
              <a:rPr lang="en-US" dirty="0" smtClean="0">
                <a:solidFill>
                  <a:srgbClr val="7030A0"/>
                </a:solidFill>
              </a:rPr>
              <a:t>range</a:t>
            </a:r>
            <a:r>
              <a:rPr lang="en-US" dirty="0" smtClean="0"/>
              <a:t>(width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gray_level</a:t>
            </a:r>
            <a:r>
              <a:rPr lang="en-US" dirty="0" smtClean="0"/>
              <a:t>= </a:t>
            </a:r>
            <a:r>
              <a:rPr lang="en-US" dirty="0"/>
              <a:t>pix[x, y]</a:t>
            </a:r>
          </a:p>
          <a:p>
            <a:pPr marL="0" indent="0" algn="l" rtl="0">
              <a:buNone/>
            </a:pPr>
            <a:r>
              <a:rPr lang="en-US" dirty="0"/>
              <a:t>            </a:t>
            </a:r>
            <a:r>
              <a:rPr lang="en-US" dirty="0" err="1"/>
              <a:t>hist</a:t>
            </a:r>
            <a:r>
              <a:rPr lang="en-US" dirty="0"/>
              <a:t>[</a:t>
            </a:r>
            <a:r>
              <a:rPr lang="en-US" dirty="0" err="1"/>
              <a:t>gray_level</a:t>
            </a:r>
            <a:r>
              <a:rPr lang="en-US" dirty="0"/>
              <a:t>] = </a:t>
            </a:r>
            <a:r>
              <a:rPr lang="en-US" dirty="0" err="1"/>
              <a:t>hist</a:t>
            </a:r>
            <a:r>
              <a:rPr lang="en-US" dirty="0"/>
              <a:t>[</a:t>
            </a:r>
            <a:r>
              <a:rPr lang="en-US" dirty="0" err="1"/>
              <a:t>gray_level</a:t>
            </a:r>
            <a:r>
              <a:rPr lang="en-US" dirty="0"/>
              <a:t>]+1</a:t>
            </a:r>
          </a:p>
          <a:p>
            <a:pPr marL="0" indent="0" algn="l" rtl="0">
              <a:buNone/>
            </a:pPr>
            <a:r>
              <a:rPr lang="en-US" dirty="0" smtClean="0"/>
              <a:t>    </a:t>
            </a:r>
            <a:r>
              <a:rPr lang="en-US" dirty="0">
                <a:solidFill>
                  <a:srgbClr val="FF660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 smtClean="0"/>
              <a:t>hist</a:t>
            </a:r>
            <a:endParaRPr lang="en-US" dirty="0" smtClean="0"/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Note: We use the gray level </a:t>
            </a:r>
            <a:r>
              <a:rPr lang="en-US" dirty="0"/>
              <a:t>as </a:t>
            </a:r>
            <a:r>
              <a:rPr lang="en-US" dirty="0" smtClean="0"/>
              <a:t>the index of </a:t>
            </a:r>
          </a:p>
          <a:p>
            <a:pPr marL="0" indent="0" algn="l" rtl="0">
              <a:buNone/>
            </a:pPr>
            <a:r>
              <a:rPr lang="en-US" dirty="0" smtClean="0"/>
              <a:t>    the histogram!</a:t>
            </a:r>
            <a:endParaRPr lang="en-US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484784"/>
            <a:ext cx="2438400" cy="2438400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212" y="4046119"/>
            <a:ext cx="3096343" cy="240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Variance</a:t>
            </a:r>
            <a:endParaRPr lang="en-US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9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Variance (</a:t>
            </a:r>
            <a:r>
              <a:rPr lang="el-GR" dirty="0" smtClean="0">
                <a:latin typeface="Calibri"/>
                <a:cs typeface="Calibri"/>
              </a:rPr>
              <a:t>σ</a:t>
            </a:r>
            <a:r>
              <a:rPr lang="en-US" baseline="30000" dirty="0" smtClean="0">
                <a:latin typeface="Calibri"/>
                <a:cs typeface="Calibri"/>
              </a:rPr>
              <a:t>2</a:t>
            </a:r>
            <a:r>
              <a:rPr lang="en-US" dirty="0"/>
              <a:t>)</a:t>
            </a:r>
            <a:r>
              <a:rPr lang="en-US" dirty="0" smtClean="0"/>
              <a:t>- a </a:t>
            </a:r>
            <a:r>
              <a:rPr lang="en-US" dirty="0"/>
              <a:t>measure of how much a set of </a:t>
            </a:r>
            <a:r>
              <a:rPr lang="en-US" dirty="0" smtClean="0"/>
              <a:t>points is </a:t>
            </a:r>
            <a:r>
              <a:rPr lang="en-US" dirty="0"/>
              <a:t>spread </a:t>
            </a:r>
            <a:r>
              <a:rPr lang="en-US" dirty="0" smtClean="0"/>
              <a:t>out, defined </a:t>
            </a:r>
            <a:r>
              <a:rPr lang="en-US" dirty="0"/>
              <a:t>as the mean </a:t>
            </a:r>
            <a:r>
              <a:rPr lang="en-US" dirty="0" smtClean="0"/>
              <a:t>distance</a:t>
            </a:r>
            <a:r>
              <a:rPr lang="en-US" baseline="30000" dirty="0" smtClean="0"/>
              <a:t>2</a:t>
            </a:r>
            <a:r>
              <a:rPr lang="en-US" dirty="0" smtClean="0"/>
              <a:t> from a point to the set’s center.</a:t>
            </a: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A good threshold: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Minimizes </a:t>
            </a:r>
            <a:r>
              <a:rPr lang="en-US" dirty="0" smtClean="0">
                <a:solidFill>
                  <a:srgbClr val="1D08B8"/>
                </a:solidFill>
              </a:rPr>
              <a:t>within-group </a:t>
            </a:r>
            <a:r>
              <a:rPr lang="en-US" dirty="0" smtClean="0"/>
              <a:t>variance = resemblance among class points.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Maximizes </a:t>
            </a:r>
            <a:r>
              <a:rPr lang="en-US" dirty="0" smtClean="0">
                <a:solidFill>
                  <a:srgbClr val="1D08B8"/>
                </a:solidFill>
              </a:rPr>
              <a:t>between-group </a:t>
            </a:r>
            <a:r>
              <a:rPr lang="en-US" dirty="0" smtClean="0"/>
              <a:t>variance = separation between class centers.</a:t>
            </a:r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543005"/>
            <a:ext cx="2724904" cy="2018906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543005"/>
            <a:ext cx="2151784" cy="203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8071</TotalTime>
  <Words>1414</Words>
  <Application>Microsoft Office PowerPoint</Application>
  <PresentationFormat>‫הצגה על המסך (4:3)</PresentationFormat>
  <Paragraphs>299</Paragraphs>
  <Slides>29</Slides>
  <Notes>29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29</vt:i4>
      </vt:variant>
    </vt:vector>
  </HeadingPairs>
  <TitlesOfParts>
    <vt:vector size="30" baseType="lpstr">
      <vt:lpstr>Equity</vt:lpstr>
      <vt:lpstr>Programming for Engineers in Python</vt:lpstr>
      <vt:lpstr>Plan</vt:lpstr>
      <vt:lpstr>Image Processing in Python </vt:lpstr>
      <vt:lpstr>Binary Segmentation</vt:lpstr>
      <vt:lpstr>Binary Segmentation</vt:lpstr>
      <vt:lpstr>Otsu Threshold</vt:lpstr>
      <vt:lpstr>Image Histogram </vt:lpstr>
      <vt:lpstr>Image Histogram - Code</vt:lpstr>
      <vt:lpstr>Class Variance</vt:lpstr>
      <vt:lpstr>Class Variance - formula</vt:lpstr>
      <vt:lpstr>Otsu threshold - Code</vt:lpstr>
      <vt:lpstr>Otsu threshold - Code</vt:lpstr>
      <vt:lpstr>Otsu threshold - Run</vt:lpstr>
      <vt:lpstr>Otsu threshold - Run</vt:lpstr>
      <vt:lpstr>Morphological Operators</vt:lpstr>
      <vt:lpstr>Morphological Operators</vt:lpstr>
      <vt:lpstr>Morphological Operators - Code</vt:lpstr>
      <vt:lpstr>Morphological Operators - Code</vt:lpstr>
      <vt:lpstr>Morphological Operators - Code</vt:lpstr>
      <vt:lpstr>Morphological Operators - Run</vt:lpstr>
      <vt:lpstr>Dilation for Edge Detection</vt:lpstr>
      <vt:lpstr>Dilation for Edge Detection</vt:lpstr>
      <vt:lpstr>Denoising</vt:lpstr>
      <vt:lpstr>Denoising - Mean</vt:lpstr>
      <vt:lpstr>Denoising - Median</vt:lpstr>
      <vt:lpstr>Denoising - Median</vt:lpstr>
      <vt:lpstr>Denoising – Bounded Median </vt:lpstr>
      <vt:lpstr>Denoising – Bounded Median </vt:lpstr>
      <vt:lpstr>Denoising – Bounded Median </vt:lpstr>
    </vt:vector>
  </TitlesOfParts>
  <Company>Tel Aviv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yoavram</dc:creator>
  <cp:lastModifiedBy>NogAmir</cp:lastModifiedBy>
  <cp:revision>401</cp:revision>
  <dcterms:created xsi:type="dcterms:W3CDTF">2011-11-28T09:49:17Z</dcterms:created>
  <dcterms:modified xsi:type="dcterms:W3CDTF">2012-01-10T19:28:11Z</dcterms:modified>
</cp:coreProperties>
</file>