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73" r:id="rId9"/>
    <p:sldId id="263" r:id="rId10"/>
    <p:sldId id="265" r:id="rId11"/>
    <p:sldId id="266" r:id="rId12"/>
    <p:sldId id="267" r:id="rId13"/>
    <p:sldId id="268" r:id="rId14"/>
    <p:sldId id="269" r:id="rId15"/>
    <p:sldId id="270" r:id="rId16"/>
    <p:sldId id="271" r:id="rId17"/>
    <p:sldId id="274" r:id="rId18"/>
    <p:sldId id="280"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38C40D-A6F9-4F66-B964-CB70BEB37CE5}" type="datetimeFigureOut">
              <a:rPr lang="en-US" smtClean="0"/>
              <a:pPr/>
              <a:t>4/3/2013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DEE32F-5691-46A7-9C84-6C7E6BE420A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DEE32F-5691-46A7-9C84-6C7E6BE420A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DEE32F-5691-46A7-9C84-6C7E6BE420A3}"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DEE32F-5691-46A7-9C84-6C7E6BE420A3}"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DEE32F-5691-46A7-9C84-6C7E6BE420A3}"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DEE32F-5691-46A7-9C84-6C7E6BE420A3}"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DEE32F-5691-46A7-9C84-6C7E6BE420A3}"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DEE32F-5691-46A7-9C84-6C7E6BE420A3}"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DEE32F-5691-46A7-9C84-6C7E6BE420A3}"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DEE32F-5691-46A7-9C84-6C7E6BE420A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DEE32F-5691-46A7-9C84-6C7E6BE420A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DEE32F-5691-46A7-9C84-6C7E6BE420A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DEE32F-5691-46A7-9C84-6C7E6BE420A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DEE32F-5691-46A7-9C84-6C7E6BE420A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DEE32F-5691-46A7-9C84-6C7E6BE420A3}"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DEE32F-5691-46A7-9C84-6C7E6BE420A3}"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DEE32F-5691-46A7-9C84-6C7E6BE420A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07F486B-7B05-43D7-9A30-14B8913DAB34}" type="datetimeFigureOut">
              <a:rPr lang="en-US" smtClean="0"/>
              <a:pPr/>
              <a:t>4/3/2013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C92041D-2640-41A4-AAD9-42A91F1C8C4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7F486B-7B05-43D7-9A30-14B8913DAB34}" type="datetimeFigureOut">
              <a:rPr lang="en-US" smtClean="0"/>
              <a:pPr/>
              <a:t>4/3/2013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C92041D-2640-41A4-AAD9-42A91F1C8C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7F486B-7B05-43D7-9A30-14B8913DAB34}" type="datetimeFigureOut">
              <a:rPr lang="en-US" smtClean="0"/>
              <a:pPr/>
              <a:t>4/3/2013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C92041D-2640-41A4-AAD9-42A91F1C8C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7F486B-7B05-43D7-9A30-14B8913DAB34}" type="datetimeFigureOut">
              <a:rPr lang="en-US" smtClean="0"/>
              <a:pPr/>
              <a:t>4/3/2013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C92041D-2640-41A4-AAD9-42A91F1C8C43}"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07F486B-7B05-43D7-9A30-14B8913DAB34}" type="datetimeFigureOut">
              <a:rPr lang="en-US" smtClean="0"/>
              <a:pPr/>
              <a:t>4/3/2013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C92041D-2640-41A4-AAD9-42A91F1C8C43}"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07F486B-7B05-43D7-9A30-14B8913DAB34}" type="datetimeFigureOut">
              <a:rPr lang="en-US" smtClean="0"/>
              <a:pPr/>
              <a:t>4/3/2013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C92041D-2640-41A4-AAD9-42A91F1C8C43}"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07F486B-7B05-43D7-9A30-14B8913DAB34}" type="datetimeFigureOut">
              <a:rPr lang="en-US" smtClean="0"/>
              <a:pPr/>
              <a:t>4/3/2013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C92041D-2640-41A4-AAD9-42A91F1C8C4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07F486B-7B05-43D7-9A30-14B8913DAB34}" type="datetimeFigureOut">
              <a:rPr lang="en-US" smtClean="0"/>
              <a:pPr/>
              <a:t>4/3/2013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C92041D-2640-41A4-AAD9-42A91F1C8C43}"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07F486B-7B05-43D7-9A30-14B8913DAB34}" type="datetimeFigureOut">
              <a:rPr lang="en-US" smtClean="0"/>
              <a:pPr/>
              <a:t>4/3/2013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C92041D-2640-41A4-AAD9-42A91F1C8C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07F486B-7B05-43D7-9A30-14B8913DAB34}" type="datetimeFigureOut">
              <a:rPr lang="en-US" smtClean="0"/>
              <a:pPr/>
              <a:t>4/3/2013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C92041D-2640-41A4-AAD9-42A91F1C8C4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07F486B-7B05-43D7-9A30-14B8913DAB34}" type="datetimeFigureOut">
              <a:rPr lang="en-US" smtClean="0"/>
              <a:pPr/>
              <a:t>4/3/2013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C92041D-2640-41A4-AAD9-42A91F1C8C43}"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07F486B-7B05-43D7-9A30-14B8913DAB34}" type="datetimeFigureOut">
              <a:rPr lang="en-US" smtClean="0"/>
              <a:pPr/>
              <a:t>4/3/2013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2041D-2640-41A4-AAD9-42A91F1C8C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p:cNvPicPr>
          <p:nvPr/>
        </p:nvPicPr>
        <p:blipFill>
          <a:blip r:embed="rId3" cstate="print"/>
          <a:stretch>
            <a:fillRect/>
          </a:stretch>
        </p:blipFill>
        <p:spPr>
          <a:xfrm>
            <a:off x="0" y="0"/>
            <a:ext cx="10058400" cy="7772400"/>
          </a:xfrm>
          <a:prstGeom prst="rect">
            <a:avLst/>
          </a:prstGeom>
        </p:spPr>
      </p:pic>
      <p:sp>
        <p:nvSpPr>
          <p:cNvPr id="5" name="TextBox 4"/>
          <p:cNvSpPr txBox="1"/>
          <p:nvPr/>
        </p:nvSpPr>
        <p:spPr>
          <a:xfrm>
            <a:off x="1295400" y="1905000"/>
            <a:ext cx="6705600" cy="1384995"/>
          </a:xfrm>
          <a:prstGeom prst="rect">
            <a:avLst/>
          </a:prstGeom>
          <a:noFill/>
        </p:spPr>
        <p:txBody>
          <a:bodyPr wrap="square" rtlCol="0">
            <a:spAutoFit/>
          </a:bodyPr>
          <a:lstStyle/>
          <a:p>
            <a:pPr algn="ctr"/>
            <a:r>
              <a:rPr lang="en-US" sz="2800" dirty="0">
                <a:solidFill>
                  <a:srgbClr val="FF0000"/>
                </a:solidFill>
                <a:latin typeface="Times New Roman" pitchFamily="18" charset="0"/>
                <a:cs typeface="Times New Roman" pitchFamily="18" charset="0"/>
              </a:rPr>
              <a:t>Countering SQL Injection </a:t>
            </a:r>
            <a:r>
              <a:rPr lang="en-US" sz="2800" dirty="0" smtClean="0">
                <a:solidFill>
                  <a:srgbClr val="FF0000"/>
                </a:solidFill>
                <a:latin typeface="Times New Roman" pitchFamily="18" charset="0"/>
                <a:cs typeface="Times New Roman" pitchFamily="18" charset="0"/>
              </a:rPr>
              <a:t>Attacks</a:t>
            </a:r>
          </a:p>
          <a:p>
            <a:pPr algn="ctr"/>
            <a:r>
              <a:rPr lang="en-US" sz="2800" dirty="0" smtClean="0">
                <a:solidFill>
                  <a:srgbClr val="FF0000"/>
                </a:solidFill>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in </a:t>
            </a:r>
            <a:endParaRPr lang="en-US" sz="2800" dirty="0" smtClean="0">
              <a:solidFill>
                <a:srgbClr val="FF0000"/>
              </a:solidFill>
              <a:latin typeface="Times New Roman" pitchFamily="18" charset="0"/>
              <a:cs typeface="Times New Roman" pitchFamily="18" charset="0"/>
            </a:endParaRPr>
          </a:p>
          <a:p>
            <a:pPr algn="ctr"/>
            <a:r>
              <a:rPr lang="en-US" sz="2800" dirty="0" smtClean="0">
                <a:solidFill>
                  <a:srgbClr val="FF0000"/>
                </a:solidFill>
                <a:latin typeface="Times New Roman" pitchFamily="18" charset="0"/>
                <a:cs typeface="Times New Roman" pitchFamily="18" charset="0"/>
              </a:rPr>
              <a:t>Web Application</a:t>
            </a:r>
            <a:endParaRPr lang="en-US" sz="2800" dirty="0">
              <a:solidFill>
                <a:srgbClr val="FF0000"/>
              </a:solidFill>
              <a:latin typeface="Times New Roman" pitchFamily="18" charset="0"/>
              <a:cs typeface="Times New Roman" pitchFamily="18" charset="0"/>
            </a:endParaRPr>
          </a:p>
        </p:txBody>
      </p:sp>
      <p:sp>
        <p:nvSpPr>
          <p:cNvPr id="6" name="TextBox 5"/>
          <p:cNvSpPr txBox="1"/>
          <p:nvPr/>
        </p:nvSpPr>
        <p:spPr>
          <a:xfrm>
            <a:off x="5715000" y="5842337"/>
            <a:ext cx="4267200" cy="1015663"/>
          </a:xfrm>
          <a:prstGeom prst="rect">
            <a:avLst/>
          </a:prstGeom>
          <a:noFill/>
        </p:spPr>
        <p:txBody>
          <a:bodyPr wrap="square" rtlCol="0">
            <a:spAutoFit/>
          </a:bodyPr>
          <a:lstStyle/>
          <a:p>
            <a:pPr algn="r"/>
            <a:r>
              <a:rPr lang="en-US" sz="2000" dirty="0" err="1" smtClean="0">
                <a:solidFill>
                  <a:srgbClr val="FF0000"/>
                </a:solidFill>
              </a:rPr>
              <a:t>Ritika</a:t>
            </a:r>
            <a:r>
              <a:rPr lang="en-US" sz="2000" dirty="0" smtClean="0">
                <a:solidFill>
                  <a:srgbClr val="FF0000"/>
                </a:solidFill>
              </a:rPr>
              <a:t> </a:t>
            </a:r>
            <a:r>
              <a:rPr lang="en-US" sz="2000" dirty="0" err="1" smtClean="0">
                <a:solidFill>
                  <a:srgbClr val="FF0000"/>
                </a:solidFill>
              </a:rPr>
              <a:t>Ahuja</a:t>
            </a:r>
            <a:r>
              <a:rPr lang="en-US" sz="2000" dirty="0" smtClean="0">
                <a:solidFill>
                  <a:srgbClr val="FF0000"/>
                </a:solidFill>
              </a:rPr>
              <a:t> (07113103109)</a:t>
            </a:r>
          </a:p>
          <a:p>
            <a:pPr algn="r"/>
            <a:r>
              <a:rPr lang="en-US" sz="2000" dirty="0" smtClean="0">
                <a:solidFill>
                  <a:srgbClr val="FF0000"/>
                </a:solidFill>
              </a:rPr>
              <a:t>Hitesh Kumar (07213103109)</a:t>
            </a:r>
          </a:p>
          <a:p>
            <a:pPr algn="r"/>
            <a:r>
              <a:rPr lang="en-US" sz="2000" dirty="0" err="1" smtClean="0">
                <a:solidFill>
                  <a:srgbClr val="FF0000"/>
                </a:solidFill>
              </a:rPr>
              <a:t>Sushant</a:t>
            </a:r>
            <a:r>
              <a:rPr lang="en-US" sz="2000" dirty="0" smtClean="0">
                <a:solidFill>
                  <a:srgbClr val="FF0000"/>
                </a:solidFill>
              </a:rPr>
              <a:t> Gandhi (07713103109</a:t>
            </a:r>
            <a:r>
              <a:rPr lang="en-US" dirty="0" smtClean="0">
                <a:solidFill>
                  <a:srgbClr val="FF0000"/>
                </a:solidFill>
              </a:rPr>
              <a:t>)</a:t>
            </a:r>
            <a:endParaRPr lang="en-US" dirty="0">
              <a:solidFill>
                <a:srgbClr val="FF0000"/>
              </a:solidFill>
            </a:endParaRPr>
          </a:p>
        </p:txBody>
      </p:sp>
      <p:pic>
        <p:nvPicPr>
          <p:cNvPr id="7" name="Picture 6" descr="C:\Users\Acer\Desktop\gpmce_logo_big.gif"/>
          <p:cNvPicPr/>
          <p:nvPr/>
        </p:nvPicPr>
        <p:blipFill>
          <a:blip r:embed="rId4" cstate="print"/>
          <a:srcRect/>
          <a:stretch>
            <a:fillRect/>
          </a:stretch>
        </p:blipFill>
        <p:spPr bwMode="auto">
          <a:xfrm>
            <a:off x="2819400" y="4343400"/>
            <a:ext cx="1857375" cy="2147137"/>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Positive tainting is preferred over negative tainting</a:t>
            </a:r>
          </a:p>
          <a:p>
            <a:r>
              <a:rPr lang="en-US" dirty="0" smtClean="0"/>
              <a:t>As it works on subset of trusted data rather than </a:t>
            </a:r>
            <a:r>
              <a:rPr lang="en-US" dirty="0" err="1" smtClean="0"/>
              <a:t>untrusted</a:t>
            </a:r>
            <a:r>
              <a:rPr lang="en-US" dirty="0" smtClean="0"/>
              <a:t> data</a:t>
            </a:r>
          </a:p>
          <a:p>
            <a:r>
              <a:rPr lang="en-US" dirty="0" smtClean="0"/>
              <a:t>With positive tainting, incompleteness may lead to false positives, but never results in an SQLIA escaping detection</a:t>
            </a:r>
          </a:p>
          <a:p>
            <a:r>
              <a:rPr lang="en-US" dirty="0" smtClean="0"/>
              <a:t>While in Negative tainting any incomplete query may pass as complete query</a:t>
            </a:r>
            <a:endParaRPr lang="en-US" dirty="0"/>
          </a:p>
        </p:txBody>
      </p:sp>
      <p:sp>
        <p:nvSpPr>
          <p:cNvPr id="3" name="Title 2"/>
          <p:cNvSpPr>
            <a:spLocks noGrp="1"/>
          </p:cNvSpPr>
          <p:nvPr>
            <p:ph type="title"/>
          </p:nvPr>
        </p:nvSpPr>
        <p:spPr/>
        <p:txBody>
          <a:bodyPr/>
          <a:lstStyle/>
          <a:p>
            <a:r>
              <a:rPr lang="en-US" dirty="0" smtClean="0"/>
              <a:t>Positive Tainting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Algorithm </a:t>
            </a:r>
            <a:r>
              <a:rPr lang="en-US" dirty="0" smtClean="0"/>
              <a:t>:</a:t>
            </a:r>
          </a:p>
          <a:p>
            <a:pPr lvl="0"/>
            <a:r>
              <a:rPr lang="en-US" dirty="0" smtClean="0"/>
              <a:t>When the input String contains ASCII value 27 to 122 i.e. it contains upper, lower character and some symbol then read contains of foo.txt (foo.txt includes the marked data) .it is nothing but tracking and marking of data.</a:t>
            </a:r>
          </a:p>
          <a:p>
            <a:pPr lvl="0"/>
            <a:r>
              <a:rPr lang="en-US" dirty="0" smtClean="0"/>
              <a:t>Then split the string and check account no. and password and tell the administrator SQL injection found or not.</a:t>
            </a:r>
          </a:p>
          <a:p>
            <a:pPr>
              <a:buFont typeface="Arial" pitchFamily="34" charset="0"/>
              <a:buChar char="•"/>
            </a:pPr>
            <a:endParaRPr lang="en-US" dirty="0"/>
          </a:p>
        </p:txBody>
      </p:sp>
      <p:sp>
        <p:nvSpPr>
          <p:cNvPr id="3" name="Title 2"/>
          <p:cNvSpPr>
            <a:spLocks noGrp="1"/>
          </p:cNvSpPr>
          <p:nvPr>
            <p:ph type="title"/>
          </p:nvPr>
        </p:nvSpPr>
        <p:spPr/>
        <p:txBody>
          <a:bodyPr/>
          <a:lstStyle/>
          <a:p>
            <a:r>
              <a:rPr lang="en-US" dirty="0" smtClean="0"/>
              <a:t>Implementing Positive Tainting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795272"/>
          </a:xfrm>
        </p:spPr>
        <p:txBody>
          <a:bodyPr/>
          <a:lstStyle/>
          <a:p>
            <a:r>
              <a:rPr lang="en-US" b="1" dirty="0" smtClean="0"/>
              <a:t>Output: </a:t>
            </a:r>
            <a:r>
              <a:rPr lang="en-US" dirty="0" smtClean="0"/>
              <a:t>If inserted Query is correct then query processes and give user access to database else deny access and display injection type.</a:t>
            </a:r>
            <a:endParaRPr lang="en-US" dirty="0"/>
          </a:p>
        </p:txBody>
      </p:sp>
      <p:sp>
        <p:nvSpPr>
          <p:cNvPr id="3" name="Title 2"/>
          <p:cNvSpPr>
            <a:spLocks noGrp="1"/>
          </p:cNvSpPr>
          <p:nvPr>
            <p:ph type="title"/>
          </p:nvPr>
        </p:nvSpPr>
        <p:spPr/>
        <p:txBody>
          <a:bodyPr/>
          <a:lstStyle/>
          <a:p>
            <a:endParaRPr lang="en-US"/>
          </a:p>
        </p:txBody>
      </p:sp>
      <p:pic>
        <p:nvPicPr>
          <p:cNvPr id="2050" name="Picture 2" descr="C:\Users\Sushant\Desktop\dtgyh.png"/>
          <p:cNvPicPr>
            <a:picLocks noChangeAspect="1" noChangeArrowheads="1"/>
          </p:cNvPicPr>
          <p:nvPr/>
        </p:nvPicPr>
        <p:blipFill>
          <a:blip r:embed="rId3" cstate="print"/>
          <a:srcRect/>
          <a:stretch>
            <a:fillRect/>
          </a:stretch>
        </p:blipFill>
        <p:spPr bwMode="auto">
          <a:xfrm>
            <a:off x="914400" y="3505200"/>
            <a:ext cx="7086600" cy="288387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Algorithm</a:t>
            </a:r>
            <a:r>
              <a:rPr lang="en-US" dirty="0" smtClean="0"/>
              <a:t> :</a:t>
            </a:r>
          </a:p>
          <a:p>
            <a:pPr lvl="0">
              <a:buFont typeface="Arial" pitchFamily="34" charset="0"/>
              <a:buChar char="•"/>
            </a:pPr>
            <a:r>
              <a:rPr lang="en-US" dirty="0" smtClean="0"/>
              <a:t>Input string.</a:t>
            </a:r>
          </a:p>
          <a:p>
            <a:pPr lvl="0">
              <a:buFont typeface="Arial" pitchFamily="34" charset="0"/>
              <a:buChar char="•"/>
            </a:pPr>
            <a:r>
              <a:rPr lang="en-US" dirty="0" smtClean="0"/>
              <a:t>Check in String presence of  symbol ‘-‘ if this found check next symbol is’-‘ if this found then give injection type and exit.</a:t>
            </a:r>
          </a:p>
          <a:p>
            <a:pPr lvl="0">
              <a:buFont typeface="Arial" pitchFamily="34" charset="0"/>
              <a:buChar char="•"/>
            </a:pPr>
            <a:r>
              <a:rPr lang="en-US" dirty="0" smtClean="0"/>
              <a:t>check string presence of 'O' or 'o' if found check if next character is ‘r’ </a:t>
            </a:r>
            <a:r>
              <a:rPr lang="en-US" dirty="0" err="1" smtClean="0"/>
              <a:t>or’R</a:t>
            </a:r>
            <a:r>
              <a:rPr lang="en-US" dirty="0" smtClean="0"/>
              <a:t>’. if found then tell injection type and exit.</a:t>
            </a:r>
          </a:p>
          <a:p>
            <a:pPr lvl="0">
              <a:buFont typeface="Arial" pitchFamily="34" charset="0"/>
              <a:buChar char="•"/>
            </a:pPr>
            <a:r>
              <a:rPr lang="en-US" dirty="0" smtClean="0"/>
              <a:t>Check in String </a:t>
            </a:r>
            <a:r>
              <a:rPr lang="en-US" dirty="0" err="1" smtClean="0"/>
              <a:t>prensence</a:t>
            </a:r>
            <a:r>
              <a:rPr lang="en-US" dirty="0" smtClean="0"/>
              <a:t> of ’;’ if found then give failure result and  injection type and exit.</a:t>
            </a:r>
          </a:p>
          <a:p>
            <a:endParaRPr lang="en-US" dirty="0"/>
          </a:p>
        </p:txBody>
      </p:sp>
      <p:sp>
        <p:nvSpPr>
          <p:cNvPr id="3" name="Title 2"/>
          <p:cNvSpPr>
            <a:spLocks noGrp="1"/>
          </p:cNvSpPr>
          <p:nvPr>
            <p:ph type="title"/>
          </p:nvPr>
        </p:nvSpPr>
        <p:spPr/>
        <p:txBody>
          <a:bodyPr/>
          <a:lstStyle/>
          <a:p>
            <a:r>
              <a:rPr lang="en-US" dirty="0" smtClean="0"/>
              <a:t>Character level Tainting</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871472"/>
          </a:xfrm>
        </p:spPr>
        <p:txBody>
          <a:bodyPr>
            <a:normAutofit/>
          </a:bodyPr>
          <a:lstStyle/>
          <a:p>
            <a:r>
              <a:rPr lang="en-US" b="1" dirty="0" smtClean="0"/>
              <a:t>Output: </a:t>
            </a:r>
            <a:r>
              <a:rPr lang="en-US" dirty="0" smtClean="0"/>
              <a:t>If inserted Query is correct then query processes and gives user access to database else deny access and display injection type. </a:t>
            </a:r>
          </a:p>
          <a:p>
            <a:endParaRPr lang="en-US" dirty="0"/>
          </a:p>
        </p:txBody>
      </p:sp>
      <p:sp>
        <p:nvSpPr>
          <p:cNvPr id="3" name="Title 2"/>
          <p:cNvSpPr>
            <a:spLocks noGrp="1"/>
          </p:cNvSpPr>
          <p:nvPr>
            <p:ph type="title"/>
          </p:nvPr>
        </p:nvSpPr>
        <p:spPr/>
        <p:txBody>
          <a:bodyPr/>
          <a:lstStyle/>
          <a:p>
            <a:endParaRPr lang="en-US"/>
          </a:p>
        </p:txBody>
      </p:sp>
      <p:pic>
        <p:nvPicPr>
          <p:cNvPr id="3074" name="Picture 2" descr="C:\Users\Sushant\Desktop\dsgg.png"/>
          <p:cNvPicPr>
            <a:picLocks noChangeAspect="1" noChangeArrowheads="1"/>
          </p:cNvPicPr>
          <p:nvPr/>
        </p:nvPicPr>
        <p:blipFill>
          <a:blip r:embed="rId3" cstate="print"/>
          <a:srcRect/>
          <a:stretch>
            <a:fillRect/>
          </a:stretch>
        </p:blipFill>
        <p:spPr bwMode="auto">
          <a:xfrm>
            <a:off x="685800" y="3429000"/>
            <a:ext cx="7086600" cy="263784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2633472"/>
          </a:xfrm>
        </p:spPr>
        <p:txBody>
          <a:bodyPr/>
          <a:lstStyle/>
          <a:p>
            <a:r>
              <a:rPr lang="en-US" b="1" dirty="0" smtClean="0"/>
              <a:t>Algorithm</a:t>
            </a:r>
            <a:r>
              <a:rPr lang="en-US" dirty="0" smtClean="0"/>
              <a:t> :</a:t>
            </a:r>
          </a:p>
          <a:p>
            <a:pPr lvl="0">
              <a:buFont typeface="Arial" pitchFamily="34" charset="0"/>
              <a:buChar char="•"/>
            </a:pPr>
            <a:r>
              <a:rPr lang="en-US" dirty="0" smtClean="0"/>
              <a:t>Input string and set syntax.</a:t>
            </a:r>
          </a:p>
          <a:p>
            <a:pPr lvl="0">
              <a:buFont typeface="Arial" pitchFamily="34" charset="0"/>
              <a:buChar char="•"/>
            </a:pPr>
            <a:r>
              <a:rPr lang="en-US" dirty="0" smtClean="0"/>
              <a:t>If inserted query is equal to database Query then split the query into substring and check the syntax and then display final query .</a:t>
            </a:r>
          </a:p>
          <a:p>
            <a:pPr>
              <a:buFont typeface="Arial" pitchFamily="34" charset="0"/>
              <a:buChar char="•"/>
            </a:pPr>
            <a:endParaRPr lang="en-US" dirty="0"/>
          </a:p>
        </p:txBody>
      </p:sp>
      <p:sp>
        <p:nvSpPr>
          <p:cNvPr id="3" name="Title 2"/>
          <p:cNvSpPr>
            <a:spLocks noGrp="1"/>
          </p:cNvSpPr>
          <p:nvPr>
            <p:ph type="title"/>
          </p:nvPr>
        </p:nvSpPr>
        <p:spPr/>
        <p:txBody>
          <a:bodyPr/>
          <a:lstStyle/>
          <a:p>
            <a:r>
              <a:rPr lang="en-US" dirty="0" smtClean="0"/>
              <a:t>Syntax Aware Evaluation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490472"/>
          </a:xfrm>
        </p:spPr>
        <p:txBody>
          <a:bodyPr/>
          <a:lstStyle/>
          <a:p>
            <a:r>
              <a:rPr lang="en-US" b="1" dirty="0" smtClean="0"/>
              <a:t>Output: </a:t>
            </a:r>
            <a:r>
              <a:rPr lang="en-US" dirty="0" smtClean="0"/>
              <a:t>After checking the syntax of the query then insert all the details in the database. </a:t>
            </a:r>
          </a:p>
          <a:p>
            <a:endParaRPr lang="en-US" dirty="0"/>
          </a:p>
        </p:txBody>
      </p:sp>
      <p:sp>
        <p:nvSpPr>
          <p:cNvPr id="3" name="Title 2"/>
          <p:cNvSpPr>
            <a:spLocks noGrp="1"/>
          </p:cNvSpPr>
          <p:nvPr>
            <p:ph type="title"/>
          </p:nvPr>
        </p:nvSpPr>
        <p:spPr/>
        <p:txBody>
          <a:bodyPr/>
          <a:lstStyle/>
          <a:p>
            <a:endParaRPr lang="en-US"/>
          </a:p>
        </p:txBody>
      </p:sp>
      <p:pic>
        <p:nvPicPr>
          <p:cNvPr id="4098" name="Picture 2" descr="C:\Users\Sushant\Desktop\dsgg.png"/>
          <p:cNvPicPr>
            <a:picLocks noChangeAspect="1" noChangeArrowheads="1"/>
          </p:cNvPicPr>
          <p:nvPr/>
        </p:nvPicPr>
        <p:blipFill>
          <a:blip r:embed="rId3" cstate="print"/>
          <a:srcRect/>
          <a:stretch>
            <a:fillRect/>
          </a:stretch>
        </p:blipFill>
        <p:spPr bwMode="auto">
          <a:xfrm>
            <a:off x="914400" y="3048000"/>
            <a:ext cx="8031031" cy="25908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System Design</a:t>
            </a:r>
            <a:endParaRPr lang="en-IN" dirty="0"/>
          </a:p>
        </p:txBody>
      </p:sp>
      <p:pic>
        <p:nvPicPr>
          <p:cNvPr id="4" name="Picture 3"/>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409700" y="1219200"/>
            <a:ext cx="6324600" cy="52911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Admin Module</a:t>
            </a:r>
            <a:endParaRPr lang="en-IN"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073" name="Object 1"/>
          <p:cNvGraphicFramePr>
            <a:graphicFrameLocks noChangeAspect="1"/>
          </p:cNvGraphicFramePr>
          <p:nvPr/>
        </p:nvGraphicFramePr>
        <p:xfrm>
          <a:off x="762000" y="1828800"/>
          <a:ext cx="6934200" cy="4324350"/>
        </p:xfrm>
        <a:graphic>
          <a:graphicData uri="http://schemas.openxmlformats.org/presentationml/2006/ole">
            <p:oleObj spid="_x0000_s53250" r:id="rId3" imgW="7560000" imgH="3528000" progId="RFFlow4">
              <p:embed/>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Customer Module</a:t>
            </a:r>
            <a:endParaRPr lang="en-IN" dirty="0"/>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0177" name="Object 1"/>
          <p:cNvGraphicFramePr>
            <a:graphicFrameLocks noChangeAspect="1"/>
          </p:cNvGraphicFramePr>
          <p:nvPr/>
        </p:nvGraphicFramePr>
        <p:xfrm>
          <a:off x="762000" y="1981200"/>
          <a:ext cx="7239000" cy="3886200"/>
        </p:xfrm>
        <a:graphic>
          <a:graphicData uri="http://schemas.openxmlformats.org/presentationml/2006/ole">
            <p:oleObj spid="_x0000_s50177" r:id="rId3" imgW="7560000" imgH="2520000" progId="RFFlow4">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150000"/>
              </a:lnSpc>
            </a:pPr>
            <a:r>
              <a:rPr lang="en-US" dirty="0" smtClean="0"/>
              <a:t>Analyzing the vulnerability of Web Applications to SQL Injection Attacks (SQLIAs)</a:t>
            </a:r>
          </a:p>
          <a:p>
            <a:pPr>
              <a:lnSpc>
                <a:spcPct val="150000"/>
              </a:lnSpc>
            </a:pPr>
            <a:r>
              <a:rPr lang="en-US" dirty="0" smtClean="0"/>
              <a:t>Propose a system for detection of SQLIAs</a:t>
            </a:r>
          </a:p>
          <a:p>
            <a:pPr>
              <a:lnSpc>
                <a:spcPct val="150000"/>
              </a:lnSpc>
            </a:pPr>
            <a:r>
              <a:rPr lang="en-US" dirty="0" smtClean="0"/>
              <a:t>Provide minimum overhead for developers and </a:t>
            </a:r>
            <a:r>
              <a:rPr lang="en-US" dirty="0" err="1" smtClean="0"/>
              <a:t>admins</a:t>
            </a:r>
            <a:r>
              <a:rPr lang="en-US" dirty="0" smtClean="0"/>
              <a:t> to implement the technique</a:t>
            </a:r>
          </a:p>
          <a:p>
            <a:pPr>
              <a:lnSpc>
                <a:spcPct val="150000"/>
              </a:lnSpc>
            </a:pPr>
            <a:r>
              <a:rPr lang="en-US" dirty="0" smtClean="0"/>
              <a:t>Improve on limitations of current </a:t>
            </a:r>
            <a:r>
              <a:rPr lang="en-US" dirty="0" err="1" smtClean="0"/>
              <a:t>stastical</a:t>
            </a:r>
            <a:r>
              <a:rPr lang="en-US" dirty="0" smtClean="0"/>
              <a:t> models</a:t>
            </a:r>
            <a:endParaRPr lang="en-US" dirty="0"/>
          </a:p>
        </p:txBody>
      </p:sp>
      <p:sp>
        <p:nvSpPr>
          <p:cNvPr id="2" name="Title 1"/>
          <p:cNvSpPr>
            <a:spLocks noGrp="1"/>
          </p:cNvSpPr>
          <p:nvPr>
            <p:ph type="title"/>
          </p:nvPr>
        </p:nvSpPr>
        <p:spPr/>
        <p:txBody>
          <a:bodyPr/>
          <a:lstStyle/>
          <a:p>
            <a:r>
              <a:rPr lang="en-US" dirty="0" smtClean="0"/>
              <a:t>Aim of the Project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Credit Card Module</a:t>
            </a:r>
            <a:endParaRPr lang="en-IN" dirty="0"/>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2225" name="Object 1"/>
          <p:cNvGraphicFramePr>
            <a:graphicFrameLocks noChangeAspect="1"/>
          </p:cNvGraphicFramePr>
          <p:nvPr/>
        </p:nvGraphicFramePr>
        <p:xfrm>
          <a:off x="1447800" y="2362200"/>
          <a:ext cx="6096000" cy="2847975"/>
        </p:xfrm>
        <a:graphic>
          <a:graphicData uri="http://schemas.openxmlformats.org/presentationml/2006/ole">
            <p:oleObj spid="_x0000_s52225" r:id="rId3" imgW="5256000" imgH="2160000" progId="RFFlow4">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dirty="0" smtClean="0"/>
              <a:t> </a:t>
            </a:r>
            <a:endParaRPr lang="en-IN" dirty="0" smtClean="0"/>
          </a:p>
          <a:p>
            <a:pPr lvl="0"/>
            <a:r>
              <a:rPr lang="en-US" dirty="0" smtClean="0"/>
              <a:t>Our approach is highly automated &amp; in most cases require minimal or no developer </a:t>
            </a:r>
            <a:r>
              <a:rPr lang="en-US" dirty="0" smtClean="0"/>
              <a:t>intervention.</a:t>
            </a:r>
            <a:endParaRPr lang="en-IN" dirty="0" smtClean="0"/>
          </a:p>
          <a:p>
            <a:pPr lvl="0"/>
            <a:r>
              <a:rPr lang="en-US" dirty="0" smtClean="0"/>
              <a:t>It does not require additional infrastructure and can be automatically deployed.</a:t>
            </a:r>
            <a:endParaRPr lang="en-IN" dirty="0" smtClean="0"/>
          </a:p>
          <a:p>
            <a:pPr lvl="0"/>
            <a:r>
              <a:rPr lang="en-US" dirty="0" smtClean="0"/>
              <a:t>We </a:t>
            </a:r>
            <a:r>
              <a:rPr lang="en-US" dirty="0" smtClean="0"/>
              <a:t>use Positive tainting which leads to increased automation.</a:t>
            </a:r>
            <a:endParaRPr lang="en-IN" dirty="0" smtClean="0"/>
          </a:p>
          <a:p>
            <a:pPr lvl="0"/>
            <a:r>
              <a:rPr lang="en-US" dirty="0" smtClean="0"/>
              <a:t>Our approach is the use of flexible syntax aware evaluation.</a:t>
            </a:r>
            <a:endParaRPr lang="en-IN" dirty="0" smtClean="0"/>
          </a:p>
          <a:p>
            <a:pPr>
              <a:buNone/>
            </a:pPr>
            <a:endParaRPr lang="en-IN" dirty="0" smtClean="0"/>
          </a:p>
          <a:p>
            <a:endParaRPr lang="en-IN" dirty="0"/>
          </a:p>
        </p:txBody>
      </p:sp>
      <p:sp>
        <p:nvSpPr>
          <p:cNvPr id="3" name="Title 2"/>
          <p:cNvSpPr>
            <a:spLocks noGrp="1"/>
          </p:cNvSpPr>
          <p:nvPr>
            <p:ph type="title"/>
          </p:nvPr>
        </p:nvSpPr>
        <p:spPr/>
        <p:txBody>
          <a:bodyPr/>
          <a:lstStyle/>
          <a:p>
            <a:r>
              <a:rPr lang="en-US" dirty="0" smtClean="0"/>
              <a:t>Advantages </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05000"/>
            <a:ext cx="8229600" cy="4102291"/>
          </a:xfrm>
        </p:spPr>
        <p:txBody>
          <a:bodyPr/>
          <a:lstStyle/>
          <a:p>
            <a:pPr lvl="0"/>
            <a:r>
              <a:rPr lang="en-US" dirty="0" smtClean="0"/>
              <a:t>We </a:t>
            </a:r>
            <a:r>
              <a:rPr lang="en-US" dirty="0" smtClean="0"/>
              <a:t>need to reconfigure project as per client request</a:t>
            </a:r>
            <a:r>
              <a:rPr lang="en-US" dirty="0" smtClean="0"/>
              <a:t>.</a:t>
            </a:r>
          </a:p>
          <a:p>
            <a:pPr lvl="0"/>
            <a:r>
              <a:rPr lang="en-US" dirty="0" smtClean="0"/>
              <a:t>Subset of queries need to be formatted at the time of deployment.</a:t>
            </a:r>
          </a:p>
          <a:p>
            <a:pPr lvl="0"/>
            <a:endParaRPr lang="en-IN" dirty="0" smtClean="0"/>
          </a:p>
          <a:p>
            <a:pPr>
              <a:buNone/>
            </a:pPr>
            <a:r>
              <a:rPr lang="en-US" dirty="0" smtClean="0"/>
              <a:t> </a:t>
            </a:r>
            <a:endParaRPr lang="en-IN" dirty="0" smtClean="0"/>
          </a:p>
          <a:p>
            <a:endParaRPr lang="en-IN" dirty="0"/>
          </a:p>
        </p:txBody>
      </p:sp>
      <p:sp>
        <p:nvSpPr>
          <p:cNvPr id="3" name="Title 2"/>
          <p:cNvSpPr>
            <a:spLocks noGrp="1"/>
          </p:cNvSpPr>
          <p:nvPr>
            <p:ph type="title"/>
          </p:nvPr>
        </p:nvSpPr>
        <p:spPr/>
        <p:txBody>
          <a:bodyPr/>
          <a:lstStyle/>
          <a:p>
            <a:r>
              <a:rPr lang="en-US" dirty="0" smtClean="0"/>
              <a:t>Disadvantages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Structured Query Language ('SQL') is a textual language used to interact with relational databases</a:t>
            </a:r>
          </a:p>
          <a:p>
            <a:r>
              <a:rPr lang="en-US" dirty="0" smtClean="0"/>
              <a:t>SQL Injection occurs when an attacker is able to insert a series of SQL statements into a 'query' by manipulating data input into an application</a:t>
            </a:r>
          </a:p>
          <a:p>
            <a:r>
              <a:rPr lang="en-US" dirty="0" smtClean="0"/>
              <a:t>SQL injection attacks (SQLIAs) are one of the major security threats for Web applications</a:t>
            </a:r>
          </a:p>
          <a:p>
            <a:r>
              <a:rPr lang="en-US" dirty="0" smtClean="0"/>
              <a:t>Successful SQLIAs can give attackers access to and even control of the databases that </a:t>
            </a:r>
            <a:r>
              <a:rPr lang="en-US" dirty="0" err="1" smtClean="0"/>
              <a:t>underly</a:t>
            </a:r>
            <a:endParaRPr lang="en-US" dirty="0"/>
          </a:p>
        </p:txBody>
      </p:sp>
      <p:sp>
        <p:nvSpPr>
          <p:cNvPr id="3" name="Title 2"/>
          <p:cNvSpPr>
            <a:spLocks noGrp="1"/>
          </p:cNvSpPr>
          <p:nvPr>
            <p:ph type="title"/>
          </p:nvPr>
        </p:nvSpPr>
        <p:spPr/>
        <p:txBody>
          <a:bodyPr/>
          <a:lstStyle/>
          <a:p>
            <a:r>
              <a:rPr lang="en-US" dirty="0" smtClean="0"/>
              <a:t>What </a:t>
            </a:r>
            <a:r>
              <a:rPr lang="en-US" dirty="0" smtClean="0"/>
              <a:t>is</a:t>
            </a:r>
            <a:r>
              <a:rPr lang="en-US" dirty="0" smtClean="0"/>
              <a:t> </a:t>
            </a:r>
            <a:r>
              <a:rPr lang="en-US" dirty="0" smtClean="0"/>
              <a:t>SQL </a:t>
            </a:r>
            <a:r>
              <a:rPr lang="en-US" dirty="0" smtClean="0"/>
              <a:t>Injection?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Example of SQL Injection Attack</a:t>
            </a:r>
            <a:endParaRPr lang="en-US" dirty="0"/>
          </a:p>
        </p:txBody>
      </p:sp>
      <p:pic>
        <p:nvPicPr>
          <p:cNvPr id="1026" name="Picture 2" descr="C:\Users\Sushant\Desktop\sad.png"/>
          <p:cNvPicPr>
            <a:picLocks noGrp="1" noChangeAspect="1" noChangeArrowheads="1"/>
          </p:cNvPicPr>
          <p:nvPr>
            <p:ph idx="1"/>
          </p:nvPr>
        </p:nvPicPr>
        <p:blipFill>
          <a:blip r:embed="rId3" cstate="print"/>
          <a:srcRect/>
          <a:stretch>
            <a:fillRect/>
          </a:stretch>
        </p:blipFill>
        <p:spPr bwMode="auto">
          <a:xfrm>
            <a:off x="1588559" y="1481138"/>
            <a:ext cx="5966881" cy="452596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880872"/>
          </a:xfrm>
        </p:spPr>
        <p:txBody>
          <a:bodyPr/>
          <a:lstStyle/>
          <a:p>
            <a:r>
              <a:rPr lang="en-US" dirty="0" smtClean="0"/>
              <a:t>Tautologies</a:t>
            </a:r>
            <a:endParaRPr lang="en-US" dirty="0"/>
          </a:p>
        </p:txBody>
      </p:sp>
      <p:sp>
        <p:nvSpPr>
          <p:cNvPr id="3" name="Title 2"/>
          <p:cNvSpPr>
            <a:spLocks noGrp="1"/>
          </p:cNvSpPr>
          <p:nvPr>
            <p:ph type="title"/>
          </p:nvPr>
        </p:nvSpPr>
        <p:spPr/>
        <p:txBody>
          <a:bodyPr/>
          <a:lstStyle/>
          <a:p>
            <a:r>
              <a:rPr lang="en-US" dirty="0" smtClean="0"/>
              <a:t>SQLIA Types</a:t>
            </a:r>
            <a:endParaRPr lang="en-US" dirty="0"/>
          </a:p>
        </p:txBody>
      </p:sp>
      <p:sp>
        <p:nvSpPr>
          <p:cNvPr id="4" name="Content Placeholder 5"/>
          <p:cNvSpPr txBox="1">
            <a:spLocks/>
          </p:cNvSpPr>
          <p:nvPr/>
        </p:nvSpPr>
        <p:spPr>
          <a:xfrm>
            <a:off x="457200" y="2438400"/>
            <a:ext cx="8229600" cy="3687763"/>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smtClean="0">
                <a:ln>
                  <a:noFill/>
                </a:ln>
                <a:solidFill>
                  <a:schemeClr val="tx1"/>
                </a:solidFill>
                <a:effectLst/>
                <a:uLnTx/>
                <a:uFillTx/>
                <a:latin typeface="+mn-lt"/>
                <a:ea typeface="+mn-ea"/>
                <a:cs typeface="+mn-cs"/>
              </a:rPr>
              <a:t>Inject code in one or more conditional statements so that they </a:t>
            </a:r>
            <a:r>
              <a:rPr kumimoji="0" lang="en-US" sz="2700" b="0" i="0" u="none" strike="noStrike" kern="1200" cap="none" spc="0" normalizeH="0" baseline="0" noProof="0" smtClean="0">
                <a:ln>
                  <a:noFill/>
                </a:ln>
                <a:solidFill>
                  <a:srgbClr val="00B050"/>
                </a:solidFill>
                <a:effectLst/>
                <a:uLnTx/>
                <a:uFillTx/>
                <a:latin typeface="+mn-lt"/>
                <a:ea typeface="+mn-ea"/>
                <a:cs typeface="+mn-cs"/>
              </a:rPr>
              <a:t>always</a:t>
            </a:r>
            <a:r>
              <a:rPr kumimoji="0" lang="en-US" sz="2700" b="0" i="0" u="none" strike="noStrike" kern="1200" cap="none" spc="0" normalizeH="0" baseline="0" noProof="0" smtClean="0">
                <a:ln>
                  <a:noFill/>
                </a:ln>
                <a:solidFill>
                  <a:schemeClr val="tx1"/>
                </a:solidFill>
                <a:effectLst/>
                <a:uLnTx/>
                <a:uFillTx/>
                <a:latin typeface="+mn-lt"/>
                <a:ea typeface="+mn-ea"/>
                <a:cs typeface="+mn-cs"/>
              </a:rPr>
              <a:t> evaluate to </a:t>
            </a:r>
            <a:r>
              <a:rPr kumimoji="0" lang="en-US" sz="2700" b="0" i="0" u="none" strike="noStrike" kern="1200" cap="none" spc="0" normalizeH="0" baseline="0" noProof="0" smtClean="0">
                <a:ln>
                  <a:noFill/>
                </a:ln>
                <a:solidFill>
                  <a:srgbClr val="00B050"/>
                </a:solidFill>
                <a:effectLst/>
                <a:uLnTx/>
                <a:uFillTx/>
                <a:latin typeface="+mn-lt"/>
                <a:ea typeface="+mn-ea"/>
                <a:cs typeface="+mn-cs"/>
              </a:rPr>
              <a:t>true</a:t>
            </a:r>
            <a:endParaRPr kumimoji="0" lang="en-US" sz="2700" b="0" i="0" u="none" strike="noStrike" kern="1200" cap="none" spc="0" normalizeH="0" baseline="0" noProof="0" dirty="0" smtClean="0">
              <a:ln>
                <a:noFill/>
              </a:ln>
              <a:solidFill>
                <a:srgbClr val="00B050"/>
              </a:solidFill>
              <a:effectLst/>
              <a:uLnTx/>
              <a:uFillTx/>
              <a:latin typeface="+mn-lt"/>
              <a:ea typeface="+mn-ea"/>
              <a:cs typeface="+mn-cs"/>
            </a:endParaRPr>
          </a:p>
        </p:txBody>
      </p:sp>
      <p:sp>
        <p:nvSpPr>
          <p:cNvPr id="5" name="TextBox 6"/>
          <p:cNvSpPr txBox="1">
            <a:spLocks noChangeArrowheads="1"/>
          </p:cNvSpPr>
          <p:nvPr/>
        </p:nvSpPr>
        <p:spPr bwMode="auto">
          <a:xfrm>
            <a:off x="1219200" y="3962400"/>
            <a:ext cx="6834188" cy="1816100"/>
          </a:xfrm>
          <a:prstGeom prst="rect">
            <a:avLst/>
          </a:prstGeom>
          <a:noFill/>
          <a:ln w="9525">
            <a:noFill/>
            <a:miter lim="800000"/>
            <a:headEnd/>
            <a:tailEnd/>
          </a:ln>
        </p:spPr>
        <p:txBody>
          <a:bodyPr wrap="none">
            <a:spAutoFit/>
          </a:bodyPr>
          <a:lstStyle/>
          <a:p>
            <a:r>
              <a:rPr lang="en-US" sz="2800" dirty="0">
                <a:latin typeface="Calibri" pitchFamily="34" charset="0"/>
              </a:rPr>
              <a:t>SELECT  	accounts</a:t>
            </a:r>
          </a:p>
          <a:p>
            <a:r>
              <a:rPr lang="en-US" sz="2800" dirty="0">
                <a:latin typeface="Calibri" pitchFamily="34" charset="0"/>
              </a:rPr>
              <a:t>FROM 	users</a:t>
            </a:r>
          </a:p>
          <a:p>
            <a:r>
              <a:rPr lang="en-US" sz="2800" dirty="0">
                <a:latin typeface="Calibri" pitchFamily="34" charset="0"/>
              </a:rPr>
              <a:t>WHERE	login =  ‘</a:t>
            </a:r>
            <a:r>
              <a:rPr lang="en-US" sz="2800" dirty="0">
                <a:solidFill>
                  <a:srgbClr val="FF0000"/>
                </a:solidFill>
                <a:latin typeface="Calibri" pitchFamily="34" charset="0"/>
              </a:rPr>
              <a:t>’ or 1=1 --</a:t>
            </a:r>
            <a:r>
              <a:rPr lang="en-US" sz="2800" dirty="0">
                <a:latin typeface="Calibri" pitchFamily="34" charset="0"/>
              </a:rPr>
              <a:t>’ AND pass = ‘’ </a:t>
            </a:r>
          </a:p>
          <a:p>
            <a:r>
              <a:rPr lang="en-US" sz="2800" dirty="0">
                <a:latin typeface="Calibri" pitchFamily="34" charset="0"/>
              </a:rPr>
              <a:t>		AND pin =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1719072"/>
          </a:xfrm>
        </p:spPr>
        <p:txBody>
          <a:bodyPr>
            <a:normAutofit fontScale="85000" lnSpcReduction="20000"/>
          </a:bodyPr>
          <a:lstStyle/>
          <a:p>
            <a:pPr>
              <a:lnSpc>
                <a:spcPct val="160000"/>
              </a:lnSpc>
            </a:pPr>
            <a:r>
              <a:rPr lang="en-US" dirty="0" smtClean="0"/>
              <a:t>Illegal/Logically Incorrect Queries</a:t>
            </a:r>
          </a:p>
          <a:p>
            <a:pPr>
              <a:lnSpc>
                <a:spcPct val="160000"/>
              </a:lnSpc>
            </a:pPr>
            <a:r>
              <a:rPr lang="en-US" dirty="0" smtClean="0"/>
              <a:t>Inject statements that </a:t>
            </a:r>
            <a:r>
              <a:rPr lang="en-US" dirty="0" smtClean="0">
                <a:solidFill>
                  <a:srgbClr val="00B050"/>
                </a:solidFill>
              </a:rPr>
              <a:t>cause</a:t>
            </a:r>
            <a:r>
              <a:rPr lang="en-US" dirty="0" smtClean="0"/>
              <a:t> a syntax, type conversion, or logical </a:t>
            </a:r>
            <a:r>
              <a:rPr lang="en-US" dirty="0" smtClean="0">
                <a:solidFill>
                  <a:srgbClr val="00B050"/>
                </a:solidFill>
              </a:rPr>
              <a:t>error</a:t>
            </a:r>
            <a:r>
              <a:rPr lang="en-US" dirty="0" smtClean="0"/>
              <a:t> into the database</a:t>
            </a:r>
          </a:p>
          <a:p>
            <a:endParaRPr lang="en-US" dirty="0"/>
          </a:p>
        </p:txBody>
      </p:sp>
      <p:sp>
        <p:nvSpPr>
          <p:cNvPr id="3" name="Title 2"/>
          <p:cNvSpPr>
            <a:spLocks noGrp="1"/>
          </p:cNvSpPr>
          <p:nvPr>
            <p:ph type="title"/>
          </p:nvPr>
        </p:nvSpPr>
        <p:spPr/>
        <p:txBody>
          <a:bodyPr/>
          <a:lstStyle/>
          <a:p>
            <a:endParaRPr lang="en-US"/>
          </a:p>
        </p:txBody>
      </p:sp>
      <p:sp>
        <p:nvSpPr>
          <p:cNvPr id="4" name="TextBox 5"/>
          <p:cNvSpPr txBox="1">
            <a:spLocks noChangeArrowheads="1"/>
          </p:cNvSpPr>
          <p:nvPr/>
        </p:nvSpPr>
        <p:spPr bwMode="auto">
          <a:xfrm>
            <a:off x="609600" y="3352800"/>
            <a:ext cx="8153400" cy="1938338"/>
          </a:xfrm>
          <a:prstGeom prst="rect">
            <a:avLst/>
          </a:prstGeom>
          <a:noFill/>
          <a:ln w="9525">
            <a:noFill/>
            <a:miter lim="800000"/>
            <a:headEnd/>
            <a:tailEnd/>
          </a:ln>
        </p:spPr>
        <p:txBody>
          <a:bodyPr>
            <a:spAutoFit/>
          </a:bodyPr>
          <a:lstStyle/>
          <a:p>
            <a:r>
              <a:rPr lang="en-US" sz="2400" dirty="0">
                <a:latin typeface="Calibri" pitchFamily="34" charset="0"/>
              </a:rPr>
              <a:t>SELECT  	accounts</a:t>
            </a:r>
          </a:p>
          <a:p>
            <a:r>
              <a:rPr lang="en-US" sz="2400" dirty="0">
                <a:latin typeface="Calibri" pitchFamily="34" charset="0"/>
              </a:rPr>
              <a:t>FROM 		users</a:t>
            </a:r>
          </a:p>
          <a:p>
            <a:r>
              <a:rPr lang="en-US" sz="2400" dirty="0">
                <a:latin typeface="Calibri" pitchFamily="34" charset="0"/>
              </a:rPr>
              <a:t>WHERE	login =  ‘’ AND pass = ‘’ </a:t>
            </a:r>
          </a:p>
          <a:p>
            <a:r>
              <a:rPr lang="en-US" sz="2400" dirty="0">
                <a:latin typeface="Calibri" pitchFamily="34" charset="0"/>
              </a:rPr>
              <a:t>		AND pin = </a:t>
            </a:r>
            <a:r>
              <a:rPr lang="en-US" sz="2400" dirty="0">
                <a:solidFill>
                  <a:srgbClr val="FF0000"/>
                </a:solidFill>
                <a:latin typeface="Calibri" pitchFamily="34" charset="0"/>
              </a:rPr>
              <a:t>convert</a:t>
            </a:r>
            <a:r>
              <a:rPr lang="en-US" sz="2400" dirty="0">
                <a:latin typeface="Calibri" pitchFamily="34" charset="0"/>
              </a:rPr>
              <a:t>(</a:t>
            </a:r>
            <a:r>
              <a:rPr lang="en-US" sz="2400" dirty="0" err="1">
                <a:solidFill>
                  <a:srgbClr val="FF0000"/>
                </a:solidFill>
                <a:latin typeface="Calibri" pitchFamily="34" charset="0"/>
              </a:rPr>
              <a:t>int</a:t>
            </a:r>
            <a:r>
              <a:rPr lang="en-US" sz="2400" dirty="0">
                <a:latin typeface="Calibri" pitchFamily="34" charset="0"/>
              </a:rPr>
              <a:t>, (select </a:t>
            </a:r>
            <a:r>
              <a:rPr lang="en-US" sz="2400" dirty="0">
                <a:solidFill>
                  <a:srgbClr val="FF0000"/>
                </a:solidFill>
                <a:latin typeface="Calibri" pitchFamily="34" charset="0"/>
              </a:rPr>
              <a:t>name </a:t>
            </a:r>
          </a:p>
          <a:p>
            <a:r>
              <a:rPr lang="en-US" sz="2400" dirty="0">
                <a:latin typeface="Calibri" pitchFamily="34" charset="0"/>
              </a:rPr>
              <a:t>		from </a:t>
            </a:r>
            <a:r>
              <a:rPr lang="en-US" sz="2400" dirty="0" err="1">
                <a:latin typeface="Calibri" pitchFamily="34" charset="0"/>
              </a:rPr>
              <a:t>sysobjects</a:t>
            </a:r>
            <a:r>
              <a:rPr lang="en-US" sz="2400" dirty="0">
                <a:latin typeface="Calibri" pitchFamily="34" charset="0"/>
              </a:rPr>
              <a:t> where </a:t>
            </a:r>
            <a:r>
              <a:rPr lang="en-US" sz="2400" dirty="0" err="1">
                <a:latin typeface="Calibri" pitchFamily="34" charset="0"/>
              </a:rPr>
              <a:t>xtype</a:t>
            </a:r>
            <a:r>
              <a:rPr lang="en-US" sz="2400" dirty="0">
                <a:latin typeface="Calibri" pitchFamily="34" charset="0"/>
              </a:rPr>
              <a:t> = ‘u’))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719072"/>
          </a:xfrm>
        </p:spPr>
        <p:txBody>
          <a:bodyPr/>
          <a:lstStyle/>
          <a:p>
            <a:r>
              <a:rPr lang="en-US" dirty="0" smtClean="0"/>
              <a:t>Union Query</a:t>
            </a:r>
          </a:p>
          <a:p>
            <a:r>
              <a:rPr lang="en-US" dirty="0" smtClean="0"/>
              <a:t>Inject a statement of the form:</a:t>
            </a:r>
          </a:p>
          <a:p>
            <a:pPr lvl="1">
              <a:buFont typeface="Arial" charset="0"/>
              <a:buNone/>
            </a:pPr>
            <a:r>
              <a:rPr lang="en-US" dirty="0" smtClean="0">
                <a:solidFill>
                  <a:srgbClr val="00B050"/>
                </a:solidFill>
              </a:rPr>
              <a:t>UNION SELECT &lt;rest of injected query&gt;</a:t>
            </a:r>
          </a:p>
          <a:p>
            <a:endParaRPr lang="en-US" dirty="0"/>
          </a:p>
        </p:txBody>
      </p:sp>
      <p:sp>
        <p:nvSpPr>
          <p:cNvPr id="3" name="Title 2"/>
          <p:cNvSpPr>
            <a:spLocks noGrp="1"/>
          </p:cNvSpPr>
          <p:nvPr>
            <p:ph type="title"/>
          </p:nvPr>
        </p:nvSpPr>
        <p:spPr/>
        <p:txBody>
          <a:bodyPr/>
          <a:lstStyle/>
          <a:p>
            <a:endParaRPr lang="en-US"/>
          </a:p>
        </p:txBody>
      </p:sp>
      <p:sp>
        <p:nvSpPr>
          <p:cNvPr id="4" name="Rectangle 3"/>
          <p:cNvSpPr/>
          <p:nvPr/>
        </p:nvSpPr>
        <p:spPr>
          <a:xfrm>
            <a:off x="1219200" y="3429000"/>
            <a:ext cx="6858000" cy="1815882"/>
          </a:xfrm>
          <a:prstGeom prst="rect">
            <a:avLst/>
          </a:prstGeom>
        </p:spPr>
        <p:txBody>
          <a:bodyPr wrap="square">
            <a:spAutoFit/>
          </a:bodyPr>
          <a:lstStyle/>
          <a:p>
            <a:r>
              <a:rPr lang="en-US" sz="2800" dirty="0" smtClean="0">
                <a:latin typeface="Calibri" pitchFamily="34" charset="0"/>
              </a:rPr>
              <a:t>SELECT accounts FROM users WHERE	login = ‘</a:t>
            </a:r>
            <a:r>
              <a:rPr lang="en-US" sz="2800" dirty="0" smtClean="0">
                <a:solidFill>
                  <a:srgbClr val="FF0000"/>
                </a:solidFill>
                <a:latin typeface="Calibri" pitchFamily="34" charset="0"/>
              </a:rPr>
              <a:t>’ UNION </a:t>
            </a:r>
          </a:p>
          <a:p>
            <a:r>
              <a:rPr lang="en-US" sz="2800" dirty="0" smtClean="0">
                <a:solidFill>
                  <a:srgbClr val="FF0000"/>
                </a:solidFill>
                <a:latin typeface="Calibri" pitchFamily="34" charset="0"/>
              </a:rPr>
              <a:t>SELECT </a:t>
            </a:r>
            <a:r>
              <a:rPr lang="en-US" sz="2800" dirty="0" err="1" smtClean="0">
                <a:solidFill>
                  <a:srgbClr val="FF0000"/>
                </a:solidFill>
                <a:latin typeface="Calibri" pitchFamily="34" charset="0"/>
              </a:rPr>
              <a:t>cardNo</a:t>
            </a:r>
            <a:r>
              <a:rPr lang="en-US" sz="2800" dirty="0" smtClean="0">
                <a:solidFill>
                  <a:srgbClr val="FF0000"/>
                </a:solidFill>
                <a:latin typeface="Calibri" pitchFamily="34" charset="0"/>
              </a:rPr>
              <a:t> from </a:t>
            </a:r>
            <a:r>
              <a:rPr lang="en-US" sz="2800" dirty="0" err="1" smtClean="0">
                <a:solidFill>
                  <a:srgbClr val="FF0000"/>
                </a:solidFill>
                <a:latin typeface="Calibri" pitchFamily="34" charset="0"/>
              </a:rPr>
              <a:t>CreditCards</a:t>
            </a:r>
            <a:r>
              <a:rPr lang="en-US" sz="2800" dirty="0" smtClean="0">
                <a:solidFill>
                  <a:srgbClr val="FF0000"/>
                </a:solidFill>
                <a:latin typeface="Calibri" pitchFamily="34" charset="0"/>
              </a:rPr>
              <a:t> where</a:t>
            </a:r>
          </a:p>
          <a:p>
            <a:r>
              <a:rPr lang="en-US" sz="2800" dirty="0" err="1" smtClean="0">
                <a:solidFill>
                  <a:srgbClr val="FF0000"/>
                </a:solidFill>
                <a:latin typeface="Calibri" pitchFamily="34" charset="0"/>
              </a:rPr>
              <a:t>acctNo</a:t>
            </a:r>
            <a:r>
              <a:rPr lang="en-US" sz="2800" dirty="0" smtClean="0">
                <a:solidFill>
                  <a:srgbClr val="FF0000"/>
                </a:solidFill>
                <a:latin typeface="Calibri" pitchFamily="34" charset="0"/>
              </a:rPr>
              <a:t> = 10032 --</a:t>
            </a:r>
            <a:r>
              <a:rPr lang="en-US" sz="2800" dirty="0" smtClean="0">
                <a:latin typeface="Calibri" pitchFamily="34" charset="0"/>
              </a:rPr>
              <a:t>‘ AND pass = ‘’ AND pin = </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Dynamic analysis or tainting is ability to monitor </a:t>
            </a:r>
            <a:r>
              <a:rPr lang="en-US" dirty="0" smtClean="0"/>
              <a:t>code </a:t>
            </a:r>
            <a:r>
              <a:rPr lang="en-US" dirty="0" smtClean="0"/>
              <a:t>as it executes</a:t>
            </a:r>
          </a:p>
          <a:p>
            <a:r>
              <a:rPr lang="en-US" dirty="0" smtClean="0"/>
              <a:t>It is marking and tracking data through the program at run time</a:t>
            </a:r>
          </a:p>
          <a:p>
            <a:r>
              <a:rPr lang="en-US" dirty="0" smtClean="0"/>
              <a:t>It is further divided into </a:t>
            </a:r>
          </a:p>
          <a:p>
            <a:endParaRPr lang="en-US" dirty="0" smtClean="0"/>
          </a:p>
          <a:p>
            <a:pPr marL="624078" indent="-514350">
              <a:buFont typeface="+mj-lt"/>
              <a:buAutoNum type="arabicPeriod"/>
            </a:pPr>
            <a:r>
              <a:rPr lang="en-US" dirty="0" smtClean="0"/>
              <a:t>Positive Tainting </a:t>
            </a:r>
          </a:p>
          <a:p>
            <a:pPr marL="624078" indent="-514350">
              <a:buFont typeface="+mj-lt"/>
              <a:buAutoNum type="arabicPeriod"/>
            </a:pPr>
            <a:r>
              <a:rPr lang="en-US" dirty="0" smtClean="0"/>
              <a:t>Negative Tainting</a:t>
            </a:r>
            <a:endParaRPr lang="en-US" dirty="0"/>
          </a:p>
        </p:txBody>
      </p:sp>
      <p:sp>
        <p:nvSpPr>
          <p:cNvPr id="3" name="Title 2"/>
          <p:cNvSpPr>
            <a:spLocks noGrp="1"/>
          </p:cNvSpPr>
          <p:nvPr>
            <p:ph type="title"/>
          </p:nvPr>
        </p:nvSpPr>
        <p:spPr/>
        <p:txBody>
          <a:bodyPr/>
          <a:lstStyle/>
          <a:p>
            <a:r>
              <a:rPr lang="en-US" dirty="0" smtClean="0"/>
              <a:t>Traditional Approach</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Our approach against SQLIAs is based on </a:t>
            </a:r>
          </a:p>
          <a:p>
            <a:endParaRPr lang="en-US" dirty="0" smtClean="0"/>
          </a:p>
          <a:p>
            <a:pPr>
              <a:buNone/>
            </a:pPr>
            <a:endParaRPr lang="en-US" dirty="0" smtClean="0"/>
          </a:p>
          <a:p>
            <a:pPr marL="624078" indent="-514350">
              <a:buFont typeface="+mj-lt"/>
              <a:buAutoNum type="arabicPeriod"/>
            </a:pPr>
            <a:r>
              <a:rPr lang="en-US" dirty="0" smtClean="0"/>
              <a:t>Positive Tainting</a:t>
            </a:r>
          </a:p>
          <a:p>
            <a:pPr marL="624078" indent="-514350">
              <a:buFont typeface="+mj-lt"/>
              <a:buAutoNum type="arabicPeriod"/>
            </a:pPr>
            <a:endParaRPr lang="en-US" dirty="0" smtClean="0"/>
          </a:p>
          <a:p>
            <a:pPr marL="624078" indent="-514350">
              <a:buFont typeface="+mj-lt"/>
              <a:buAutoNum type="arabicPeriod"/>
            </a:pPr>
            <a:r>
              <a:rPr lang="en-US" dirty="0" smtClean="0"/>
              <a:t>Character Level Tainting</a:t>
            </a:r>
          </a:p>
          <a:p>
            <a:pPr marL="624078" indent="-514350">
              <a:buFont typeface="+mj-lt"/>
              <a:buAutoNum type="arabicPeriod"/>
            </a:pPr>
            <a:endParaRPr lang="en-US" dirty="0" smtClean="0"/>
          </a:p>
          <a:p>
            <a:pPr marL="624078" indent="-514350">
              <a:buFont typeface="+mj-lt"/>
              <a:buAutoNum type="arabicPeriod"/>
            </a:pPr>
            <a:r>
              <a:rPr lang="en-US" dirty="0" smtClean="0"/>
              <a:t>Syntax Aware Evaluation</a:t>
            </a:r>
            <a:endParaRPr lang="en-US" dirty="0"/>
          </a:p>
        </p:txBody>
      </p:sp>
      <p:sp>
        <p:nvSpPr>
          <p:cNvPr id="3" name="Title 2"/>
          <p:cNvSpPr>
            <a:spLocks noGrp="1"/>
          </p:cNvSpPr>
          <p:nvPr>
            <p:ph type="title"/>
          </p:nvPr>
        </p:nvSpPr>
        <p:spPr/>
        <p:txBody>
          <a:bodyPr/>
          <a:lstStyle/>
          <a:p>
            <a:r>
              <a:rPr lang="en-US" dirty="0" smtClean="0"/>
              <a:t>Proposed Approach</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129</TotalTime>
  <Words>615</Words>
  <Application>Microsoft Office PowerPoint</Application>
  <PresentationFormat>On-screen Show (4:3)</PresentationFormat>
  <Paragraphs>106</Paragraphs>
  <Slides>22</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Concourse</vt:lpstr>
      <vt:lpstr>RFFlow4</vt:lpstr>
      <vt:lpstr>Slide 1</vt:lpstr>
      <vt:lpstr>Aim of the Project</vt:lpstr>
      <vt:lpstr>What is SQL Injection?</vt:lpstr>
      <vt:lpstr>Example of SQL Injection Attack</vt:lpstr>
      <vt:lpstr>SQLIA Types</vt:lpstr>
      <vt:lpstr>Slide 6</vt:lpstr>
      <vt:lpstr>Slide 7</vt:lpstr>
      <vt:lpstr>Traditional Approach</vt:lpstr>
      <vt:lpstr>Proposed Approach</vt:lpstr>
      <vt:lpstr>Positive Tainting</vt:lpstr>
      <vt:lpstr>Implementing Positive Tainting</vt:lpstr>
      <vt:lpstr>Slide 12</vt:lpstr>
      <vt:lpstr>Character level Tainting</vt:lpstr>
      <vt:lpstr>Slide 14</vt:lpstr>
      <vt:lpstr>Syntax Aware Evaluation</vt:lpstr>
      <vt:lpstr>Slide 16</vt:lpstr>
      <vt:lpstr>System Design</vt:lpstr>
      <vt:lpstr>Admin Module</vt:lpstr>
      <vt:lpstr>Customer Module</vt:lpstr>
      <vt:lpstr>Credit Card Module</vt:lpstr>
      <vt:lpstr>Advantages </vt:lpstr>
      <vt:lpstr>Disadvantages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Sushant</dc:creator>
  <cp:lastModifiedBy>Gaurav</cp:lastModifiedBy>
  <cp:revision>8</cp:revision>
  <dcterms:created xsi:type="dcterms:W3CDTF">2013-04-03T02:48:14Z</dcterms:created>
  <dcterms:modified xsi:type="dcterms:W3CDTF">2013-04-03T05:36:48Z</dcterms:modified>
</cp:coreProperties>
</file>