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301" r:id="rId6"/>
    <p:sldId id="282" r:id="rId7"/>
    <p:sldId id="264" r:id="rId8"/>
    <p:sldId id="304" r:id="rId9"/>
    <p:sldId id="302" r:id="rId10"/>
    <p:sldId id="307" r:id="rId11"/>
    <p:sldId id="305" r:id="rId12"/>
    <p:sldId id="309" r:id="rId13"/>
    <p:sldId id="296" r:id="rId14"/>
    <p:sldId id="314" r:id="rId15"/>
    <p:sldId id="311" r:id="rId16"/>
    <p:sldId id="306" r:id="rId17"/>
    <p:sldId id="298" r:id="rId18"/>
    <p:sldId id="312" r:id="rId19"/>
    <p:sldId id="313" r:id="rId20"/>
    <p:sldId id="270" r:id="rId21"/>
    <p:sldId id="266" r:id="rId22"/>
    <p:sldId id="279" r:id="rId23"/>
    <p:sldId id="283" r:id="rId24"/>
    <p:sldId id="290" r:id="rId25"/>
    <p:sldId id="30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1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lvi_000\Desktop\per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Intra-Cluster Density VS Data Size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Intra-Cluster Density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250</c:v>
                </c:pt>
                <c:pt idx="5">
                  <c:v>500</c:v>
                </c:pt>
                <c:pt idx="6">
                  <c:v>616</c:v>
                </c:pt>
                <c:pt idx="7">
                  <c:v>726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0.58199999999999996</c:v>
                </c:pt>
                <c:pt idx="1">
                  <c:v>0.61699999999999999</c:v>
                </c:pt>
                <c:pt idx="2">
                  <c:v>0.66800000000000004</c:v>
                </c:pt>
                <c:pt idx="3">
                  <c:v>0.61199999999999999</c:v>
                </c:pt>
                <c:pt idx="4">
                  <c:v>0.64700000000000002</c:v>
                </c:pt>
                <c:pt idx="5">
                  <c:v>0.59899999999999998</c:v>
                </c:pt>
                <c:pt idx="6">
                  <c:v>0.58599999999999997</c:v>
                </c:pt>
                <c:pt idx="7">
                  <c:v>0.56000000000000005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04200"/>
        <c:axId val="335797144"/>
      </c:scatterChart>
      <c:valAx>
        <c:axId val="335804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797144"/>
        <c:crosses val="autoZero"/>
        <c:crossBetween val="midCat"/>
      </c:valAx>
      <c:valAx>
        <c:axId val="3357971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Intra-</a:t>
                </a:r>
                <a:r>
                  <a:rPr lang="en-US" baseline="0"/>
                  <a:t> cluster Density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804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omp.nus.edu.sg/~sugiyama/SchPaperRecDat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790" y="3601259"/>
            <a:ext cx="8437241" cy="1646302"/>
          </a:xfrm>
        </p:spPr>
        <p:txBody>
          <a:bodyPr/>
          <a:lstStyle/>
          <a:p>
            <a:r>
              <a:rPr lang="en-US" dirty="0" smtClean="0"/>
              <a:t>PaperTree- </a:t>
            </a:r>
            <a:r>
              <a:rPr lang="en-US" sz="2400" dirty="0" smtClean="0"/>
              <a:t>A Research Paper Recommender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617" y="5178550"/>
            <a:ext cx="7971414" cy="972549"/>
          </a:xfrm>
        </p:spPr>
        <p:txBody>
          <a:bodyPr>
            <a:normAutofit/>
          </a:bodyPr>
          <a:lstStyle/>
          <a:p>
            <a:r>
              <a:rPr lang="en-US" dirty="0" smtClean="0"/>
              <a:t>Cloud Computing &amp; Storage</a:t>
            </a:r>
          </a:p>
          <a:p>
            <a:r>
              <a:rPr lang="en-US" dirty="0" smtClean="0"/>
              <a:t>Team 11- NeXuS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17" y="593937"/>
            <a:ext cx="5770880" cy="375708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986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* IDF Vector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710506" cy="44399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TF- Term Frequency</a:t>
            </a:r>
          </a:p>
          <a:p>
            <a:pPr marL="0" indent="0">
              <a:buNone/>
            </a:pPr>
            <a:r>
              <a:rPr lang="en-US" dirty="0" smtClean="0"/>
              <a:t>     Number of times a term occurs in a document.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IDF- Inverse Document Frequency</a:t>
            </a:r>
          </a:p>
          <a:p>
            <a:pPr marL="0" indent="0">
              <a:buNone/>
            </a:pPr>
            <a:r>
              <a:rPr lang="en-US" dirty="0" smtClean="0"/>
              <a:t>     Measure of information a word provides.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Formula to compute IDF-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Higher the value of TF* IDF, more important the word is.</a:t>
            </a:r>
            <a:endParaRPr lang="en-US" dirty="0"/>
          </a:p>
        </p:txBody>
      </p:sp>
      <p:pic>
        <p:nvPicPr>
          <p:cNvPr id="5124" name="Picture 4" descr=" \mathrm{idf}(t, D) =  \log \frac{N}{|\{d \in D: t \in d\}|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35" y="4196080"/>
            <a:ext cx="4040137" cy="69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 Means Clustering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6320" y="1626382"/>
            <a:ext cx="3657600" cy="7174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9040" y="1697503"/>
            <a:ext cx="348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Selection of Initial Centroids (Randomly)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6320" y="2709985"/>
            <a:ext cx="3657600" cy="7174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9040" y="2781106"/>
            <a:ext cx="348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Cosine Similarity Calculation with Centroids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6640" y="3881902"/>
            <a:ext cx="3657600" cy="7174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Assigning papers to clusters based on similarity value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6960" y="4975665"/>
            <a:ext cx="3657600" cy="7174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49680" y="5046786"/>
            <a:ext cx="348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Recalculating Centroids, till it Converges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722880" y="2343834"/>
            <a:ext cx="162560" cy="366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722880" y="4599354"/>
            <a:ext cx="162560" cy="366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702560" y="3458112"/>
            <a:ext cx="172720" cy="423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(Accent Bar) 15"/>
          <p:cNvSpPr/>
          <p:nvPr/>
        </p:nvSpPr>
        <p:spPr>
          <a:xfrm>
            <a:off x="5682826" y="2510693"/>
            <a:ext cx="2475654" cy="540825"/>
          </a:xfrm>
          <a:prstGeom prst="accent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Measure of similarity between two vectors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Line Callout 2 (No Border) 16"/>
          <p:cNvSpPr/>
          <p:nvPr/>
        </p:nvSpPr>
        <p:spPr>
          <a:xfrm>
            <a:off x="6014720" y="3881902"/>
            <a:ext cx="3342640" cy="1036320"/>
          </a:xfrm>
          <a:prstGeom prst="callout2">
            <a:avLst>
              <a:gd name="adj1" fmla="val 23652"/>
              <a:gd name="adj2" fmla="val -16844"/>
              <a:gd name="adj3" fmla="val -13603"/>
              <a:gd name="adj4" fmla="val -16971"/>
              <a:gd name="adj5" fmla="val -42402"/>
              <a:gd name="adj6" fmla="val -48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\text{similarity} = \cos(\theta) = {\mathbf{A} \cdot \mathbf{B} \over \|\mathbf{A}\| \|\mathbf{B}\|} = \frac{ \sum\limits_{i=1}^{n}{A_i  B_i} }{ \sqrt{\sum\limits_{i=1}^{n}{A_i^2}}  \sqrt{\sum\limits_{i=1}^{n}{B_i^2}} 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14" y="3972560"/>
            <a:ext cx="4500376" cy="103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Based Collaborative Filtering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772" y="1601788"/>
            <a:ext cx="5138788" cy="281619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55558" y="1601788"/>
            <a:ext cx="3580922" cy="792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6"/>
                </a:solidFill>
              </a:rPr>
              <a:t>Making automatic predictions about user’s interests by collecting preferences from many users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4727701"/>
            <a:ext cx="9157546" cy="136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1"/>
                </a:solidFill>
              </a:rPr>
              <a:t>Manhattan Distance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Summation of difference in term frequencies in two different documents.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86" y="5644190"/>
            <a:ext cx="3570360" cy="7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</a:t>
            </a:r>
            <a:r>
              <a:rPr lang="en-US" dirty="0" smtClean="0"/>
              <a:t>Created Via </a:t>
            </a:r>
            <a:r>
              <a:rPr lang="en-US" dirty="0" smtClean="0"/>
              <a:t>Hadoop </a:t>
            </a:r>
            <a:r>
              <a:rPr lang="en-US" sz="2400" dirty="0" smtClean="0"/>
              <a:t>(Local Cluster)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83614"/>
            <a:ext cx="9045786" cy="50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812800"/>
            <a:ext cx="10155923" cy="570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89888"/>
            <a:ext cx="8596668" cy="1320800"/>
          </a:xfrm>
        </p:spPr>
        <p:txBody>
          <a:bodyPr/>
          <a:lstStyle/>
          <a:p>
            <a:r>
              <a:rPr lang="en-US" dirty="0" smtClean="0"/>
              <a:t>Hadoop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013" y="2942909"/>
            <a:ext cx="6555467" cy="3701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93" y="1189037"/>
            <a:ext cx="8934322" cy="954723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 rot="5340000">
            <a:off x="4626971" y="2068398"/>
            <a:ext cx="858354" cy="906621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 </a:t>
            </a:r>
            <a:r>
              <a:rPr lang="en-US" sz="2800" dirty="0" smtClean="0"/>
              <a:t>(MongoDB)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3829"/>
            <a:ext cx="7298266" cy="48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4" y="13850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</a:rPr>
              <a:t>Cluster Creation Time Vs Data Size-</a:t>
            </a:r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     Plot </a:t>
            </a:r>
            <a:r>
              <a:rPr lang="en-US" sz="2000" dirty="0" smtClean="0">
                <a:solidFill>
                  <a:schemeClr val="tx1"/>
                </a:solidFill>
              </a:rPr>
              <a:t>shows </a:t>
            </a:r>
            <a:r>
              <a:rPr lang="en-US" sz="2000" dirty="0" smtClean="0">
                <a:solidFill>
                  <a:schemeClr val="tx1"/>
                </a:solidFill>
              </a:rPr>
              <a:t>running time of k-means with </a:t>
            </a:r>
            <a:r>
              <a:rPr lang="en-US" sz="2000" dirty="0" smtClean="0">
                <a:solidFill>
                  <a:schemeClr val="tx1"/>
                </a:solidFill>
              </a:rPr>
              <a:t>increasing Data Size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Increases for higher data sizes.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4" y="2588894"/>
            <a:ext cx="8016068" cy="39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109045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6"/>
                </a:solidFill>
              </a:rPr>
              <a:t>2.   TF </a:t>
            </a:r>
            <a:r>
              <a:rPr lang="en-US" sz="2000" dirty="0" smtClean="0">
                <a:solidFill>
                  <a:schemeClr val="accent6"/>
                </a:solidFill>
              </a:rPr>
              <a:t>* IDF Vs </a:t>
            </a:r>
            <a:r>
              <a:rPr lang="en-US" sz="2000" dirty="0" smtClean="0">
                <a:solidFill>
                  <a:schemeClr val="accent6"/>
                </a:solidFill>
              </a:rPr>
              <a:t>Frequency-</a:t>
            </a:r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     Plot </a:t>
            </a:r>
            <a:r>
              <a:rPr lang="en-US" sz="2000" dirty="0" smtClean="0">
                <a:solidFill>
                  <a:schemeClr val="tx1"/>
                </a:solidFill>
              </a:rPr>
              <a:t>shows importance value decreases if frequency of that word </a:t>
            </a:r>
            <a:r>
              <a:rPr lang="en-US" sz="2000" dirty="0" smtClean="0">
                <a:solidFill>
                  <a:schemeClr val="tx1"/>
                </a:solidFill>
              </a:rPr>
              <a:t>in 	research </a:t>
            </a:r>
            <a:r>
              <a:rPr lang="en-US" sz="2000" dirty="0" smtClean="0">
                <a:solidFill>
                  <a:schemeClr val="tx1"/>
                </a:solidFill>
              </a:rPr>
              <a:t>papers increases.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22" y="2269080"/>
            <a:ext cx="7797537" cy="4162200"/>
          </a:xfrm>
        </p:spPr>
      </p:pic>
    </p:spTree>
    <p:extLst>
      <p:ext uri="{BB962C8B-B14F-4D97-AF65-F5344CB8AC3E}">
        <p14:creationId xmlns:p14="http://schemas.microsoft.com/office/powerpoint/2010/main" val="28088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109045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6"/>
                </a:solidFill>
              </a:rPr>
              <a:t>3</a:t>
            </a:r>
            <a:r>
              <a:rPr lang="en-US" sz="2000" dirty="0" smtClean="0">
                <a:solidFill>
                  <a:schemeClr val="accent6"/>
                </a:solidFill>
              </a:rPr>
              <a:t>.   </a:t>
            </a:r>
            <a:r>
              <a:rPr lang="en-US" sz="2000" dirty="0" smtClean="0">
                <a:solidFill>
                  <a:schemeClr val="accent6"/>
                </a:solidFill>
              </a:rPr>
              <a:t>Cluster Density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Vs </a:t>
            </a:r>
            <a:r>
              <a:rPr lang="en-US" sz="2000" dirty="0" smtClean="0">
                <a:solidFill>
                  <a:schemeClr val="accent6"/>
                </a:solidFill>
              </a:rPr>
              <a:t>Data Size</a:t>
            </a:r>
            <a:r>
              <a:rPr lang="en-US" sz="2000" dirty="0" smtClean="0">
                <a:solidFill>
                  <a:schemeClr val="accent6"/>
                </a:solidFill>
              </a:rPr>
              <a:t>-</a:t>
            </a:r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     Plot </a:t>
            </a:r>
            <a:r>
              <a:rPr lang="en-US" sz="2000" dirty="0" smtClean="0">
                <a:solidFill>
                  <a:schemeClr val="tx1"/>
                </a:solidFill>
              </a:rPr>
              <a:t>shows </a:t>
            </a:r>
            <a:r>
              <a:rPr lang="en-US" sz="2000" dirty="0" smtClean="0">
                <a:solidFill>
                  <a:schemeClr val="tx1"/>
                </a:solidFill>
              </a:rPr>
              <a:t>intra-cluster density values for different data sizes.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Intra- Cluster Density </a:t>
            </a:r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alue varies from 0 to 1.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Remains constant for higher data sizes.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420724"/>
              </p:ext>
            </p:extLst>
          </p:nvPr>
        </p:nvGraphicFramePr>
        <p:xfrm>
          <a:off x="1287780" y="2495550"/>
          <a:ext cx="7663180" cy="3874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39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0807"/>
            <a:ext cx="8596668" cy="13208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389796"/>
            <a:ext cx="8944186" cy="4970363"/>
          </a:xfrm>
        </p:spPr>
        <p:txBody>
          <a:bodyPr>
            <a:no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PaperTree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Architecture</a:t>
            </a:r>
          </a:p>
          <a:p>
            <a:r>
              <a:rPr lang="en-US" dirty="0"/>
              <a:t>Technologies </a:t>
            </a:r>
            <a:r>
              <a:rPr lang="en-US" dirty="0" smtClean="0"/>
              <a:t>Used</a:t>
            </a:r>
            <a:endParaRPr lang="en-US" dirty="0" smtClean="0"/>
          </a:p>
          <a:p>
            <a:r>
              <a:rPr lang="en-US" dirty="0" smtClean="0"/>
              <a:t>Data Set</a:t>
            </a:r>
          </a:p>
          <a:p>
            <a:r>
              <a:rPr lang="en-US" dirty="0" smtClean="0"/>
              <a:t>How PaperTree Recommends?</a:t>
            </a:r>
          </a:p>
          <a:p>
            <a:r>
              <a:rPr lang="en-US" dirty="0" smtClean="0"/>
              <a:t>Application Process</a:t>
            </a:r>
            <a:endParaRPr lang="en-US" dirty="0" smtClean="0"/>
          </a:p>
          <a:p>
            <a:r>
              <a:rPr lang="en-US" dirty="0" smtClean="0"/>
              <a:t>Algorithms &amp; Techniques</a:t>
            </a:r>
            <a:endParaRPr lang="en-US" dirty="0" smtClean="0"/>
          </a:p>
          <a:p>
            <a:r>
              <a:rPr lang="en-US" dirty="0" smtClean="0"/>
              <a:t>Hadoop Results</a:t>
            </a:r>
            <a:endParaRPr lang="en-US" dirty="0" smtClean="0"/>
          </a:p>
          <a:p>
            <a:r>
              <a:rPr lang="en-US" dirty="0" smtClean="0"/>
              <a:t>Performance Evaluation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08" y="142831"/>
            <a:ext cx="1246966" cy="124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r>
              <a:rPr lang="en-US" dirty="0" smtClean="0"/>
              <a:t>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019" y="1453347"/>
            <a:ext cx="1015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Access Module: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This module consists of Login, Sing Up and Authentication.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6750" y="2515544"/>
            <a:ext cx="1102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Search Module: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This module consists of search and advanced search.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6750" y="3577742"/>
            <a:ext cx="1102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Recommender Module:</a:t>
            </a:r>
          </a:p>
          <a:p>
            <a:r>
              <a:rPr lang="en-US" sz="2000" dirty="0"/>
              <a:t>	This module is the core of the application and performs the </a:t>
            </a:r>
            <a:r>
              <a:rPr lang="en-US" sz="2000" dirty="0" smtClean="0"/>
              <a:t>task of </a:t>
            </a:r>
            <a:r>
              <a:rPr lang="en-US" sz="2000" dirty="0"/>
              <a:t>recommending paper to users based on their interests and access history.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7531" y="4973779"/>
            <a:ext cx="1102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Account Settings </a:t>
            </a: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Module:</a:t>
            </a:r>
          </a:p>
          <a:p>
            <a:r>
              <a:rPr lang="en-US" sz="2000" dirty="0"/>
              <a:t>	This module consists of feature to allow and change the Email address and Password associated with an user account.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62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04" y="152400"/>
            <a:ext cx="8596668" cy="1320800"/>
          </a:xfrm>
        </p:spPr>
        <p:txBody>
          <a:bodyPr/>
          <a:lstStyle/>
          <a:p>
            <a:r>
              <a:rPr lang="en-US" dirty="0" smtClean="0"/>
              <a:t>Application Flowchart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22" y="814195"/>
            <a:ext cx="8037707" cy="597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1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254" y="2854960"/>
            <a:ext cx="8596668" cy="1320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344"/>
            <a:ext cx="8596668" cy="3880773"/>
          </a:xfrm>
        </p:spPr>
        <p:txBody>
          <a:bodyPr/>
          <a:lstStyle/>
          <a:p>
            <a:r>
              <a:rPr lang="en-US" dirty="0"/>
              <a:t>PaperTree provides highly personalized user experience</a:t>
            </a:r>
          </a:p>
          <a:p>
            <a:r>
              <a:rPr lang="en-US" dirty="0" smtClean="0"/>
              <a:t>It recommends </a:t>
            </a:r>
            <a:r>
              <a:rPr lang="en-US" dirty="0" smtClean="0"/>
              <a:t>Research Papers efficiently.</a:t>
            </a:r>
            <a:endParaRPr lang="en-US" dirty="0" smtClean="0"/>
          </a:p>
          <a:p>
            <a:r>
              <a:rPr lang="en-US" dirty="0" smtClean="0"/>
              <a:t>It provides accurate recommendations based on keywords and user’s interests.</a:t>
            </a:r>
          </a:p>
          <a:p>
            <a:r>
              <a:rPr lang="en-US" dirty="0" smtClean="0"/>
              <a:t>Application GUI is easy to understand.</a:t>
            </a:r>
          </a:p>
          <a:p>
            <a:r>
              <a:rPr lang="en-US" dirty="0" smtClean="0"/>
              <a:t>It provides ease of access to its users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735"/>
            <a:ext cx="8596668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/>
              <a:t>Application for PaperTree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Planning to include </a:t>
            </a:r>
            <a:r>
              <a:rPr lang="en-US" dirty="0" smtClean="0"/>
              <a:t>Ratings </a:t>
            </a:r>
            <a:r>
              <a:rPr lang="en-US" dirty="0" smtClean="0"/>
              <a:t>based Recommendations.</a:t>
            </a:r>
          </a:p>
          <a:p>
            <a:r>
              <a:rPr lang="en-US" dirty="0" smtClean="0"/>
              <a:t>Research Paper upload &amp; download capability for users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160" y="1503765"/>
            <a:ext cx="1085042" cy="1085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60" y="2737209"/>
            <a:ext cx="1325880" cy="9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4720"/>
            <a:ext cx="8596668" cy="77216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Questions???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23" y="2218530"/>
            <a:ext cx="5230690" cy="3928269"/>
          </a:xfrm>
        </p:spPr>
      </p:pic>
    </p:spTree>
    <p:extLst>
      <p:ext uri="{BB962C8B-B14F-4D97-AF65-F5344CB8AC3E}">
        <p14:creationId xmlns:p14="http://schemas.microsoft.com/office/powerpoint/2010/main" val="9604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PaperTree?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dirty="0" smtClean="0"/>
              <a:t>It’s a Recommender system focused on Recommending Research Papers.</a:t>
            </a:r>
          </a:p>
          <a:p>
            <a:r>
              <a:rPr lang="en-US" dirty="0" smtClean="0"/>
              <a:t>Provides </a:t>
            </a:r>
            <a:r>
              <a:rPr lang="en-US" dirty="0"/>
              <a:t>its </a:t>
            </a:r>
            <a:r>
              <a:rPr lang="en-US" dirty="0" smtClean="0"/>
              <a:t>user’s </a:t>
            </a:r>
            <a:r>
              <a:rPr lang="en-US" dirty="0"/>
              <a:t>with multitude of research papers to study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recommends </a:t>
            </a:r>
            <a:r>
              <a:rPr lang="en-US" dirty="0"/>
              <a:t>papers to </a:t>
            </a:r>
            <a:r>
              <a:rPr lang="en-US" dirty="0" smtClean="0"/>
              <a:t>the </a:t>
            </a:r>
            <a:r>
              <a:rPr lang="en-US" dirty="0"/>
              <a:t>users based </a:t>
            </a:r>
            <a:r>
              <a:rPr lang="en-US" dirty="0" smtClean="0"/>
              <a:t>upon:</a:t>
            </a:r>
          </a:p>
          <a:p>
            <a:pPr marL="0" indent="0">
              <a:buNone/>
            </a:pPr>
            <a:r>
              <a:rPr lang="en-US" dirty="0" smtClean="0"/>
              <a:t>     a</a:t>
            </a:r>
            <a:r>
              <a:rPr lang="en-US" dirty="0"/>
              <a:t>)  User’s interests</a:t>
            </a:r>
          </a:p>
          <a:p>
            <a:pPr marL="0" indent="0">
              <a:buNone/>
            </a:pPr>
            <a:r>
              <a:rPr lang="en-US" dirty="0"/>
              <a:t>     b)  Keeps track of User’s Readings History</a:t>
            </a:r>
          </a:p>
          <a:p>
            <a:pPr marL="0" indent="0">
              <a:buNone/>
            </a:pPr>
            <a:r>
              <a:rPr lang="en-US" dirty="0"/>
              <a:t>     c)  Readings of other users with Similar </a:t>
            </a:r>
            <a:r>
              <a:rPr lang="en-US" dirty="0" smtClean="0"/>
              <a:t>Interests</a:t>
            </a:r>
          </a:p>
          <a:p>
            <a:r>
              <a:rPr lang="en-US" dirty="0" smtClean="0"/>
              <a:t>Allows users </a:t>
            </a:r>
            <a:r>
              <a:rPr lang="en-US" dirty="0"/>
              <a:t>to search for Research </a:t>
            </a:r>
            <a:r>
              <a:rPr lang="en-US" dirty="0" smtClean="0"/>
              <a:t>Papers based on </a:t>
            </a:r>
            <a:r>
              <a:rPr lang="en-US" dirty="0" smtClean="0"/>
              <a:t>keywords.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sz="1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92" y="622300"/>
            <a:ext cx="117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54613"/>
            <a:ext cx="8596668" cy="4092003"/>
          </a:xfrm>
        </p:spPr>
        <p:txBody>
          <a:bodyPr>
            <a:normAutofit/>
          </a:bodyPr>
          <a:lstStyle/>
          <a:p>
            <a:r>
              <a:rPr lang="en-US" dirty="0" smtClean="0"/>
              <a:t>Existing Systems-</a:t>
            </a:r>
          </a:p>
          <a:p>
            <a:pPr>
              <a:buAutoNum type="arabicPeriod"/>
            </a:pPr>
            <a:r>
              <a:rPr lang="en-US" dirty="0"/>
              <a:t>Search for Research Papers </a:t>
            </a:r>
            <a:r>
              <a:rPr lang="en-US" dirty="0" smtClean="0"/>
              <a:t>based on </a:t>
            </a:r>
            <a:r>
              <a:rPr lang="en-US" dirty="0"/>
              <a:t>keywords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Elevated System (PaperTree)-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It provide its users </a:t>
            </a:r>
            <a:r>
              <a:rPr lang="en-US" dirty="0"/>
              <a:t>a </a:t>
            </a:r>
            <a:r>
              <a:rPr lang="en-US" b="1" dirty="0"/>
              <a:t>Personalized</a:t>
            </a:r>
            <a:r>
              <a:rPr lang="en-US" dirty="0"/>
              <a:t> Research Paper Recommender System.</a:t>
            </a:r>
          </a:p>
          <a:p>
            <a:pPr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 smtClean="0"/>
              <a:t>User-centric</a:t>
            </a:r>
            <a:r>
              <a:rPr lang="en-US" dirty="0" smtClean="0"/>
              <a:t> system with dedicated profiles for its users.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Dashboard</a:t>
            </a:r>
            <a:r>
              <a:rPr lang="en-US" dirty="0" smtClean="0"/>
              <a:t>- for users to explore research papers from other domains.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Recently Viewed</a:t>
            </a:r>
            <a:r>
              <a:rPr lang="en-US" dirty="0" smtClean="0"/>
              <a:t> Papers –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  Reduces search time</a:t>
            </a:r>
          </a:p>
          <a:p>
            <a:pPr marL="0" indent="0">
              <a:buNone/>
            </a:pPr>
            <a:r>
              <a:rPr lang="en-US" dirty="0" smtClean="0"/>
              <a:t>	ii) </a:t>
            </a:r>
            <a:r>
              <a:rPr lang="en-US" dirty="0"/>
              <a:t>E</a:t>
            </a:r>
            <a:r>
              <a:rPr lang="en-US" dirty="0" smtClean="0"/>
              <a:t>asy to add references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1" y="1340453"/>
            <a:ext cx="1673524" cy="1338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75" y="2619253"/>
            <a:ext cx="1171575" cy="6477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6672"/>
          </a:xfrm>
        </p:spPr>
        <p:txBody>
          <a:bodyPr/>
          <a:lstStyle/>
          <a:p>
            <a:r>
              <a:rPr lang="en-US" dirty="0" smtClean="0"/>
              <a:t>How PaperTree is Different?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621" y="353563"/>
            <a:ext cx="8596668" cy="1320800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06" y="1013962"/>
            <a:ext cx="4019819" cy="6199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54" y="1160023"/>
            <a:ext cx="3357282" cy="3097534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-6420000" flipV="1">
            <a:off x="4687504" y="2144087"/>
            <a:ext cx="203179" cy="300163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553642">
            <a:off x="3637280" y="2976880"/>
            <a:ext cx="202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Periodically Dumps Cluster Output Files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97" y="1273608"/>
            <a:ext cx="1297818" cy="7453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40" y="6034025"/>
            <a:ext cx="1456076" cy="4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1320800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70264"/>
            <a:ext cx="9775921" cy="57877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Frameworks-</a:t>
            </a:r>
          </a:p>
          <a:p>
            <a:pPr marL="0" indent="0">
              <a:buNone/>
            </a:pPr>
            <a:r>
              <a:rPr lang="en-US" dirty="0" smtClean="0"/>
              <a:t>      Apache </a:t>
            </a:r>
            <a:r>
              <a:rPr lang="en-US" dirty="0"/>
              <a:t>Hadoop 2.6.0</a:t>
            </a:r>
          </a:p>
          <a:p>
            <a:pPr marL="0" indent="0">
              <a:buNone/>
            </a:pPr>
            <a:r>
              <a:rPr lang="en-US" dirty="0"/>
              <a:t>      Apache Mahout 0.9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Microsoft Expressions </a:t>
            </a:r>
            <a:r>
              <a:rPr lang="en-US" dirty="0"/>
              <a:t>Web 4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NetBeans </a:t>
            </a:r>
            <a:r>
              <a:rPr lang="en-US" dirty="0"/>
              <a:t>IDE 8.0</a:t>
            </a:r>
          </a:p>
          <a:p>
            <a:r>
              <a:rPr lang="en-US" b="1" dirty="0" smtClean="0"/>
              <a:t>Server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Glass Fish 4.1</a:t>
            </a:r>
            <a:endParaRPr lang="en-US" dirty="0"/>
          </a:p>
          <a:p>
            <a:r>
              <a:rPr lang="en-US" b="1" dirty="0" smtClean="0"/>
              <a:t>Back End-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Database- Mongo DB 3.0 Shell &amp; Service </a:t>
            </a:r>
          </a:p>
          <a:p>
            <a:r>
              <a:rPr lang="en-US" b="1" dirty="0" smtClean="0"/>
              <a:t>Languages-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Java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JQuery</a:t>
            </a:r>
          </a:p>
          <a:p>
            <a:pPr marL="0" indent="0">
              <a:buNone/>
            </a:pPr>
            <a:r>
              <a:rPr lang="en-US" dirty="0" smtClean="0"/>
              <a:t>     HTML5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CSS,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Java Script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JSP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Servlets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National University Of Singapore’s Data Set</a:t>
            </a:r>
          </a:p>
          <a:p>
            <a:r>
              <a:rPr lang="en-US" dirty="0" smtClean="0"/>
              <a:t>Available on GitHub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Link- </a:t>
            </a:r>
            <a:r>
              <a:rPr lang="en-US" dirty="0">
                <a:hlinkClick r:id="rId2"/>
              </a:rPr>
              <a:t>http://www.comp.nus.edu.sg/~sugiyama/SchPaperRecData.html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Data is described as feature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Types of data sets available- </a:t>
            </a:r>
          </a:p>
          <a:p>
            <a:pPr marL="514350" indent="-514350">
              <a:buAutoNum type="arabicPeriod"/>
            </a:pPr>
            <a:r>
              <a:rPr lang="en-US" dirty="0"/>
              <a:t>Data Set 1 (Large Dataset)- 100,531 papers, 50 researcher’s interest.</a:t>
            </a:r>
          </a:p>
          <a:p>
            <a:pPr marL="514350" indent="-514350">
              <a:buAutoNum type="arabicPeriod"/>
            </a:pPr>
            <a:r>
              <a:rPr lang="en-US" dirty="0"/>
              <a:t>Data Set 2 ( Small Dataset)- 597 papers, 15 junior &amp; 13 senior researcher’s interest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20" y="1371600"/>
            <a:ext cx="2062294" cy="9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          Recommends?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588" y="1686282"/>
            <a:ext cx="3241040" cy="538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2588" y="2910840"/>
            <a:ext cx="3241040" cy="538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4159" y="2917289"/>
            <a:ext cx="2777201" cy="538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5280" y="5076685"/>
            <a:ext cx="3738880" cy="538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14552" y="2926080"/>
            <a:ext cx="2819405" cy="538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05094" y="1782524"/>
            <a:ext cx="157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0893" y="3001863"/>
            <a:ext cx="292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Users Interest’s Similarity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8734" y="2961640"/>
            <a:ext cx="303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Paper Similarity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0428" y="5161259"/>
            <a:ext cx="292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Recommendation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2879" y="3001863"/>
            <a:ext cx="298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User’s History of Readings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05120" y="1701800"/>
            <a:ext cx="3408026" cy="5384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15058" y="1802298"/>
            <a:ext cx="319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Users Information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250440" y="2239585"/>
            <a:ext cx="127000" cy="647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100000">
            <a:off x="6202406" y="2204946"/>
            <a:ext cx="137129" cy="735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840000" flipH="1">
            <a:off x="4265957" y="3503644"/>
            <a:ext cx="194780" cy="1559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-2520000">
            <a:off x="7621008" y="2184951"/>
            <a:ext cx="134731" cy="799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2280000" flipH="1">
            <a:off x="7064715" y="3340042"/>
            <a:ext cx="166276" cy="1890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9320000">
            <a:off x="3013489" y="3387580"/>
            <a:ext cx="176535" cy="1829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72" y="631190"/>
            <a:ext cx="1171575" cy="647700"/>
          </a:xfrm>
          <a:prstGeom prst="rect">
            <a:avLst/>
          </a:prstGeom>
        </p:spPr>
      </p:pic>
      <p:sp>
        <p:nvSpPr>
          <p:cNvPr id="26" name="Snip Diagonal Corner Rectangle 25"/>
          <p:cNvSpPr/>
          <p:nvPr/>
        </p:nvSpPr>
        <p:spPr>
          <a:xfrm>
            <a:off x="477886" y="3692544"/>
            <a:ext cx="1929668" cy="834687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8734" y="3647102"/>
            <a:ext cx="132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Content Based Filtering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Snip Diagonal Corner Rectangle 27"/>
          <p:cNvSpPr/>
          <p:nvPr/>
        </p:nvSpPr>
        <p:spPr>
          <a:xfrm>
            <a:off x="4703764" y="3652798"/>
            <a:ext cx="1910396" cy="874434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28130" y="3606094"/>
            <a:ext cx="174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User Based Collaborative Filtering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4" y="220226"/>
            <a:ext cx="8596668" cy="1320800"/>
          </a:xfrm>
        </p:spPr>
        <p:txBody>
          <a:bodyPr/>
          <a:lstStyle/>
          <a:p>
            <a:r>
              <a:rPr lang="en-US" dirty="0" smtClean="0"/>
              <a:t>Application Process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934720" y="1371600"/>
            <a:ext cx="1076960" cy="88392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" y="225552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Data Set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Bent-Up Arrow 5"/>
          <p:cNvSpPr/>
          <p:nvPr/>
        </p:nvSpPr>
        <p:spPr>
          <a:xfrm flipV="1">
            <a:off x="2164080" y="1671320"/>
            <a:ext cx="2275840" cy="2913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0160" y="1962666"/>
            <a:ext cx="3830320" cy="497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Junk Data- Numerical values Removed</a:t>
            </a:r>
            <a:endParaRPr lang="en-US" sz="1700" dirty="0"/>
          </a:p>
        </p:txBody>
      </p:sp>
      <p:sp>
        <p:nvSpPr>
          <p:cNvPr id="8" name="Rectangle 7"/>
          <p:cNvSpPr/>
          <p:nvPr/>
        </p:nvSpPr>
        <p:spPr>
          <a:xfrm>
            <a:off x="2817736" y="3645634"/>
            <a:ext cx="3237624" cy="4631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(Accent Bar) 8"/>
          <p:cNvSpPr/>
          <p:nvPr/>
        </p:nvSpPr>
        <p:spPr>
          <a:xfrm>
            <a:off x="7313122" y="1500664"/>
            <a:ext cx="2326640" cy="572254"/>
          </a:xfrm>
          <a:prstGeom prst="accent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28" y="2532816"/>
            <a:ext cx="619165" cy="619165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4318000" y="2489477"/>
            <a:ext cx="121920" cy="662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50161" y="3224291"/>
            <a:ext cx="3759199" cy="262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7760" y="2862441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Apache Hadoop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95428" y="3692554"/>
            <a:ext cx="274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File Creation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38056" y="4438114"/>
            <a:ext cx="3237624" cy="4631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15748" y="4485034"/>
            <a:ext cx="274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TF * IDF Vector Creation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27896" y="5159474"/>
            <a:ext cx="3237624" cy="4631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05588" y="5206394"/>
            <a:ext cx="274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K- Means Clustering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0560" y="57493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04268" y="3584983"/>
            <a:ext cx="3462852" cy="2155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28068" y="3217735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Apache Mahout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318000" y="4108806"/>
            <a:ext cx="118548" cy="329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4334948" y="4911447"/>
            <a:ext cx="115132" cy="270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(Accent Bar) 26"/>
          <p:cNvSpPr/>
          <p:nvPr/>
        </p:nvSpPr>
        <p:spPr>
          <a:xfrm>
            <a:off x="7292802" y="3151981"/>
            <a:ext cx="2531918" cy="540573"/>
          </a:xfrm>
          <a:prstGeom prst="accent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Mahout’s </a:t>
            </a:r>
            <a:r>
              <a:rPr lang="en-US" b="1" dirty="0" smtClean="0">
                <a:solidFill>
                  <a:schemeClr val="accent1"/>
                </a:solidFill>
              </a:rPr>
              <a:t>seqdirectory</a:t>
            </a:r>
            <a:r>
              <a:rPr lang="en-US" dirty="0" smtClean="0"/>
              <a:t> Utility</a:t>
            </a:r>
            <a:endParaRPr lang="en-US" dirty="0"/>
          </a:p>
        </p:txBody>
      </p:sp>
      <p:sp>
        <p:nvSpPr>
          <p:cNvPr id="28" name="Line Callout 1 (Accent Bar) 27"/>
          <p:cNvSpPr/>
          <p:nvPr/>
        </p:nvSpPr>
        <p:spPr>
          <a:xfrm>
            <a:off x="7292802" y="4107000"/>
            <a:ext cx="2531918" cy="540573"/>
          </a:xfrm>
          <a:prstGeom prst="accent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Mahout’s </a:t>
            </a:r>
            <a:r>
              <a:rPr lang="en-US" b="1" dirty="0" smtClean="0">
                <a:solidFill>
                  <a:schemeClr val="accent1"/>
                </a:solidFill>
              </a:rPr>
              <a:t>seq2sparse</a:t>
            </a:r>
            <a:r>
              <a:rPr lang="en-US" dirty="0" smtClean="0"/>
              <a:t> Utility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4356122" y="5896064"/>
            <a:ext cx="115132" cy="270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88856" y="6195794"/>
            <a:ext cx="3237624" cy="4631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66548" y="6242714"/>
            <a:ext cx="274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 paper Clusters</a:t>
            </a:r>
            <a:endParaRPr lang="en-US" dirty="0"/>
          </a:p>
        </p:txBody>
      </p:sp>
      <p:sp>
        <p:nvSpPr>
          <p:cNvPr id="32" name="Line Callout 1 (Accent Bar) 31"/>
          <p:cNvSpPr/>
          <p:nvPr/>
        </p:nvSpPr>
        <p:spPr>
          <a:xfrm>
            <a:off x="7107844" y="5850354"/>
            <a:ext cx="2531918" cy="540573"/>
          </a:xfrm>
          <a:prstGeom prst="accent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Clusters Folders from every </a:t>
            </a:r>
            <a:r>
              <a:rPr lang="en-US" b="1" dirty="0" smtClean="0">
                <a:solidFill>
                  <a:schemeClr val="accent1"/>
                </a:solidFill>
              </a:rPr>
              <a:t>Iteration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2229</TotalTime>
  <Words>650</Words>
  <Application>Microsoft Office PowerPoint</Application>
  <PresentationFormat>Widescreen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Wingdings</vt:lpstr>
      <vt:lpstr>Wingdings 3</vt:lpstr>
      <vt:lpstr>Facet</vt:lpstr>
      <vt:lpstr>PaperTree- A Research Paper Recommender</vt:lpstr>
      <vt:lpstr>Table Of Contents</vt:lpstr>
      <vt:lpstr>What is PaperTree?</vt:lpstr>
      <vt:lpstr>How PaperTree is Different?</vt:lpstr>
      <vt:lpstr>System Architecture</vt:lpstr>
      <vt:lpstr>Technologies Used</vt:lpstr>
      <vt:lpstr>Data Set</vt:lpstr>
      <vt:lpstr>How           Recommends?</vt:lpstr>
      <vt:lpstr>Application Process</vt:lpstr>
      <vt:lpstr>TF * IDF Vector Creation</vt:lpstr>
      <vt:lpstr>K- Means Clustering</vt:lpstr>
      <vt:lpstr>User Based Collaborative Filtering</vt:lpstr>
      <vt:lpstr>Clusters Created Via Hadoop (Local Cluster)</vt:lpstr>
      <vt:lpstr>PowerPoint Presentation</vt:lpstr>
      <vt:lpstr>Hadoop Results</vt:lpstr>
      <vt:lpstr>Database Schema (MongoDB)</vt:lpstr>
      <vt:lpstr>Performance Evaluation</vt:lpstr>
      <vt:lpstr>PowerPoint Presentation</vt:lpstr>
      <vt:lpstr>PowerPoint Presentation</vt:lpstr>
      <vt:lpstr>Application Modules</vt:lpstr>
      <vt:lpstr>Application Flowchart</vt:lpstr>
      <vt:lpstr>DEMO</vt:lpstr>
      <vt:lpstr>Conclusion</vt:lpstr>
      <vt:lpstr>Future Work</vt:lpstr>
      <vt:lpstr>Questions???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PaperTree- A Research Paper Recommender</dc:title>
  <dc:creator>Malvika Singh</dc:creator>
  <cp:lastModifiedBy>Malvika Singh</cp:lastModifiedBy>
  <cp:revision>103</cp:revision>
  <dcterms:created xsi:type="dcterms:W3CDTF">2015-11-29T07:19:31Z</dcterms:created>
  <dcterms:modified xsi:type="dcterms:W3CDTF">2015-12-03T18:23:47Z</dcterms:modified>
</cp:coreProperties>
</file>