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62" r:id="rId2"/>
    <p:sldId id="263" r:id="rId3"/>
    <p:sldId id="258" r:id="rId4"/>
    <p:sldId id="266" r:id="rId5"/>
    <p:sldId id="264" r:id="rId6"/>
    <p:sldId id="267" r:id="rId7"/>
    <p:sldId id="265"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7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B94F1B-3E76-4550-AE0A-9C7BCE4E3721}" type="datetimeFigureOut">
              <a:rPr lang="en-IN" smtClean="0"/>
              <a:t>09-04-2024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1CFD3-0468-4B07-B447-CB8310D7D3FD}" type="slidenum">
              <a:rPr lang="en-IN" smtClean="0"/>
              <a:t>‹#›</a:t>
            </a:fld>
            <a:endParaRPr lang="en-IN"/>
          </a:p>
        </p:txBody>
      </p:sp>
    </p:spTree>
    <p:extLst>
      <p:ext uri="{BB962C8B-B14F-4D97-AF65-F5344CB8AC3E}">
        <p14:creationId xmlns:p14="http://schemas.microsoft.com/office/powerpoint/2010/main" val="3132427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471CFD3-0468-4B07-B447-CB8310D7D3FD}" type="slidenum">
              <a:rPr lang="en-IN" smtClean="0"/>
              <a:t>3</a:t>
            </a:fld>
            <a:endParaRPr lang="en-IN"/>
          </a:p>
        </p:txBody>
      </p:sp>
    </p:spTree>
    <p:extLst>
      <p:ext uri="{BB962C8B-B14F-4D97-AF65-F5344CB8AC3E}">
        <p14:creationId xmlns:p14="http://schemas.microsoft.com/office/powerpoint/2010/main" val="3671577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3471CFD3-0468-4B07-B447-CB8310D7D3FD}" type="slidenum">
              <a:rPr lang="en-IN" smtClean="0"/>
              <a:t>5</a:t>
            </a:fld>
            <a:endParaRPr lang="en-IN"/>
          </a:p>
        </p:txBody>
      </p:sp>
    </p:spTree>
    <p:extLst>
      <p:ext uri="{BB962C8B-B14F-4D97-AF65-F5344CB8AC3E}">
        <p14:creationId xmlns:p14="http://schemas.microsoft.com/office/powerpoint/2010/main" val="39825672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F239A9A-B4B0-4B32-B8CD-2E25E95134C4}" type="datetimeFigureOut">
              <a:rPr lang="en-US" dirty="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5518A9-B687-4302-9395-2322403C6656}" type="datetimeFigureOut">
              <a:rPr lang="en-US" dirty="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99A684-0CB7-41E9-A4DF-5D1C2CA5BF6F}" type="datetimeFigureOut">
              <a:rPr lang="en-US" dirty="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EDD7C35-9E19-4518-A4B2-3B09CD8CC756}" type="datetimeFigureOut">
              <a:rPr lang="en-US" dirty="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196DA8-8897-4DDF-BFB6-5D83863C837A}" type="datetimeFigureOut">
              <a:rPr lang="en-US" dirty="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BBA708-C5F0-412D-90E2-1919F0D196AE}" type="datetimeFigureOut">
              <a:rPr lang="en-US" dirty="0"/>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C8F8FA-EF43-4642-9368-3F4E33039BD9}" type="datetimeFigureOut">
              <a:rPr lang="en-US" dirty="0"/>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61E721-B01C-4D5D-A3CA-2E5518383F10}" type="datetimeFigureOut">
              <a:rPr lang="en-US" dirty="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07126" y="5936187"/>
            <a:ext cx="2743200" cy="365125"/>
          </a:xfrm>
        </p:spPr>
        <p:txBody>
          <a:bodyPr/>
          <a:lstStyle/>
          <a:p>
            <a:fld id="{6513FEF9-69D0-4F8C-A336-59491FBEDC47}" type="datetimeFigureOut">
              <a:rPr lang="en-US" dirty="0"/>
              <a:t>4/9/2024</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1E21DC-8981-44E6-BC8C-2BA8F673FFBB}" type="datetimeFigureOut">
              <a:rPr lang="en-US" dirty="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B9C5D3-0140-4E75-8D7F-C0623D06DFD7}" type="datetimeFigureOut">
              <a:rPr lang="en-US" dirty="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A5666F9-5B40-48E0-8DFD-99EF944CDD22}" type="datetimeFigureOut">
              <a:rPr lang="en-US" dirty="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A698D6B-2C72-4E21-9893-A649C6E2A47D}" type="datetimeFigureOut">
              <a:rPr lang="en-US" dirty="0"/>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6811C9-A66C-49F0-970E-F7B68D9109A0}" type="datetimeFigureOut">
              <a:rPr lang="en-US" dirty="0"/>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C01AE78-96A2-4A23-B183-3B6DB4374FE7}" type="datetimeFigureOut">
              <a:rPr lang="en-US" dirty="0"/>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AE0757-B101-4811-9189-10EB2F458E2D}" type="datetimeFigureOut">
              <a:rPr lang="en-US" dirty="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BDC078-589F-40E3-816C-EE21D62B5BBA}" type="datetimeFigureOut">
              <a:rPr lang="en-US" dirty="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7004436-CA73-4D53-89B4-2A5C7347BF2F}" type="datetimeFigureOut">
              <a:rPr lang="en-US" dirty="0"/>
              <a:t>4/9/2024</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01gov.com/data-iot-future-farms/"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docs.live.net/d84c1baf551cc3c2/Documents/THE%20PRECISION%20FARMING.pptx" TargetMode="External"/><Relationship Id="rId2" Type="http://schemas.openxmlformats.org/officeDocument/2006/relationships/hyperlink" Target="https://towardsdatascience.com/predicting-crops-yield-machine-learning-nanodegree-capstone-project-e6ec9349f69"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CF255-34B7-41C3-8C1D-77A8B5867A80}"/>
              </a:ext>
            </a:extLst>
          </p:cNvPr>
          <p:cNvSpPr>
            <a:spLocks noGrp="1"/>
          </p:cNvSpPr>
          <p:nvPr>
            <p:ph type="title"/>
          </p:nvPr>
        </p:nvSpPr>
        <p:spPr/>
        <p:txBody>
          <a:bodyPr>
            <a:normAutofit/>
          </a:bodyPr>
          <a:lstStyle/>
          <a:p>
            <a:r>
              <a:rPr lang="en-US"/>
              <a:t>       THE HARVESTIFY</a:t>
            </a:r>
            <a:br>
              <a:rPr lang="en-US"/>
            </a:br>
            <a:r>
              <a:rPr lang="en-US"/>
              <a:t>Agricultural production optimization engine</a:t>
            </a:r>
            <a:endParaRPr lang="en-IN"/>
          </a:p>
        </p:txBody>
      </p:sp>
      <p:sp>
        <p:nvSpPr>
          <p:cNvPr id="3" name="Text Placeholder 2">
            <a:extLst>
              <a:ext uri="{FF2B5EF4-FFF2-40B4-BE49-F238E27FC236}">
                <a16:creationId xmlns:a16="http://schemas.microsoft.com/office/drawing/2014/main" id="{6F9DBDB0-9B10-4FC2-ADB7-5F99840D823B}"/>
              </a:ext>
            </a:extLst>
          </p:cNvPr>
          <p:cNvSpPr>
            <a:spLocks noGrp="1"/>
          </p:cNvSpPr>
          <p:nvPr>
            <p:ph type="body" idx="1"/>
          </p:nvPr>
        </p:nvSpPr>
        <p:spPr>
          <a:xfrm>
            <a:off x="680321" y="4232171"/>
            <a:ext cx="10239927" cy="2357815"/>
          </a:xfrm>
        </p:spPr>
        <p:txBody>
          <a:bodyPr vert="horz" lIns="91440" tIns="45720" rIns="91440" bIns="45720" rtlCol="0" anchor="t">
            <a:normAutofit/>
          </a:bodyPr>
          <a:lstStyle/>
          <a:p>
            <a:r>
              <a:rPr lang="en-US" sz="2800" dirty="0"/>
              <a:t>Ritika Baghel</a:t>
            </a:r>
          </a:p>
          <a:p>
            <a:r>
              <a:rPr lang="en-US" sz="2800" dirty="0"/>
              <a:t>Soumya Agarwal</a:t>
            </a:r>
          </a:p>
          <a:p>
            <a:r>
              <a:rPr lang="en-US" sz="2800" dirty="0" err="1"/>
              <a:t>B.tech</a:t>
            </a:r>
            <a:r>
              <a:rPr lang="en-US" sz="2800" dirty="0"/>
              <a:t>(data science)</a:t>
            </a:r>
          </a:p>
          <a:p>
            <a:endParaRPr lang="en-US" sz="2800" dirty="0"/>
          </a:p>
          <a:p>
            <a:endParaRPr lang="en-IN" sz="2800" dirty="0"/>
          </a:p>
        </p:txBody>
      </p:sp>
    </p:spTree>
    <p:extLst>
      <p:ext uri="{BB962C8B-B14F-4D97-AF65-F5344CB8AC3E}">
        <p14:creationId xmlns:p14="http://schemas.microsoft.com/office/powerpoint/2010/main" val="3079145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3E73A-EC2D-4B4F-BCBA-7E75698DB1B2}"/>
              </a:ext>
            </a:extLst>
          </p:cNvPr>
          <p:cNvSpPr>
            <a:spLocks noGrp="1"/>
          </p:cNvSpPr>
          <p:nvPr>
            <p:ph type="title"/>
          </p:nvPr>
        </p:nvSpPr>
        <p:spPr>
          <a:xfrm>
            <a:off x="304801" y="753228"/>
            <a:ext cx="9989382" cy="1080938"/>
          </a:xfrm>
        </p:spPr>
        <p:txBody>
          <a:bodyPr/>
          <a:lstStyle/>
          <a:p>
            <a:r>
              <a:rPr lang="en-US"/>
              <a:t>Agricultural production optimization engine</a:t>
            </a:r>
            <a:endParaRPr lang="en-IN"/>
          </a:p>
        </p:txBody>
      </p:sp>
      <p:sp>
        <p:nvSpPr>
          <p:cNvPr id="3" name="Content Placeholder 2">
            <a:extLst>
              <a:ext uri="{FF2B5EF4-FFF2-40B4-BE49-F238E27FC236}">
                <a16:creationId xmlns:a16="http://schemas.microsoft.com/office/drawing/2014/main" id="{F05625E7-4447-4C6C-A8A2-C0280A7949AB}"/>
              </a:ext>
            </a:extLst>
          </p:cNvPr>
          <p:cNvSpPr>
            <a:spLocks noGrp="1"/>
          </p:cNvSpPr>
          <p:nvPr>
            <p:ph idx="1"/>
          </p:nvPr>
        </p:nvSpPr>
        <p:spPr>
          <a:xfrm>
            <a:off x="136634" y="2270234"/>
            <a:ext cx="6716111" cy="4424855"/>
          </a:xfrm>
        </p:spPr>
        <p:txBody>
          <a:bodyPr>
            <a:normAutofit/>
          </a:bodyPr>
          <a:lstStyle/>
          <a:p>
            <a:r>
              <a:rPr lang="en-US" sz="2800" b="0" i="0">
                <a:solidFill>
                  <a:srgbClr val="24292F"/>
                </a:solidFill>
                <a:effectLst/>
                <a:latin typeface="-apple-system"/>
              </a:rPr>
              <a:t>As we all know that agriculture depends largely on the nature of soil and the climatic conditions and many a times, we face unpredictable changes in climate like, non-seasonal rainfall or heat waves or fluctuations in humidity levels, etc. and all such events cause a great loss to our farmers and farming, because of which they are not able to utilize their agricultural land to it's fullest. So to solve all such problems, we have build a model.</a:t>
            </a:r>
            <a:endParaRPr lang="en-IN" sz="2800"/>
          </a:p>
        </p:txBody>
      </p:sp>
      <p:pic>
        <p:nvPicPr>
          <p:cNvPr id="5" name="Picture 4">
            <a:extLst>
              <a:ext uri="{FF2B5EF4-FFF2-40B4-BE49-F238E27FC236}">
                <a16:creationId xmlns:a16="http://schemas.microsoft.com/office/drawing/2014/main" id="{11111465-C993-430E-8077-0A727F59E3F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083972" y="2420062"/>
            <a:ext cx="4727028" cy="3852041"/>
          </a:xfrm>
          <a:prstGeom prst="rect">
            <a:avLst/>
          </a:prstGeom>
        </p:spPr>
      </p:pic>
      <p:sp>
        <p:nvSpPr>
          <p:cNvPr id="6" name="TextBox 5">
            <a:extLst>
              <a:ext uri="{FF2B5EF4-FFF2-40B4-BE49-F238E27FC236}">
                <a16:creationId xmlns:a16="http://schemas.microsoft.com/office/drawing/2014/main" id="{EFEB5AAD-3151-4AAC-89FC-511DFA6D67A0}"/>
              </a:ext>
            </a:extLst>
          </p:cNvPr>
          <p:cNvSpPr txBox="1"/>
          <p:nvPr/>
        </p:nvSpPr>
        <p:spPr>
          <a:xfrm>
            <a:off x="7083972" y="6858000"/>
            <a:ext cx="4727028" cy="230832"/>
          </a:xfrm>
          <a:prstGeom prst="rect">
            <a:avLst/>
          </a:prstGeom>
          <a:noFill/>
        </p:spPr>
        <p:txBody>
          <a:bodyPr wrap="square" rtlCol="0">
            <a:spAutoFit/>
          </a:bodyPr>
          <a:lstStyle/>
          <a:p>
            <a:r>
              <a:rPr lang="en-IN" sz="900">
                <a:hlinkClick r:id="rId3" tooltip="https://01gov.com/data-iot-future-farms/"/>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1331004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3B06D-DF45-4F5A-AEA9-F154DBE50BDA}"/>
              </a:ext>
            </a:extLst>
          </p:cNvPr>
          <p:cNvSpPr>
            <a:spLocks noGrp="1"/>
          </p:cNvSpPr>
          <p:nvPr>
            <p:ph type="title"/>
          </p:nvPr>
        </p:nvSpPr>
        <p:spPr/>
        <p:txBody>
          <a:bodyPr/>
          <a:lstStyle/>
          <a:p>
            <a:r>
              <a:rPr lang="en-US"/>
              <a:t>INTRODUCTION</a:t>
            </a:r>
            <a:endParaRPr lang="en-IN"/>
          </a:p>
        </p:txBody>
      </p:sp>
      <p:sp>
        <p:nvSpPr>
          <p:cNvPr id="5" name="Content Placeholder 4">
            <a:extLst>
              <a:ext uri="{FF2B5EF4-FFF2-40B4-BE49-F238E27FC236}">
                <a16:creationId xmlns:a16="http://schemas.microsoft.com/office/drawing/2014/main" id="{C31250CF-4520-4DA5-9FD4-D85A26B863AB}"/>
              </a:ext>
            </a:extLst>
          </p:cNvPr>
          <p:cNvSpPr>
            <a:spLocks noGrp="1"/>
          </p:cNvSpPr>
          <p:nvPr>
            <p:ph idx="1"/>
          </p:nvPr>
        </p:nvSpPr>
        <p:spPr>
          <a:xfrm>
            <a:off x="420414" y="2505038"/>
            <a:ext cx="6421820" cy="4263624"/>
          </a:xfrm>
        </p:spPr>
        <p:txBody>
          <a:bodyPr>
            <a:normAutofit/>
          </a:bodyPr>
          <a:lstStyle/>
          <a:p>
            <a:r>
              <a:rPr lang="en-US" sz="2800">
                <a:solidFill>
                  <a:schemeClr val="bg1"/>
                </a:solidFill>
              </a:rPr>
              <a:t>problem statement:</a:t>
            </a:r>
            <a:r>
              <a:rPr lang="en-IN" sz="2800">
                <a:solidFill>
                  <a:schemeClr val="bg1"/>
                </a:solidFill>
              </a:rPr>
              <a:t> </a:t>
            </a:r>
            <a:r>
              <a:rPr lang="en-IN" sz="2800"/>
              <a:t>Build a predictive model so as to suggest the most suitable crops to grow based on the available climatic and soil condition.</a:t>
            </a:r>
          </a:p>
          <a:p>
            <a:pPr marL="0" indent="0">
              <a:buNone/>
            </a:pPr>
            <a:endParaRPr lang="en-IN" sz="2800"/>
          </a:p>
          <a:p>
            <a:r>
              <a:rPr lang="en-IN" sz="2800">
                <a:solidFill>
                  <a:schemeClr val="bg1"/>
                </a:solidFill>
              </a:rPr>
              <a:t>Goal : </a:t>
            </a:r>
            <a:r>
              <a:rPr lang="en-IN" sz="2800"/>
              <a:t>Achieve precision farming by optimizing the agricultural production.</a:t>
            </a:r>
            <a:endParaRPr lang="en-US" sz="2800"/>
          </a:p>
        </p:txBody>
      </p:sp>
      <p:pic>
        <p:nvPicPr>
          <p:cNvPr id="6" name="Picture 5">
            <a:extLst>
              <a:ext uri="{FF2B5EF4-FFF2-40B4-BE49-F238E27FC236}">
                <a16:creationId xmlns:a16="http://schemas.microsoft.com/office/drawing/2014/main" id="{C894673E-23BD-4F87-A931-F15B7BB211BF}"/>
              </a:ext>
            </a:extLst>
          </p:cNvPr>
          <p:cNvPicPr>
            <a:picLocks noChangeAspect="1"/>
          </p:cNvPicPr>
          <p:nvPr/>
        </p:nvPicPr>
        <p:blipFill>
          <a:blip r:embed="rId3"/>
          <a:stretch>
            <a:fillRect/>
          </a:stretch>
        </p:blipFill>
        <p:spPr>
          <a:xfrm>
            <a:off x="7073462" y="2336873"/>
            <a:ext cx="4816366" cy="4130072"/>
          </a:xfrm>
          <a:prstGeom prst="rect">
            <a:avLst/>
          </a:prstGeom>
        </p:spPr>
      </p:pic>
    </p:spTree>
    <p:extLst>
      <p:ext uri="{BB962C8B-B14F-4D97-AF65-F5344CB8AC3E}">
        <p14:creationId xmlns:p14="http://schemas.microsoft.com/office/powerpoint/2010/main" val="1283247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19B2F-EA83-4758-902B-F05B50828B76}"/>
              </a:ext>
            </a:extLst>
          </p:cNvPr>
          <p:cNvSpPr>
            <a:spLocks noGrp="1"/>
          </p:cNvSpPr>
          <p:nvPr>
            <p:ph type="title"/>
          </p:nvPr>
        </p:nvSpPr>
        <p:spPr/>
        <p:txBody>
          <a:bodyPr/>
          <a:lstStyle/>
          <a:p>
            <a:r>
              <a:rPr lang="en-US"/>
              <a:t>TOOLS AND TECHNOLOGY</a:t>
            </a:r>
            <a:endParaRPr lang="en-IN"/>
          </a:p>
        </p:txBody>
      </p:sp>
      <p:sp>
        <p:nvSpPr>
          <p:cNvPr id="3" name="Content Placeholder 2">
            <a:extLst>
              <a:ext uri="{FF2B5EF4-FFF2-40B4-BE49-F238E27FC236}">
                <a16:creationId xmlns:a16="http://schemas.microsoft.com/office/drawing/2014/main" id="{295EC09B-9288-4EE4-9FFA-9DC3126E9C03}"/>
              </a:ext>
            </a:extLst>
          </p:cNvPr>
          <p:cNvSpPr>
            <a:spLocks noGrp="1"/>
          </p:cNvSpPr>
          <p:nvPr>
            <p:ph idx="1"/>
          </p:nvPr>
        </p:nvSpPr>
        <p:spPr>
          <a:xfrm>
            <a:off x="503675" y="2505456"/>
            <a:ext cx="9613861" cy="3599316"/>
          </a:xfrm>
        </p:spPr>
        <p:txBody>
          <a:bodyPr/>
          <a:lstStyle/>
          <a:p>
            <a:r>
              <a:rPr lang="en-US">
                <a:solidFill>
                  <a:schemeClr val="bg1">
                    <a:lumMod val="85000"/>
                    <a:lumOff val="15000"/>
                  </a:schemeClr>
                </a:solidFill>
              </a:rPr>
              <a:t>Python libraries (such as </a:t>
            </a:r>
            <a:r>
              <a:rPr lang="en-US" err="1">
                <a:solidFill>
                  <a:schemeClr val="bg1">
                    <a:lumMod val="85000"/>
                    <a:lumOff val="15000"/>
                  </a:schemeClr>
                </a:solidFill>
              </a:rPr>
              <a:t>numpy</a:t>
            </a:r>
            <a:r>
              <a:rPr lang="en-US">
                <a:solidFill>
                  <a:schemeClr val="bg1">
                    <a:lumMod val="85000"/>
                    <a:lumOff val="15000"/>
                  </a:schemeClr>
                </a:solidFill>
              </a:rPr>
              <a:t>, pandas, </a:t>
            </a:r>
            <a:r>
              <a:rPr lang="en-US" err="1">
                <a:solidFill>
                  <a:schemeClr val="bg1">
                    <a:lumMod val="85000"/>
                    <a:lumOff val="15000"/>
                  </a:schemeClr>
                </a:solidFill>
              </a:rPr>
              <a:t>etc</a:t>
            </a:r>
            <a:r>
              <a:rPr lang="en-US">
                <a:solidFill>
                  <a:schemeClr val="bg1">
                    <a:lumMod val="85000"/>
                    <a:lumOff val="15000"/>
                  </a:schemeClr>
                </a:solidFill>
              </a:rPr>
              <a:t>)</a:t>
            </a:r>
          </a:p>
          <a:p>
            <a:r>
              <a:rPr lang="en-US">
                <a:solidFill>
                  <a:schemeClr val="bg1">
                    <a:lumMod val="85000"/>
                    <a:lumOff val="15000"/>
                  </a:schemeClr>
                </a:solidFill>
              </a:rPr>
              <a:t>Jupiter notebook</a:t>
            </a:r>
          </a:p>
          <a:p>
            <a:endParaRPr lang="en-IN"/>
          </a:p>
        </p:txBody>
      </p:sp>
    </p:spTree>
    <p:extLst>
      <p:ext uri="{BB962C8B-B14F-4D97-AF65-F5344CB8AC3E}">
        <p14:creationId xmlns:p14="http://schemas.microsoft.com/office/powerpoint/2010/main" val="1979880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1BD49-45DE-473B-ABCC-7B1EE340AA32}"/>
              </a:ext>
            </a:extLst>
          </p:cNvPr>
          <p:cNvSpPr>
            <a:spLocks noGrp="1"/>
          </p:cNvSpPr>
          <p:nvPr>
            <p:ph type="title"/>
          </p:nvPr>
        </p:nvSpPr>
        <p:spPr/>
        <p:txBody>
          <a:bodyPr/>
          <a:lstStyle/>
          <a:p>
            <a:r>
              <a:rPr lang="en-US"/>
              <a:t>Agriculture production optimization engine</a:t>
            </a:r>
            <a:endParaRPr lang="en-IN"/>
          </a:p>
        </p:txBody>
      </p:sp>
      <p:sp>
        <p:nvSpPr>
          <p:cNvPr id="3" name="Content Placeholder 2">
            <a:extLst>
              <a:ext uri="{FF2B5EF4-FFF2-40B4-BE49-F238E27FC236}">
                <a16:creationId xmlns:a16="http://schemas.microsoft.com/office/drawing/2014/main" id="{1EA86AD2-B56F-4E4C-9638-61B5F9C8AD49}"/>
              </a:ext>
            </a:extLst>
          </p:cNvPr>
          <p:cNvSpPr>
            <a:spLocks noGrp="1"/>
          </p:cNvSpPr>
          <p:nvPr>
            <p:ph idx="1"/>
          </p:nvPr>
        </p:nvSpPr>
        <p:spPr>
          <a:xfrm>
            <a:off x="0" y="2070538"/>
            <a:ext cx="12192000" cy="4708634"/>
          </a:xfrm>
        </p:spPr>
        <p:txBody>
          <a:bodyPr>
            <a:normAutofit/>
          </a:bodyPr>
          <a:lstStyle/>
          <a:p>
            <a:r>
              <a:rPr lang="en-US"/>
              <a:t>There are 7 key factors that I've taken into account which will help us in determining, exactly which crop should be grown and at what period of time, viz. Amount of Nitrogen, Phosphorus and Potassium in soil, Temperature in degree </a:t>
            </a:r>
            <a:r>
              <a:rPr lang="en-US" err="1"/>
              <a:t>celsius</a:t>
            </a:r>
            <a:r>
              <a:rPr lang="en-US"/>
              <a:t>, Humidity, pH and Rainfall in mm.</a:t>
            </a:r>
            <a:endParaRPr lang="en-IN"/>
          </a:p>
        </p:txBody>
      </p:sp>
      <p:sp>
        <p:nvSpPr>
          <p:cNvPr id="9" name="TextBox 8">
            <a:extLst>
              <a:ext uri="{FF2B5EF4-FFF2-40B4-BE49-F238E27FC236}">
                <a16:creationId xmlns:a16="http://schemas.microsoft.com/office/drawing/2014/main" id="{9753A2B9-E9E9-4974-8A7E-37DDA42AE506}"/>
              </a:ext>
            </a:extLst>
          </p:cNvPr>
          <p:cNvSpPr txBox="1"/>
          <p:nvPr/>
        </p:nvSpPr>
        <p:spPr>
          <a:xfrm rot="10800000" flipV="1">
            <a:off x="945931" y="3906934"/>
            <a:ext cx="11676990" cy="2308324"/>
          </a:xfrm>
          <a:prstGeom prst="rect">
            <a:avLst/>
          </a:prstGeom>
          <a:noFill/>
        </p:spPr>
        <p:txBody>
          <a:bodyPr wrap="square">
            <a:spAutoFit/>
          </a:bodyPr>
          <a:lstStyle/>
          <a:p>
            <a:r>
              <a:rPr lang="it-IT"/>
              <a:t>N	N	N	temperature   	humidity        	ph                rainfall             label</a:t>
            </a:r>
          </a:p>
          <a:p>
            <a:r>
              <a:rPr lang="it-IT"/>
              <a:t>90	42	43	20.87974371  	82.00274423    6.502985292	202.9355362	    rice</a:t>
            </a:r>
          </a:p>
          <a:p>
            <a:r>
              <a:rPr lang="it-IT"/>
              <a:t>85	58	41	21.77046169	      80.31964408	   7.038096361	226.6555374	    rice</a:t>
            </a:r>
          </a:p>
          <a:p>
            <a:r>
              <a:rPr lang="it-IT"/>
              <a:t>60	55	44	23.00445915	      82.3207629	   7.840207144	263.9642476	    rice</a:t>
            </a:r>
          </a:p>
          <a:p>
            <a:r>
              <a:rPr lang="it-IT"/>
              <a:t>74	35	40	26.49109635	      80.15836264 	   6.980400905	242.8640342     rice</a:t>
            </a:r>
          </a:p>
          <a:p>
            <a:r>
              <a:rPr lang="it-IT"/>
              <a:t>78	42	42	20.13017482   	81.60487287	   7.628472891	262.7173405	    rice</a:t>
            </a:r>
          </a:p>
          <a:p>
            <a:r>
              <a:rPr lang="it-IT"/>
              <a:t>69	37	42	23.05804872  	83.37011772	   7.073453503	251.0549998	    rice</a:t>
            </a:r>
          </a:p>
          <a:p>
            <a:r>
              <a:rPr lang="it-IT"/>
              <a:t>69	55	38	22.70883798   	82.63941394	   5.70080568	271.3248604	     rice</a:t>
            </a:r>
            <a:endParaRPr lang="en-IN"/>
          </a:p>
        </p:txBody>
      </p:sp>
      <p:graphicFrame>
        <p:nvGraphicFramePr>
          <p:cNvPr id="4" name="Table 3">
            <a:extLst>
              <a:ext uri="{FF2B5EF4-FFF2-40B4-BE49-F238E27FC236}">
                <a16:creationId xmlns:a16="http://schemas.microsoft.com/office/drawing/2014/main" id="{6D4D97AA-33A2-47DE-8501-010D84738E9B}"/>
              </a:ext>
            </a:extLst>
          </p:cNvPr>
          <p:cNvGraphicFramePr>
            <a:graphicFrameLocks noGrp="1"/>
          </p:cNvGraphicFramePr>
          <p:nvPr>
            <p:extLst>
              <p:ext uri="{D42A27DB-BD31-4B8C-83A1-F6EECF244321}">
                <p14:modId xmlns:p14="http://schemas.microsoft.com/office/powerpoint/2010/main" val="1328121714"/>
              </p:ext>
            </p:extLst>
          </p:nvPr>
        </p:nvGraphicFramePr>
        <p:xfrm>
          <a:off x="525517" y="3835183"/>
          <a:ext cx="9564414" cy="2451825"/>
        </p:xfrm>
        <a:graphic>
          <a:graphicData uri="http://schemas.openxmlformats.org/drawingml/2006/table">
            <a:tbl>
              <a:tblPr/>
              <a:tblGrid>
                <a:gridCol w="9564414">
                  <a:extLst>
                    <a:ext uri="{9D8B030D-6E8A-4147-A177-3AD203B41FA5}">
                      <a16:colId xmlns:a16="http://schemas.microsoft.com/office/drawing/2014/main" val="1116371438"/>
                    </a:ext>
                  </a:extLst>
                </a:gridCol>
              </a:tblGrid>
              <a:tr h="2451825">
                <a:tc>
                  <a:txBody>
                    <a:bodyPr/>
                    <a:lstStyle/>
                    <a:p>
                      <a:endParaRPr lang="en-US"/>
                    </a:p>
                    <a:p>
                      <a:endParaRPr lang="en-IN"/>
                    </a:p>
                    <a:p>
                      <a:endParaRPr lang="en-IN"/>
                    </a:p>
                    <a:p>
                      <a:endParaRPr lang="en-IN"/>
                    </a:p>
                    <a:p>
                      <a:endParaRPr lang="en-IN"/>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cell3D prstMaterial="dkEdge">
                      <a:bevel w="77470" h="12700" prst="softRound"/>
                      <a:lightRig rig="flood" dir="t"/>
                    </a:cell3D>
                  </a:tcPr>
                </a:tc>
                <a:extLst>
                  <a:ext uri="{0D108BD9-81ED-4DB2-BD59-A6C34878D82A}">
                    <a16:rowId xmlns:a16="http://schemas.microsoft.com/office/drawing/2014/main" val="2452943892"/>
                  </a:ext>
                </a:extLst>
              </a:tr>
            </a:tbl>
          </a:graphicData>
        </a:graphic>
      </p:graphicFrame>
    </p:spTree>
    <p:extLst>
      <p:ext uri="{BB962C8B-B14F-4D97-AF65-F5344CB8AC3E}">
        <p14:creationId xmlns:p14="http://schemas.microsoft.com/office/powerpoint/2010/main" val="3231164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D9067-68F6-44DF-AA16-D1A043880FE6}"/>
              </a:ext>
            </a:extLst>
          </p:cNvPr>
          <p:cNvSpPr>
            <a:spLocks noGrp="1"/>
          </p:cNvSpPr>
          <p:nvPr>
            <p:ph type="title"/>
          </p:nvPr>
        </p:nvSpPr>
        <p:spPr/>
        <p:txBody>
          <a:bodyPr/>
          <a:lstStyle/>
          <a:p>
            <a:r>
              <a:rPr lang="en-US"/>
              <a:t>RESULT:</a:t>
            </a:r>
            <a:endParaRPr lang="en-IN"/>
          </a:p>
        </p:txBody>
      </p:sp>
      <p:pic>
        <p:nvPicPr>
          <p:cNvPr id="4" name="image3.jpg">
            <a:extLst>
              <a:ext uri="{FF2B5EF4-FFF2-40B4-BE49-F238E27FC236}">
                <a16:creationId xmlns:a16="http://schemas.microsoft.com/office/drawing/2014/main" id="{30161EFE-42F4-4809-929E-E61113043A0D}"/>
              </a:ext>
            </a:extLst>
          </p:cNvPr>
          <p:cNvPicPr>
            <a:picLocks noGrp="1"/>
          </p:cNvPicPr>
          <p:nvPr>
            <p:ph idx="1"/>
          </p:nvPr>
        </p:nvPicPr>
        <p:blipFill>
          <a:blip r:embed="rId2"/>
          <a:srcRect/>
          <a:stretch>
            <a:fillRect/>
          </a:stretch>
        </p:blipFill>
        <p:spPr>
          <a:xfrm>
            <a:off x="5427518" y="0"/>
            <a:ext cx="6764482" cy="6847609"/>
          </a:xfrm>
          <a:prstGeom prst="rect">
            <a:avLst/>
          </a:prstGeom>
          <a:ln/>
        </p:spPr>
      </p:pic>
      <p:sp>
        <p:nvSpPr>
          <p:cNvPr id="6" name="TextBox 5">
            <a:extLst>
              <a:ext uri="{FF2B5EF4-FFF2-40B4-BE49-F238E27FC236}">
                <a16:creationId xmlns:a16="http://schemas.microsoft.com/office/drawing/2014/main" id="{3BF40AC0-9EA1-46A7-993C-353B15281D00}"/>
              </a:ext>
            </a:extLst>
          </p:cNvPr>
          <p:cNvSpPr txBox="1"/>
          <p:nvPr/>
        </p:nvSpPr>
        <p:spPr>
          <a:xfrm>
            <a:off x="207818" y="2587394"/>
            <a:ext cx="4998027" cy="3447098"/>
          </a:xfrm>
          <a:prstGeom prst="rect">
            <a:avLst/>
          </a:prstGeom>
          <a:noFill/>
        </p:spPr>
        <p:txBody>
          <a:bodyPr wrap="square">
            <a:spAutoFit/>
          </a:bodyPr>
          <a:lstStyle/>
          <a:p>
            <a:pPr rtl="0">
              <a:spcBef>
                <a:spcPts val="0"/>
              </a:spcBef>
              <a:spcAft>
                <a:spcPts val="0"/>
              </a:spcAft>
            </a:pPr>
            <a:r>
              <a:rPr lang="en-US" sz="2000" b="1" i="0" u="sng">
                <a:solidFill>
                  <a:schemeClr val="bg1"/>
                </a:solidFill>
                <a:effectLst/>
                <a:latin typeface="Times New Roman" panose="02020603050405020304" pitchFamily="18" charset="0"/>
              </a:rPr>
              <a:t>MODEL PREDICTION</a:t>
            </a:r>
            <a:r>
              <a:rPr lang="en-US" sz="2000" b="1" i="0" u="sng">
                <a:solidFill>
                  <a:srgbClr val="4A4A4A"/>
                </a:solidFill>
                <a:effectLst/>
                <a:latin typeface="Times New Roman" panose="02020603050405020304" pitchFamily="18" charset="0"/>
              </a:rPr>
              <a:t>:</a:t>
            </a:r>
            <a:endParaRPr lang="en-US" b="0">
              <a:effectLst/>
            </a:endParaRPr>
          </a:p>
          <a:p>
            <a:pPr rtl="0">
              <a:spcBef>
                <a:spcPts val="0"/>
              </a:spcBef>
              <a:spcAft>
                <a:spcPts val="0"/>
              </a:spcAft>
            </a:pPr>
            <a:r>
              <a:rPr lang="en-US" b="0">
                <a:effectLst/>
              </a:rPr>
              <a:t> </a:t>
            </a:r>
          </a:p>
          <a:p>
            <a:pPr rtl="0">
              <a:spcBef>
                <a:spcPts val="0"/>
              </a:spcBef>
              <a:spcAft>
                <a:spcPts val="0"/>
              </a:spcAft>
            </a:pPr>
            <a:r>
              <a:rPr lang="en-US" sz="2400" b="0" i="0" u="none" strike="noStrike">
                <a:effectLst/>
                <a:latin typeface="Times New Roman" panose="02020603050405020304" pitchFamily="18" charset="0"/>
              </a:rPr>
              <a:t>If  we input the soil requirements and climatic conditions to this model we get the name of the crop in the output which is best for that particular soil or climatic conditions.</a:t>
            </a:r>
            <a:endParaRPr lang="en-US" sz="2400" b="0">
              <a:effectLst/>
            </a:endParaRPr>
          </a:p>
          <a:p>
            <a:pPr rtl="0">
              <a:spcBef>
                <a:spcPts val="0"/>
              </a:spcBef>
              <a:spcAft>
                <a:spcPts val="0"/>
              </a:spcAft>
            </a:pPr>
            <a:r>
              <a:rPr lang="en-US" sz="2400" b="0">
                <a:effectLst/>
              </a:rPr>
              <a:t> </a:t>
            </a:r>
          </a:p>
          <a:p>
            <a:br>
              <a:rPr lang="en-US"/>
            </a:br>
            <a:endParaRPr lang="en-IN"/>
          </a:p>
        </p:txBody>
      </p:sp>
    </p:spTree>
    <p:extLst>
      <p:ext uri="{BB962C8B-B14F-4D97-AF65-F5344CB8AC3E}">
        <p14:creationId xmlns:p14="http://schemas.microsoft.com/office/powerpoint/2010/main" val="3946779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F84F-9672-4F28-997C-80E6407E74D6}"/>
              </a:ext>
            </a:extLst>
          </p:cNvPr>
          <p:cNvSpPr>
            <a:spLocks noGrp="1"/>
          </p:cNvSpPr>
          <p:nvPr>
            <p:ph type="title"/>
          </p:nvPr>
        </p:nvSpPr>
        <p:spPr/>
        <p:txBody>
          <a:bodyPr/>
          <a:lstStyle/>
          <a:p>
            <a:r>
              <a:rPr lang="en-US"/>
              <a:t>References.</a:t>
            </a:r>
            <a:endParaRPr lang="en-IN"/>
          </a:p>
        </p:txBody>
      </p:sp>
      <p:sp>
        <p:nvSpPr>
          <p:cNvPr id="3" name="Content Placeholder 2">
            <a:extLst>
              <a:ext uri="{FF2B5EF4-FFF2-40B4-BE49-F238E27FC236}">
                <a16:creationId xmlns:a16="http://schemas.microsoft.com/office/drawing/2014/main" id="{1108BAE7-19BA-4F97-8BA7-DDDE84E7CCF0}"/>
              </a:ext>
            </a:extLst>
          </p:cNvPr>
          <p:cNvSpPr>
            <a:spLocks noGrp="1"/>
          </p:cNvSpPr>
          <p:nvPr>
            <p:ph idx="1"/>
          </p:nvPr>
        </p:nvSpPr>
        <p:spPr>
          <a:xfrm>
            <a:off x="84083" y="2336873"/>
            <a:ext cx="12328634" cy="3599316"/>
          </a:xfrm>
        </p:spPr>
        <p:txBody>
          <a:bodyPr/>
          <a:lstStyle/>
          <a:p>
            <a:r>
              <a:rPr lang="en-IN">
                <a:solidFill>
                  <a:srgbClr val="0070C0"/>
                </a:solidFill>
                <a:hlinkClick r:id="rId2"/>
              </a:rPr>
              <a:t>https://towardsdatascience.com/predicting-crops-yield-machine-learning-nanodegree-capstone-project-e6ec9349f69</a:t>
            </a:r>
            <a:endParaRPr lang="en-IN">
              <a:solidFill>
                <a:srgbClr val="0070C0"/>
              </a:solidFill>
            </a:endParaRPr>
          </a:p>
          <a:p>
            <a:pPr marL="0" indent="0">
              <a:buNone/>
            </a:pPr>
            <a:endParaRPr lang="en-IN">
              <a:solidFill>
                <a:srgbClr val="0070C0"/>
              </a:solidFill>
            </a:endParaRPr>
          </a:p>
          <a:p>
            <a:pPr marL="0" indent="0">
              <a:buNone/>
            </a:pPr>
            <a:endParaRPr lang="en-IN">
              <a:solidFill>
                <a:schemeClr val="bg1"/>
              </a:solidFill>
            </a:endParaRPr>
          </a:p>
          <a:p>
            <a:r>
              <a:rPr lang="en-IN">
                <a:solidFill>
                  <a:srgbClr val="0070C0"/>
                </a:solidFill>
                <a:hlinkClick r:id="rId3"/>
              </a:rPr>
              <a:t>https://drive.google.com/file/d/1bwv36vs6WKgrJeelGPXhNwI_z120-tOi/view</a:t>
            </a:r>
            <a:endParaRPr lang="en-IN">
              <a:solidFill>
                <a:srgbClr val="0070C0"/>
              </a:solidFill>
            </a:endParaRPr>
          </a:p>
        </p:txBody>
      </p:sp>
    </p:spTree>
    <p:extLst>
      <p:ext uri="{BB962C8B-B14F-4D97-AF65-F5344CB8AC3E}">
        <p14:creationId xmlns:p14="http://schemas.microsoft.com/office/powerpoint/2010/main" val="2904938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0F3B42-145C-493D-815C-BBEBABC79B97}"/>
              </a:ext>
            </a:extLst>
          </p:cNvPr>
          <p:cNvSpPr>
            <a:spLocks noGrp="1"/>
          </p:cNvSpPr>
          <p:nvPr>
            <p:ph type="body" idx="1"/>
          </p:nvPr>
        </p:nvSpPr>
        <p:spPr/>
        <p:txBody>
          <a:bodyPr/>
          <a:lstStyle/>
          <a:p>
            <a:endParaRPr lang="en-IN"/>
          </a:p>
        </p:txBody>
      </p:sp>
      <p:sp>
        <p:nvSpPr>
          <p:cNvPr id="5" name="Title 4">
            <a:extLst>
              <a:ext uri="{FF2B5EF4-FFF2-40B4-BE49-F238E27FC236}">
                <a16:creationId xmlns:a16="http://schemas.microsoft.com/office/drawing/2014/main" id="{7F479EDB-4D7B-4D4E-9F71-307D32DA662B}"/>
              </a:ext>
            </a:extLst>
          </p:cNvPr>
          <p:cNvSpPr>
            <a:spLocks noGrp="1"/>
          </p:cNvSpPr>
          <p:nvPr>
            <p:ph type="title"/>
          </p:nvPr>
        </p:nvSpPr>
        <p:spPr>
          <a:xfrm>
            <a:off x="680322" y="2869895"/>
            <a:ext cx="7402133" cy="1090788"/>
          </a:xfrm>
        </p:spPr>
        <p:txBody>
          <a:bodyPr>
            <a:noAutofit/>
          </a:bodyPr>
          <a:lstStyle/>
          <a:p>
            <a:r>
              <a:rPr lang="en-US" sz="8000"/>
              <a:t>THANKYOU</a:t>
            </a:r>
            <a:endParaRPr lang="en-IN" sz="8000"/>
          </a:p>
        </p:txBody>
      </p:sp>
      <p:pic>
        <p:nvPicPr>
          <p:cNvPr id="7" name="Graphic 6" descr="Smiling face with solid fill">
            <a:extLst>
              <a:ext uri="{FF2B5EF4-FFF2-40B4-BE49-F238E27FC236}">
                <a16:creationId xmlns:a16="http://schemas.microsoft.com/office/drawing/2014/main" id="{D4522AB7-E025-40B6-9E3A-60125A5350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54478" y="2869895"/>
            <a:ext cx="914400" cy="914400"/>
          </a:xfrm>
          <a:prstGeom prst="rect">
            <a:avLst/>
          </a:prstGeom>
        </p:spPr>
      </p:pic>
    </p:spTree>
    <p:extLst>
      <p:ext uri="{BB962C8B-B14F-4D97-AF65-F5344CB8AC3E}">
        <p14:creationId xmlns:p14="http://schemas.microsoft.com/office/powerpoint/2010/main" val="176242300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0</TotalTime>
  <Words>433</Words>
  <Application>Microsoft Office PowerPoint</Application>
  <PresentationFormat>Widescreen</PresentationFormat>
  <Paragraphs>41</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-apple-system</vt:lpstr>
      <vt:lpstr>Arial</vt:lpstr>
      <vt:lpstr>Calibri</vt:lpstr>
      <vt:lpstr>Times New Roman</vt:lpstr>
      <vt:lpstr>Trebuchet MS</vt:lpstr>
      <vt:lpstr>Berlin</vt:lpstr>
      <vt:lpstr>       THE HARVESTIFY Agricultural production optimization engine</vt:lpstr>
      <vt:lpstr>Agricultural production optimization engine</vt:lpstr>
      <vt:lpstr>INTRODUCTION</vt:lpstr>
      <vt:lpstr>TOOLS AND TECHNOLOGY</vt:lpstr>
      <vt:lpstr>Agriculture production optimization engine</vt:lpstr>
      <vt:lpstr>RESULT:</vt:lpstr>
      <vt:lpstr>References.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PRECISION FARMING.</dc:title>
  <dc:creator>Manish Kumar</dc:creator>
  <cp:lastModifiedBy>Manish Kumar</cp:lastModifiedBy>
  <cp:revision>2</cp:revision>
  <cp:lastPrinted>2021-11-01T03:00:36Z</cp:lastPrinted>
  <dcterms:created xsi:type="dcterms:W3CDTF">2021-10-22T01:21:28Z</dcterms:created>
  <dcterms:modified xsi:type="dcterms:W3CDTF">2024-04-09T13:20:30Z</dcterms:modified>
</cp:coreProperties>
</file>