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SXgbIrcI2Zj9TOY8+DUjoZ0kr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1D6B">
                <a:alpha val="4980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6D1D6B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1347">
                <a:alpha val="80000"/>
              </a:srgb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491347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6D1D6B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5400"/>
              <a:buFont typeface="Trebuchet MS"/>
              <a:buNone/>
              <a:defRPr sz="5400">
                <a:solidFill>
                  <a:srgbClr val="6D1D6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1D6B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6D1D6B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1347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491347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6D1D6B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873303" y="2404534"/>
            <a:ext cx="8400700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Trebuchet MS"/>
              <a:buNone/>
            </a:pPr>
            <a:r>
              <a:rPr lang="en-US" sz="6000"/>
              <a:t>Data-Driven Narratives: Excelerate Insights Unleashed</a:t>
            </a:r>
            <a:endParaRPr sz="6000"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404390" y="4543808"/>
            <a:ext cx="82467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2000"/>
              <a:t>Presented by: Ritika Baghel</a:t>
            </a:r>
            <a:endParaRPr sz="2200"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677334" y="609600"/>
            <a:ext cx="8596668" cy="87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7. Addressing Key Questions</a:t>
            </a:r>
            <a:b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677334" y="1297858"/>
            <a:ext cx="8596668" cy="5397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How many people are signed up on the platform, and how many of those have signed up for opportunities?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What are the top 10 countries learners have signed up from?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777" y="2155359"/>
            <a:ext cx="4528049" cy="141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3704" y="4241751"/>
            <a:ext cx="5456902" cy="227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579010" y="324466"/>
            <a:ext cx="9420395" cy="5994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Char char="❑"/>
            </a:pPr>
            <a:r>
              <a:rPr lang="en-US" sz="2200"/>
              <a:t>What are the cities in the US learners have signed up from?</a:t>
            </a:r>
            <a:endParaRPr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Char char="❑"/>
            </a:pPr>
            <a:r>
              <a:rPr lang="en-US" sz="2200"/>
              <a:t>Which is the most popular opportunity learners have signed up and completed 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/>
          </a:p>
          <a:p>
            <a:pPr indent="-231140" lvl="0" marL="342900" rtl="0" algn="just">
              <a:spcBef>
                <a:spcPts val="100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148" y="828314"/>
            <a:ext cx="3854246" cy="21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6383" y="3857687"/>
            <a:ext cx="4633327" cy="274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983" y="3972231"/>
            <a:ext cx="3953427" cy="263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321397" y="393590"/>
            <a:ext cx="9174589" cy="6292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What is the demographic (gender, student status, etc.) of those who have signed up and completed?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How much is the total scholarship awarded and through which opportunities?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641" y="4100052"/>
            <a:ext cx="2282611" cy="212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6827" y="3995372"/>
            <a:ext cx="4715533" cy="231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8012" y="1222975"/>
            <a:ext cx="2896004" cy="194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4570" y="1222975"/>
            <a:ext cx="3357649" cy="194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677334" y="609600"/>
            <a:ext cx="8596668" cy="98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ct val="100000"/>
              <a:buFont typeface="Arial"/>
              <a:buNone/>
            </a:pPr>
            <a:r>
              <a:rPr b="1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. User Interaction and Guidance</a:t>
            </a:r>
            <a:b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677334" y="1504335"/>
            <a:ext cx="8596668" cy="4537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Interactive Filters: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520"/>
              <a:buNone/>
            </a:pPr>
            <a:r>
              <a:rPr lang="en-US" sz="1900"/>
              <a:t>Users can customize displayed data with interactive filters, enhancing personalization</a:t>
            </a:r>
            <a:r>
              <a:rPr lang="en-US" sz="2000"/>
              <a:t>.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Drill-Down Functionality: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520"/>
              <a:buNone/>
            </a:pPr>
            <a:r>
              <a:rPr lang="en-US" sz="1900"/>
              <a:t>Users can explore specific data points in detail with drill-down options, facilitating comprehensive analysis.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Tooltip Information: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520"/>
              <a:buNone/>
            </a:pPr>
            <a:r>
              <a:rPr lang="en-US" sz="1900"/>
              <a:t>Interactive tooltips offer instant information and context, aiding quick interpretation of visual elements.</a:t>
            </a:r>
            <a:endParaRPr sz="1900"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8534" y="2402557"/>
            <a:ext cx="3534268" cy="676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677334" y="609600"/>
            <a:ext cx="8596668" cy="884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10. Impact on Decision-Making</a:t>
            </a:r>
            <a:b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677334" y="1376517"/>
            <a:ext cx="8596668" cy="503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Strategic Planning: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Insights from user engagement, geographical analysis, and opportunity preferences inform tailored offerings and regional focus.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Resource Allocation: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Understanding demographics and popular opportunities guides efficient resource allocation and scholarship distribution.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Marketing Strategies: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Identifying popular opportunities informs targeted marketing efforts, attracting more users and fostering participation.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User-Centric Improvements: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Insights into demographics and engagement patterns enable user-centric platform improvements for enhanced user experience.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677334" y="328773"/>
            <a:ext cx="8596668" cy="5712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Global Expansion: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Top countries with high sign-ups provide insights for potential global expansion strategies and targeted marketing efforts.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Enhanced User Retention: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Designing programs aligned with user interests enhances user retention and satisfaction.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❑"/>
            </a:pPr>
            <a:r>
              <a:rPr lang="en-US" sz="2000"/>
              <a:t>Financial Impact: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Scholarship program insights aid in budgeting and financial planning, demonstrating Excelerate's financial impact.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241" name="Google Shape;241;p16"/>
          <p:cNvSpPr txBox="1"/>
          <p:nvPr>
            <p:ph idx="1" type="body"/>
          </p:nvPr>
        </p:nvSpPr>
        <p:spPr>
          <a:xfrm>
            <a:off x="677334" y="1477109"/>
            <a:ext cx="8596668" cy="4564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The dashboard is vital for Excelerate, offering actionable insights that directly impact decision-making. Aligning strategies with user preferences and global trends leads to improved satisfaction and organizational success. It empowers Excelerate to be agile and responsive in meeting evolving user needs.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1070623" y="2684206"/>
            <a:ext cx="8889453" cy="2045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6000"/>
              <a:buFont typeface="Trebuchet MS"/>
              <a:buNone/>
            </a:pPr>
            <a:r>
              <a:rPr lang="en-US" sz="6000"/>
              <a:t>THANKYOU…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1. Introduction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1504335"/>
            <a:ext cx="8682976" cy="4537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Objective: Provide insights into user engagement and opportunities on the Excelerate platform using visuals.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Excelerate platform aims to empower individuals through learning opportunities, and understanding user engagement is crucial for its success.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created Excelerate dashboard serves as a valuable tool for understanding user engagement and guiding platform development.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By leveraging these insights, Excelerate can continue to empower learners, bridge the skill gap, and make a lasting impact.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Join us as we explore the purpose and significance of the Excelerate Dashboard in delivering valuable insights.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2. Dashboard Overview</a:t>
            </a:r>
            <a:endParaRPr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1524001"/>
            <a:ext cx="8850124" cy="451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Excelerate Dashboard is a comprehensive platform designed to provide actionable insights for Excelerate's strategic growth.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data-driven dashboard presented here offers valuable insights into user sign-ups, geographical distribution, opportunity preferences, demographics, and scholarship awards, painting a comprehensive picture of platform activity.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Let's take a closer look at the key aspects that make up this powerful dashboard.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dashboard aims to deliver not just data but a compelling narrative, guiding decisions for Excelerate's success.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6" y="0"/>
            <a:ext cx="121750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3. Key Decisions and Design Choices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1567543"/>
            <a:ext cx="8596668" cy="4680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00050" rtl="0" algn="just">
              <a:spcBef>
                <a:spcPts val="0"/>
              </a:spcBef>
              <a:spcAft>
                <a:spcPts val="0"/>
              </a:spcAft>
              <a:buSzPts val="1760"/>
              <a:buFont typeface="Trebuchet MS"/>
              <a:buAutoNum type="romanLcPeriod"/>
            </a:pP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Selection:</a:t>
            </a:r>
            <a:endParaRPr b="0" i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>
                <a:solidFill>
                  <a:schemeClr val="dk1"/>
                </a:solidFill>
              </a:rPr>
              <a:t>Careful selection of visualizations to effectively convey complex data.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>
                <a:solidFill>
                  <a:schemeClr val="dk1"/>
                </a:solidFill>
              </a:rPr>
              <a:t>Strategic use of charts, graphs, and tables to represent diverse data points.</a:t>
            </a:r>
            <a:endParaRPr/>
          </a:p>
          <a:p>
            <a:pPr indent="-400050" lvl="0" marL="400050" rtl="0" algn="just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AutoNum type="romanLcPeriod"/>
            </a:pPr>
            <a:r>
              <a:rPr b="1" i="0" lang="en-US" sz="2200">
                <a:solidFill>
                  <a:schemeClr val="dk1"/>
                </a:solidFill>
              </a:rPr>
              <a:t>Interactivity Features:</a:t>
            </a:r>
            <a:endParaRPr b="0" i="0" sz="2200">
              <a:solidFill>
                <a:schemeClr val="dk1"/>
              </a:solidFill>
            </a:endParaRPr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>
                <a:solidFill>
                  <a:schemeClr val="dk1"/>
                </a:solidFill>
              </a:rPr>
              <a:t>Incorporation of interactive elements for a dynamic user experience.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>
                <a:solidFill>
                  <a:schemeClr val="dk1"/>
                </a:solidFill>
              </a:rPr>
              <a:t>User-friendly features allowing stakeholders to explore data based on specific parameters.</a:t>
            </a:r>
            <a:endParaRPr/>
          </a:p>
          <a:p>
            <a:pPr indent="-400050" lvl="0" marL="400050" rtl="0" algn="just">
              <a:spcBef>
                <a:spcPts val="1000"/>
              </a:spcBef>
              <a:spcAft>
                <a:spcPts val="0"/>
              </a:spcAft>
              <a:buSzPts val="1760"/>
              <a:buFont typeface="Trebuchet MS"/>
              <a:buAutoNum type="romanLcPeriod"/>
            </a:pPr>
            <a:r>
              <a:rPr b="1" i="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Palette and Theme:</a:t>
            </a:r>
            <a:endParaRPr b="0" i="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>
                <a:solidFill>
                  <a:schemeClr val="dk1"/>
                </a:solidFill>
              </a:rPr>
              <a:t>Thoughtful choice of colour palette and theme to enhance visual appeal.</a:t>
            </a:r>
            <a:endParaRPr/>
          </a:p>
          <a:p>
            <a:pPr indent="-285750" lvl="1" marL="742950" rtl="0" algn="just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>
                <a:solidFill>
                  <a:schemeClr val="dk1"/>
                </a:solidFill>
              </a:rPr>
              <a:t>Consistent design elements for a cohesive and professional appearance.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002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4. Challenges Faced</a:t>
            </a:r>
            <a:b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176729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and Preparation: 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Transforming raw data into a usable format for visualization can be time-consuming and require specialized skills.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the Right Visualizations: 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the most appropriate chart types to effectively represent complex data and avoid misinterpretations can be challenging.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0"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Overload and Clutter: </a:t>
            </a:r>
            <a:endParaRPr/>
          </a:p>
          <a:p>
            <a:pPr indent="0" lvl="1" marL="40005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Balancing the amount of information displayed with clarity and user-friendliness is crucial to avoid overwhelming users.</a:t>
            </a:r>
            <a:endParaRPr b="0"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36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5. Solutions Implemented</a:t>
            </a:r>
            <a:b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1668977"/>
            <a:ext cx="8596668" cy="3876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Data Cleaning and Preparation: </a:t>
            </a:r>
            <a:endParaRPr/>
          </a:p>
          <a:p>
            <a:pPr indent="0" lvl="1" marL="4572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Standardize processes- Establish clear and documented procedures for data cleaning to ensure consistency and reduce errors.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Choosing the Right Visualizations: </a:t>
            </a:r>
            <a:endParaRPr/>
          </a:p>
          <a:p>
            <a:pPr indent="0" lvl="1" marL="4572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Match the visualization to the data- Choose chart types that are well-suited to the type of data.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2400"/>
              <a:t>Information Overload and Clutter: </a:t>
            </a:r>
            <a:endParaRPr/>
          </a:p>
          <a:p>
            <a:pPr indent="0" lvl="1" marL="457200" rtl="0" algn="just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/>
              <a:t>Prioritize the most important information- Identify the key insights you want to convey and prioritize them on the dashboard.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887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ct val="100000"/>
              <a:buFont typeface="Arial"/>
              <a:buNone/>
            </a:pPr>
            <a: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6. Insights Derived</a:t>
            </a:r>
            <a:br>
              <a:rPr b="1" i="0" lang="en-US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599769" y="1189704"/>
            <a:ext cx="8770373" cy="56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User Engagement: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	</a:t>
            </a:r>
            <a:r>
              <a:rPr lang="en-US"/>
              <a:t>Over </a:t>
            </a:r>
            <a:r>
              <a:rPr b="1" lang="en-US"/>
              <a:t>27.5k </a:t>
            </a:r>
            <a:r>
              <a:rPr lang="en-US"/>
              <a:t>users registered.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r>
              <a:rPr b="1" lang="en-US"/>
              <a:t>11k</a:t>
            </a:r>
            <a:r>
              <a:rPr lang="en-US"/>
              <a:t> active participants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Global Reach: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The top 10 countries for sign-ups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India, Nigeria, the United States, Pakistan, Ghana, Egypt, Bangladesh, Kenya, 	Vietnam, and Nepal, showcasing a diverse and global user base.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Regional Engagement in the US: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High sign-ups in cities like Chesterfield, Chicago, Maryland Heights, Naperville, 	and 	Saint Charles.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Opportunity Preferences: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r>
              <a:rPr b="1" lang="en-US"/>
              <a:t>Data Visualization</a:t>
            </a:r>
            <a:r>
              <a:rPr lang="en-US"/>
              <a:t>" is the most </a:t>
            </a:r>
            <a:r>
              <a:rPr i="1" lang="en-US"/>
              <a:t>popular opportunity </a:t>
            </a:r>
            <a:r>
              <a:rPr lang="en-US"/>
              <a:t>for sign-ups.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"Statement Purpose </a:t>
            </a:r>
            <a:r>
              <a:rPr b="1" lang="en-US"/>
              <a:t>SOP Writing Workshop</a:t>
            </a:r>
            <a:r>
              <a:rPr lang="en-US"/>
              <a:t>" is the </a:t>
            </a:r>
            <a:r>
              <a:rPr i="1" lang="en-US"/>
              <a:t>least popular.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"</a:t>
            </a:r>
            <a:r>
              <a:rPr b="1" lang="en-US"/>
              <a:t>DataVisualization</a:t>
            </a:r>
            <a:r>
              <a:rPr lang="en-US"/>
              <a:t>" exhibits the </a:t>
            </a:r>
            <a:r>
              <a:rPr i="1" lang="en-US"/>
              <a:t>highest completion rate</a:t>
            </a:r>
            <a:r>
              <a:rPr lang="en-US"/>
              <a:t>, indicating strong       	effectiveness and user interest.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353961" y="678095"/>
            <a:ext cx="9045678" cy="5363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Demographic Diversity: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Over 45.32% of learners who complete the opportunity are enrolled in graduate 	programs. and 40% of learners who complete the opportunity are 	undergraduates.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Gender Disparities in Participation: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	</a:t>
            </a:r>
            <a:r>
              <a:rPr b="1" lang="en-US"/>
              <a:t>60% of males </a:t>
            </a:r>
            <a:r>
              <a:rPr lang="en-US"/>
              <a:t>sign up for opportunities, compared to </a:t>
            </a:r>
            <a:r>
              <a:rPr b="1" lang="en-US"/>
              <a:t>39% of females.</a:t>
            </a:r>
            <a:r>
              <a:rPr lang="en-US"/>
              <a:t>		However, completion rates show more balanced participation: </a:t>
            </a:r>
            <a:r>
              <a:rPr b="1" lang="en-US"/>
              <a:t>42.58% for 	females </a:t>
            </a:r>
            <a:r>
              <a:rPr lang="en-US"/>
              <a:t>	and </a:t>
            </a:r>
            <a:r>
              <a:rPr b="1" lang="en-US"/>
              <a:t>51% for males.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❑"/>
            </a:pPr>
            <a:r>
              <a:rPr lang="en-US"/>
              <a:t>Scholarship Impact: </a:t>
            </a:r>
            <a:endParaRPr/>
          </a:p>
          <a:p>
            <a:pPr indent="0" lvl="1" marL="400050" rtl="0" algn="just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Approximately </a:t>
            </a:r>
            <a:r>
              <a:rPr b="1" lang="en-US" sz="1800"/>
              <a:t>3 million </a:t>
            </a:r>
            <a:r>
              <a:rPr lang="en-US" sz="1800"/>
              <a:t>in scholarship awards are distributed across various opportunities.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Viole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2024-02-02T14:59:12Z</dcterms:created>
  <dc:creator>Parvathy Siju</dc:creator>
</cp:coreProperties>
</file>