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PT Sans Narrow"/>
      <p:regular r:id="rId29"/>
      <p:bold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TSansNarrow-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regular.fntdata"/><Relationship Id="rId30" Type="http://schemas.openxmlformats.org/officeDocument/2006/relationships/font" Target="fonts/PTSansNarrow-bold.fntdata"/><Relationship Id="rId11" Type="http://schemas.openxmlformats.org/officeDocument/2006/relationships/slide" Target="slides/slide6.xml"/><Relationship Id="rId33" Type="http://schemas.openxmlformats.org/officeDocument/2006/relationships/font" Target="fonts/OpenSans-italic.fntdata"/><Relationship Id="rId10" Type="http://schemas.openxmlformats.org/officeDocument/2006/relationships/slide" Target="slides/slide5.xml"/><Relationship Id="rId32"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f1a21f70c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f1a21f70c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f1a21f70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f1a21f70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f1a21f70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f1a21f70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f1a21f70c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f1a21f70c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764dd339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764dd339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f1a21f70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f1a21f70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f1a21f70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f1a21f70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f1a21f70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f1a21f70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f1a21f70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f1a21f70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f1a21f70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f1a21f70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f1a21f70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f1a21f70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764dd339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764dd339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764dd339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764dd339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cf1a21f70c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cf1a21f70c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cf1a21f70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cf1a21f70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764dd339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764dd339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764dd339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764dd339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f1a21f70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f1a21f70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764dd33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764dd33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f1a21f70c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f1a21f70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f1a21f70c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f1a21f70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f1a21f70c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f1a21f70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rive.google.com/file/d/1Vg7vsrP3EBybcgbJolXDq_iYFtCHrGVa/view?usp=sharing" TargetMode="External"/><Relationship Id="rId4" Type="http://schemas.openxmlformats.org/officeDocument/2006/relationships/hyperlink" Target="https://colab.research.google.com/drive/1Kgrik-wjM9AEl0QGkpRoMKh9Tv_gRKzG?usp=shar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rive.google.com/file/d/10WZ4xVNUtw0xN0EqCMPDmqGRRQWyvWla/view?usp=sharing" TargetMode="External"/><Relationship Id="rId4" Type="http://schemas.openxmlformats.org/officeDocument/2006/relationships/hyperlink" Target="https://colab.research.google.com/drive/1-47bHuK3wj-7clZLfGf4HqisbANKBnMC?usp=shar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towardsdatascience.com/how-to-build-your-own-chatbot-using-deep-learning-bb41f970e281" TargetMode="External"/><Relationship Id="rId4" Type="http://schemas.openxmlformats.org/officeDocument/2006/relationships/hyperlink" Target="https://www.researchgate.net/publication/323587007_Deep_Learning_Based_Chatbot_Models#pf27" TargetMode="External"/><Relationship Id="rId5" Type="http://schemas.openxmlformats.org/officeDocument/2006/relationships/hyperlink" Target="https://heartbeat.fritz.ai/building-a-conversational-chatbot-with-nltk-and-tensorflow-part-1-f452ce1756e5" TargetMode="External"/><Relationship Id="rId6" Type="http://schemas.openxmlformats.org/officeDocument/2006/relationships/hyperlink" Target="https://medium.com/swlh/a-chatbot-in-python-using-nltk-938a37a9eac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rive.google.com/file/d/1Vg7vsrP3EBybcgbJolXDq_iYFtCHrGVa/view?usp=sharing" TargetMode="External"/><Relationship Id="rId4" Type="http://schemas.openxmlformats.org/officeDocument/2006/relationships/hyperlink" Target="https://colab.research.google.com/drive/1kaa-4KIJ-dPhGN6OkDyCCIgNswcbU-tG?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Chatbots for Mental Health</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RITIKA GARG</a:t>
            </a:r>
            <a:endParaRPr/>
          </a:p>
          <a:p>
            <a:pPr indent="0" lvl="0" marL="0" rtl="0" algn="ctr">
              <a:spcBef>
                <a:spcPts val="0"/>
              </a:spcBef>
              <a:spcAft>
                <a:spcPts val="0"/>
              </a:spcAft>
              <a:buNone/>
            </a:pPr>
            <a:r>
              <a:rPr lang="en"/>
              <a:t>2018B3A70258H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3202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for the Sequential Model</a:t>
            </a:r>
            <a:endParaRPr/>
          </a:p>
        </p:txBody>
      </p:sp>
      <p:pic>
        <p:nvPicPr>
          <p:cNvPr id="122" name="Google Shape;122;p22"/>
          <p:cNvPicPr preferRelativeResize="0"/>
          <p:nvPr/>
        </p:nvPicPr>
        <p:blipFill>
          <a:blip r:embed="rId3">
            <a:alphaModFix/>
          </a:blip>
          <a:stretch>
            <a:fillRect/>
          </a:stretch>
        </p:blipFill>
        <p:spPr>
          <a:xfrm>
            <a:off x="311713" y="1027675"/>
            <a:ext cx="7172325" cy="1516100"/>
          </a:xfrm>
          <a:prstGeom prst="rect">
            <a:avLst/>
          </a:prstGeom>
          <a:noFill/>
          <a:ln>
            <a:noFill/>
          </a:ln>
        </p:spPr>
      </p:pic>
      <p:pic>
        <p:nvPicPr>
          <p:cNvPr id="123" name="Google Shape;123;p22"/>
          <p:cNvPicPr preferRelativeResize="0"/>
          <p:nvPr/>
        </p:nvPicPr>
        <p:blipFill>
          <a:blip r:embed="rId4">
            <a:alphaModFix/>
          </a:blip>
          <a:stretch>
            <a:fillRect/>
          </a:stretch>
        </p:blipFill>
        <p:spPr>
          <a:xfrm>
            <a:off x="311700" y="2627350"/>
            <a:ext cx="8839203" cy="321540"/>
          </a:xfrm>
          <a:prstGeom prst="rect">
            <a:avLst/>
          </a:prstGeom>
          <a:noFill/>
          <a:ln>
            <a:noFill/>
          </a:ln>
        </p:spPr>
      </p:pic>
      <p:pic>
        <p:nvPicPr>
          <p:cNvPr id="124" name="Google Shape;124;p22"/>
          <p:cNvPicPr preferRelativeResize="0"/>
          <p:nvPr/>
        </p:nvPicPr>
        <p:blipFill>
          <a:blip r:embed="rId5">
            <a:alphaModFix/>
          </a:blip>
          <a:stretch>
            <a:fillRect/>
          </a:stretch>
        </p:blipFill>
        <p:spPr>
          <a:xfrm>
            <a:off x="306950" y="3032465"/>
            <a:ext cx="7181850" cy="1504950"/>
          </a:xfrm>
          <a:prstGeom prst="rect">
            <a:avLst/>
          </a:prstGeom>
          <a:noFill/>
          <a:ln>
            <a:noFill/>
          </a:ln>
        </p:spPr>
      </p:pic>
      <p:pic>
        <p:nvPicPr>
          <p:cNvPr id="125" name="Google Shape;125;p22"/>
          <p:cNvPicPr preferRelativeResize="0"/>
          <p:nvPr/>
        </p:nvPicPr>
        <p:blipFill>
          <a:blip r:embed="rId4">
            <a:alphaModFix/>
          </a:blip>
          <a:stretch>
            <a:fillRect/>
          </a:stretch>
        </p:blipFill>
        <p:spPr>
          <a:xfrm>
            <a:off x="311700" y="4621000"/>
            <a:ext cx="8839203" cy="3215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idx="1" type="body"/>
          </p:nvPr>
        </p:nvSpPr>
        <p:spPr>
          <a:xfrm>
            <a:off x="311700" y="677500"/>
            <a:ext cx="8520600" cy="395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358"/>
              <a:buNone/>
            </a:pPr>
            <a:r>
              <a:rPr lang="en" sz="1550"/>
              <a:t>2.	GRU Neural Network Model.</a:t>
            </a:r>
            <a:endParaRPr sz="1550"/>
          </a:p>
          <a:p>
            <a:pPr indent="0" lvl="0" marL="457200" rtl="0" algn="l">
              <a:spcBef>
                <a:spcPts val="1200"/>
              </a:spcBef>
              <a:spcAft>
                <a:spcPts val="0"/>
              </a:spcAft>
              <a:buSzPts val="358"/>
              <a:buNone/>
            </a:pPr>
            <a:r>
              <a:rPr lang="en" sz="1550"/>
              <a:t>The RNN model is not used very frequently because of the vanishing gradient problem, which can be resolved by using the Gated Recurrent Units (GRU) in the activation function of the model trained.</a:t>
            </a:r>
            <a:endParaRPr sz="1550"/>
          </a:p>
          <a:p>
            <a:pPr indent="0" lvl="0" marL="457200" rtl="0" algn="l">
              <a:spcBef>
                <a:spcPts val="1200"/>
              </a:spcBef>
              <a:spcAft>
                <a:spcPts val="0"/>
              </a:spcAft>
              <a:buSzPts val="358"/>
              <a:buNone/>
            </a:pPr>
            <a:r>
              <a:rPr lang="en" sz="1550"/>
              <a:t>A JSON file consisting of tags, questions and responses on mental health problems was used as the dataset to train the model. </a:t>
            </a:r>
            <a:endParaRPr sz="1550"/>
          </a:p>
          <a:p>
            <a:pPr indent="0" lvl="0" marL="457200" rtl="0" algn="l">
              <a:spcBef>
                <a:spcPts val="1200"/>
              </a:spcBef>
              <a:spcAft>
                <a:spcPts val="0"/>
              </a:spcAft>
              <a:buSzPts val="358"/>
              <a:buNone/>
            </a:pPr>
            <a:r>
              <a:rPr lang="en" sz="1550"/>
              <a:t>The link to the dataset is given below-</a:t>
            </a:r>
            <a:endParaRPr sz="1550"/>
          </a:p>
          <a:p>
            <a:pPr indent="0" lvl="0" marL="457200" rtl="0" algn="l">
              <a:spcBef>
                <a:spcPts val="1200"/>
              </a:spcBef>
              <a:spcAft>
                <a:spcPts val="0"/>
              </a:spcAft>
              <a:buSzPts val="358"/>
              <a:buNone/>
            </a:pPr>
            <a:r>
              <a:rPr lang="en" sz="1450" u="sng">
                <a:solidFill>
                  <a:schemeClr val="hlink"/>
                </a:solidFill>
                <a:hlinkClick r:id="rId3"/>
              </a:rPr>
              <a:t>https://drive.google.com/file/d/1Vg7vsrP3EBybcgbJolXDq_iYFtCHrGVa/view?usp=sharing</a:t>
            </a:r>
            <a:endParaRPr sz="1450"/>
          </a:p>
          <a:p>
            <a:pPr indent="0" lvl="0" marL="457200" rtl="0" algn="l">
              <a:spcBef>
                <a:spcPts val="1200"/>
              </a:spcBef>
              <a:spcAft>
                <a:spcPts val="0"/>
              </a:spcAft>
              <a:buSzPts val="358"/>
              <a:buNone/>
            </a:pPr>
            <a:r>
              <a:rPr lang="en" sz="1550"/>
              <a:t>The link to the chatbot colab file is given below-</a:t>
            </a:r>
            <a:endParaRPr sz="1550"/>
          </a:p>
          <a:p>
            <a:pPr indent="0" lvl="0" marL="457200" rtl="0" algn="l">
              <a:spcBef>
                <a:spcPts val="1200"/>
              </a:spcBef>
              <a:spcAft>
                <a:spcPts val="0"/>
              </a:spcAft>
              <a:buSzPts val="358"/>
              <a:buNone/>
            </a:pPr>
            <a:r>
              <a:rPr lang="en" sz="1450" u="sng">
                <a:solidFill>
                  <a:schemeClr val="hlink"/>
                </a:solidFill>
                <a:hlinkClick r:id="rId4"/>
              </a:rPr>
              <a:t>https://colab.research.google.com/drive/1Kgrik-wjM9AEl0QGkpRoMKh9Tv_gRKzG?usp=sharing</a:t>
            </a:r>
            <a:endParaRPr sz="1450"/>
          </a:p>
          <a:p>
            <a:pPr indent="0" lvl="0" marL="457200" rtl="0" algn="l">
              <a:spcBef>
                <a:spcPts val="1200"/>
              </a:spcBef>
              <a:spcAft>
                <a:spcPts val="0"/>
              </a:spcAft>
              <a:buSzPts val="358"/>
              <a:buNone/>
            </a:pPr>
            <a:r>
              <a:t/>
            </a:r>
            <a:endParaRPr sz="1550"/>
          </a:p>
          <a:p>
            <a:pPr indent="0" lvl="0" marL="457200" rtl="0" algn="l">
              <a:spcBef>
                <a:spcPts val="1200"/>
              </a:spcBef>
              <a:spcAft>
                <a:spcPts val="0"/>
              </a:spcAft>
              <a:buSzPts val="358"/>
              <a:buNone/>
            </a:pPr>
            <a:r>
              <a:t/>
            </a:r>
            <a:endParaRPr/>
          </a:p>
          <a:p>
            <a:pPr indent="0" lvl="0" marL="0" rtl="0" algn="l">
              <a:spcBef>
                <a:spcPts val="1200"/>
              </a:spcBef>
              <a:spcAft>
                <a:spcPts val="1200"/>
              </a:spcAft>
              <a:buSzPts val="358"/>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Summary</a:t>
            </a:r>
            <a:endParaRPr/>
          </a:p>
        </p:txBody>
      </p:sp>
      <p:pic>
        <p:nvPicPr>
          <p:cNvPr id="136" name="Google Shape;136;p24"/>
          <p:cNvPicPr preferRelativeResize="0"/>
          <p:nvPr/>
        </p:nvPicPr>
        <p:blipFill>
          <a:blip r:embed="rId3">
            <a:alphaModFix/>
          </a:blip>
          <a:stretch>
            <a:fillRect/>
          </a:stretch>
        </p:blipFill>
        <p:spPr>
          <a:xfrm>
            <a:off x="1520925" y="1410325"/>
            <a:ext cx="5751875" cy="3014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Accuracy and Loss Statistics</a:t>
            </a:r>
            <a:endParaRPr/>
          </a:p>
        </p:txBody>
      </p:sp>
      <p:sp>
        <p:nvSpPr>
          <p:cNvPr id="142" name="Google Shape;142;p25"/>
          <p:cNvSpPr txBox="1"/>
          <p:nvPr>
            <p:ph idx="1" type="body"/>
          </p:nvPr>
        </p:nvSpPr>
        <p:spPr>
          <a:xfrm>
            <a:off x="311700" y="11524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trained the model to get an accuracy of 84.62%.  </a:t>
            </a:r>
            <a:endParaRPr/>
          </a:p>
        </p:txBody>
      </p:sp>
      <p:pic>
        <p:nvPicPr>
          <p:cNvPr id="143" name="Google Shape;143;p25"/>
          <p:cNvPicPr preferRelativeResize="0"/>
          <p:nvPr/>
        </p:nvPicPr>
        <p:blipFill>
          <a:blip r:embed="rId3">
            <a:alphaModFix/>
          </a:blip>
          <a:stretch>
            <a:fillRect/>
          </a:stretch>
        </p:blipFill>
        <p:spPr>
          <a:xfrm>
            <a:off x="1509413" y="1769800"/>
            <a:ext cx="6125175" cy="2958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140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for GRU Model</a:t>
            </a:r>
            <a:endParaRPr/>
          </a:p>
        </p:txBody>
      </p:sp>
      <p:pic>
        <p:nvPicPr>
          <p:cNvPr id="149" name="Google Shape;149;p26"/>
          <p:cNvPicPr preferRelativeResize="0"/>
          <p:nvPr/>
        </p:nvPicPr>
        <p:blipFill>
          <a:blip r:embed="rId3">
            <a:alphaModFix/>
          </a:blip>
          <a:stretch>
            <a:fillRect/>
          </a:stretch>
        </p:blipFill>
        <p:spPr>
          <a:xfrm>
            <a:off x="311700" y="848236"/>
            <a:ext cx="6601599" cy="1338825"/>
          </a:xfrm>
          <a:prstGeom prst="rect">
            <a:avLst/>
          </a:prstGeom>
          <a:noFill/>
          <a:ln>
            <a:noFill/>
          </a:ln>
        </p:spPr>
      </p:pic>
      <p:pic>
        <p:nvPicPr>
          <p:cNvPr id="150" name="Google Shape;150;p26"/>
          <p:cNvPicPr preferRelativeResize="0"/>
          <p:nvPr/>
        </p:nvPicPr>
        <p:blipFill>
          <a:blip r:embed="rId4">
            <a:alphaModFix/>
          </a:blip>
          <a:stretch>
            <a:fillRect/>
          </a:stretch>
        </p:blipFill>
        <p:spPr>
          <a:xfrm>
            <a:off x="311700" y="2311500"/>
            <a:ext cx="8679899" cy="323925"/>
          </a:xfrm>
          <a:prstGeom prst="rect">
            <a:avLst/>
          </a:prstGeom>
          <a:noFill/>
          <a:ln>
            <a:noFill/>
          </a:ln>
        </p:spPr>
      </p:pic>
      <p:pic>
        <p:nvPicPr>
          <p:cNvPr id="151" name="Google Shape;151;p26"/>
          <p:cNvPicPr preferRelativeResize="0"/>
          <p:nvPr/>
        </p:nvPicPr>
        <p:blipFill>
          <a:blip r:embed="rId5">
            <a:alphaModFix/>
          </a:blip>
          <a:stretch>
            <a:fillRect/>
          </a:stretch>
        </p:blipFill>
        <p:spPr>
          <a:xfrm>
            <a:off x="311700" y="2759875"/>
            <a:ext cx="6601600" cy="1552575"/>
          </a:xfrm>
          <a:prstGeom prst="rect">
            <a:avLst/>
          </a:prstGeom>
          <a:noFill/>
          <a:ln>
            <a:noFill/>
          </a:ln>
        </p:spPr>
      </p:pic>
      <p:pic>
        <p:nvPicPr>
          <p:cNvPr id="152" name="Google Shape;152;p26"/>
          <p:cNvPicPr preferRelativeResize="0"/>
          <p:nvPr/>
        </p:nvPicPr>
        <p:blipFill>
          <a:blip r:embed="rId6">
            <a:alphaModFix/>
          </a:blip>
          <a:stretch>
            <a:fillRect/>
          </a:stretch>
        </p:blipFill>
        <p:spPr>
          <a:xfrm>
            <a:off x="311700" y="4492825"/>
            <a:ext cx="6049509" cy="360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idx="1" type="body"/>
          </p:nvPr>
        </p:nvSpPr>
        <p:spPr>
          <a:xfrm>
            <a:off x="311700" y="829600"/>
            <a:ext cx="8520600" cy="37395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3. In order to create a more accurate Generative chatbot, we can use NLTK Library  along with Cosine Similarity and TF-IDF to train the chatbot. </a:t>
            </a:r>
            <a:endParaRPr/>
          </a:p>
          <a:p>
            <a:pPr indent="0" lvl="0" marL="0" rtl="0" algn="l">
              <a:spcBef>
                <a:spcPts val="1200"/>
              </a:spcBef>
              <a:spcAft>
                <a:spcPts val="0"/>
              </a:spcAft>
              <a:buNone/>
            </a:pPr>
            <a:r>
              <a:rPr lang="en"/>
              <a:t>For this model, a CSV file consisting of Questions and Responses related to mental health issues was used as the dataset for the chatbot. The dataset consists of 98 Q/As divided in 3 columns- Question_ID, Questions and Responses. </a:t>
            </a:r>
            <a:endParaRPr/>
          </a:p>
          <a:p>
            <a:pPr indent="0" lvl="0" marL="0" rtl="0" algn="l">
              <a:spcBef>
                <a:spcPts val="1200"/>
              </a:spcBef>
              <a:spcAft>
                <a:spcPts val="0"/>
              </a:spcAft>
              <a:buNone/>
            </a:pPr>
            <a:r>
              <a:rPr lang="en"/>
              <a:t>The link to the dataset is given below-</a:t>
            </a:r>
            <a:endParaRPr/>
          </a:p>
          <a:p>
            <a:pPr indent="0" lvl="0" marL="0" rtl="0" algn="l">
              <a:spcBef>
                <a:spcPts val="1200"/>
              </a:spcBef>
              <a:spcAft>
                <a:spcPts val="0"/>
              </a:spcAft>
              <a:buNone/>
            </a:pPr>
            <a:r>
              <a:rPr lang="en" sz="1583" u="sng">
                <a:solidFill>
                  <a:schemeClr val="hlink"/>
                </a:solidFill>
                <a:hlinkClick r:id="rId3"/>
              </a:rPr>
              <a:t>https://drive.google.com/file/d/10WZ4xVNUtw0xN0EqCMPDmqGRRQWyvWla/view?usp=sharing</a:t>
            </a:r>
            <a:endParaRPr sz="1583"/>
          </a:p>
          <a:p>
            <a:pPr indent="0" lvl="0" marL="0" rtl="0" algn="l">
              <a:spcBef>
                <a:spcPts val="1200"/>
              </a:spcBef>
              <a:spcAft>
                <a:spcPts val="0"/>
              </a:spcAft>
              <a:buNone/>
            </a:pPr>
            <a:r>
              <a:rPr lang="en"/>
              <a:t>The link to the chatbot colab file is given below-</a:t>
            </a:r>
            <a:endParaRPr/>
          </a:p>
          <a:p>
            <a:pPr indent="0" lvl="0" marL="0" rtl="0" algn="l">
              <a:spcBef>
                <a:spcPts val="1200"/>
              </a:spcBef>
              <a:spcAft>
                <a:spcPts val="1200"/>
              </a:spcAft>
              <a:buNone/>
            </a:pPr>
            <a:r>
              <a:rPr lang="en" sz="1550" u="sng">
                <a:solidFill>
                  <a:schemeClr val="hlink"/>
                </a:solidFill>
                <a:hlinkClick r:id="rId4"/>
              </a:rPr>
              <a:t>https://colab.research.google.com/drive/1-47bHuK3wj-7clZLfGf4HqisbANKBnMC?usp=sharing</a:t>
            </a:r>
            <a:endParaRPr sz="1550" u="sng"/>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Involved in the Chatbot</a:t>
            </a:r>
            <a:endParaRPr/>
          </a:p>
        </p:txBody>
      </p:sp>
      <p:pic>
        <p:nvPicPr>
          <p:cNvPr id="163" name="Google Shape;163;p28"/>
          <p:cNvPicPr preferRelativeResize="0"/>
          <p:nvPr/>
        </p:nvPicPr>
        <p:blipFill>
          <a:blip r:embed="rId3">
            <a:alphaModFix/>
          </a:blip>
          <a:stretch>
            <a:fillRect/>
          </a:stretch>
        </p:blipFill>
        <p:spPr>
          <a:xfrm>
            <a:off x="525875" y="1533300"/>
            <a:ext cx="8092250" cy="2676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Cosine Similarity and TF-IDF</a:t>
            </a:r>
            <a:endParaRPr/>
          </a:p>
        </p:txBody>
      </p:sp>
      <p:sp>
        <p:nvSpPr>
          <p:cNvPr id="169" name="Google Shape;169;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Cosine Similarity is a measure of similarity between two vectors. It returns a value that is computed by taking the dot product and dividing that by the product of their norms between two vectors.</a:t>
            </a:r>
            <a:endParaRPr/>
          </a:p>
          <a:p>
            <a:pPr indent="457200" lvl="0" marL="0" rtl="0" algn="l">
              <a:spcBef>
                <a:spcPts val="1200"/>
              </a:spcBef>
              <a:spcAft>
                <a:spcPts val="0"/>
              </a:spcAft>
              <a:buNone/>
            </a:pPr>
            <a:r>
              <a:rPr b="1" lang="en" sz="1600">
                <a:solidFill>
                  <a:srgbClr val="292929"/>
                </a:solidFill>
                <a:highlight>
                  <a:srgbClr val="FFFFFF"/>
                </a:highlight>
                <a:latin typeface="Georgia"/>
                <a:ea typeface="Georgia"/>
                <a:cs typeface="Georgia"/>
                <a:sym typeface="Georgia"/>
              </a:rPr>
              <a:t>Cosine Similarity (a, b) = Dot product(a, b) / ||a|| * ||b||</a:t>
            </a:r>
            <a:endParaRPr b="1" sz="1600">
              <a:solidFill>
                <a:srgbClr val="292929"/>
              </a:solidFill>
              <a:highlight>
                <a:srgbClr val="FFFFFF"/>
              </a:highlight>
              <a:latin typeface="Georgia"/>
              <a:ea typeface="Georgia"/>
              <a:cs typeface="Georgia"/>
              <a:sym typeface="Georgia"/>
            </a:endParaRPr>
          </a:p>
          <a:p>
            <a:pPr indent="-342900" lvl="0" marL="457200" rtl="0" algn="l">
              <a:spcBef>
                <a:spcPts val="1200"/>
              </a:spcBef>
              <a:spcAft>
                <a:spcPts val="0"/>
              </a:spcAft>
              <a:buSzPts val="1800"/>
              <a:buChar char="●"/>
            </a:pPr>
            <a:r>
              <a:rPr lang="en">
                <a:highlight>
                  <a:srgbClr val="FFFFFF"/>
                </a:highlight>
              </a:rPr>
              <a:t>TF is Term Frequency, scoring of the frequency of the word in the current document and idf is Inverse Document Frequency, scoring of how rare the word is across documents.Here documents means a single row.</a:t>
            </a:r>
            <a:endParaRPr>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180175"/>
            <a:ext cx="8520600" cy="642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for the NLTK Chatbot (Using Bag of Words)</a:t>
            </a:r>
            <a:endParaRPr/>
          </a:p>
        </p:txBody>
      </p:sp>
      <p:pic>
        <p:nvPicPr>
          <p:cNvPr id="175" name="Google Shape;175;p30"/>
          <p:cNvPicPr preferRelativeResize="0"/>
          <p:nvPr/>
        </p:nvPicPr>
        <p:blipFill>
          <a:blip r:embed="rId3">
            <a:alphaModFix/>
          </a:blip>
          <a:stretch>
            <a:fillRect/>
          </a:stretch>
        </p:blipFill>
        <p:spPr>
          <a:xfrm>
            <a:off x="236975" y="947850"/>
            <a:ext cx="8725823" cy="36520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1941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for the NLTK Chatbot (Using TF-IDF)</a:t>
            </a:r>
            <a:endParaRPr/>
          </a:p>
        </p:txBody>
      </p:sp>
      <p:pic>
        <p:nvPicPr>
          <p:cNvPr id="181" name="Google Shape;181;p31"/>
          <p:cNvPicPr preferRelativeResize="0"/>
          <p:nvPr/>
        </p:nvPicPr>
        <p:blipFill>
          <a:blip r:embed="rId3">
            <a:alphaModFix/>
          </a:blip>
          <a:stretch>
            <a:fillRect/>
          </a:stretch>
        </p:blipFill>
        <p:spPr>
          <a:xfrm>
            <a:off x="438025" y="975725"/>
            <a:ext cx="8267951" cy="37914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Introduction</a:t>
            </a:r>
            <a:endParaRPr/>
          </a:p>
          <a:p>
            <a:pPr indent="-342900" lvl="0" marL="457200" rtl="0" algn="l">
              <a:spcBef>
                <a:spcPts val="0"/>
              </a:spcBef>
              <a:spcAft>
                <a:spcPts val="0"/>
              </a:spcAft>
              <a:buSzPts val="1800"/>
              <a:buChar char="●"/>
            </a:pPr>
            <a:r>
              <a:rPr lang="en"/>
              <a:t>NLP for Chatbots</a:t>
            </a:r>
            <a:endParaRPr/>
          </a:p>
          <a:p>
            <a:pPr indent="-342900" lvl="0" marL="457200" rtl="0" algn="l">
              <a:spcBef>
                <a:spcPts val="0"/>
              </a:spcBef>
              <a:spcAft>
                <a:spcPts val="0"/>
              </a:spcAft>
              <a:buSzPts val="1800"/>
              <a:buChar char="●"/>
            </a:pPr>
            <a:r>
              <a:rPr lang="en"/>
              <a:t>Types of Chatbots</a:t>
            </a:r>
            <a:endParaRPr/>
          </a:p>
          <a:p>
            <a:pPr indent="-342900" lvl="0" marL="457200" rtl="0" algn="l">
              <a:spcBef>
                <a:spcPts val="0"/>
              </a:spcBef>
              <a:spcAft>
                <a:spcPts val="0"/>
              </a:spcAft>
              <a:buSzPts val="1800"/>
              <a:buChar char="●"/>
            </a:pPr>
            <a:r>
              <a:rPr lang="en"/>
              <a:t>Data Used for Training Models</a:t>
            </a:r>
            <a:endParaRPr/>
          </a:p>
          <a:p>
            <a:pPr indent="-342900" lvl="0" marL="457200" rtl="0" algn="l">
              <a:spcBef>
                <a:spcPts val="0"/>
              </a:spcBef>
              <a:spcAft>
                <a:spcPts val="0"/>
              </a:spcAft>
              <a:buSzPts val="1800"/>
              <a:buChar char="●"/>
            </a:pPr>
            <a:r>
              <a:rPr lang="en"/>
              <a:t>Models Trained to Create Chatbots</a:t>
            </a:r>
            <a:endParaRPr/>
          </a:p>
          <a:p>
            <a:pPr indent="-342900" lvl="0" marL="457200" rtl="0" algn="l">
              <a:spcBef>
                <a:spcPts val="0"/>
              </a:spcBef>
              <a:spcAft>
                <a:spcPts val="0"/>
              </a:spcAft>
              <a:buSzPts val="1800"/>
              <a:buChar char="●"/>
            </a:pPr>
            <a:r>
              <a:rPr lang="en"/>
              <a:t>Comparison between Models</a:t>
            </a:r>
            <a:endParaRPr/>
          </a:p>
          <a:p>
            <a:pPr indent="-342900" lvl="0" marL="457200" rtl="0" algn="l">
              <a:spcBef>
                <a:spcPts val="0"/>
              </a:spcBef>
              <a:spcAft>
                <a:spcPts val="0"/>
              </a:spcAft>
              <a:buSzPts val="1800"/>
              <a:buChar char="●"/>
            </a:pPr>
            <a:r>
              <a:rPr lang="en"/>
              <a:t>Conclusion</a:t>
            </a:r>
            <a:endParaRPr/>
          </a:p>
          <a:p>
            <a:pPr indent="-342900" lvl="0" marL="457200" rtl="0" algn="l">
              <a:spcBef>
                <a:spcPts val="0"/>
              </a:spcBef>
              <a:spcAft>
                <a:spcPts val="0"/>
              </a:spcAft>
              <a:buSzPts val="1800"/>
              <a:buChar char="●"/>
            </a:pPr>
            <a:r>
              <a:rPr lang="en"/>
              <a:t>References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Between the Models</a:t>
            </a:r>
            <a:endParaRPr/>
          </a:p>
        </p:txBody>
      </p:sp>
      <p:sp>
        <p:nvSpPr>
          <p:cNvPr id="187" name="Google Shape;187;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the given analysis, we can definitely say that GRU model will be preferred over the Keras model due to more accuracy and less overfitting for a rule-based chatbot.</a:t>
            </a:r>
            <a:endParaRPr/>
          </a:p>
          <a:p>
            <a:pPr indent="0" lvl="0" marL="0" rtl="0" algn="l">
              <a:spcBef>
                <a:spcPts val="1200"/>
              </a:spcBef>
              <a:spcAft>
                <a:spcPts val="0"/>
              </a:spcAft>
              <a:buNone/>
            </a:pPr>
            <a:r>
              <a:rPr lang="en"/>
              <a:t>The NLTK model will give correct responses for most of the input questions which makes it a good generative chatbot.</a:t>
            </a:r>
            <a:endParaRPr/>
          </a:p>
          <a:p>
            <a:pPr indent="0" lvl="0" marL="0" rtl="0" algn="l">
              <a:spcBef>
                <a:spcPts val="1200"/>
              </a:spcBef>
              <a:spcAft>
                <a:spcPts val="1200"/>
              </a:spcAft>
              <a:buNone/>
            </a:pPr>
            <a:r>
              <a:rPr lang="en"/>
              <a:t>Now we compare the GRU model with an Encoder-Decoder model with the following accuracy and loss plots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idx="1" type="body"/>
          </p:nvPr>
        </p:nvSpPr>
        <p:spPr>
          <a:xfrm>
            <a:off x="311700" y="3525775"/>
            <a:ext cx="8520600" cy="1043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As we can see from the above plots, the encoder-decoder has an accuracy far better than the GRU model (94.75%) with even less overfitting, therefore we would prefer that for our rule-based chatbot.</a:t>
            </a:r>
            <a:endParaRPr/>
          </a:p>
        </p:txBody>
      </p:sp>
      <p:pic>
        <p:nvPicPr>
          <p:cNvPr id="193" name="Google Shape;193;p33"/>
          <p:cNvPicPr preferRelativeResize="0"/>
          <p:nvPr/>
        </p:nvPicPr>
        <p:blipFill>
          <a:blip r:embed="rId3">
            <a:alphaModFix/>
          </a:blip>
          <a:stretch>
            <a:fillRect/>
          </a:stretch>
        </p:blipFill>
        <p:spPr>
          <a:xfrm>
            <a:off x="1600200" y="180050"/>
            <a:ext cx="5943600" cy="3124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99" name="Google Shape;199;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observe that </a:t>
            </a:r>
            <a:r>
              <a:rPr lang="en"/>
              <a:t>among</a:t>
            </a:r>
            <a:r>
              <a:rPr lang="en"/>
              <a:t> the models shown here, the NLTK chatbot would be the most suitable to create a Generative Based Chatbot model.</a:t>
            </a:r>
            <a:endParaRPr/>
          </a:p>
          <a:p>
            <a:pPr indent="-342900" lvl="0" marL="457200" rtl="0" algn="l">
              <a:spcBef>
                <a:spcPts val="0"/>
              </a:spcBef>
              <a:spcAft>
                <a:spcPts val="0"/>
              </a:spcAft>
              <a:buSzPts val="1800"/>
              <a:buChar char="●"/>
            </a:pPr>
            <a:r>
              <a:rPr lang="en"/>
              <a:t>The NLTK chatbot does not need intents pre defined in order to generate responses, and can generate responses if the user frames his/her input question differently.</a:t>
            </a:r>
            <a:endParaRPr/>
          </a:p>
          <a:p>
            <a:pPr indent="-342900" lvl="0" marL="457200" rtl="0" algn="l">
              <a:spcBef>
                <a:spcPts val="0"/>
              </a:spcBef>
              <a:spcAft>
                <a:spcPts val="0"/>
              </a:spcAft>
              <a:buSzPts val="1800"/>
              <a:buChar char="●"/>
            </a:pPr>
            <a:r>
              <a:rPr lang="en"/>
              <a:t>The Encoder-Decoder can be considered the most suitable for a Rule-Based Chatbot model.</a:t>
            </a:r>
            <a:endParaRPr/>
          </a:p>
          <a:p>
            <a:pPr indent="-342900" lvl="0" marL="457200" rtl="0" algn="l">
              <a:spcBef>
                <a:spcPts val="0"/>
              </a:spcBef>
              <a:spcAft>
                <a:spcPts val="0"/>
              </a:spcAft>
              <a:buSzPts val="1800"/>
              <a:buChar char="●"/>
            </a:pPr>
            <a:r>
              <a:rPr lang="en"/>
              <a:t>There is overfitting in the models, which can reduced by increasing the size of the dataset in order to make the chatbot model more generalised.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05" name="Google Shape;205;p3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29882" lvl="0" marL="457200" rtl="0" algn="l">
              <a:lnSpc>
                <a:spcPct val="95000"/>
              </a:lnSpc>
              <a:spcBef>
                <a:spcPts val="0"/>
              </a:spcBef>
              <a:spcAft>
                <a:spcPts val="0"/>
              </a:spcAft>
              <a:buSzPts val="1595"/>
              <a:buChar char="●"/>
            </a:pPr>
            <a:r>
              <a:rPr lang="en" sz="1595" u="sng">
                <a:solidFill>
                  <a:schemeClr val="hlink"/>
                </a:solidFill>
                <a:hlinkClick r:id="rId3"/>
              </a:rPr>
              <a:t>https://towardsdatascience.com/how-to-build-your-own-chatbot-using-deep-learning-bb41f970e281</a:t>
            </a:r>
            <a:endParaRPr sz="1595"/>
          </a:p>
          <a:p>
            <a:pPr indent="0" lvl="0" marL="457200" rtl="0" algn="l">
              <a:lnSpc>
                <a:spcPct val="95000"/>
              </a:lnSpc>
              <a:spcBef>
                <a:spcPts val="1200"/>
              </a:spcBef>
              <a:spcAft>
                <a:spcPts val="0"/>
              </a:spcAft>
              <a:buSzPts val="852"/>
              <a:buNone/>
            </a:pPr>
            <a:r>
              <a:rPr lang="en" sz="1595"/>
              <a:t>(For the Keras Model)</a:t>
            </a:r>
            <a:endParaRPr sz="1595"/>
          </a:p>
          <a:p>
            <a:pPr indent="-329882" lvl="0" marL="457200" rtl="0" algn="l">
              <a:lnSpc>
                <a:spcPct val="95000"/>
              </a:lnSpc>
              <a:spcBef>
                <a:spcPts val="1200"/>
              </a:spcBef>
              <a:spcAft>
                <a:spcPts val="0"/>
              </a:spcAft>
              <a:buSzPts val="1595"/>
              <a:buChar char="●"/>
            </a:pPr>
            <a:r>
              <a:rPr lang="en" sz="1595" u="sng">
                <a:solidFill>
                  <a:schemeClr val="hlink"/>
                </a:solidFill>
                <a:hlinkClick r:id="rId4"/>
              </a:rPr>
              <a:t>https://www.researchgate.net/publication/323587007_Deep_Learning_Based_Chatbot_Models#pf27</a:t>
            </a:r>
            <a:endParaRPr sz="1595"/>
          </a:p>
          <a:p>
            <a:pPr indent="0" lvl="0" marL="457200" rtl="0" algn="l">
              <a:lnSpc>
                <a:spcPct val="95000"/>
              </a:lnSpc>
              <a:spcBef>
                <a:spcPts val="1200"/>
              </a:spcBef>
              <a:spcAft>
                <a:spcPts val="0"/>
              </a:spcAft>
              <a:buSzPts val="852"/>
              <a:buNone/>
            </a:pPr>
            <a:r>
              <a:rPr lang="en" sz="1595" u="sng">
                <a:solidFill>
                  <a:schemeClr val="hlink"/>
                </a:solidFill>
                <a:hlinkClick r:id="rId5"/>
              </a:rPr>
              <a:t>https://heartbeat.fritz.ai/building-a-conversational-chatbot-with-nltk-and-tensorflow-part-1-f452ce1756e5</a:t>
            </a:r>
            <a:endParaRPr sz="1595"/>
          </a:p>
          <a:p>
            <a:pPr indent="0" lvl="0" marL="457200" rtl="0" algn="l">
              <a:lnSpc>
                <a:spcPct val="95000"/>
              </a:lnSpc>
              <a:spcBef>
                <a:spcPts val="1200"/>
              </a:spcBef>
              <a:spcAft>
                <a:spcPts val="0"/>
              </a:spcAft>
              <a:buSzPts val="852"/>
              <a:buNone/>
            </a:pPr>
            <a:r>
              <a:rPr lang="en" sz="1595"/>
              <a:t>(For the GRU based Chatbot)</a:t>
            </a:r>
            <a:endParaRPr sz="1595"/>
          </a:p>
          <a:p>
            <a:pPr indent="-329882" lvl="0" marL="457200" rtl="0" algn="l">
              <a:lnSpc>
                <a:spcPct val="95000"/>
              </a:lnSpc>
              <a:spcBef>
                <a:spcPts val="1200"/>
              </a:spcBef>
              <a:spcAft>
                <a:spcPts val="0"/>
              </a:spcAft>
              <a:buSzPts val="1595"/>
              <a:buChar char="●"/>
            </a:pPr>
            <a:r>
              <a:rPr lang="en" sz="1595" u="sng">
                <a:solidFill>
                  <a:schemeClr val="hlink"/>
                </a:solidFill>
                <a:hlinkClick r:id="rId6"/>
              </a:rPr>
              <a:t>https://medium.com/swlh/a-chatbot-in-python-using-nltk-938a37a9eacc</a:t>
            </a:r>
            <a:endParaRPr sz="1595"/>
          </a:p>
          <a:p>
            <a:pPr indent="0" lvl="0" marL="457200" rtl="0" algn="l">
              <a:lnSpc>
                <a:spcPct val="95000"/>
              </a:lnSpc>
              <a:spcBef>
                <a:spcPts val="1200"/>
              </a:spcBef>
              <a:spcAft>
                <a:spcPts val="1200"/>
              </a:spcAft>
              <a:buSzPts val="852"/>
              <a:buNone/>
            </a:pPr>
            <a:r>
              <a:rPr lang="en" sz="1595"/>
              <a:t>(For the NLTK Chatbot)</a:t>
            </a:r>
            <a:endParaRPr sz="159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Mental health problems have increased among people in recent times, especially during the COVID-19 pandemic. Therefore there is rising need to finding methods to help people solve these problems. Apart from professional help like therapists and doctors, technology has also helped in this field. </a:t>
            </a:r>
            <a:endParaRPr/>
          </a:p>
          <a:p>
            <a:pPr indent="0" lvl="0" marL="0" rtl="0" algn="l">
              <a:spcBef>
                <a:spcPts val="1200"/>
              </a:spcBef>
              <a:spcAft>
                <a:spcPts val="1200"/>
              </a:spcAft>
              <a:buNone/>
            </a:pPr>
            <a:r>
              <a:rPr lang="en"/>
              <a:t>One such solution is through a chatbot. The user will enter a question as input and the chatbot will give the most appropriate answer to the question as the </a:t>
            </a:r>
            <a:r>
              <a:rPr lang="en"/>
              <a:t>output</a:t>
            </a:r>
            <a:r>
              <a:rPr lang="en"/>
              <a:t>. To make the chatbot, Natural Language Processing is used along with different types of training models.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NLP for Chatbots</a:t>
            </a:r>
            <a:endParaRPr/>
          </a:p>
          <a:p>
            <a:pPr indent="0" lvl="0" marL="0" rtl="0" algn="l">
              <a:spcBef>
                <a:spcPts val="0"/>
              </a:spcBef>
              <a:spcAft>
                <a:spcPts val="0"/>
              </a:spcAft>
              <a:buNone/>
            </a:pPr>
            <a:r>
              <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en"/>
              <a:t>Tokenize-</a:t>
            </a:r>
            <a:r>
              <a:rPr lang="en"/>
              <a:t> Chopping up of text into tokens, and throwing away unnecessary characters like punctuation.</a:t>
            </a:r>
            <a:endParaRPr/>
          </a:p>
          <a:p>
            <a:pPr indent="-342900" lvl="0" marL="457200" rtl="0" algn="l">
              <a:spcBef>
                <a:spcPts val="0"/>
              </a:spcBef>
              <a:spcAft>
                <a:spcPts val="0"/>
              </a:spcAft>
              <a:buSzPts val="1800"/>
              <a:buAutoNum type="arabicPeriod"/>
            </a:pPr>
            <a:r>
              <a:rPr b="1" lang="en"/>
              <a:t>Normalisation-</a:t>
            </a:r>
            <a:r>
              <a:rPr lang="en"/>
              <a:t> Processing of text to look out for common spelling errors that might change the intent of the user’s request.</a:t>
            </a:r>
            <a:endParaRPr/>
          </a:p>
          <a:p>
            <a:pPr indent="-342900" lvl="0" marL="457200" rtl="0" algn="l">
              <a:spcBef>
                <a:spcPts val="0"/>
              </a:spcBef>
              <a:spcAft>
                <a:spcPts val="0"/>
              </a:spcAft>
              <a:buSzPts val="1800"/>
              <a:buAutoNum type="arabicPeriod"/>
            </a:pPr>
            <a:r>
              <a:rPr b="1" lang="en"/>
              <a:t>Recognising Entities-</a:t>
            </a:r>
            <a:r>
              <a:rPr lang="en"/>
              <a:t> Helps the chatbot what is being talked about- a country or object or number etc.</a:t>
            </a:r>
            <a:endParaRPr/>
          </a:p>
          <a:p>
            <a:pPr indent="-342900" lvl="0" marL="457200" rtl="0" algn="l">
              <a:spcBef>
                <a:spcPts val="0"/>
              </a:spcBef>
              <a:spcAft>
                <a:spcPts val="0"/>
              </a:spcAft>
              <a:buSzPts val="1800"/>
              <a:buAutoNum type="arabicPeriod"/>
            </a:pPr>
            <a:r>
              <a:rPr b="1" lang="en"/>
              <a:t>Dependency Parsing-</a:t>
            </a:r>
            <a:r>
              <a:rPr lang="en"/>
              <a:t>Splitting of sentences into nouns, verbs and other constituent objects, which would help understanding the user’s request and respond to it appropriately.</a:t>
            </a:r>
            <a:endParaRPr/>
          </a:p>
          <a:p>
            <a:pPr indent="-342900" lvl="0" marL="457200" rtl="0" algn="l">
              <a:spcBef>
                <a:spcPts val="0"/>
              </a:spcBef>
              <a:spcAft>
                <a:spcPts val="0"/>
              </a:spcAft>
              <a:buSzPts val="1800"/>
              <a:buAutoNum type="arabicPeriod"/>
            </a:pPr>
            <a:r>
              <a:rPr b="1" lang="en"/>
              <a:t>Generation-</a:t>
            </a:r>
            <a:r>
              <a:rPr lang="en"/>
              <a:t>Finally, the response is generated using NLU and NLG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Chatbots</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Rule-Based Chatbots</a:t>
            </a:r>
            <a:r>
              <a:rPr lang="en"/>
              <a:t> try to match the user input with the inputs provided in the given dataset and select the most suitable predefined response as the output.</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b="1" lang="en"/>
              <a:t>G</a:t>
            </a:r>
            <a:r>
              <a:rPr b="1" lang="en"/>
              <a:t>enerative Chatbot</a:t>
            </a:r>
            <a:r>
              <a:rPr lang="en"/>
              <a:t> are open-domain chatbot programs that generate original combinations of language rather than selecting from predefined responses.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Used for Chatbot Models</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training various kinds of chatbot models, we selected a .csv file consisting of 98 questions and answers about mental health problems. The dataset was available to us on Kaggle.</a:t>
            </a:r>
            <a:endParaRPr/>
          </a:p>
          <a:p>
            <a:pPr indent="0" lvl="0" marL="0" rtl="0" algn="l">
              <a:spcBef>
                <a:spcPts val="1200"/>
              </a:spcBef>
              <a:spcAft>
                <a:spcPts val="0"/>
              </a:spcAft>
              <a:buNone/>
            </a:pPr>
            <a:r>
              <a:rPr lang="en"/>
              <a:t>We took 10 question-answer pairs from this dataset and created a JSON file, consisting of tags for each of the pairs, 2-3 variations for each question and a response corresponding to each tag. This would help us in training rule-based chatbot models.</a:t>
            </a:r>
            <a:endParaRPr/>
          </a:p>
          <a:p>
            <a:pPr indent="0" lvl="0" marL="0" rtl="0" algn="l">
              <a:spcBef>
                <a:spcPts val="1200"/>
              </a:spcBef>
              <a:spcAft>
                <a:spcPts val="1200"/>
              </a:spcAft>
              <a:buNone/>
            </a:pPr>
            <a:r>
              <a:rPr lang="en"/>
              <a:t>We used the original dataset in order to train an NLTK chatbot, which would be a generative chatbot model.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209975"/>
            <a:ext cx="8520600" cy="53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Trained For Mental Health Problems</a:t>
            </a:r>
            <a:endParaRPr/>
          </a:p>
        </p:txBody>
      </p:sp>
      <p:sp>
        <p:nvSpPr>
          <p:cNvPr id="103" name="Google Shape;103;p19"/>
          <p:cNvSpPr txBox="1"/>
          <p:nvPr>
            <p:ph idx="1" type="body"/>
          </p:nvPr>
        </p:nvSpPr>
        <p:spPr>
          <a:xfrm>
            <a:off x="311700" y="1050825"/>
            <a:ext cx="8520600" cy="3670500"/>
          </a:xfrm>
          <a:prstGeom prst="rect">
            <a:avLst/>
          </a:prstGeom>
        </p:spPr>
        <p:txBody>
          <a:bodyPr anchorCtr="0" anchor="t" bIns="91425" lIns="91425" spcFirstLastPara="1" rIns="91425" wrap="square" tIns="91425">
            <a:normAutofit fontScale="92500" lnSpcReduction="20000"/>
          </a:bodyPr>
          <a:lstStyle/>
          <a:p>
            <a:pPr indent="-340201" lvl="0" marL="457200" rtl="0" algn="l">
              <a:spcBef>
                <a:spcPts val="0"/>
              </a:spcBef>
              <a:spcAft>
                <a:spcPts val="0"/>
              </a:spcAft>
              <a:buSzPct val="100000"/>
              <a:buAutoNum type="arabicPeriod"/>
            </a:pPr>
            <a:r>
              <a:rPr lang="en" sz="1900"/>
              <a:t>Sequential Neural Network Model using Keras</a:t>
            </a:r>
            <a:endParaRPr sz="1900"/>
          </a:p>
          <a:p>
            <a:pPr indent="0" lvl="0" marL="457200" rtl="0" algn="l">
              <a:spcBef>
                <a:spcPts val="1200"/>
              </a:spcBef>
              <a:spcAft>
                <a:spcPts val="0"/>
              </a:spcAft>
              <a:buNone/>
            </a:pPr>
            <a:r>
              <a:rPr lang="en" sz="1900"/>
              <a:t>A simple Neural Network Model was implemented using Keras to train the chatbot. </a:t>
            </a:r>
            <a:endParaRPr sz="1900"/>
          </a:p>
          <a:p>
            <a:pPr indent="0" lvl="0" marL="457200" rtl="0" algn="l">
              <a:spcBef>
                <a:spcPts val="1200"/>
              </a:spcBef>
              <a:spcAft>
                <a:spcPts val="0"/>
              </a:spcAft>
              <a:buNone/>
            </a:pPr>
            <a:r>
              <a:rPr lang="en" sz="1900"/>
              <a:t>A JSON file consisting of tags, questions and responses on mental health problems was used as the dataset to train the model. </a:t>
            </a:r>
            <a:endParaRPr sz="1900"/>
          </a:p>
          <a:p>
            <a:pPr indent="0" lvl="0" marL="457200" rtl="0" algn="l">
              <a:spcBef>
                <a:spcPts val="1200"/>
              </a:spcBef>
              <a:spcAft>
                <a:spcPts val="0"/>
              </a:spcAft>
              <a:buNone/>
            </a:pPr>
            <a:r>
              <a:rPr lang="en" sz="1900"/>
              <a:t>The link to the dataset is given below-</a:t>
            </a:r>
            <a:endParaRPr sz="1900"/>
          </a:p>
          <a:p>
            <a:pPr indent="0" lvl="0" marL="457200" rtl="0" algn="l">
              <a:spcBef>
                <a:spcPts val="1200"/>
              </a:spcBef>
              <a:spcAft>
                <a:spcPts val="0"/>
              </a:spcAft>
              <a:buClr>
                <a:srgbClr val="000000"/>
              </a:buClr>
              <a:buSzPts val="331"/>
              <a:buFont typeface="Arial"/>
              <a:buNone/>
            </a:pPr>
            <a:r>
              <a:rPr lang="en" sz="1558" u="sng">
                <a:solidFill>
                  <a:schemeClr val="accent5"/>
                </a:solidFill>
                <a:hlinkClick r:id="rId3">
                  <a:extLst>
                    <a:ext uri="{A12FA001-AC4F-418D-AE19-62706E023703}">
                      <ahyp:hlinkClr val="tx"/>
                    </a:ext>
                  </a:extLst>
                </a:hlinkClick>
              </a:rPr>
              <a:t>https://drive.google.com/file/d/1Vg7vsrP3EBybcgbJolXDq_iYFtCHrGVa/view?usp=sharing</a:t>
            </a:r>
            <a:endParaRPr sz="1908"/>
          </a:p>
          <a:p>
            <a:pPr indent="0" lvl="0" marL="457200" rtl="0" algn="l">
              <a:spcBef>
                <a:spcPts val="1200"/>
              </a:spcBef>
              <a:spcAft>
                <a:spcPts val="0"/>
              </a:spcAft>
              <a:buNone/>
            </a:pPr>
            <a:r>
              <a:rPr lang="en" sz="1900"/>
              <a:t>The link to the chatbot colab file is given below-</a:t>
            </a:r>
            <a:endParaRPr sz="1900"/>
          </a:p>
          <a:p>
            <a:pPr indent="0" lvl="0" marL="457200" rtl="0" algn="l">
              <a:spcBef>
                <a:spcPts val="1200"/>
              </a:spcBef>
              <a:spcAft>
                <a:spcPts val="1200"/>
              </a:spcAft>
              <a:buNone/>
            </a:pPr>
            <a:r>
              <a:rPr lang="en" sz="1550" u="sng">
                <a:solidFill>
                  <a:schemeClr val="hlink"/>
                </a:solidFill>
                <a:hlinkClick r:id="rId4"/>
              </a:rPr>
              <a:t>https://colab.research.google.com/drive/1kaa-4KIJ-dPhGN6OkDyCCIgNswcbU-tG?usp=sharing</a:t>
            </a:r>
            <a:endParaRPr sz="15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Summary</a:t>
            </a:r>
            <a:endParaRPr/>
          </a:p>
        </p:txBody>
      </p:sp>
      <p:pic>
        <p:nvPicPr>
          <p:cNvPr id="109" name="Google Shape;109;p20"/>
          <p:cNvPicPr preferRelativeResize="0"/>
          <p:nvPr/>
        </p:nvPicPr>
        <p:blipFill>
          <a:blip r:embed="rId3">
            <a:alphaModFix/>
          </a:blip>
          <a:stretch>
            <a:fillRect/>
          </a:stretch>
        </p:blipFill>
        <p:spPr>
          <a:xfrm>
            <a:off x="1350400" y="1152425"/>
            <a:ext cx="6443200" cy="3327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Accuracy and Loss Statistics</a:t>
            </a:r>
            <a:endParaRPr/>
          </a:p>
        </p:txBody>
      </p:sp>
      <p:sp>
        <p:nvSpPr>
          <p:cNvPr id="115" name="Google Shape;115;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trained the model to get a 61.54% accuracy shown below .</a:t>
            </a:r>
            <a:endParaRPr/>
          </a:p>
        </p:txBody>
      </p:sp>
      <p:pic>
        <p:nvPicPr>
          <p:cNvPr id="116" name="Google Shape;116;p21"/>
          <p:cNvPicPr preferRelativeResize="0"/>
          <p:nvPr/>
        </p:nvPicPr>
        <p:blipFill>
          <a:blip r:embed="rId3">
            <a:alphaModFix/>
          </a:blip>
          <a:stretch>
            <a:fillRect/>
          </a:stretch>
        </p:blipFill>
        <p:spPr>
          <a:xfrm>
            <a:off x="1737550" y="1982525"/>
            <a:ext cx="5668900" cy="2732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