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BFBF"/>
    <a:srgbClr val="E0A4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2A8B4D-D4DB-1848-A1BD-2624DFE3DB68}" v="71" dt="2021-11-12T17:06:46.476"/>
    <p1510:client id="{8E23F552-24FD-B79C-B19B-975B668470B9}" v="24" dt="2021-11-12T16:18:34.498"/>
    <p1510:client id="{DF1C2019-69B2-46F5-B5BF-48FA0109E9B0}" v="555" dt="2021-11-12T16:13:38.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90" d="100"/>
          <a:sy n="90" d="100"/>
        </p:scale>
        <p:origin x="-17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12/21/2021</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826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12/21/2021</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6923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12/21/2021</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4734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12/21/2021</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117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12/21/2021</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5155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12/21/2021</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2113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12/21/2021</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895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12/21/2021</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526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12/21/2021</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637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3945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810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12/21/2021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89441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793" r:id="rId6"/>
    <p:sldLayoutId id="2147483789" r:id="rId7"/>
    <p:sldLayoutId id="2147483790" r:id="rId8"/>
    <p:sldLayoutId id="2147483791" r:id="rId9"/>
    <p:sldLayoutId id="2147483792" r:id="rId10"/>
    <p:sldLayoutId id="2147483794"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me/info_college_bot"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8" Type="http://schemas.openxmlformats.org/officeDocument/2006/relationships/hyperlink" Target="https://www.udemy.com/course/chatbots/" TargetMode="External"/><Relationship Id="rId3" Type="http://schemas.openxmlformats.org/officeDocument/2006/relationships/hyperlink" Target="https://cloud.google.com/terms" TargetMode="External"/><Relationship Id="rId7" Type="http://schemas.openxmlformats.org/officeDocument/2006/relationships/hyperlink" Target="https://www.youtube.com/watch?v=y0CRhaWNpto&amp;feature=youtu.be"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youtube.com/watch?v=0SDfi3JvacE&amp;feature=youtu.be" TargetMode="External"/><Relationship Id="rId5" Type="http://schemas.openxmlformats.org/officeDocument/2006/relationships/hyperlink" Target="https://www.youtube.com/watch?v=yupkCZTp4Ms&amp;feature=youtu.be" TargetMode="External"/><Relationship Id="rId10" Type="http://schemas.openxmlformats.org/officeDocument/2006/relationships/hyperlink" Target="https://marutitech.com/build-a-chatbot-using-dialogflow/" TargetMode="External"/><Relationship Id="rId4" Type="http://schemas.openxmlformats.org/officeDocument/2006/relationships/hyperlink" Target="https://cloud.google.com/dialogflow/docs/release-notes" TargetMode="External"/><Relationship Id="rId9" Type="http://schemas.openxmlformats.org/officeDocument/2006/relationships/hyperlink" Target="https://www.careers360.com/colleges/review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482F060-A4AF-4E0B-B364-7C6BA4A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xmlns="" id="{B9EB6DAA-2F0C-43D5-A577-15D5D2C4E3F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Twee schattige robots">
            <a:extLst>
              <a:ext uri="{FF2B5EF4-FFF2-40B4-BE49-F238E27FC236}">
                <a16:creationId xmlns:a16="http://schemas.microsoft.com/office/drawing/2014/main" xmlns="" id="{00821333-0AE4-4227-8824-7A21309D87F3}"/>
              </a:ext>
            </a:extLst>
          </p:cNvPr>
          <p:cNvPicPr>
            <a:picLocks noChangeAspect="1"/>
          </p:cNvPicPr>
          <p:nvPr/>
        </p:nvPicPr>
        <p:blipFill rotWithShape="1">
          <a:blip r:embed="rId2"/>
          <a:srcRect l="19034" r="18983"/>
          <a:stretch/>
        </p:blipFill>
        <p:spPr>
          <a:xfrm>
            <a:off x="4634696" y="10"/>
            <a:ext cx="7556889" cy="6857990"/>
          </a:xfrm>
          <a:prstGeom prst="rect">
            <a:avLst/>
          </a:prstGeom>
          <a:ln>
            <a:solidFill>
              <a:srgbClr val="4472C4"/>
            </a:solidFill>
          </a:ln>
        </p:spPr>
      </p:pic>
      <p:sp>
        <p:nvSpPr>
          <p:cNvPr id="10" name="Thought Bubble: Cloud 9">
            <a:extLst>
              <a:ext uri="{FF2B5EF4-FFF2-40B4-BE49-F238E27FC236}">
                <a16:creationId xmlns:a16="http://schemas.microsoft.com/office/drawing/2014/main" xmlns="" id="{1E085434-9B13-4603-B8D1-02633D689E2E}"/>
              </a:ext>
            </a:extLst>
          </p:cNvPr>
          <p:cNvSpPr/>
          <p:nvPr/>
        </p:nvSpPr>
        <p:spPr>
          <a:xfrm>
            <a:off x="6314202" y="1117939"/>
            <a:ext cx="3777634" cy="1960755"/>
          </a:xfrm>
          <a:prstGeom prst="cloudCallout">
            <a:avLst/>
          </a:prstGeom>
          <a:solidFill>
            <a:schemeClr val="bg1">
              <a:lumMod val="75000"/>
              <a:lumOff val="25000"/>
            </a:schemeClr>
          </a:solidFill>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 name="Title 1">
            <a:extLst>
              <a:ext uri="{FF2B5EF4-FFF2-40B4-BE49-F238E27FC236}">
                <a16:creationId xmlns:a16="http://schemas.microsoft.com/office/drawing/2014/main" xmlns="" id="{947C4EDE-C0BD-426A-BAE1-8A0543622705}"/>
              </a:ext>
            </a:extLst>
          </p:cNvPr>
          <p:cNvSpPr txBox="1">
            <a:spLocks/>
          </p:cNvSpPr>
          <p:nvPr/>
        </p:nvSpPr>
        <p:spPr>
          <a:xfrm>
            <a:off x="196734" y="581012"/>
            <a:ext cx="4553310" cy="888713"/>
          </a:xfrm>
          <a:prstGeom prst="rect">
            <a:avLst/>
          </a:prstGeom>
        </p:spPr>
        <p:txBody>
          <a:bodyPr vert="horz" lIns="91440" tIns="45720" rIns="91440" bIns="45720" rtlCol="0" anchor="b">
            <a:normAutofit fontScale="40000" lnSpcReduction="20000"/>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r>
              <a:rPr lang="en-US" b="1" dirty="0">
                <a:ea typeface="+mj-lt"/>
                <a:cs typeface="+mj-lt"/>
              </a:rPr>
              <a:t>UNIVERSITY  INSTITUTE OF  COMPUTING</a:t>
            </a:r>
            <a:endParaRPr lang="en-US" dirty="0"/>
          </a:p>
          <a:p>
            <a:endParaRPr lang="en-US" dirty="0"/>
          </a:p>
        </p:txBody>
      </p:sp>
      <p:sp>
        <p:nvSpPr>
          <p:cNvPr id="14" name="Content Placeholder 2">
            <a:extLst>
              <a:ext uri="{FF2B5EF4-FFF2-40B4-BE49-F238E27FC236}">
                <a16:creationId xmlns:a16="http://schemas.microsoft.com/office/drawing/2014/main" xmlns="" id="{D19DAD32-C627-426D-B576-69B764AE5EF5}"/>
              </a:ext>
            </a:extLst>
          </p:cNvPr>
          <p:cNvSpPr txBox="1">
            <a:spLocks/>
          </p:cNvSpPr>
          <p:nvPr/>
        </p:nvSpPr>
        <p:spPr>
          <a:xfrm>
            <a:off x="171852" y="1311466"/>
            <a:ext cx="5970713" cy="2479047"/>
          </a:xfrm>
          <a:prstGeom prst="rect">
            <a:avLst/>
          </a:prstGeom>
        </p:spPr>
        <p:style>
          <a:lnRef idx="1">
            <a:schemeClr val="dk1"/>
          </a:lnRef>
          <a:fillRef idx="3">
            <a:schemeClr val="dk1"/>
          </a:fillRef>
          <a:effectRef idx="2">
            <a:schemeClr val="dk1"/>
          </a:effectRef>
          <a:fontRef idx="minor">
            <a:schemeClr val="lt1"/>
          </a:fontRef>
        </p:style>
        <p:txBody>
          <a:bodyPr vert="horz" lIns="0" tIns="45720" rIns="0" bIns="45720" rtlCol="0" anchor="t">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1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1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1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1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dirty="0">
                <a:ea typeface="+mn-lt"/>
                <a:cs typeface="+mn-lt"/>
              </a:rPr>
              <a:t>Master of Computer Applications/ Bachelors of Computer Applications/Science</a:t>
            </a:r>
            <a:endParaRPr lang="en-US" dirty="0"/>
          </a:p>
          <a:p>
            <a:pPr algn="ctr"/>
            <a:r>
              <a:rPr lang="en-US" dirty="0">
                <a:ea typeface="+mn-lt"/>
                <a:cs typeface="+mn-lt"/>
              </a:rPr>
              <a:t>Minor Project</a:t>
            </a:r>
            <a:endParaRPr lang="en-US" dirty="0"/>
          </a:p>
          <a:p>
            <a:pPr algn="ctr"/>
            <a:r>
              <a:rPr lang="en-US" dirty="0">
                <a:ea typeface="+mn-lt"/>
                <a:cs typeface="+mn-lt"/>
              </a:rPr>
              <a:t> 20CAR-719/ CAR-308/SCR-308</a:t>
            </a:r>
            <a:endParaRPr lang="en-US" dirty="0"/>
          </a:p>
        </p:txBody>
      </p:sp>
      <p:sp>
        <p:nvSpPr>
          <p:cNvPr id="21" name="Title 1">
            <a:extLst>
              <a:ext uri="{FF2B5EF4-FFF2-40B4-BE49-F238E27FC236}">
                <a16:creationId xmlns:a16="http://schemas.microsoft.com/office/drawing/2014/main" xmlns="" id="{695C0849-6699-4AD7-B4F8-641BC10DBACA}"/>
              </a:ext>
            </a:extLst>
          </p:cNvPr>
          <p:cNvSpPr txBox="1">
            <a:spLocks/>
          </p:cNvSpPr>
          <p:nvPr/>
        </p:nvSpPr>
        <p:spPr>
          <a:xfrm>
            <a:off x="6608043" y="2963356"/>
            <a:ext cx="4369379" cy="81864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r>
              <a:rPr lang="en-US" sz="5400" b="1" dirty="0"/>
              <a:t>CHATBOT</a:t>
            </a:r>
          </a:p>
          <a:p>
            <a:endParaRPr lang="en-US" dirty="0"/>
          </a:p>
        </p:txBody>
      </p:sp>
      <p:sp>
        <p:nvSpPr>
          <p:cNvPr id="16" name="TextBox 15">
            <a:extLst>
              <a:ext uri="{FF2B5EF4-FFF2-40B4-BE49-F238E27FC236}">
                <a16:creationId xmlns:a16="http://schemas.microsoft.com/office/drawing/2014/main" xmlns="" id="{6A78BEC0-6796-4901-908C-5BB33AB8D65F}"/>
              </a:ext>
            </a:extLst>
          </p:cNvPr>
          <p:cNvSpPr txBox="1"/>
          <p:nvPr/>
        </p:nvSpPr>
        <p:spPr>
          <a:xfrm>
            <a:off x="7080469" y="1597572"/>
            <a:ext cx="284830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Times New Roman"/>
                <a:cs typeface="Times New Roman"/>
              </a:rPr>
              <a:t>COLLEGE  ENQUIRY</a:t>
            </a:r>
          </a:p>
        </p:txBody>
      </p:sp>
      <p:sp>
        <p:nvSpPr>
          <p:cNvPr id="20" name="TextBox 19">
            <a:extLst>
              <a:ext uri="{FF2B5EF4-FFF2-40B4-BE49-F238E27FC236}">
                <a16:creationId xmlns:a16="http://schemas.microsoft.com/office/drawing/2014/main" xmlns="" id="{49FAB25F-F00B-4342-9D7C-D804CA735EC9}"/>
              </a:ext>
            </a:extLst>
          </p:cNvPr>
          <p:cNvSpPr txBox="1"/>
          <p:nvPr/>
        </p:nvSpPr>
        <p:spPr>
          <a:xfrm>
            <a:off x="8823434" y="5924331"/>
            <a:ext cx="3251200" cy="830997"/>
          </a:xfrm>
          <a:prstGeom prst="rect">
            <a:avLst/>
          </a:prstGeom>
          <a:solidFill>
            <a:srgbClr val="F5BFBF"/>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bg1"/>
                </a:solidFill>
                <a:latin typeface="Times New Roman"/>
                <a:cs typeface="Times New Roman"/>
              </a:rPr>
              <a:t>Supervisor Name: Mr. Deepak Vats</a:t>
            </a:r>
          </a:p>
          <a:p>
            <a:r>
              <a:rPr lang="en-US" sz="1600" b="1" dirty="0">
                <a:solidFill>
                  <a:schemeClr val="bg1"/>
                </a:solidFill>
                <a:latin typeface="Times New Roman"/>
                <a:cs typeface="Times New Roman"/>
              </a:rPr>
              <a:t>Employee Code:</a:t>
            </a:r>
          </a:p>
          <a:p>
            <a:r>
              <a:rPr lang="en-US" sz="1600" b="1" dirty="0">
                <a:solidFill>
                  <a:schemeClr val="bg1"/>
                </a:solidFill>
                <a:latin typeface="Times New Roman"/>
                <a:cs typeface="Times New Roman"/>
              </a:rPr>
              <a:t>Designation: Assistant Professor</a:t>
            </a:r>
          </a:p>
        </p:txBody>
      </p:sp>
      <p:sp>
        <p:nvSpPr>
          <p:cNvPr id="26" name="Subtitle 2">
            <a:extLst>
              <a:ext uri="{FF2B5EF4-FFF2-40B4-BE49-F238E27FC236}">
                <a16:creationId xmlns:a16="http://schemas.microsoft.com/office/drawing/2014/main" xmlns="" id="{E9280EE2-C5F4-472F-BD77-722C53D58624}"/>
              </a:ext>
            </a:extLst>
          </p:cNvPr>
          <p:cNvSpPr txBox="1">
            <a:spLocks/>
          </p:cNvSpPr>
          <p:nvPr/>
        </p:nvSpPr>
        <p:spPr>
          <a:xfrm>
            <a:off x="497076" y="4849154"/>
            <a:ext cx="4044625" cy="1456444"/>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1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1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1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1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100" b="1" dirty="0">
                <a:latin typeface="TW Cen MT"/>
              </a:rPr>
              <a:t>SECTION/GROUP: 19BCA-1 (GROUP- 1)</a:t>
            </a:r>
            <a:endParaRPr lang="en-US" sz="1100" dirty="0">
              <a:ea typeface="+mn-lt"/>
              <a:cs typeface="+mn-lt"/>
            </a:endParaRPr>
          </a:p>
          <a:p>
            <a:pPr marL="171450" indent="-171450">
              <a:buFont typeface="Wingdings" panose="020F0502020204030204" pitchFamily="34" charset="0"/>
              <a:buChar char="q"/>
            </a:pPr>
            <a:r>
              <a:rPr lang="en-US" sz="1100" b="1" dirty="0">
                <a:solidFill>
                  <a:srgbClr val="FFFFFF"/>
                </a:solidFill>
                <a:latin typeface="TW Cen MT"/>
              </a:rPr>
              <a:t>RITIKA RANA – 19BCA1126</a:t>
            </a:r>
          </a:p>
          <a:p>
            <a:pPr marL="171450" indent="-171450">
              <a:buFont typeface="Wingdings" panose="020F0502020204030204" pitchFamily="34" charset="0"/>
              <a:buChar char="q"/>
            </a:pPr>
            <a:r>
              <a:rPr lang="en-US" sz="1100" b="1" dirty="0">
                <a:solidFill>
                  <a:srgbClr val="FFFFFF"/>
                </a:solidFill>
                <a:latin typeface="TW Cen MT"/>
              </a:rPr>
              <a:t>ATHARV SINGH – 19BCA1132</a:t>
            </a:r>
          </a:p>
          <a:p>
            <a:pPr marL="171450" indent="-171450">
              <a:buFont typeface="Wingdings" panose="020F0502020204030204" pitchFamily="34" charset="0"/>
              <a:buChar char="q"/>
            </a:pPr>
            <a:r>
              <a:rPr lang="en-US" sz="1100" b="1" dirty="0">
                <a:solidFill>
                  <a:srgbClr val="FFFFFF"/>
                </a:solidFill>
                <a:latin typeface="TW Cen MT"/>
              </a:rPr>
              <a:t>PRABHAT Kr. CHAUDHARY - 19BCA1172</a:t>
            </a:r>
            <a:endParaRPr lang="en-US" sz="1100" b="1" dirty="0">
              <a:solidFill>
                <a:srgbClr val="FFFFFF"/>
              </a:solidFill>
              <a:latin typeface="TW Cen MT"/>
              <a:ea typeface="+mn-lt"/>
              <a:cs typeface="Calibri"/>
            </a:endParaRPr>
          </a:p>
        </p:txBody>
      </p:sp>
      <p:sp>
        <p:nvSpPr>
          <p:cNvPr id="29" name="Subtitle 2">
            <a:extLst>
              <a:ext uri="{FF2B5EF4-FFF2-40B4-BE49-F238E27FC236}">
                <a16:creationId xmlns:a16="http://schemas.microsoft.com/office/drawing/2014/main" xmlns="" id="{037A19B7-2EB5-4470-97CC-9C600A417694}"/>
              </a:ext>
            </a:extLst>
          </p:cNvPr>
          <p:cNvSpPr txBox="1">
            <a:spLocks/>
          </p:cNvSpPr>
          <p:nvPr/>
        </p:nvSpPr>
        <p:spPr>
          <a:xfrm>
            <a:off x="497076" y="6443222"/>
            <a:ext cx="3571660" cy="317825"/>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1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1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1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1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100" b="1" dirty="0">
                <a:latin typeface="Tw Cen MT"/>
              </a:rPr>
              <a:t>Minor</a:t>
            </a:r>
            <a:r>
              <a:rPr lang="en-US" sz="1100" b="1" dirty="0">
                <a:ea typeface="+mn-lt"/>
                <a:cs typeface="+mn-lt"/>
              </a:rPr>
              <a:t> Project Presentation</a:t>
            </a:r>
            <a:endParaRPr lang="en-US" sz="1100" dirty="0">
              <a:latin typeface="Tw Cen MT" panose="020F0502020204030204"/>
            </a:endParaRPr>
          </a:p>
          <a:p>
            <a:endParaRPr lang="en-US" sz="1100" b="1" dirty="0">
              <a:latin typeface="TW Cen MT"/>
              <a:ea typeface="+mn-lt"/>
              <a:cs typeface="+mn-lt"/>
            </a:endParaRPr>
          </a:p>
          <a:p>
            <a:endParaRPr lang="en-US" sz="1100" b="1" dirty="0">
              <a:solidFill>
                <a:srgbClr val="FFFFFF"/>
              </a:solidFill>
              <a:latin typeface="TW Cen MT"/>
              <a:ea typeface="+mn-lt"/>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xmlns="" id="{E844E128-FF69-4E9F-8327-6B504B3C5A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xmlns="" id="{8694A931-2BBC-4F5D-85B9-902D4A6545F5}"/>
              </a:ext>
            </a:extLst>
          </p:cNvPr>
          <p:cNvPicPr>
            <a:picLocks noChangeAspect="1"/>
          </p:cNvPicPr>
          <p:nvPr/>
        </p:nvPicPr>
        <p:blipFill rotWithShape="1">
          <a:blip r:embed="rId2"/>
          <a:srcRect l="3113" r="59321"/>
          <a:stretch/>
        </p:blipFill>
        <p:spPr>
          <a:xfrm>
            <a:off x="20" y="-138535"/>
            <a:ext cx="4580077" cy="6857990"/>
          </a:xfrm>
          <a:prstGeom prst="rect">
            <a:avLst/>
          </a:prstGeom>
        </p:spPr>
      </p:pic>
      <p:cxnSp>
        <p:nvCxnSpPr>
          <p:cNvPr id="7" name="Straight Connector 12">
            <a:extLst>
              <a:ext uri="{FF2B5EF4-FFF2-40B4-BE49-F238E27FC236}">
                <a16:creationId xmlns:a16="http://schemas.microsoft.com/office/drawing/2014/main" xmlns="" id="{055CEADF-09EA-423C-8C45-F94AF44D5A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00864" y="2353592"/>
            <a:ext cx="5669280" cy="0"/>
          </a:xfrm>
          <a:prstGeom prst="line">
            <a:avLst/>
          </a:prstGeom>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xmlns="" id="{AD6424CF-8ACB-4022-AAD7-48826553021A}"/>
              </a:ext>
            </a:extLst>
          </p:cNvPr>
          <p:cNvSpPr>
            <a:spLocks noGrp="1"/>
          </p:cNvSpPr>
          <p:nvPr>
            <p:ph type="title"/>
          </p:nvPr>
        </p:nvSpPr>
        <p:spPr>
          <a:xfrm>
            <a:off x="102441" y="1396538"/>
            <a:ext cx="4174796" cy="1462082"/>
          </a:xfrm>
        </p:spPr>
        <p:txBody>
          <a:bodyPr vert="horz" lIns="91440" tIns="45720" rIns="91440" bIns="45720" rtlCol="0" anchor="b">
            <a:noAutofit/>
          </a:bodyPr>
          <a:lstStyle/>
          <a:p>
            <a:r>
              <a:rPr lang="en-US" sz="4400" dirty="0" smtClean="0">
                <a:solidFill>
                  <a:schemeClr val="bg1"/>
                </a:solidFill>
                <a:latin typeface="Aharoni"/>
                <a:ea typeface="+mn-lt"/>
                <a:cs typeface="+mn-lt"/>
              </a:rPr>
              <a:t>Test </a:t>
            </a:r>
            <a:br>
              <a:rPr lang="en-US" sz="4400" dirty="0" smtClean="0">
                <a:solidFill>
                  <a:schemeClr val="bg1"/>
                </a:solidFill>
                <a:latin typeface="Aharoni"/>
                <a:ea typeface="+mn-lt"/>
                <a:cs typeface="+mn-lt"/>
              </a:rPr>
            </a:br>
            <a:r>
              <a:rPr lang="en-US" sz="4400" dirty="0" smtClean="0">
                <a:solidFill>
                  <a:schemeClr val="bg1"/>
                </a:solidFill>
                <a:latin typeface="Aharoni"/>
                <a:ea typeface="+mn-lt"/>
                <a:cs typeface="+mn-lt"/>
              </a:rPr>
              <a:t>Cases</a:t>
            </a:r>
            <a:endParaRPr lang="en-US" sz="4400" dirty="0">
              <a:solidFill>
                <a:schemeClr val="bg1"/>
              </a:solidFill>
              <a:latin typeface="Aharoni"/>
              <a:cs typeface="Aharoni"/>
            </a:endParaRPr>
          </a:p>
        </p:txBody>
      </p:sp>
      <p:sp>
        <p:nvSpPr>
          <p:cNvPr id="11" name="Title 1">
            <a:extLst>
              <a:ext uri="{FF2B5EF4-FFF2-40B4-BE49-F238E27FC236}">
                <a16:creationId xmlns:a16="http://schemas.microsoft.com/office/drawing/2014/main" xmlns="" id="{34077F57-A94A-473D-9C37-039AB12975EA}"/>
              </a:ext>
            </a:extLst>
          </p:cNvPr>
          <p:cNvSpPr txBox="1">
            <a:spLocks/>
          </p:cNvSpPr>
          <p:nvPr/>
        </p:nvSpPr>
        <p:spPr>
          <a:xfrm>
            <a:off x="4882185" y="852055"/>
            <a:ext cx="6810281" cy="5841999"/>
          </a:xfrm>
          <a:prstGeom prst="rect">
            <a:avLst/>
          </a:prstGeom>
          <a:solidFill>
            <a:srgbClr val="262626"/>
          </a:solidFill>
        </p:spPr>
        <p:txBody>
          <a:bodyPr vert="horz" lIns="91440" tIns="45720" rIns="91440" bIns="45720" rtlCol="0" anchor="b">
            <a:no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lvl="0"/>
            <a:r>
              <a:rPr lang="en-US" sz="2400" b="1" u="heavy" dirty="0">
                <a:solidFill>
                  <a:schemeClr val="bg1"/>
                </a:solidFill>
              </a:rPr>
              <a:t>Functionality </a:t>
            </a:r>
            <a:r>
              <a:rPr lang="en-US" sz="2400" b="1" u="heavy" dirty="0" smtClean="0">
                <a:solidFill>
                  <a:schemeClr val="bg1"/>
                </a:solidFill>
              </a:rPr>
              <a:t>Testing</a:t>
            </a:r>
          </a:p>
          <a:p>
            <a:pPr lvl="0"/>
            <a:endParaRPr lang="en-IN" sz="2400" b="1" dirty="0">
              <a:solidFill>
                <a:schemeClr val="bg1"/>
              </a:solidFill>
            </a:endParaRPr>
          </a:p>
          <a:p>
            <a:pPr marL="285750" indent="-285750">
              <a:buFont typeface="Wingdings" pitchFamily="2" charset="2"/>
              <a:buChar char="v"/>
            </a:pPr>
            <a:r>
              <a:rPr lang="en-US" sz="2400" dirty="0">
                <a:solidFill>
                  <a:schemeClr val="bg1"/>
                </a:solidFill>
              </a:rPr>
              <a:t>Verified that there is no dead page or invalid redirects. </a:t>
            </a:r>
          </a:p>
          <a:p>
            <a:pPr marL="285750" indent="-285750">
              <a:buFont typeface="Wingdings" pitchFamily="2" charset="2"/>
              <a:buChar char="v"/>
            </a:pPr>
            <a:r>
              <a:rPr lang="en-US" sz="2400" dirty="0">
                <a:solidFill>
                  <a:schemeClr val="bg1"/>
                </a:solidFill>
              </a:rPr>
              <a:t>Verified the working of the system.</a:t>
            </a:r>
            <a:endParaRPr lang="en-IN" sz="2400" dirty="0">
              <a:solidFill>
                <a:schemeClr val="bg1"/>
              </a:solidFill>
            </a:endParaRPr>
          </a:p>
          <a:p>
            <a:pPr marL="285750" indent="-285750">
              <a:buFont typeface="Wingdings" pitchFamily="2" charset="2"/>
              <a:buChar char="v"/>
            </a:pPr>
            <a:r>
              <a:rPr lang="en-US" sz="2400" dirty="0">
                <a:solidFill>
                  <a:schemeClr val="bg1"/>
                </a:solidFill>
              </a:rPr>
              <a:t>Verified data safety.</a:t>
            </a:r>
          </a:p>
          <a:p>
            <a:pPr marL="285750" indent="-285750">
              <a:buFont typeface="Wingdings" pitchFamily="2" charset="2"/>
              <a:buChar char="v"/>
            </a:pPr>
            <a:endParaRPr lang="en-US" sz="2400" dirty="0">
              <a:solidFill>
                <a:schemeClr val="bg1"/>
              </a:solidFill>
            </a:endParaRPr>
          </a:p>
          <a:p>
            <a:pPr lvl="0"/>
            <a:r>
              <a:rPr lang="en-US" sz="2400" b="1" u="heavy" dirty="0">
                <a:solidFill>
                  <a:schemeClr val="bg1"/>
                </a:solidFill>
              </a:rPr>
              <a:t>Interface </a:t>
            </a:r>
            <a:r>
              <a:rPr lang="en-US" sz="2400" b="1" u="heavy" dirty="0" smtClean="0">
                <a:solidFill>
                  <a:schemeClr val="bg1"/>
                </a:solidFill>
              </a:rPr>
              <a:t>testing</a:t>
            </a:r>
          </a:p>
          <a:p>
            <a:pPr lvl="0"/>
            <a:endParaRPr lang="en-IN" sz="2400" b="1" dirty="0">
              <a:solidFill>
                <a:schemeClr val="bg1"/>
              </a:solidFill>
            </a:endParaRPr>
          </a:p>
          <a:p>
            <a:pPr marL="285750" indent="-285750">
              <a:buFont typeface="Wingdings" pitchFamily="2" charset="2"/>
              <a:buChar char="v"/>
            </a:pPr>
            <a:r>
              <a:rPr lang="en-US" sz="2400" dirty="0">
                <a:solidFill>
                  <a:schemeClr val="bg1"/>
                </a:solidFill>
              </a:rPr>
              <a:t>Performed to verify the interface and the data flow from one system to another like different windows and phones.</a:t>
            </a:r>
            <a:endParaRPr lang="en-IN" sz="2400" dirty="0">
              <a:solidFill>
                <a:schemeClr val="bg1"/>
              </a:solidFill>
            </a:endParaRPr>
          </a:p>
          <a:p>
            <a:endParaRPr lang="en-IN" sz="2400" dirty="0">
              <a:solidFill>
                <a:schemeClr val="bg1"/>
              </a:solidFill>
            </a:endParaRPr>
          </a:p>
          <a:p>
            <a:pPr lvl="0"/>
            <a:r>
              <a:rPr lang="en-US" sz="2400" b="1" u="heavy" dirty="0">
                <a:solidFill>
                  <a:schemeClr val="bg1"/>
                </a:solidFill>
              </a:rPr>
              <a:t>Performance </a:t>
            </a:r>
            <a:r>
              <a:rPr lang="en-US" sz="2400" b="1" u="heavy" dirty="0" smtClean="0">
                <a:solidFill>
                  <a:schemeClr val="bg1"/>
                </a:solidFill>
              </a:rPr>
              <a:t>testing</a:t>
            </a:r>
          </a:p>
          <a:p>
            <a:pPr lvl="0"/>
            <a:endParaRPr lang="en-IN" sz="2400" b="1" dirty="0">
              <a:solidFill>
                <a:schemeClr val="bg1"/>
              </a:solidFill>
            </a:endParaRPr>
          </a:p>
          <a:p>
            <a:pPr marL="285750" indent="-285750">
              <a:buFont typeface="Wingdings" pitchFamily="2" charset="2"/>
              <a:buChar char="v"/>
            </a:pPr>
            <a:r>
              <a:rPr lang="en-US" sz="2400" dirty="0">
                <a:solidFill>
                  <a:schemeClr val="bg1"/>
                </a:solidFill>
              </a:rPr>
              <a:t>Load testing-checked by opening all the posts at the same time and it's working.</a:t>
            </a:r>
            <a:endParaRPr lang="en-IN" sz="2400" dirty="0">
              <a:solidFill>
                <a:schemeClr val="bg1"/>
              </a:solidFill>
            </a:endParaRPr>
          </a:p>
          <a:p>
            <a:pPr marL="285750" indent="-285750">
              <a:buFont typeface="Wingdings" pitchFamily="2" charset="2"/>
              <a:buChar char="v"/>
            </a:pPr>
            <a:r>
              <a:rPr lang="en-US" sz="2400" dirty="0">
                <a:solidFill>
                  <a:schemeClr val="bg1"/>
                </a:solidFill>
              </a:rPr>
              <a:t>Stress testing-checked the limits of the website till which it can handle stress.</a:t>
            </a:r>
            <a:endParaRPr lang="en-IN" sz="2400" dirty="0">
              <a:solidFill>
                <a:schemeClr val="bg1"/>
              </a:solidFill>
            </a:endParaRPr>
          </a:p>
        </p:txBody>
      </p:sp>
    </p:spTree>
    <p:extLst>
      <p:ext uri="{BB962C8B-B14F-4D97-AF65-F5344CB8AC3E}">
        <p14:creationId xmlns:p14="http://schemas.microsoft.com/office/powerpoint/2010/main" val="273330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xmlns="" id="{E844E128-FF69-4E9F-8327-6B504B3C5A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xmlns="" id="{8694A931-2BBC-4F5D-85B9-902D4A6545F5}"/>
              </a:ext>
            </a:extLst>
          </p:cNvPr>
          <p:cNvPicPr>
            <a:picLocks noChangeAspect="1"/>
          </p:cNvPicPr>
          <p:nvPr/>
        </p:nvPicPr>
        <p:blipFill rotWithShape="1">
          <a:blip r:embed="rId2"/>
          <a:srcRect l="3113" r="59321"/>
          <a:stretch/>
        </p:blipFill>
        <p:spPr>
          <a:xfrm>
            <a:off x="20" y="-138535"/>
            <a:ext cx="4580077" cy="6857990"/>
          </a:xfrm>
          <a:prstGeom prst="rect">
            <a:avLst/>
          </a:prstGeom>
        </p:spPr>
      </p:pic>
      <p:cxnSp>
        <p:nvCxnSpPr>
          <p:cNvPr id="7" name="Straight Connector 12">
            <a:extLst>
              <a:ext uri="{FF2B5EF4-FFF2-40B4-BE49-F238E27FC236}">
                <a16:creationId xmlns:a16="http://schemas.microsoft.com/office/drawing/2014/main" xmlns="" id="{055CEADF-09EA-423C-8C45-F94AF44D5A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00864" y="2353592"/>
            <a:ext cx="5669280" cy="0"/>
          </a:xfrm>
          <a:prstGeom prst="line">
            <a:avLst/>
          </a:prstGeom>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xmlns="" id="{AD6424CF-8ACB-4022-AAD7-48826553021A}"/>
              </a:ext>
            </a:extLst>
          </p:cNvPr>
          <p:cNvSpPr>
            <a:spLocks noGrp="1"/>
          </p:cNvSpPr>
          <p:nvPr>
            <p:ph type="title"/>
          </p:nvPr>
        </p:nvSpPr>
        <p:spPr>
          <a:xfrm>
            <a:off x="102441" y="1022465"/>
            <a:ext cx="4174796" cy="1836155"/>
          </a:xfrm>
        </p:spPr>
        <p:txBody>
          <a:bodyPr vert="horz" lIns="91440" tIns="45720" rIns="91440" bIns="45720" rtlCol="0" anchor="b">
            <a:noAutofit/>
          </a:bodyPr>
          <a:lstStyle/>
          <a:p>
            <a:r>
              <a:rPr lang="en-US" sz="4400" dirty="0">
                <a:solidFill>
                  <a:schemeClr val="bg1"/>
                </a:solidFill>
                <a:latin typeface="Aharoni"/>
                <a:ea typeface="+mn-lt"/>
                <a:cs typeface="+mn-lt"/>
              </a:rPr>
              <a:t>Comparative Analysis</a:t>
            </a:r>
            <a:r>
              <a:rPr lang="en-US" sz="4400" dirty="0">
                <a:latin typeface="Aharoni"/>
                <a:cs typeface="Aharoni"/>
              </a:rPr>
              <a:t/>
            </a:r>
            <a:br>
              <a:rPr lang="en-US" sz="4400" dirty="0">
                <a:latin typeface="Aharoni"/>
                <a:cs typeface="Aharoni"/>
              </a:rPr>
            </a:br>
            <a:endParaRPr lang="en-US" sz="4400" dirty="0">
              <a:solidFill>
                <a:schemeClr val="bg1"/>
              </a:solidFill>
              <a:latin typeface="Aharoni"/>
              <a:cs typeface="Aharoni"/>
            </a:endParaRPr>
          </a:p>
        </p:txBody>
      </p:sp>
      <p:sp>
        <p:nvSpPr>
          <p:cNvPr id="8" name="Title 1">
            <a:extLst>
              <a:ext uri="{FF2B5EF4-FFF2-40B4-BE49-F238E27FC236}">
                <a16:creationId xmlns:a16="http://schemas.microsoft.com/office/drawing/2014/main" xmlns="" id="{34077F57-A94A-473D-9C37-039AB12975EA}"/>
              </a:ext>
            </a:extLst>
          </p:cNvPr>
          <p:cNvSpPr txBox="1">
            <a:spLocks/>
          </p:cNvSpPr>
          <p:nvPr/>
        </p:nvSpPr>
        <p:spPr>
          <a:xfrm>
            <a:off x="4793193" y="2019992"/>
            <a:ext cx="6470692" cy="1382913"/>
          </a:xfrm>
          <a:prstGeom prst="rect">
            <a:avLst/>
          </a:prstGeom>
          <a:solidFill>
            <a:srgbClr val="262626"/>
          </a:solidFill>
        </p:spPr>
        <p:txBody>
          <a:bodyPr vert="horz" lIns="91440" tIns="45720" rIns="91440" bIns="45720" rtlCol="0" anchor="b">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nSpc>
                <a:spcPct val="90000"/>
              </a:lnSpc>
            </a:pPr>
            <a:endParaRPr lang="en-US" dirty="0">
              <a:solidFill>
                <a:schemeClr val="tx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8095"/>
          <a:stretch/>
        </p:blipFill>
        <p:spPr>
          <a:xfrm>
            <a:off x="4953000" y="1329267"/>
            <a:ext cx="6832599" cy="4936066"/>
          </a:xfrm>
          <a:prstGeom prst="rect">
            <a:avLst/>
          </a:prstGeom>
        </p:spPr>
      </p:pic>
    </p:spTree>
    <p:extLst>
      <p:ext uri="{BB962C8B-B14F-4D97-AF65-F5344CB8AC3E}">
        <p14:creationId xmlns:p14="http://schemas.microsoft.com/office/powerpoint/2010/main" val="225807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xmlns="" id="{E844E128-FF69-4E9F-8327-6B504B3C5A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xmlns="" id="{8694A931-2BBC-4F5D-85B9-902D4A6545F5}"/>
              </a:ext>
            </a:extLst>
          </p:cNvPr>
          <p:cNvPicPr>
            <a:picLocks noChangeAspect="1"/>
          </p:cNvPicPr>
          <p:nvPr/>
        </p:nvPicPr>
        <p:blipFill rotWithShape="1">
          <a:blip r:embed="rId2"/>
          <a:srcRect l="3113" r="59321"/>
          <a:stretch/>
        </p:blipFill>
        <p:spPr>
          <a:xfrm>
            <a:off x="20" y="-138535"/>
            <a:ext cx="4580077" cy="6857990"/>
          </a:xfrm>
          <a:prstGeom prst="rect">
            <a:avLst/>
          </a:prstGeom>
        </p:spPr>
      </p:pic>
      <p:cxnSp>
        <p:nvCxnSpPr>
          <p:cNvPr id="7" name="Straight Connector 12">
            <a:extLst>
              <a:ext uri="{FF2B5EF4-FFF2-40B4-BE49-F238E27FC236}">
                <a16:creationId xmlns:a16="http://schemas.microsoft.com/office/drawing/2014/main" xmlns="" id="{055CEADF-09EA-423C-8C45-F94AF44D5A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00864" y="2353592"/>
            <a:ext cx="5669280" cy="0"/>
          </a:xfrm>
          <a:prstGeom prst="line">
            <a:avLst/>
          </a:prstGeom>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xmlns="" id="{AD6424CF-8ACB-4022-AAD7-48826553021A}"/>
              </a:ext>
            </a:extLst>
          </p:cNvPr>
          <p:cNvSpPr>
            <a:spLocks noGrp="1"/>
          </p:cNvSpPr>
          <p:nvPr>
            <p:ph type="title"/>
          </p:nvPr>
        </p:nvSpPr>
        <p:spPr>
          <a:xfrm>
            <a:off x="102441" y="1396538"/>
            <a:ext cx="4174796" cy="1462082"/>
          </a:xfrm>
        </p:spPr>
        <p:txBody>
          <a:bodyPr vert="horz" lIns="91440" tIns="45720" rIns="91440" bIns="45720" rtlCol="0" anchor="b">
            <a:noAutofit/>
          </a:bodyPr>
          <a:lstStyle/>
          <a:p>
            <a:r>
              <a:rPr lang="en-US" sz="4400" dirty="0" smtClean="0">
                <a:solidFill>
                  <a:schemeClr val="bg1"/>
                </a:solidFill>
                <a:latin typeface="Aharoni"/>
                <a:cs typeface="Aharoni"/>
              </a:rPr>
              <a:t>Conclusion &amp; Future Aspects</a:t>
            </a:r>
            <a:endParaRPr lang="en-US" sz="4400" dirty="0">
              <a:solidFill>
                <a:schemeClr val="bg1"/>
              </a:solidFill>
              <a:latin typeface="Aharoni"/>
              <a:cs typeface="Aharoni"/>
            </a:endParaRPr>
          </a:p>
        </p:txBody>
      </p:sp>
      <p:sp>
        <p:nvSpPr>
          <p:cNvPr id="8" name="Title 1">
            <a:extLst>
              <a:ext uri="{FF2B5EF4-FFF2-40B4-BE49-F238E27FC236}">
                <a16:creationId xmlns:a16="http://schemas.microsoft.com/office/drawing/2014/main" xmlns="" id="{34077F57-A94A-473D-9C37-039AB12975EA}"/>
              </a:ext>
            </a:extLst>
          </p:cNvPr>
          <p:cNvSpPr txBox="1">
            <a:spLocks/>
          </p:cNvSpPr>
          <p:nvPr/>
        </p:nvSpPr>
        <p:spPr>
          <a:xfrm>
            <a:off x="4725459" y="1007534"/>
            <a:ext cx="6873873" cy="2133600"/>
          </a:xfrm>
          <a:prstGeom prst="rect">
            <a:avLst/>
          </a:prstGeom>
          <a:solidFill>
            <a:srgbClr val="262626"/>
          </a:solidFill>
        </p:spPr>
        <p:txBody>
          <a:bodyPr vert="horz" lIns="91440" tIns="45720" rIns="91440" bIns="45720" rtlCol="0" anchor="b">
            <a:normAutofit fontScale="92500" lnSpcReduction="10000"/>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marL="285750" indent="-285750">
              <a:lnSpc>
                <a:spcPct val="90000"/>
              </a:lnSpc>
              <a:buFont typeface="Arial" pitchFamily="34" charset="0"/>
              <a:buChar char="•"/>
            </a:pPr>
            <a:r>
              <a:rPr lang="en-US" sz="1800" dirty="0" smtClean="0">
                <a:solidFill>
                  <a:schemeClr val="bg1"/>
                </a:solidFill>
              </a:rPr>
              <a:t>Chat-bot </a:t>
            </a:r>
            <a:r>
              <a:rPr lang="en-US" sz="1800" dirty="0">
                <a:solidFill>
                  <a:schemeClr val="bg1"/>
                </a:solidFill>
              </a:rPr>
              <a:t>can reach  a large audience through messaging apps and are more effective than humans. They can quickly evolve into powerful tools for information gathering</a:t>
            </a:r>
            <a:r>
              <a:rPr lang="en-US" sz="1800" dirty="0" smtClean="0">
                <a:solidFill>
                  <a:schemeClr val="bg1"/>
                </a:solidFill>
              </a:rPr>
              <a:t>. </a:t>
            </a:r>
          </a:p>
          <a:p>
            <a:pPr marL="285750" indent="-285750">
              <a:lnSpc>
                <a:spcPct val="90000"/>
              </a:lnSpc>
              <a:buFont typeface="Arial" pitchFamily="34" charset="0"/>
              <a:buChar char="•"/>
            </a:pPr>
            <a:r>
              <a:rPr lang="en-US" sz="1800" dirty="0" smtClean="0">
                <a:solidFill>
                  <a:schemeClr val="bg1"/>
                </a:solidFill>
              </a:rPr>
              <a:t>Chat-bots </a:t>
            </a:r>
            <a:r>
              <a:rPr lang="en-US" sz="1800" dirty="0">
                <a:solidFill>
                  <a:schemeClr val="bg1"/>
                </a:solidFill>
              </a:rPr>
              <a:t>are programmed chat interfaces that allow website visitors to interact</a:t>
            </a:r>
            <a:r>
              <a:rPr lang="en-US" sz="1800" dirty="0" smtClean="0">
                <a:solidFill>
                  <a:schemeClr val="bg1"/>
                </a:solidFill>
              </a:rPr>
              <a:t>.</a:t>
            </a:r>
          </a:p>
          <a:p>
            <a:pPr marL="285750" indent="-285750">
              <a:lnSpc>
                <a:spcPct val="90000"/>
              </a:lnSpc>
              <a:buFont typeface="Arial" pitchFamily="34" charset="0"/>
              <a:buChar char="•"/>
            </a:pPr>
            <a:r>
              <a:rPr lang="en-US" sz="1800" dirty="0">
                <a:solidFill>
                  <a:schemeClr val="bg1"/>
                </a:solidFill>
              </a:rPr>
              <a:t>The more conversations you have, the smarter you will </a:t>
            </a:r>
            <a:r>
              <a:rPr lang="en-US" sz="1800" dirty="0" smtClean="0">
                <a:solidFill>
                  <a:schemeClr val="bg1"/>
                </a:solidFill>
              </a:rPr>
              <a:t>be.</a:t>
            </a:r>
          </a:p>
          <a:p>
            <a:pPr marL="285750" indent="-285750">
              <a:lnSpc>
                <a:spcPct val="90000"/>
              </a:lnSpc>
              <a:buFont typeface="Arial" pitchFamily="34" charset="0"/>
              <a:buChar char="•"/>
            </a:pPr>
            <a:r>
              <a:rPr lang="en-US" sz="1800" dirty="0" smtClean="0">
                <a:solidFill>
                  <a:schemeClr val="bg1"/>
                </a:solidFill>
              </a:rPr>
              <a:t>Chat-bots </a:t>
            </a:r>
            <a:r>
              <a:rPr lang="en-US" sz="1800" dirty="0">
                <a:solidFill>
                  <a:schemeClr val="bg1"/>
                </a:solidFill>
              </a:rPr>
              <a:t>get smarter with time.</a:t>
            </a:r>
            <a:endParaRPr lang="en-US" sz="1800" dirty="0" smtClean="0">
              <a:solidFill>
                <a:schemeClr val="bg1"/>
              </a:solidFill>
            </a:endParaRPr>
          </a:p>
          <a:p>
            <a:pPr>
              <a:lnSpc>
                <a:spcPct val="90000"/>
              </a:lnSpc>
            </a:pPr>
            <a:endParaRPr lang="en-US" sz="1800" dirty="0" smtClean="0">
              <a:solidFill>
                <a:schemeClr val="bg1"/>
              </a:solidFill>
            </a:endParaRPr>
          </a:p>
          <a:p>
            <a:pPr>
              <a:lnSpc>
                <a:spcPct val="90000"/>
              </a:lnSpc>
            </a:pPr>
            <a:r>
              <a:rPr lang="en-US" sz="1800" dirty="0" smtClean="0">
                <a:solidFill>
                  <a:schemeClr val="bg1"/>
                </a:solidFill>
              </a:rPr>
              <a:t>Link to the chat-bot: </a:t>
            </a:r>
          </a:p>
          <a:p>
            <a:pPr>
              <a:lnSpc>
                <a:spcPct val="90000"/>
              </a:lnSpc>
            </a:pPr>
            <a:r>
              <a:rPr lang="en-US" sz="1800" dirty="0">
                <a:solidFill>
                  <a:schemeClr val="bg1"/>
                </a:solidFill>
                <a:hlinkClick r:id="rId3"/>
              </a:rPr>
              <a:t>https://</a:t>
            </a:r>
            <a:r>
              <a:rPr lang="en-US" sz="1800" dirty="0" smtClean="0">
                <a:solidFill>
                  <a:schemeClr val="bg1"/>
                </a:solidFill>
                <a:hlinkClick r:id="rId3"/>
              </a:rPr>
              <a:t>t.me/info_college_bot</a:t>
            </a:r>
            <a:endParaRPr lang="en-US" sz="1800" dirty="0" smtClean="0">
              <a:solidFill>
                <a:schemeClr val="bg1"/>
              </a:solidFill>
            </a:endParaRPr>
          </a:p>
          <a:p>
            <a:pPr>
              <a:lnSpc>
                <a:spcPct val="90000"/>
              </a:lnSpc>
            </a:pPr>
            <a:endParaRPr lang="en-US" sz="1800" dirty="0" smtClean="0">
              <a:solidFill>
                <a:schemeClr val="bg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0864" y="3471306"/>
            <a:ext cx="6186803" cy="2937961"/>
          </a:xfrm>
          <a:prstGeom prst="rect">
            <a:avLst/>
          </a:prstGeom>
        </p:spPr>
      </p:pic>
    </p:spTree>
    <p:extLst>
      <p:ext uri="{BB962C8B-B14F-4D97-AF65-F5344CB8AC3E}">
        <p14:creationId xmlns:p14="http://schemas.microsoft.com/office/powerpoint/2010/main" val="257052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xmlns="" id="{E844E128-FF69-4E9F-8327-6B504B3C5A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xmlns="" id="{8694A931-2BBC-4F5D-85B9-902D4A6545F5}"/>
              </a:ext>
            </a:extLst>
          </p:cNvPr>
          <p:cNvPicPr>
            <a:picLocks noChangeAspect="1"/>
          </p:cNvPicPr>
          <p:nvPr/>
        </p:nvPicPr>
        <p:blipFill rotWithShape="1">
          <a:blip r:embed="rId2"/>
          <a:srcRect l="3113" r="59321"/>
          <a:stretch/>
        </p:blipFill>
        <p:spPr>
          <a:xfrm>
            <a:off x="20" y="-138535"/>
            <a:ext cx="4580077" cy="6857990"/>
          </a:xfrm>
          <a:prstGeom prst="rect">
            <a:avLst/>
          </a:prstGeom>
        </p:spPr>
      </p:pic>
      <p:cxnSp>
        <p:nvCxnSpPr>
          <p:cNvPr id="7" name="Straight Connector 12">
            <a:extLst>
              <a:ext uri="{FF2B5EF4-FFF2-40B4-BE49-F238E27FC236}">
                <a16:creationId xmlns:a16="http://schemas.microsoft.com/office/drawing/2014/main" xmlns="" id="{055CEADF-09EA-423C-8C45-F94AF44D5A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00864" y="2353592"/>
            <a:ext cx="5669280" cy="0"/>
          </a:xfrm>
          <a:prstGeom prst="line">
            <a:avLst/>
          </a:prstGeom>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xmlns="" id="{AD6424CF-8ACB-4022-AAD7-48826553021A}"/>
              </a:ext>
            </a:extLst>
          </p:cNvPr>
          <p:cNvSpPr>
            <a:spLocks noGrp="1"/>
          </p:cNvSpPr>
          <p:nvPr>
            <p:ph type="title"/>
          </p:nvPr>
        </p:nvSpPr>
        <p:spPr>
          <a:xfrm>
            <a:off x="102441" y="1526248"/>
            <a:ext cx="4174796" cy="987487"/>
          </a:xfrm>
        </p:spPr>
        <p:txBody>
          <a:bodyPr vert="horz" lIns="91440" tIns="45720" rIns="91440" bIns="45720" rtlCol="0" anchor="b">
            <a:noAutofit/>
          </a:bodyPr>
          <a:lstStyle/>
          <a:p>
            <a:r>
              <a:rPr lang="en-US" sz="4400" dirty="0">
                <a:solidFill>
                  <a:schemeClr val="bg1"/>
                </a:solidFill>
                <a:latin typeface="Aharoni"/>
                <a:ea typeface="+mn-lt"/>
                <a:cs typeface="+mn-lt"/>
              </a:rPr>
              <a:t>Bibliography</a:t>
            </a:r>
            <a:endParaRPr lang="en-US" sz="4400" dirty="0">
              <a:solidFill>
                <a:schemeClr val="bg1"/>
              </a:solidFill>
              <a:latin typeface="Aharoni"/>
              <a:cs typeface="Aharoni"/>
            </a:endParaRPr>
          </a:p>
        </p:txBody>
      </p:sp>
      <p:sp>
        <p:nvSpPr>
          <p:cNvPr id="8" name="Title 1">
            <a:extLst>
              <a:ext uri="{FF2B5EF4-FFF2-40B4-BE49-F238E27FC236}">
                <a16:creationId xmlns:a16="http://schemas.microsoft.com/office/drawing/2014/main" xmlns="" id="{34077F57-A94A-473D-9C37-039AB12975EA}"/>
              </a:ext>
            </a:extLst>
          </p:cNvPr>
          <p:cNvSpPr txBox="1">
            <a:spLocks/>
          </p:cNvSpPr>
          <p:nvPr/>
        </p:nvSpPr>
        <p:spPr>
          <a:xfrm>
            <a:off x="4800158" y="1492595"/>
            <a:ext cx="6470692" cy="4160675"/>
          </a:xfrm>
          <a:prstGeom prst="rect">
            <a:avLst/>
          </a:prstGeom>
          <a:solidFill>
            <a:srgbClr val="262626"/>
          </a:solidFill>
        </p:spPr>
        <p:txBody>
          <a:bodyPr vert="horz" lIns="91440" tIns="45720" rIns="91440" bIns="45720" rtlCol="0" anchor="b">
            <a:normAutofit fontScale="25000" lnSpcReduction="20000"/>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r>
              <a:rPr lang="en-US" dirty="0">
                <a:solidFill>
                  <a:schemeClr val="bg1"/>
                </a:solidFill>
              </a:rPr>
              <a:t>Google. (</a:t>
            </a:r>
            <a:r>
              <a:rPr lang="en-US" dirty="0" err="1">
                <a:solidFill>
                  <a:schemeClr val="bg1"/>
                </a:solidFill>
              </a:rPr>
              <a:t>n.d.</a:t>
            </a:r>
            <a:r>
              <a:rPr lang="en-US" dirty="0">
                <a:solidFill>
                  <a:schemeClr val="bg1"/>
                </a:solidFill>
              </a:rPr>
              <a:t>-a). </a:t>
            </a:r>
            <a:r>
              <a:rPr lang="en-US" i="1" dirty="0">
                <a:solidFill>
                  <a:schemeClr val="bg1"/>
                </a:solidFill>
              </a:rPr>
              <a:t>Google Cloud Platform Terms Of Service</a:t>
            </a:r>
            <a:r>
              <a:rPr lang="en-US" dirty="0">
                <a:solidFill>
                  <a:schemeClr val="bg1"/>
                </a:solidFill>
              </a:rPr>
              <a:t>. Google Cloud. Retrieved September 1, 2021, from </a:t>
            </a:r>
            <a:r>
              <a:rPr lang="en-US" u="sng" dirty="0">
                <a:solidFill>
                  <a:schemeClr val="bg1"/>
                </a:solidFill>
                <a:hlinkClick r:id="rId3"/>
              </a:rPr>
              <a:t>https://cloud.google.com/terms</a:t>
            </a:r>
            <a:endParaRPr lang="en-IN" dirty="0">
              <a:solidFill>
                <a:schemeClr val="bg1"/>
              </a:solidFill>
            </a:endParaRPr>
          </a:p>
          <a:p>
            <a:r>
              <a:rPr lang="en-US" dirty="0">
                <a:solidFill>
                  <a:schemeClr val="bg1"/>
                </a:solidFill>
              </a:rPr>
              <a:t> </a:t>
            </a:r>
            <a:endParaRPr lang="en-IN" dirty="0">
              <a:solidFill>
                <a:schemeClr val="bg1"/>
              </a:solidFill>
            </a:endParaRPr>
          </a:p>
          <a:p>
            <a:r>
              <a:rPr lang="en-US" dirty="0">
                <a:solidFill>
                  <a:schemeClr val="bg1"/>
                </a:solidFill>
              </a:rPr>
              <a:t>Google. (</a:t>
            </a:r>
            <a:r>
              <a:rPr lang="en-US" dirty="0" err="1">
                <a:solidFill>
                  <a:schemeClr val="bg1"/>
                </a:solidFill>
              </a:rPr>
              <a:t>n.d.</a:t>
            </a:r>
            <a:r>
              <a:rPr lang="en-US" dirty="0">
                <a:solidFill>
                  <a:schemeClr val="bg1"/>
                </a:solidFill>
              </a:rPr>
              <a:t>-b). </a:t>
            </a:r>
            <a:r>
              <a:rPr lang="en-US" i="1" dirty="0">
                <a:solidFill>
                  <a:schemeClr val="bg1"/>
                </a:solidFill>
              </a:rPr>
              <a:t>Release Notes | Dialogflow Documentation |</a:t>
            </a:r>
            <a:r>
              <a:rPr lang="en-US" dirty="0">
                <a:solidFill>
                  <a:schemeClr val="bg1"/>
                </a:solidFill>
              </a:rPr>
              <a:t>. Google Cloud. Retrieved September 1, 2021, from </a:t>
            </a:r>
            <a:r>
              <a:rPr lang="en-US" u="sng" dirty="0">
                <a:solidFill>
                  <a:schemeClr val="bg1"/>
                </a:solidFill>
                <a:hlinkClick r:id="rId4"/>
              </a:rPr>
              <a:t>https://cloud.google.com/dialogflow/docs/release-</a:t>
            </a:r>
            <a:r>
              <a:rPr lang="en-US" dirty="0">
                <a:solidFill>
                  <a:schemeClr val="bg1"/>
                </a:solidFill>
              </a:rPr>
              <a:t> </a:t>
            </a:r>
            <a:r>
              <a:rPr lang="en-US" u="sng" dirty="0">
                <a:solidFill>
                  <a:schemeClr val="bg1"/>
                </a:solidFill>
                <a:hlinkClick r:id="rId4"/>
              </a:rPr>
              <a:t>notes</a:t>
            </a:r>
            <a:endParaRPr lang="en-IN" dirty="0">
              <a:solidFill>
                <a:schemeClr val="bg1"/>
              </a:solidFill>
            </a:endParaRPr>
          </a:p>
          <a:p>
            <a:r>
              <a:rPr lang="en-US" dirty="0">
                <a:solidFill>
                  <a:schemeClr val="bg1"/>
                </a:solidFill>
              </a:rPr>
              <a:t> </a:t>
            </a:r>
            <a:endParaRPr lang="en-IN" dirty="0">
              <a:solidFill>
                <a:schemeClr val="bg1"/>
              </a:solidFill>
            </a:endParaRPr>
          </a:p>
          <a:p>
            <a:r>
              <a:rPr lang="en-US" dirty="0">
                <a:solidFill>
                  <a:schemeClr val="bg1"/>
                </a:solidFill>
              </a:rPr>
              <a:t>Rajesh, R. [&amp;</a:t>
            </a:r>
            <a:r>
              <a:rPr lang="en-US" dirty="0" err="1">
                <a:solidFill>
                  <a:schemeClr val="bg1"/>
                </a:solidFill>
              </a:rPr>
              <a:t>nbsp;Raji&amp;nbsp;Rajesh</a:t>
            </a:r>
            <a:r>
              <a:rPr lang="en-US" dirty="0">
                <a:solidFill>
                  <a:schemeClr val="bg1"/>
                </a:solidFill>
              </a:rPr>
              <a:t>]. (2021, April 7). </a:t>
            </a:r>
            <a:r>
              <a:rPr lang="en-US" i="1" dirty="0">
                <a:solidFill>
                  <a:schemeClr val="bg1"/>
                </a:solidFill>
              </a:rPr>
              <a:t>Creating Entities and Updating Avatar | </a:t>
            </a:r>
            <a:r>
              <a:rPr lang="en-US" i="1" dirty="0" err="1">
                <a:solidFill>
                  <a:schemeClr val="bg1"/>
                </a:solidFill>
              </a:rPr>
              <a:t>Chatbot</a:t>
            </a:r>
            <a:r>
              <a:rPr lang="en-US" i="1" dirty="0">
                <a:solidFill>
                  <a:schemeClr val="bg1"/>
                </a:solidFill>
              </a:rPr>
              <a:t> 2 | Google Dialogflow </a:t>
            </a:r>
            <a:r>
              <a:rPr lang="en-US" dirty="0">
                <a:solidFill>
                  <a:schemeClr val="bg1"/>
                </a:solidFill>
              </a:rPr>
              <a:t>[Video]. YouTube. </a:t>
            </a:r>
            <a:r>
              <a:rPr lang="en-US" u="sng" dirty="0">
                <a:solidFill>
                  <a:schemeClr val="bg1"/>
                </a:solidFill>
                <a:hlinkClick r:id="rId5"/>
              </a:rPr>
              <a:t>https://www.youtube.com/watch?v=yupkCZTp4Ms&amp;feature=youtu.be</a:t>
            </a:r>
            <a:endParaRPr lang="en-IN" dirty="0">
              <a:solidFill>
                <a:schemeClr val="bg1"/>
              </a:solidFill>
            </a:endParaRPr>
          </a:p>
          <a:p>
            <a:r>
              <a:rPr lang="en-US" dirty="0">
                <a:solidFill>
                  <a:schemeClr val="bg1"/>
                </a:solidFill>
              </a:rPr>
              <a:t> </a:t>
            </a:r>
            <a:endParaRPr lang="en-IN" dirty="0">
              <a:solidFill>
                <a:schemeClr val="bg1"/>
              </a:solidFill>
            </a:endParaRPr>
          </a:p>
          <a:p>
            <a:r>
              <a:rPr lang="en-US" dirty="0">
                <a:solidFill>
                  <a:schemeClr val="bg1"/>
                </a:solidFill>
              </a:rPr>
              <a:t> </a:t>
            </a:r>
            <a:endParaRPr lang="en-IN" dirty="0">
              <a:solidFill>
                <a:schemeClr val="bg1"/>
              </a:solidFill>
            </a:endParaRPr>
          </a:p>
          <a:p>
            <a:r>
              <a:rPr lang="en-US" dirty="0">
                <a:solidFill>
                  <a:schemeClr val="bg1"/>
                </a:solidFill>
              </a:rPr>
              <a:t>Load, E. (2020, May 5). </a:t>
            </a:r>
            <a:r>
              <a:rPr lang="en-US" i="1" dirty="0">
                <a:solidFill>
                  <a:schemeClr val="bg1"/>
                </a:solidFill>
              </a:rPr>
              <a:t>Creating </a:t>
            </a:r>
            <a:r>
              <a:rPr lang="en-US" i="1" dirty="0" err="1">
                <a:solidFill>
                  <a:schemeClr val="bg1"/>
                </a:solidFill>
              </a:rPr>
              <a:t>ChatBot</a:t>
            </a:r>
            <a:r>
              <a:rPr lang="en-US" i="1" dirty="0">
                <a:solidFill>
                  <a:schemeClr val="bg1"/>
                </a:solidFill>
              </a:rPr>
              <a:t> || Dialogflow || Just in 30 Minutes</a:t>
            </a:r>
            <a:r>
              <a:rPr lang="en-US" dirty="0">
                <a:solidFill>
                  <a:schemeClr val="bg1"/>
                </a:solidFill>
              </a:rPr>
              <a:t>.</a:t>
            </a:r>
            <a:endParaRPr lang="en-IN" dirty="0">
              <a:solidFill>
                <a:schemeClr val="bg1"/>
              </a:solidFill>
            </a:endParaRPr>
          </a:p>
          <a:p>
            <a:r>
              <a:rPr lang="en-US" dirty="0">
                <a:solidFill>
                  <a:schemeClr val="bg1"/>
                </a:solidFill>
              </a:rPr>
              <a:t> </a:t>
            </a:r>
            <a:endParaRPr lang="en-IN" dirty="0">
              <a:solidFill>
                <a:schemeClr val="bg1"/>
              </a:solidFill>
            </a:endParaRPr>
          </a:p>
          <a:p>
            <a:r>
              <a:rPr lang="en-US" dirty="0" err="1">
                <a:solidFill>
                  <a:schemeClr val="bg1"/>
                </a:solidFill>
              </a:rPr>
              <a:t>YouTube.</a:t>
            </a:r>
            <a:r>
              <a:rPr lang="en-US" u="sng" dirty="0" err="1">
                <a:solidFill>
                  <a:schemeClr val="bg1"/>
                </a:solidFill>
                <a:hlinkClick r:id="rId6"/>
              </a:rPr>
              <a:t>https</a:t>
            </a:r>
            <a:r>
              <a:rPr lang="en-US" u="sng" dirty="0">
                <a:solidFill>
                  <a:schemeClr val="bg1"/>
                </a:solidFill>
                <a:hlinkClick r:id="rId6"/>
              </a:rPr>
              <a:t>://www.youtube.com/watch?v=0SDfi3JvacE&amp;feature=youtu.be</a:t>
            </a:r>
            <a:endParaRPr lang="en-IN" dirty="0">
              <a:solidFill>
                <a:schemeClr val="bg1"/>
              </a:solidFill>
            </a:endParaRPr>
          </a:p>
          <a:p>
            <a:r>
              <a:rPr lang="en-US" dirty="0">
                <a:solidFill>
                  <a:schemeClr val="bg1"/>
                </a:solidFill>
              </a:rPr>
              <a:t> </a:t>
            </a:r>
            <a:endParaRPr lang="en-IN" dirty="0">
              <a:solidFill>
                <a:schemeClr val="bg1"/>
              </a:solidFill>
            </a:endParaRPr>
          </a:p>
          <a:p>
            <a:r>
              <a:rPr lang="en-US" dirty="0">
                <a:solidFill>
                  <a:schemeClr val="bg1"/>
                </a:solidFill>
              </a:rPr>
              <a:t>Learners, W. (2021, July 22). </a:t>
            </a:r>
            <a:r>
              <a:rPr lang="en-US" i="1" dirty="0">
                <a:solidFill>
                  <a:schemeClr val="bg1"/>
                </a:solidFill>
              </a:rPr>
              <a:t>How to Add A </a:t>
            </a:r>
            <a:r>
              <a:rPr lang="en-US" i="1" dirty="0" err="1">
                <a:solidFill>
                  <a:schemeClr val="bg1"/>
                </a:solidFill>
              </a:rPr>
              <a:t>Chatbot</a:t>
            </a:r>
            <a:r>
              <a:rPr lang="en-US" i="1" dirty="0">
                <a:solidFill>
                  <a:schemeClr val="bg1"/>
                </a:solidFill>
              </a:rPr>
              <a:t> to Your Website</a:t>
            </a:r>
            <a:r>
              <a:rPr lang="en-US" dirty="0">
                <a:solidFill>
                  <a:schemeClr val="bg1"/>
                </a:solidFill>
              </a:rPr>
              <a:t>. YouTube. </a:t>
            </a:r>
            <a:r>
              <a:rPr lang="en-US" u="sng" dirty="0">
                <a:solidFill>
                  <a:schemeClr val="bg1"/>
                </a:solidFill>
                <a:hlinkClick r:id="rId7"/>
              </a:rPr>
              <a:t>https://www.youtube.com/watch?v=y0CRhaWNpto&amp;feature=youtu.be</a:t>
            </a:r>
            <a:endParaRPr lang="en-IN" dirty="0">
              <a:solidFill>
                <a:schemeClr val="bg1"/>
              </a:solidFill>
            </a:endParaRPr>
          </a:p>
          <a:p>
            <a:r>
              <a:rPr lang="en-US" dirty="0">
                <a:solidFill>
                  <a:schemeClr val="bg1"/>
                </a:solidFill>
              </a:rPr>
              <a:t> </a:t>
            </a:r>
            <a:endParaRPr lang="en-IN" dirty="0">
              <a:solidFill>
                <a:schemeClr val="bg1"/>
              </a:solidFill>
            </a:endParaRPr>
          </a:p>
          <a:p>
            <a:r>
              <a:rPr lang="en-US" dirty="0">
                <a:solidFill>
                  <a:schemeClr val="bg1"/>
                </a:solidFill>
              </a:rPr>
              <a:t> </a:t>
            </a:r>
            <a:endParaRPr lang="en-IN" dirty="0">
              <a:solidFill>
                <a:schemeClr val="bg1"/>
              </a:solidFill>
            </a:endParaRPr>
          </a:p>
          <a:p>
            <a:r>
              <a:rPr lang="en-US" dirty="0" err="1">
                <a:solidFill>
                  <a:schemeClr val="bg1"/>
                </a:solidFill>
              </a:rPr>
              <a:t>Bergant</a:t>
            </a:r>
            <a:r>
              <a:rPr lang="en-US" dirty="0">
                <a:solidFill>
                  <a:schemeClr val="bg1"/>
                </a:solidFill>
              </a:rPr>
              <a:t>, Jana. “</a:t>
            </a:r>
            <a:r>
              <a:rPr lang="en-US" dirty="0" err="1">
                <a:solidFill>
                  <a:schemeClr val="bg1"/>
                </a:solidFill>
              </a:rPr>
              <a:t>ChatBots</a:t>
            </a:r>
            <a:r>
              <a:rPr lang="en-US" dirty="0">
                <a:solidFill>
                  <a:schemeClr val="bg1"/>
                </a:solidFill>
              </a:rPr>
              <a:t>: Messenger </a:t>
            </a:r>
            <a:r>
              <a:rPr lang="en-US" dirty="0" err="1">
                <a:solidFill>
                  <a:schemeClr val="bg1"/>
                </a:solidFill>
              </a:rPr>
              <a:t>ChatBot</a:t>
            </a:r>
            <a:r>
              <a:rPr lang="en-US" dirty="0">
                <a:solidFill>
                  <a:schemeClr val="bg1"/>
                </a:solidFill>
              </a:rPr>
              <a:t> - </a:t>
            </a:r>
            <a:r>
              <a:rPr lang="en-US" dirty="0" err="1">
                <a:solidFill>
                  <a:schemeClr val="bg1"/>
                </a:solidFill>
              </a:rPr>
              <a:t>DialogFlow</a:t>
            </a:r>
            <a:r>
              <a:rPr lang="en-US" dirty="0">
                <a:solidFill>
                  <a:schemeClr val="bg1"/>
                </a:solidFill>
              </a:rPr>
              <a:t> and </a:t>
            </a:r>
            <a:r>
              <a:rPr lang="en-US" dirty="0" err="1">
                <a:solidFill>
                  <a:schemeClr val="bg1"/>
                </a:solidFill>
              </a:rPr>
              <a:t>Nodejs</a:t>
            </a:r>
            <a:r>
              <a:rPr lang="en-US" dirty="0">
                <a:solidFill>
                  <a:schemeClr val="bg1"/>
                </a:solidFill>
              </a:rPr>
              <a:t> | </a:t>
            </a:r>
            <a:r>
              <a:rPr lang="en-US" dirty="0" err="1">
                <a:solidFill>
                  <a:schemeClr val="bg1"/>
                </a:solidFill>
              </a:rPr>
              <a:t>Udemy</a:t>
            </a:r>
            <a:r>
              <a:rPr lang="en-US" dirty="0">
                <a:solidFill>
                  <a:schemeClr val="bg1"/>
                </a:solidFill>
              </a:rPr>
              <a:t>.”</a:t>
            </a:r>
            <a:endParaRPr lang="en-IN" dirty="0">
              <a:solidFill>
                <a:schemeClr val="bg1"/>
              </a:solidFill>
            </a:endParaRPr>
          </a:p>
          <a:p>
            <a:r>
              <a:rPr lang="en-US" i="1" dirty="0" err="1">
                <a:solidFill>
                  <a:schemeClr val="bg1"/>
                </a:solidFill>
              </a:rPr>
              <a:t>Udemy</a:t>
            </a:r>
            <a:r>
              <a:rPr lang="en-US" dirty="0">
                <a:solidFill>
                  <a:schemeClr val="bg1"/>
                </a:solidFill>
              </a:rPr>
              <a:t>, </a:t>
            </a:r>
            <a:r>
              <a:rPr lang="en-US" dirty="0" err="1">
                <a:solidFill>
                  <a:schemeClr val="bg1"/>
                </a:solidFill>
              </a:rPr>
              <a:t>Udemy</a:t>
            </a:r>
            <a:r>
              <a:rPr lang="en-US" dirty="0">
                <a:solidFill>
                  <a:schemeClr val="bg1"/>
                </a:solidFill>
              </a:rPr>
              <a:t>, Oct. 2021, </a:t>
            </a:r>
            <a:r>
              <a:rPr lang="en-US" u="sng" dirty="0">
                <a:solidFill>
                  <a:schemeClr val="bg1"/>
                </a:solidFill>
                <a:hlinkClick r:id="rId8"/>
              </a:rPr>
              <a:t>https://www.udemy.com/course/chatbots/</a:t>
            </a:r>
            <a:r>
              <a:rPr lang="en-US" dirty="0">
                <a:solidFill>
                  <a:schemeClr val="bg1"/>
                </a:solidFill>
              </a:rPr>
              <a:t>.</a:t>
            </a:r>
            <a:endParaRPr lang="en-IN" dirty="0">
              <a:solidFill>
                <a:schemeClr val="bg1"/>
              </a:solidFill>
            </a:endParaRPr>
          </a:p>
          <a:p>
            <a:r>
              <a:rPr lang="en-US" dirty="0">
                <a:solidFill>
                  <a:schemeClr val="bg1"/>
                </a:solidFill>
              </a:rPr>
              <a:t> </a:t>
            </a:r>
            <a:endParaRPr lang="en-IN" dirty="0">
              <a:solidFill>
                <a:schemeClr val="bg1"/>
              </a:solidFill>
            </a:endParaRPr>
          </a:p>
          <a:p>
            <a:r>
              <a:rPr lang="en-US" dirty="0">
                <a:solidFill>
                  <a:schemeClr val="bg1"/>
                </a:solidFill>
              </a:rPr>
              <a:t> </a:t>
            </a:r>
            <a:endParaRPr lang="en-IN" dirty="0">
              <a:solidFill>
                <a:schemeClr val="bg1"/>
              </a:solidFill>
            </a:endParaRPr>
          </a:p>
          <a:p>
            <a:r>
              <a:rPr lang="en-US" dirty="0">
                <a:solidFill>
                  <a:schemeClr val="bg1"/>
                </a:solidFill>
              </a:rPr>
              <a:t>“College Reviews – Careers360.Com.” </a:t>
            </a:r>
            <a:r>
              <a:rPr lang="en-US" i="1" dirty="0">
                <a:solidFill>
                  <a:schemeClr val="bg1"/>
                </a:solidFill>
              </a:rPr>
              <a:t>Careers360: Explore Exams, Colleges, Courses and Latest News about Education</a:t>
            </a:r>
            <a:r>
              <a:rPr lang="en-US" dirty="0">
                <a:solidFill>
                  <a:schemeClr val="bg1"/>
                </a:solidFill>
              </a:rPr>
              <a:t>, Careers360.com, Sept. 2021, </a:t>
            </a:r>
            <a:r>
              <a:rPr lang="en-US" u="sng" dirty="0">
                <a:solidFill>
                  <a:schemeClr val="bg1"/>
                </a:solidFill>
                <a:hlinkClick r:id="rId9"/>
              </a:rPr>
              <a:t>https://www.careers360.com/colleges/reviews</a:t>
            </a:r>
            <a:r>
              <a:rPr lang="en-US" dirty="0">
                <a:solidFill>
                  <a:schemeClr val="bg1"/>
                </a:solidFill>
              </a:rPr>
              <a:t>.</a:t>
            </a:r>
            <a:endParaRPr lang="en-IN" dirty="0">
              <a:solidFill>
                <a:schemeClr val="bg1"/>
              </a:solidFill>
            </a:endParaRPr>
          </a:p>
          <a:p>
            <a:r>
              <a:rPr lang="en-US" dirty="0">
                <a:solidFill>
                  <a:schemeClr val="bg1"/>
                </a:solidFill>
              </a:rPr>
              <a:t> </a:t>
            </a:r>
            <a:endParaRPr lang="en-IN" dirty="0">
              <a:solidFill>
                <a:schemeClr val="bg1"/>
              </a:solidFill>
            </a:endParaRPr>
          </a:p>
          <a:p>
            <a:r>
              <a:rPr lang="en-US" dirty="0">
                <a:solidFill>
                  <a:schemeClr val="bg1"/>
                </a:solidFill>
              </a:rPr>
              <a:t> </a:t>
            </a:r>
            <a:endParaRPr lang="en-IN" dirty="0">
              <a:solidFill>
                <a:schemeClr val="bg1"/>
              </a:solidFill>
            </a:endParaRPr>
          </a:p>
          <a:p>
            <a:r>
              <a:rPr lang="en-US" dirty="0">
                <a:solidFill>
                  <a:schemeClr val="bg1"/>
                </a:solidFill>
              </a:rPr>
              <a:t>“Step-by-Step Guide On Building a </a:t>
            </a:r>
            <a:r>
              <a:rPr lang="en-US" dirty="0" err="1">
                <a:solidFill>
                  <a:schemeClr val="bg1"/>
                </a:solidFill>
              </a:rPr>
              <a:t>Chatbot</a:t>
            </a:r>
            <a:r>
              <a:rPr lang="en-US" dirty="0">
                <a:solidFill>
                  <a:schemeClr val="bg1"/>
                </a:solidFill>
              </a:rPr>
              <a:t> Using </a:t>
            </a:r>
            <a:r>
              <a:rPr lang="en-US" dirty="0" err="1">
                <a:solidFill>
                  <a:schemeClr val="bg1"/>
                </a:solidFill>
              </a:rPr>
              <a:t>DialogFlow</a:t>
            </a:r>
            <a:r>
              <a:rPr lang="en-US" dirty="0">
                <a:solidFill>
                  <a:schemeClr val="bg1"/>
                </a:solidFill>
              </a:rPr>
              <a:t>.” </a:t>
            </a:r>
            <a:r>
              <a:rPr lang="en-US" i="1" dirty="0" err="1">
                <a:solidFill>
                  <a:schemeClr val="bg1"/>
                </a:solidFill>
              </a:rPr>
              <a:t>Maruti</a:t>
            </a:r>
            <a:r>
              <a:rPr lang="en-US" i="1" dirty="0">
                <a:solidFill>
                  <a:schemeClr val="bg1"/>
                </a:solidFill>
              </a:rPr>
              <a:t> </a:t>
            </a:r>
            <a:r>
              <a:rPr lang="en-US" i="1" dirty="0" err="1">
                <a:solidFill>
                  <a:schemeClr val="bg1"/>
                </a:solidFill>
              </a:rPr>
              <a:t>Techlabs</a:t>
            </a:r>
            <a:r>
              <a:rPr lang="en-US" dirty="0">
                <a:solidFill>
                  <a:schemeClr val="bg1"/>
                </a:solidFill>
              </a:rPr>
              <a:t>, </a:t>
            </a:r>
            <a:r>
              <a:rPr lang="en-US" dirty="0" err="1">
                <a:solidFill>
                  <a:schemeClr val="bg1"/>
                </a:solidFill>
              </a:rPr>
              <a:t>Maruti</a:t>
            </a:r>
            <a:r>
              <a:rPr lang="en-US" dirty="0">
                <a:solidFill>
                  <a:schemeClr val="bg1"/>
                </a:solidFill>
              </a:rPr>
              <a:t> </a:t>
            </a:r>
            <a:r>
              <a:rPr lang="en-US" dirty="0" err="1">
                <a:solidFill>
                  <a:schemeClr val="bg1"/>
                </a:solidFill>
              </a:rPr>
              <a:t>Techlabs</a:t>
            </a:r>
            <a:r>
              <a:rPr lang="en-US" dirty="0">
                <a:solidFill>
                  <a:schemeClr val="bg1"/>
                </a:solidFill>
              </a:rPr>
              <a:t>, 30 Aug. 2019, </a:t>
            </a:r>
            <a:r>
              <a:rPr lang="en-US" u="sng" dirty="0">
                <a:solidFill>
                  <a:schemeClr val="bg1"/>
                </a:solidFill>
                <a:hlinkClick r:id="rId10"/>
              </a:rPr>
              <a:t>https://marutitech.com/build-a-chatbot-using-</a:t>
            </a:r>
            <a:r>
              <a:rPr lang="en-US" dirty="0">
                <a:solidFill>
                  <a:schemeClr val="bg1"/>
                </a:solidFill>
              </a:rPr>
              <a:t> </a:t>
            </a:r>
            <a:r>
              <a:rPr lang="en-US" u="sng" dirty="0" err="1">
                <a:solidFill>
                  <a:schemeClr val="bg1"/>
                </a:solidFill>
                <a:hlinkClick r:id="rId10"/>
              </a:rPr>
              <a:t>dialogflow</a:t>
            </a:r>
            <a:r>
              <a:rPr lang="en-US" u="sng" dirty="0">
                <a:solidFill>
                  <a:schemeClr val="bg1"/>
                </a:solidFill>
                <a:hlinkClick r:id="rId10"/>
              </a:rPr>
              <a:t>/</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225092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7">
            <a:extLst>
              <a:ext uri="{FF2B5EF4-FFF2-40B4-BE49-F238E27FC236}">
                <a16:creationId xmlns:a16="http://schemas.microsoft.com/office/drawing/2014/main" xmlns="" id="{39E3965E-AC41-4711-9D10-E25ABB132D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9">
            <a:extLst>
              <a:ext uri="{FF2B5EF4-FFF2-40B4-BE49-F238E27FC236}">
                <a16:creationId xmlns:a16="http://schemas.microsoft.com/office/drawing/2014/main" xmlns=""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3" name="Picture 24">
            <a:extLst>
              <a:ext uri="{FF2B5EF4-FFF2-40B4-BE49-F238E27FC236}">
                <a16:creationId xmlns:a16="http://schemas.microsoft.com/office/drawing/2014/main" xmlns="" id="{1552CD01-0BE8-46BF-9201-0D99C6379DD6}"/>
              </a:ext>
            </a:extLst>
          </p:cNvPr>
          <p:cNvPicPr>
            <a:picLocks noChangeAspect="1"/>
          </p:cNvPicPr>
          <p:nvPr/>
        </p:nvPicPr>
        <p:blipFill rotWithShape="1">
          <a:blip r:embed="rId2"/>
          <a:srcRect/>
          <a:stretch/>
        </p:blipFill>
        <p:spPr>
          <a:xfrm>
            <a:off x="-1" y="10"/>
            <a:ext cx="12191999" cy="6857990"/>
          </a:xfrm>
          <a:prstGeom prst="rect">
            <a:avLst/>
          </a:prstGeom>
        </p:spPr>
      </p:pic>
      <p:sp>
        <p:nvSpPr>
          <p:cNvPr id="29" name="Rectangle 31">
            <a:extLst>
              <a:ext uri="{FF2B5EF4-FFF2-40B4-BE49-F238E27FC236}">
                <a16:creationId xmlns:a16="http://schemas.microsoft.com/office/drawing/2014/main" xmlns="" id="{7319A1DD-F557-4EC6-8A8C-F7617B4CD6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98A95C6-09D5-4A71-9A13-53BC2B1C05C5}"/>
              </a:ext>
            </a:extLst>
          </p:cNvPr>
          <p:cNvSpPr>
            <a:spLocks noGrp="1"/>
          </p:cNvSpPr>
          <p:nvPr>
            <p:ph type="title"/>
          </p:nvPr>
        </p:nvSpPr>
        <p:spPr>
          <a:xfrm>
            <a:off x="735791" y="3331444"/>
            <a:ext cx="6470692" cy="1229306"/>
          </a:xfrm>
        </p:spPr>
        <p:txBody>
          <a:bodyPr vert="horz" lIns="91440" tIns="45720" rIns="91440" bIns="45720" rtlCol="0" anchor="b">
            <a:normAutofit/>
          </a:bodyPr>
          <a:lstStyle/>
          <a:p>
            <a:pPr>
              <a:lnSpc>
                <a:spcPct val="90000"/>
              </a:lnSpc>
            </a:pPr>
            <a:r>
              <a:rPr lang="en-US">
                <a:solidFill>
                  <a:schemeClr val="tx1"/>
                </a:solidFill>
              </a:rPr>
              <a:t>THANK  YOU !</a:t>
            </a:r>
          </a:p>
        </p:txBody>
      </p:sp>
      <p:sp>
        <p:nvSpPr>
          <p:cNvPr id="3" name="Content Placeholder 2">
            <a:extLst>
              <a:ext uri="{FF2B5EF4-FFF2-40B4-BE49-F238E27FC236}">
                <a16:creationId xmlns:a16="http://schemas.microsoft.com/office/drawing/2014/main" xmlns="" id="{F38AB573-DAB1-4F8A-8AFC-B4F476DE3F75}"/>
              </a:ext>
            </a:extLst>
          </p:cNvPr>
          <p:cNvSpPr>
            <a:spLocks noGrp="1"/>
          </p:cNvSpPr>
          <p:nvPr>
            <p:ph idx="1"/>
          </p:nvPr>
        </p:nvSpPr>
        <p:spPr>
          <a:xfrm>
            <a:off x="735791" y="4735799"/>
            <a:ext cx="6470693" cy="605256"/>
          </a:xfrm>
        </p:spPr>
        <p:txBody>
          <a:bodyPr vert="horz" lIns="91440" tIns="45720" rIns="91440" bIns="45720" rtlCol="0">
            <a:normAutofit/>
          </a:bodyPr>
          <a:lstStyle/>
          <a:p>
            <a:pPr marL="0" indent="0">
              <a:lnSpc>
                <a:spcPct val="100000"/>
              </a:lnSpc>
              <a:buNone/>
            </a:pPr>
            <a:r>
              <a:rPr lang="en-US" sz="2400" cap="all" spc="200">
                <a:solidFill>
                  <a:schemeClr val="tx1"/>
                </a:solidFill>
              </a:rPr>
              <a:t>FOR YOUR TIME</a:t>
            </a:r>
          </a:p>
        </p:txBody>
      </p:sp>
      <p:cxnSp>
        <p:nvCxnSpPr>
          <p:cNvPr id="34" name="!!Straight Connector">
            <a:extLst>
              <a:ext uri="{FF2B5EF4-FFF2-40B4-BE49-F238E27FC236}">
                <a16:creationId xmlns:a16="http://schemas.microsoft.com/office/drawing/2014/main" xmlns="" id="{D28A9C89-B313-458F-9C85-515930A51A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xmlns="" id="{C390A367-0330-4E03-9D5F-40308A7975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68893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7">
            <a:extLst>
              <a:ext uri="{FF2B5EF4-FFF2-40B4-BE49-F238E27FC236}">
                <a16:creationId xmlns:a16="http://schemas.microsoft.com/office/drawing/2014/main" xmlns="" id="{C843AFC8-D8D0-4784-B08C-6324FA88E6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9">
            <a:extLst>
              <a:ext uri="{FF2B5EF4-FFF2-40B4-BE49-F238E27FC236}">
                <a16:creationId xmlns:a16="http://schemas.microsoft.com/office/drawing/2014/main" xmlns="" id="{854B1A56-8AFB-4D4F-8D98-1E832D6FFE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53478" y="0"/>
            <a:ext cx="4657389"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F973458-F2E0-436C-8163-1805ECD2146E}"/>
              </a:ext>
            </a:extLst>
          </p:cNvPr>
          <p:cNvSpPr>
            <a:spLocks noGrp="1"/>
          </p:cNvSpPr>
          <p:nvPr>
            <p:ph type="title"/>
          </p:nvPr>
        </p:nvSpPr>
        <p:spPr>
          <a:xfrm>
            <a:off x="1909922" y="60719"/>
            <a:ext cx="3720353" cy="4568643"/>
          </a:xfrm>
          <a:ln w="25400" cap="sq">
            <a:noFill/>
            <a:miter lim="800000"/>
          </a:ln>
        </p:spPr>
        <p:txBody>
          <a:bodyPr anchor="ctr">
            <a:normAutofit/>
          </a:bodyPr>
          <a:lstStyle/>
          <a:p>
            <a:pPr algn="ctr"/>
            <a:r>
              <a:rPr lang="en-US" sz="3200" dirty="0">
                <a:solidFill>
                  <a:schemeClr val="bg1"/>
                </a:solidFill>
              </a:rPr>
              <a:t>INDEX</a:t>
            </a:r>
          </a:p>
        </p:txBody>
      </p:sp>
      <p:sp>
        <p:nvSpPr>
          <p:cNvPr id="3" name="Content Placeholder 2">
            <a:extLst>
              <a:ext uri="{FF2B5EF4-FFF2-40B4-BE49-F238E27FC236}">
                <a16:creationId xmlns:a16="http://schemas.microsoft.com/office/drawing/2014/main" xmlns="" id="{01C85F48-1DB9-4FBE-AB33-BCB1FC509420}"/>
              </a:ext>
            </a:extLst>
          </p:cNvPr>
          <p:cNvSpPr>
            <a:spLocks noGrp="1"/>
          </p:cNvSpPr>
          <p:nvPr>
            <p:ph idx="1"/>
          </p:nvPr>
        </p:nvSpPr>
        <p:spPr>
          <a:xfrm>
            <a:off x="6570206" y="1111753"/>
            <a:ext cx="5057396" cy="4628275"/>
          </a:xfrm>
        </p:spPr>
        <p:txBody>
          <a:bodyPr vert="horz" lIns="0" tIns="45720" rIns="0" bIns="45720" rtlCol="0" anchor="ctr">
            <a:noAutofit/>
          </a:bodyPr>
          <a:lstStyle/>
          <a:p>
            <a:endParaRPr lang="en-US" sz="2000" dirty="0">
              <a:solidFill>
                <a:schemeClr val="tx1">
                  <a:lumMod val="85000"/>
                  <a:lumOff val="15000"/>
                </a:schemeClr>
              </a:solidFill>
              <a:latin typeface="Aharoni"/>
              <a:cs typeface="Aharoni"/>
            </a:endParaRPr>
          </a:p>
          <a:p>
            <a:r>
              <a:rPr lang="en-US" sz="2000" dirty="0">
                <a:latin typeface="Aharoni"/>
                <a:ea typeface="+mn-lt"/>
                <a:cs typeface="+mn-lt"/>
              </a:rPr>
              <a:t>•Introduction to Project </a:t>
            </a:r>
            <a:endParaRPr lang="en-US" sz="2000" dirty="0">
              <a:latin typeface="Aharoni"/>
              <a:cs typeface="Aharoni"/>
            </a:endParaRPr>
          </a:p>
          <a:p>
            <a:r>
              <a:rPr lang="en-US" sz="2000" dirty="0">
                <a:latin typeface="Aharoni"/>
                <a:ea typeface="+mn-lt"/>
                <a:cs typeface="+mn-lt"/>
              </a:rPr>
              <a:t>•Technology Used</a:t>
            </a:r>
            <a:endParaRPr lang="en-US" sz="2000" dirty="0">
              <a:latin typeface="Aharoni"/>
              <a:cs typeface="Aharoni"/>
            </a:endParaRPr>
          </a:p>
          <a:p>
            <a:r>
              <a:rPr lang="en-US" sz="2000" dirty="0">
                <a:latin typeface="Aharoni"/>
                <a:ea typeface="+mn-lt"/>
                <a:cs typeface="+mn-lt"/>
              </a:rPr>
              <a:t>•Existing Gaps &amp; Project Features</a:t>
            </a:r>
            <a:endParaRPr lang="en-US" sz="2000" dirty="0">
              <a:latin typeface="Aharoni"/>
              <a:cs typeface="Aharoni"/>
            </a:endParaRPr>
          </a:p>
          <a:p>
            <a:r>
              <a:rPr lang="en-US" sz="2000" dirty="0">
                <a:latin typeface="Aharoni"/>
                <a:ea typeface="+mn-lt"/>
                <a:cs typeface="+mn-lt"/>
              </a:rPr>
              <a:t>•Objectives</a:t>
            </a:r>
            <a:endParaRPr lang="en-US" sz="2000" dirty="0">
              <a:latin typeface="Aharoni"/>
              <a:cs typeface="Aharoni"/>
            </a:endParaRPr>
          </a:p>
          <a:p>
            <a:r>
              <a:rPr lang="en-US" sz="2000" dirty="0">
                <a:latin typeface="Aharoni"/>
                <a:ea typeface="+mn-lt"/>
                <a:cs typeface="+mn-lt"/>
              </a:rPr>
              <a:t>•Scope/Relevance</a:t>
            </a:r>
            <a:endParaRPr lang="en-US" sz="2000" dirty="0">
              <a:latin typeface="Aharoni"/>
              <a:cs typeface="Aharoni"/>
            </a:endParaRPr>
          </a:p>
          <a:p>
            <a:r>
              <a:rPr lang="en-US" sz="2000" dirty="0">
                <a:latin typeface="Aharoni"/>
                <a:ea typeface="+mn-lt"/>
                <a:cs typeface="+mn-lt"/>
              </a:rPr>
              <a:t>•Project Flow Diagram</a:t>
            </a:r>
            <a:endParaRPr lang="en-US" sz="2000" dirty="0">
              <a:latin typeface="Aharoni"/>
              <a:cs typeface="Aharoni"/>
            </a:endParaRPr>
          </a:p>
          <a:p>
            <a:r>
              <a:rPr lang="en-US" sz="2000" dirty="0">
                <a:latin typeface="Aharoni"/>
                <a:ea typeface="+mn-lt"/>
                <a:cs typeface="+mn-lt"/>
              </a:rPr>
              <a:t>•ER Diagrams</a:t>
            </a:r>
            <a:endParaRPr lang="en-US" sz="2000" dirty="0">
              <a:latin typeface="Aharoni"/>
              <a:cs typeface="Aharoni"/>
            </a:endParaRPr>
          </a:p>
          <a:p>
            <a:r>
              <a:rPr lang="en-US" sz="2000" dirty="0">
                <a:latin typeface="Aharoni"/>
                <a:ea typeface="+mn-lt"/>
                <a:cs typeface="+mn-lt"/>
              </a:rPr>
              <a:t>•Test Cases</a:t>
            </a:r>
            <a:endParaRPr lang="en-US" sz="2000" dirty="0">
              <a:latin typeface="Aharoni"/>
              <a:cs typeface="Aharoni"/>
            </a:endParaRPr>
          </a:p>
          <a:p>
            <a:r>
              <a:rPr lang="en-US" sz="2000" dirty="0">
                <a:latin typeface="Aharoni"/>
                <a:ea typeface="+mn-lt"/>
                <a:cs typeface="+mn-lt"/>
              </a:rPr>
              <a:t>•Comparative Analysis</a:t>
            </a:r>
            <a:endParaRPr lang="en-US" sz="2000" dirty="0">
              <a:latin typeface="Aharoni"/>
              <a:cs typeface="Aharoni"/>
            </a:endParaRPr>
          </a:p>
          <a:p>
            <a:r>
              <a:rPr lang="en-US" sz="2000" dirty="0">
                <a:latin typeface="Aharoni"/>
                <a:ea typeface="+mn-lt"/>
                <a:cs typeface="+mn-lt"/>
              </a:rPr>
              <a:t>•Conclusion &amp; Future Aspects</a:t>
            </a:r>
            <a:endParaRPr lang="en-US" sz="2000" dirty="0">
              <a:latin typeface="Aharoni"/>
              <a:cs typeface="Aharoni"/>
            </a:endParaRPr>
          </a:p>
          <a:p>
            <a:r>
              <a:rPr lang="en-US" sz="2000" dirty="0">
                <a:latin typeface="Aharoni"/>
                <a:ea typeface="+mn-lt"/>
                <a:cs typeface="+mn-lt"/>
              </a:rPr>
              <a:t>•Bibliography</a:t>
            </a:r>
            <a:endParaRPr lang="en-US" sz="2000" dirty="0">
              <a:latin typeface="Aharoni"/>
              <a:cs typeface="Aharoni"/>
            </a:endParaRPr>
          </a:p>
          <a:p>
            <a:pPr>
              <a:buFont typeface="Arial" panose="020F0502020204030204" pitchFamily="34" charset="0"/>
              <a:buChar char="•"/>
            </a:pPr>
            <a:endParaRPr lang="en-US" dirty="0"/>
          </a:p>
          <a:p>
            <a:endParaRPr lang="en-US" dirty="0"/>
          </a:p>
        </p:txBody>
      </p:sp>
      <p:pic>
        <p:nvPicPr>
          <p:cNvPr id="53" name="Picture 62">
            <a:extLst>
              <a:ext uri="{FF2B5EF4-FFF2-40B4-BE49-F238E27FC236}">
                <a16:creationId xmlns:a16="http://schemas.microsoft.com/office/drawing/2014/main" xmlns="" id="{487DB3DF-FFFA-444D-936B-9EBFEB6A8A64}"/>
              </a:ext>
            </a:extLst>
          </p:cNvPr>
          <p:cNvPicPr>
            <a:picLocks noChangeAspect="1"/>
          </p:cNvPicPr>
          <p:nvPr/>
        </p:nvPicPr>
        <p:blipFill>
          <a:blip r:embed="rId2"/>
          <a:stretch>
            <a:fillRect/>
          </a:stretch>
        </p:blipFill>
        <p:spPr>
          <a:xfrm>
            <a:off x="1977437" y="4317744"/>
            <a:ext cx="3778014" cy="2060735"/>
          </a:xfrm>
          <a:prstGeom prst="rect">
            <a:avLst/>
          </a:prstGeom>
        </p:spPr>
      </p:pic>
    </p:spTree>
    <p:extLst>
      <p:ext uri="{BB962C8B-B14F-4D97-AF65-F5344CB8AC3E}">
        <p14:creationId xmlns:p14="http://schemas.microsoft.com/office/powerpoint/2010/main" val="1389514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xmlns="" id="{E844E128-FF69-4E9F-8327-6B504B3C5A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xmlns="" id="{8694A931-2BBC-4F5D-85B9-902D4A6545F5}"/>
              </a:ext>
            </a:extLst>
          </p:cNvPr>
          <p:cNvPicPr>
            <a:picLocks noChangeAspect="1"/>
          </p:cNvPicPr>
          <p:nvPr/>
        </p:nvPicPr>
        <p:blipFill rotWithShape="1">
          <a:blip r:embed="rId2"/>
          <a:srcRect l="3113" r="59321"/>
          <a:stretch/>
        </p:blipFill>
        <p:spPr>
          <a:xfrm>
            <a:off x="20" y="-138535"/>
            <a:ext cx="4580077" cy="6857990"/>
          </a:xfrm>
          <a:prstGeom prst="rect">
            <a:avLst/>
          </a:prstGeom>
        </p:spPr>
      </p:pic>
      <p:cxnSp>
        <p:nvCxnSpPr>
          <p:cNvPr id="7" name="Straight Connector 12">
            <a:extLst>
              <a:ext uri="{FF2B5EF4-FFF2-40B4-BE49-F238E27FC236}">
                <a16:creationId xmlns:a16="http://schemas.microsoft.com/office/drawing/2014/main" xmlns="" id="{055CEADF-09EA-423C-8C45-F94AF44D5A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xmlns="" id="{AD6424CF-8ACB-4022-AAD7-48826553021A}"/>
              </a:ext>
            </a:extLst>
          </p:cNvPr>
          <p:cNvSpPr>
            <a:spLocks noGrp="1"/>
          </p:cNvSpPr>
          <p:nvPr>
            <p:ph type="title"/>
          </p:nvPr>
        </p:nvSpPr>
        <p:spPr>
          <a:xfrm>
            <a:off x="-1" y="872834"/>
            <a:ext cx="4477656" cy="1977471"/>
          </a:xfrm>
        </p:spPr>
        <p:txBody>
          <a:bodyPr vert="horz" lIns="91440" tIns="45720" rIns="91440" bIns="45720" rtlCol="0" anchor="b">
            <a:noAutofit/>
          </a:bodyPr>
          <a:lstStyle/>
          <a:p>
            <a:pPr>
              <a:lnSpc>
                <a:spcPct val="90000"/>
              </a:lnSpc>
            </a:pPr>
            <a:r>
              <a:rPr lang="en-US" sz="4400" dirty="0">
                <a:solidFill>
                  <a:schemeClr val="tx1"/>
                </a:solidFill>
                <a:latin typeface="Trade Gothic Next Cond Hv"/>
              </a:rPr>
              <a:t>INTRODUCTION TO PROJECT</a:t>
            </a:r>
          </a:p>
        </p:txBody>
      </p:sp>
      <p:sp>
        <p:nvSpPr>
          <p:cNvPr id="14" name="Title 1">
            <a:extLst>
              <a:ext uri="{FF2B5EF4-FFF2-40B4-BE49-F238E27FC236}">
                <a16:creationId xmlns:a16="http://schemas.microsoft.com/office/drawing/2014/main" xmlns="" id="{34077F57-A94A-473D-9C37-039AB12975EA}"/>
              </a:ext>
            </a:extLst>
          </p:cNvPr>
          <p:cNvSpPr txBox="1">
            <a:spLocks/>
          </p:cNvSpPr>
          <p:nvPr/>
        </p:nvSpPr>
        <p:spPr>
          <a:xfrm>
            <a:off x="4725459" y="872102"/>
            <a:ext cx="7237941" cy="3290460"/>
          </a:xfrm>
          <a:prstGeom prst="rect">
            <a:avLst/>
          </a:prstGeom>
          <a:solidFill>
            <a:srgbClr val="262626"/>
          </a:solidFill>
        </p:spPr>
        <p:txBody>
          <a:bodyPr vert="horz" lIns="91440" tIns="45720" rIns="91440" bIns="45720" rtlCol="0" anchor="b">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lvl="1">
              <a:lnSpc>
                <a:spcPct val="95000"/>
              </a:lnSpc>
              <a:buFont typeface="Arial" pitchFamily="34" charset="0"/>
              <a:buChar char="•"/>
            </a:pPr>
            <a:r>
              <a:rPr lang="en-GB" sz="2000" dirty="0">
                <a:latin typeface="Arial" pitchFamily="34" charset="0"/>
              </a:rPr>
              <a:t>A </a:t>
            </a:r>
            <a:r>
              <a:rPr lang="en-GB" sz="2000" dirty="0" smtClean="0">
                <a:latin typeface="Arial" pitchFamily="34" charset="0"/>
              </a:rPr>
              <a:t>chat-bot </a:t>
            </a:r>
            <a:r>
              <a:rPr lang="en-GB" sz="2000" dirty="0">
                <a:latin typeface="Arial" pitchFamily="34" charset="0"/>
              </a:rPr>
              <a:t>is a conversational agent that interacts with users using natural language. </a:t>
            </a:r>
          </a:p>
          <a:p>
            <a:pPr lvl="1">
              <a:lnSpc>
                <a:spcPct val="95000"/>
              </a:lnSpc>
            </a:pPr>
            <a:endParaRPr lang="en-GB" sz="2000" dirty="0">
              <a:latin typeface="Arial" pitchFamily="34" charset="0"/>
            </a:endParaRPr>
          </a:p>
          <a:p>
            <a:pPr lvl="1">
              <a:lnSpc>
                <a:spcPct val="95000"/>
              </a:lnSpc>
              <a:buFont typeface="Arial" pitchFamily="34" charset="0"/>
              <a:buChar char="•"/>
            </a:pPr>
            <a:r>
              <a:rPr lang="en-GB" sz="2000" dirty="0">
                <a:latin typeface="Arial" pitchFamily="34" charset="0"/>
              </a:rPr>
              <a:t>Started as an attempt to fool humans.</a:t>
            </a:r>
          </a:p>
          <a:p>
            <a:pPr lvl="1">
              <a:lnSpc>
                <a:spcPct val="95000"/>
              </a:lnSpc>
            </a:pPr>
            <a:endParaRPr lang="en-GB" sz="2000" dirty="0"/>
          </a:p>
          <a:p>
            <a:pPr lvl="1">
              <a:lnSpc>
                <a:spcPct val="95000"/>
              </a:lnSpc>
              <a:buFont typeface="Arial" pitchFamily="34" charset="0"/>
              <a:buChar char="•"/>
            </a:pPr>
            <a:r>
              <a:rPr lang="en-GB" sz="2000" dirty="0">
                <a:latin typeface="Arial" pitchFamily="34" charset="0"/>
              </a:rPr>
              <a:t>Numerous applications of </a:t>
            </a:r>
            <a:r>
              <a:rPr lang="en-GB" sz="2000" dirty="0" smtClean="0">
                <a:latin typeface="Arial" pitchFamily="34" charset="0"/>
              </a:rPr>
              <a:t>chat-bots </a:t>
            </a:r>
            <a:r>
              <a:rPr lang="en-GB" sz="2000" dirty="0">
                <a:latin typeface="Arial" pitchFamily="34" charset="0"/>
              </a:rPr>
              <a:t>such as Customer Service, call </a:t>
            </a:r>
            <a:r>
              <a:rPr lang="en-GB" sz="2000" dirty="0" smtClean="0">
                <a:latin typeface="Arial" pitchFamily="34" charset="0"/>
              </a:rPr>
              <a:t>centres etc.</a:t>
            </a:r>
          </a:p>
          <a:p>
            <a:pPr lvl="1">
              <a:lnSpc>
                <a:spcPct val="95000"/>
              </a:lnSpc>
            </a:pPr>
            <a:endParaRPr lang="en-GB" sz="2000" dirty="0">
              <a:latin typeface="Arial" pitchFamily="34" charset="0"/>
            </a:endParaRPr>
          </a:p>
          <a:p>
            <a:pPr lvl="1">
              <a:lnSpc>
                <a:spcPct val="95000"/>
              </a:lnSpc>
            </a:pPr>
            <a:endParaRPr lang="en-GB" sz="2000" dirty="0">
              <a:latin typeface="Arial" pitchFamily="34" charset="0"/>
            </a:endParaRPr>
          </a:p>
          <a:p>
            <a:pPr>
              <a:lnSpc>
                <a:spcPct val="95000"/>
              </a:lnSpc>
            </a:pPr>
            <a:endParaRPr lang="en-GB" sz="2000" dirty="0">
              <a:solidFill>
                <a:schemeClr val="tx1"/>
              </a:solidFill>
              <a:latin typeface="Arial" pitchFamily="34" charset="0"/>
            </a:endParaRPr>
          </a:p>
          <a:p>
            <a:pPr>
              <a:lnSpc>
                <a:spcPct val="90000"/>
              </a:lnSpc>
            </a:pPr>
            <a:endParaRPr lang="en-US" sz="2000" dirty="0" smtClean="0">
              <a:solidFill>
                <a:schemeClr val="tx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6947" y="2957599"/>
            <a:ext cx="3394710" cy="3544464"/>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5459" y="3005666"/>
            <a:ext cx="3379056" cy="3623733"/>
          </a:xfrm>
          <a:prstGeom prst="rect">
            <a:avLst/>
          </a:prstGeom>
        </p:spPr>
      </p:pic>
    </p:spTree>
    <p:extLst>
      <p:ext uri="{BB962C8B-B14F-4D97-AF65-F5344CB8AC3E}">
        <p14:creationId xmlns:p14="http://schemas.microsoft.com/office/powerpoint/2010/main" val="3025908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4"/>
                                        </p:tgtEl>
                                        <p:attrNameLst>
                                          <p:attrName>style.visibility</p:attrName>
                                        </p:attrNameLst>
                                      </p:cBhvr>
                                      <p:to>
                                        <p:strVal val="visible"/>
                                      </p:to>
                                    </p:set>
                                    <p:animEffect transition="in" filter="fade">
                                      <p:cBhvr>
                                        <p:cTn id="10"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xmlns="" id="{E844E128-FF69-4E9F-8327-6B504B3C5A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xmlns="" id="{8694A931-2BBC-4F5D-85B9-902D4A6545F5}"/>
              </a:ext>
            </a:extLst>
          </p:cNvPr>
          <p:cNvPicPr>
            <a:picLocks noChangeAspect="1"/>
          </p:cNvPicPr>
          <p:nvPr/>
        </p:nvPicPr>
        <p:blipFill rotWithShape="1">
          <a:blip r:embed="rId2"/>
          <a:srcRect l="3113" r="59321"/>
          <a:stretch/>
        </p:blipFill>
        <p:spPr>
          <a:xfrm>
            <a:off x="20" y="-138535"/>
            <a:ext cx="4580077" cy="6857990"/>
          </a:xfrm>
          <a:prstGeom prst="rect">
            <a:avLst/>
          </a:prstGeom>
        </p:spPr>
      </p:pic>
      <p:cxnSp>
        <p:nvCxnSpPr>
          <p:cNvPr id="7" name="Straight Connector 12">
            <a:extLst>
              <a:ext uri="{FF2B5EF4-FFF2-40B4-BE49-F238E27FC236}">
                <a16:creationId xmlns:a16="http://schemas.microsoft.com/office/drawing/2014/main" xmlns="" id="{055CEADF-09EA-423C-8C45-F94AF44D5A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xmlns="" id="{AD6424CF-8ACB-4022-AAD7-48826553021A}"/>
              </a:ext>
            </a:extLst>
          </p:cNvPr>
          <p:cNvSpPr>
            <a:spLocks noGrp="1"/>
          </p:cNvSpPr>
          <p:nvPr>
            <p:ph type="title"/>
          </p:nvPr>
        </p:nvSpPr>
        <p:spPr>
          <a:xfrm>
            <a:off x="102441" y="1521229"/>
            <a:ext cx="4174796" cy="1337391"/>
          </a:xfrm>
        </p:spPr>
        <p:txBody>
          <a:bodyPr vert="horz" lIns="91440" tIns="45720" rIns="91440" bIns="45720" rtlCol="0" anchor="b">
            <a:noAutofit/>
          </a:bodyPr>
          <a:lstStyle/>
          <a:p>
            <a:r>
              <a:rPr lang="en-US" sz="4400" dirty="0">
                <a:solidFill>
                  <a:schemeClr val="bg1"/>
                </a:solidFill>
                <a:latin typeface="Aharoni"/>
                <a:ea typeface="+mn-lt"/>
                <a:cs typeface="+mn-lt"/>
              </a:rPr>
              <a:t>Technology Used</a:t>
            </a:r>
            <a:endParaRPr lang="en-US" sz="4400" dirty="0">
              <a:solidFill>
                <a:schemeClr val="bg1"/>
              </a:solidFill>
              <a:latin typeface="Aharoni"/>
              <a:cs typeface="Aharoni"/>
            </a:endParaRPr>
          </a:p>
        </p:txBody>
      </p:sp>
      <p:sp>
        <p:nvSpPr>
          <p:cNvPr id="10" name="Title 1">
            <a:extLst>
              <a:ext uri="{FF2B5EF4-FFF2-40B4-BE49-F238E27FC236}">
                <a16:creationId xmlns:a16="http://schemas.microsoft.com/office/drawing/2014/main" xmlns="" id="{34077F57-A94A-473D-9C37-039AB12975EA}"/>
              </a:ext>
            </a:extLst>
          </p:cNvPr>
          <p:cNvSpPr txBox="1">
            <a:spLocks/>
          </p:cNvSpPr>
          <p:nvPr/>
        </p:nvSpPr>
        <p:spPr>
          <a:xfrm>
            <a:off x="4992698" y="1109133"/>
            <a:ext cx="6470692" cy="2181327"/>
          </a:xfrm>
          <a:prstGeom prst="rect">
            <a:avLst/>
          </a:prstGeom>
          <a:solidFill>
            <a:srgbClr val="262626"/>
          </a:solidFill>
        </p:spPr>
        <p:txBody>
          <a:bodyPr vert="horz" lIns="91440" tIns="45720" rIns="91440" bIns="45720" rtlCol="0" anchor="b">
            <a:normAutofit fontScale="32500" lnSpcReduction="20000"/>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nSpc>
                <a:spcPct val="90000"/>
              </a:lnSpc>
            </a:pPr>
            <a:r>
              <a:rPr lang="en-US" dirty="0" smtClean="0">
                <a:solidFill>
                  <a:schemeClr val="bg1"/>
                </a:solidFill>
              </a:rPr>
              <a:t>Cloud:</a:t>
            </a:r>
          </a:p>
          <a:p>
            <a:pPr>
              <a:lnSpc>
                <a:spcPct val="90000"/>
              </a:lnSpc>
            </a:pPr>
            <a:r>
              <a:rPr lang="en-US" dirty="0">
                <a:solidFill>
                  <a:schemeClr val="bg1"/>
                </a:solidFill>
              </a:rPr>
              <a:t>Distributed computing is the on-request accessibility of PC framework assets, particularly information stockpiling (distributed storage) and processing power, without direct dynamic administration by the client. Huge mists frequently have capacities circulated over various areas, every area being a server farm. Distributed computing depends on sharing of assets to accomplish coherence[clarification needed] and economies of scale, normally utilizing a "pay-more only as costs arise" model which can help in decreasing capital costs yet may likewise prompt unforeseen working costs for ignorant.</a:t>
            </a:r>
            <a:endParaRPr lang="en-US"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569" y="3225800"/>
            <a:ext cx="5629697" cy="3429000"/>
          </a:xfrm>
          <a:prstGeom prst="rect">
            <a:avLst/>
          </a:prstGeom>
        </p:spPr>
      </p:pic>
    </p:spTree>
    <p:extLst>
      <p:ext uri="{BB962C8B-B14F-4D97-AF65-F5344CB8AC3E}">
        <p14:creationId xmlns:p14="http://schemas.microsoft.com/office/powerpoint/2010/main" val="102959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xmlns="" id="{E844E128-FF69-4E9F-8327-6B504B3C5A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xmlns="" id="{8694A931-2BBC-4F5D-85B9-902D4A6545F5}"/>
              </a:ext>
            </a:extLst>
          </p:cNvPr>
          <p:cNvPicPr>
            <a:picLocks noChangeAspect="1"/>
          </p:cNvPicPr>
          <p:nvPr/>
        </p:nvPicPr>
        <p:blipFill rotWithShape="1">
          <a:blip r:embed="rId2"/>
          <a:srcRect l="3113" r="59321"/>
          <a:stretch/>
        </p:blipFill>
        <p:spPr>
          <a:xfrm>
            <a:off x="20" y="-138535"/>
            <a:ext cx="4580077" cy="6857990"/>
          </a:xfrm>
          <a:prstGeom prst="rect">
            <a:avLst/>
          </a:prstGeom>
        </p:spPr>
      </p:pic>
      <p:cxnSp>
        <p:nvCxnSpPr>
          <p:cNvPr id="7" name="Straight Connector 12">
            <a:extLst>
              <a:ext uri="{FF2B5EF4-FFF2-40B4-BE49-F238E27FC236}">
                <a16:creationId xmlns:a16="http://schemas.microsoft.com/office/drawing/2014/main" xmlns="" id="{055CEADF-09EA-423C-8C45-F94AF44D5A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xmlns="" id="{AD6424CF-8ACB-4022-AAD7-48826553021A}"/>
              </a:ext>
            </a:extLst>
          </p:cNvPr>
          <p:cNvSpPr>
            <a:spLocks noGrp="1"/>
          </p:cNvSpPr>
          <p:nvPr>
            <p:ph type="title"/>
          </p:nvPr>
        </p:nvSpPr>
        <p:spPr>
          <a:xfrm>
            <a:off x="102441" y="972589"/>
            <a:ext cx="4174796" cy="1886031"/>
          </a:xfrm>
        </p:spPr>
        <p:txBody>
          <a:bodyPr vert="horz" lIns="91440" tIns="45720" rIns="91440" bIns="45720" rtlCol="0" anchor="b">
            <a:noAutofit/>
          </a:bodyPr>
          <a:lstStyle/>
          <a:p>
            <a:r>
              <a:rPr lang="en-US" sz="4400" dirty="0">
                <a:solidFill>
                  <a:schemeClr val="bg1"/>
                </a:solidFill>
                <a:latin typeface="Aharoni"/>
                <a:ea typeface="+mn-lt"/>
                <a:cs typeface="+mn-lt"/>
              </a:rPr>
              <a:t>Existing </a:t>
            </a:r>
            <a:r>
              <a:rPr lang="en-US" sz="4400" dirty="0" smtClean="0">
                <a:solidFill>
                  <a:schemeClr val="bg1"/>
                </a:solidFill>
                <a:latin typeface="Aharoni"/>
                <a:ea typeface="+mn-lt"/>
                <a:cs typeface="+mn-lt"/>
              </a:rPr>
              <a:t>Gaps </a:t>
            </a:r>
            <a:br>
              <a:rPr lang="en-US" sz="4400" dirty="0" smtClean="0">
                <a:solidFill>
                  <a:schemeClr val="bg1"/>
                </a:solidFill>
                <a:latin typeface="Aharoni"/>
                <a:ea typeface="+mn-lt"/>
                <a:cs typeface="+mn-lt"/>
              </a:rPr>
            </a:br>
            <a:r>
              <a:rPr lang="en-US" sz="4400" dirty="0" smtClean="0">
                <a:solidFill>
                  <a:schemeClr val="bg1"/>
                </a:solidFill>
                <a:latin typeface="Aharoni"/>
                <a:ea typeface="+mn-lt"/>
                <a:cs typeface="+mn-lt"/>
              </a:rPr>
              <a:t>&amp; </a:t>
            </a:r>
            <a:r>
              <a:rPr lang="en-US" sz="4400" dirty="0">
                <a:solidFill>
                  <a:schemeClr val="bg1"/>
                </a:solidFill>
                <a:latin typeface="Aharoni"/>
                <a:ea typeface="+mn-lt"/>
                <a:cs typeface="+mn-lt"/>
              </a:rPr>
              <a:t>Project Features</a:t>
            </a:r>
            <a:endParaRPr lang="en-US" sz="4400" dirty="0">
              <a:solidFill>
                <a:schemeClr val="bg1"/>
              </a:solidFill>
              <a:latin typeface="Aharoni"/>
              <a:cs typeface="Aharoni"/>
            </a:endParaRPr>
          </a:p>
        </p:txBody>
      </p:sp>
      <p:sp>
        <p:nvSpPr>
          <p:cNvPr id="10" name="Title 1">
            <a:extLst>
              <a:ext uri="{FF2B5EF4-FFF2-40B4-BE49-F238E27FC236}">
                <a16:creationId xmlns:a16="http://schemas.microsoft.com/office/drawing/2014/main" xmlns="" id="{34077F57-A94A-473D-9C37-039AB12975EA}"/>
              </a:ext>
            </a:extLst>
          </p:cNvPr>
          <p:cNvSpPr txBox="1">
            <a:spLocks/>
          </p:cNvSpPr>
          <p:nvPr/>
        </p:nvSpPr>
        <p:spPr>
          <a:xfrm>
            <a:off x="4793193" y="787400"/>
            <a:ext cx="6470692" cy="2615505"/>
          </a:xfrm>
          <a:prstGeom prst="rect">
            <a:avLst/>
          </a:prstGeom>
          <a:solidFill>
            <a:srgbClr val="262626"/>
          </a:solidFill>
        </p:spPr>
        <p:txBody>
          <a:bodyPr vert="horz" lIns="91440" tIns="45720" rIns="91440" bIns="45720" rtlCol="0" anchor="b">
            <a:no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nSpc>
                <a:spcPct val="90000"/>
              </a:lnSpc>
            </a:pPr>
            <a:r>
              <a:rPr lang="en-US" sz="1800" dirty="0">
                <a:solidFill>
                  <a:schemeClr val="bg1"/>
                </a:solidFill>
              </a:rPr>
              <a:t>Rather than visiting loads of sites to look for specific data one can visit a school request talk bot and can get all the minor information they need. With the assistance of a </a:t>
            </a:r>
            <a:r>
              <a:rPr lang="en-US" sz="1800" dirty="0" smtClean="0">
                <a:solidFill>
                  <a:schemeClr val="bg1"/>
                </a:solidFill>
              </a:rPr>
              <a:t>chat-bot</a:t>
            </a:r>
            <a:r>
              <a:rPr lang="en-US" sz="1800" dirty="0">
                <a:solidFill>
                  <a:schemeClr val="bg1"/>
                </a:solidFill>
              </a:rPr>
              <a:t>, they can ask their questions. Haphazardly posed inquiries is now been added to the </a:t>
            </a:r>
            <a:r>
              <a:rPr lang="en-US" sz="1800" dirty="0" smtClean="0">
                <a:solidFill>
                  <a:schemeClr val="bg1"/>
                </a:solidFill>
              </a:rPr>
              <a:t>chat-bot</a:t>
            </a:r>
            <a:r>
              <a:rPr lang="en-US" sz="1800" dirty="0">
                <a:solidFill>
                  <a:schemeClr val="bg1"/>
                </a:solidFill>
              </a:rPr>
              <a:t>. Further, as we probably are aware while visiting numerous sites to get definite information we want to ponder such countless sites and keeping in mind that doing this we burn through heaps of our valuable time spending it on the initial site which doesn't require numerous ads which we don't require so school enquiry is without hustle and simple to work by anybody. It is created remembering every one of the limitations looked by understudies.</a:t>
            </a:r>
            <a:endParaRPr lang="en-US" sz="18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863" y="3810000"/>
            <a:ext cx="6063021" cy="2633133"/>
          </a:xfrm>
          <a:prstGeom prst="rect">
            <a:avLst/>
          </a:prstGeom>
        </p:spPr>
      </p:pic>
    </p:spTree>
    <p:extLst>
      <p:ext uri="{BB962C8B-B14F-4D97-AF65-F5344CB8AC3E}">
        <p14:creationId xmlns:p14="http://schemas.microsoft.com/office/powerpoint/2010/main" val="102959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xmlns="" id="{E844E128-FF69-4E9F-8327-6B504B3C5A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xmlns="" id="{8694A931-2BBC-4F5D-85B9-902D4A6545F5}"/>
              </a:ext>
            </a:extLst>
          </p:cNvPr>
          <p:cNvPicPr>
            <a:picLocks noChangeAspect="1"/>
          </p:cNvPicPr>
          <p:nvPr/>
        </p:nvPicPr>
        <p:blipFill rotWithShape="1">
          <a:blip r:embed="rId2"/>
          <a:srcRect l="3113" r="59321"/>
          <a:stretch/>
        </p:blipFill>
        <p:spPr>
          <a:xfrm>
            <a:off x="20" y="-138535"/>
            <a:ext cx="4580077" cy="6857990"/>
          </a:xfrm>
          <a:prstGeom prst="rect">
            <a:avLst/>
          </a:prstGeom>
        </p:spPr>
      </p:pic>
      <p:cxnSp>
        <p:nvCxnSpPr>
          <p:cNvPr id="7" name="Straight Connector 12">
            <a:extLst>
              <a:ext uri="{FF2B5EF4-FFF2-40B4-BE49-F238E27FC236}">
                <a16:creationId xmlns:a16="http://schemas.microsoft.com/office/drawing/2014/main" xmlns="" id="{055CEADF-09EA-423C-8C45-F94AF44D5A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xmlns="" id="{AD6424CF-8ACB-4022-AAD7-48826553021A}"/>
              </a:ext>
            </a:extLst>
          </p:cNvPr>
          <p:cNvSpPr>
            <a:spLocks noGrp="1"/>
          </p:cNvSpPr>
          <p:nvPr>
            <p:ph type="title"/>
          </p:nvPr>
        </p:nvSpPr>
        <p:spPr>
          <a:xfrm>
            <a:off x="20" y="1667804"/>
            <a:ext cx="4174796" cy="1011592"/>
          </a:xfrm>
        </p:spPr>
        <p:txBody>
          <a:bodyPr vert="horz" lIns="91440" tIns="45720" rIns="91440" bIns="45720" rtlCol="0" anchor="b">
            <a:noAutofit/>
          </a:bodyPr>
          <a:lstStyle/>
          <a:p>
            <a:r>
              <a:rPr lang="en-US" sz="4400" dirty="0">
                <a:solidFill>
                  <a:schemeClr val="bg1"/>
                </a:solidFill>
                <a:latin typeface="Aharoni"/>
                <a:ea typeface="+mn-lt"/>
                <a:cs typeface="+mn-lt"/>
              </a:rPr>
              <a:t>Objectives</a:t>
            </a:r>
            <a:endParaRPr lang="en-US" sz="4400" dirty="0">
              <a:solidFill>
                <a:schemeClr val="bg1"/>
              </a:solidFill>
              <a:latin typeface="Aharoni"/>
              <a:cs typeface="Aharoni"/>
            </a:endParaRPr>
          </a:p>
        </p:txBody>
      </p:sp>
      <p:sp>
        <p:nvSpPr>
          <p:cNvPr id="10" name="Title 1">
            <a:extLst>
              <a:ext uri="{FF2B5EF4-FFF2-40B4-BE49-F238E27FC236}">
                <a16:creationId xmlns:a16="http://schemas.microsoft.com/office/drawing/2014/main" xmlns="" id="{34077F57-A94A-473D-9C37-039AB12975EA}"/>
              </a:ext>
            </a:extLst>
          </p:cNvPr>
          <p:cNvSpPr txBox="1">
            <a:spLocks/>
          </p:cNvSpPr>
          <p:nvPr/>
        </p:nvSpPr>
        <p:spPr>
          <a:xfrm>
            <a:off x="4880007" y="948295"/>
            <a:ext cx="6871726" cy="5367838"/>
          </a:xfrm>
          <a:prstGeom prst="rect">
            <a:avLst/>
          </a:prstGeom>
          <a:solidFill>
            <a:srgbClr val="262626"/>
          </a:solidFill>
        </p:spPr>
        <p:txBody>
          <a:bodyPr vert="horz" lIns="91440" tIns="45720" rIns="91440" bIns="45720" rtlCol="0" anchor="b">
            <a:no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nSpc>
                <a:spcPct val="90000"/>
              </a:lnSpc>
            </a:pPr>
            <a:endParaRPr lang="en-US" sz="20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864" y="1292971"/>
            <a:ext cx="6288403" cy="4887696"/>
          </a:xfrm>
          <a:prstGeom prst="rect">
            <a:avLst/>
          </a:prstGeom>
        </p:spPr>
      </p:pic>
    </p:spTree>
    <p:extLst>
      <p:ext uri="{BB962C8B-B14F-4D97-AF65-F5344CB8AC3E}">
        <p14:creationId xmlns:p14="http://schemas.microsoft.com/office/powerpoint/2010/main" val="102959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xmlns="" id="{E844E128-FF69-4E9F-8327-6B504B3C5A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xmlns="" id="{8694A931-2BBC-4F5D-85B9-902D4A6545F5}"/>
              </a:ext>
            </a:extLst>
          </p:cNvPr>
          <p:cNvPicPr>
            <a:picLocks noChangeAspect="1"/>
          </p:cNvPicPr>
          <p:nvPr/>
        </p:nvPicPr>
        <p:blipFill rotWithShape="1">
          <a:blip r:embed="rId2"/>
          <a:srcRect l="3113" r="59321"/>
          <a:stretch/>
        </p:blipFill>
        <p:spPr>
          <a:xfrm>
            <a:off x="20" y="-138535"/>
            <a:ext cx="4580077" cy="6857990"/>
          </a:xfrm>
          <a:prstGeom prst="rect">
            <a:avLst/>
          </a:prstGeom>
        </p:spPr>
      </p:pic>
      <p:cxnSp>
        <p:nvCxnSpPr>
          <p:cNvPr id="7" name="Straight Connector 12">
            <a:extLst>
              <a:ext uri="{FF2B5EF4-FFF2-40B4-BE49-F238E27FC236}">
                <a16:creationId xmlns:a16="http://schemas.microsoft.com/office/drawing/2014/main" xmlns="" id="{055CEADF-09EA-423C-8C45-F94AF44D5A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xmlns="" id="{AD6424CF-8ACB-4022-AAD7-48826553021A}"/>
              </a:ext>
            </a:extLst>
          </p:cNvPr>
          <p:cNvSpPr>
            <a:spLocks noGrp="1"/>
          </p:cNvSpPr>
          <p:nvPr>
            <p:ph type="title"/>
          </p:nvPr>
        </p:nvSpPr>
        <p:spPr>
          <a:xfrm>
            <a:off x="20" y="1014153"/>
            <a:ext cx="3848773" cy="1339439"/>
          </a:xfrm>
        </p:spPr>
        <p:txBody>
          <a:bodyPr vert="horz" lIns="91440" tIns="45720" rIns="91440" bIns="45720" rtlCol="0" anchor="b">
            <a:noAutofit/>
          </a:bodyPr>
          <a:lstStyle/>
          <a:p>
            <a:r>
              <a:rPr lang="en-US" sz="4400" dirty="0">
                <a:solidFill>
                  <a:schemeClr val="bg1"/>
                </a:solidFill>
                <a:latin typeface="Aharoni"/>
                <a:ea typeface="+mn-lt"/>
                <a:cs typeface="+mn-lt"/>
              </a:rPr>
              <a:t>Scope</a:t>
            </a:r>
            <a:r>
              <a:rPr lang="en-US" sz="4400" dirty="0" smtClean="0">
                <a:solidFill>
                  <a:schemeClr val="bg1"/>
                </a:solidFill>
                <a:latin typeface="Aharoni"/>
                <a:ea typeface="+mn-lt"/>
                <a:cs typeface="+mn-lt"/>
              </a:rPr>
              <a:t>/</a:t>
            </a:r>
            <a:br>
              <a:rPr lang="en-US" sz="4400" dirty="0" smtClean="0">
                <a:solidFill>
                  <a:schemeClr val="bg1"/>
                </a:solidFill>
                <a:latin typeface="Aharoni"/>
                <a:ea typeface="+mn-lt"/>
                <a:cs typeface="+mn-lt"/>
              </a:rPr>
            </a:br>
            <a:r>
              <a:rPr lang="en-US" sz="4400" dirty="0" smtClean="0">
                <a:solidFill>
                  <a:schemeClr val="bg1"/>
                </a:solidFill>
                <a:latin typeface="Aharoni"/>
                <a:ea typeface="+mn-lt"/>
                <a:cs typeface="+mn-lt"/>
              </a:rPr>
              <a:t>Relevance</a:t>
            </a:r>
            <a:endParaRPr lang="en-US" sz="4400" dirty="0">
              <a:solidFill>
                <a:schemeClr val="bg1"/>
              </a:solidFill>
              <a:latin typeface="Aharoni"/>
              <a:cs typeface="Aharoni"/>
            </a:endParaRPr>
          </a:p>
        </p:txBody>
      </p:sp>
      <p:sp>
        <p:nvSpPr>
          <p:cNvPr id="10" name="Title 1">
            <a:extLst>
              <a:ext uri="{FF2B5EF4-FFF2-40B4-BE49-F238E27FC236}">
                <a16:creationId xmlns:a16="http://schemas.microsoft.com/office/drawing/2014/main" xmlns="" id="{34077F57-A94A-473D-9C37-039AB12975EA}"/>
              </a:ext>
            </a:extLst>
          </p:cNvPr>
          <p:cNvSpPr txBox="1">
            <a:spLocks/>
          </p:cNvSpPr>
          <p:nvPr/>
        </p:nvSpPr>
        <p:spPr>
          <a:xfrm>
            <a:off x="5037666" y="1142859"/>
            <a:ext cx="6470692" cy="2421466"/>
          </a:xfrm>
          <a:prstGeom prst="rect">
            <a:avLst/>
          </a:prstGeom>
          <a:solidFill>
            <a:srgbClr val="262626"/>
          </a:solidFill>
        </p:spPr>
        <p:txBody>
          <a:bodyPr vert="horz" lIns="91440" tIns="45720" rIns="91440" bIns="45720" rtlCol="0" anchor="b">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marL="342900" indent="-342900">
              <a:lnSpc>
                <a:spcPct val="90000"/>
              </a:lnSpc>
              <a:buFont typeface="Wingdings" pitchFamily="2" charset="2"/>
              <a:buChar char="v"/>
            </a:pPr>
            <a:r>
              <a:rPr lang="en-US" sz="1800" dirty="0">
                <a:solidFill>
                  <a:schemeClr val="bg1"/>
                </a:solidFill>
              </a:rPr>
              <a:t>The College Inquiries </a:t>
            </a:r>
            <a:r>
              <a:rPr lang="en-US" sz="1800" dirty="0" smtClean="0">
                <a:solidFill>
                  <a:schemeClr val="bg1"/>
                </a:solidFill>
              </a:rPr>
              <a:t>Chat-bot </a:t>
            </a:r>
            <a:r>
              <a:rPr lang="en-US" sz="1800" dirty="0">
                <a:solidFill>
                  <a:schemeClr val="bg1"/>
                </a:solidFill>
              </a:rPr>
              <a:t>project is based on algorithms that analyze and interpret user inquiries and messages</a:t>
            </a:r>
            <a:r>
              <a:rPr lang="en-US" sz="1800" dirty="0" smtClean="0">
                <a:solidFill>
                  <a:schemeClr val="bg1"/>
                </a:solidFill>
              </a:rPr>
              <a:t>.</a:t>
            </a:r>
          </a:p>
          <a:p>
            <a:pPr marL="342900" indent="-342900">
              <a:lnSpc>
                <a:spcPct val="90000"/>
              </a:lnSpc>
              <a:buFont typeface="Wingdings" pitchFamily="2" charset="2"/>
              <a:buChar char="v"/>
            </a:pPr>
            <a:r>
              <a:rPr lang="en-US" sz="1800" dirty="0">
                <a:solidFill>
                  <a:schemeClr val="bg1"/>
                </a:solidFill>
              </a:rPr>
              <a:t>Given the confusion that is occurring in students' minds about today's situation and which college is best  for each course, this </a:t>
            </a:r>
            <a:r>
              <a:rPr lang="en-US" sz="1800" dirty="0" smtClean="0">
                <a:solidFill>
                  <a:schemeClr val="bg1"/>
                </a:solidFill>
              </a:rPr>
              <a:t>chat-bot  </a:t>
            </a:r>
            <a:r>
              <a:rPr lang="en-US" sz="1800" dirty="0">
                <a:solidFill>
                  <a:schemeClr val="bg1"/>
                </a:solidFill>
              </a:rPr>
              <a:t>website is this issue or the confusion  of aspiring engineers, CAs, and Designed to address. To overcome more</a:t>
            </a:r>
            <a:r>
              <a:rPr lang="en-US" sz="1800" dirty="0" smtClean="0">
                <a:solidFill>
                  <a:schemeClr val="bg1"/>
                </a:solidFill>
              </a:rPr>
              <a:t>.</a:t>
            </a:r>
          </a:p>
          <a:p>
            <a:pPr marL="342900" indent="-342900">
              <a:lnSpc>
                <a:spcPct val="90000"/>
              </a:lnSpc>
              <a:buFont typeface="Wingdings" pitchFamily="2" charset="2"/>
              <a:buChar char="v"/>
            </a:pPr>
            <a:r>
              <a:rPr lang="en-US" sz="1800" dirty="0">
                <a:solidFill>
                  <a:schemeClr val="bg1"/>
                </a:solidFill>
              </a:rPr>
              <a:t>Another important goal in developing a university inquiry </a:t>
            </a:r>
            <a:r>
              <a:rPr lang="en-US" sz="1800" dirty="0" smtClean="0">
                <a:solidFill>
                  <a:schemeClr val="bg1"/>
                </a:solidFill>
              </a:rPr>
              <a:t>chat-bot </a:t>
            </a:r>
            <a:r>
              <a:rPr lang="en-US" sz="1800" dirty="0">
                <a:solidFill>
                  <a:schemeClr val="bg1"/>
                </a:solidFill>
              </a:rPr>
              <a:t>is to avoid going through many websites so that users go directly to the correct page or the official  university website</a:t>
            </a:r>
            <a:r>
              <a:rPr lang="en-US" sz="1800" dirty="0" smtClean="0">
                <a:solidFill>
                  <a:schemeClr val="bg1"/>
                </a:solidFill>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666" y="3725333"/>
            <a:ext cx="6519334" cy="2700867"/>
          </a:xfrm>
          <a:prstGeom prst="rect">
            <a:avLst/>
          </a:prstGeom>
        </p:spPr>
      </p:pic>
    </p:spTree>
    <p:extLst>
      <p:ext uri="{BB962C8B-B14F-4D97-AF65-F5344CB8AC3E}">
        <p14:creationId xmlns:p14="http://schemas.microsoft.com/office/powerpoint/2010/main" val="102959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xmlns="" id="{E844E128-FF69-4E9F-8327-6B504B3C5A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xmlns="" id="{8694A931-2BBC-4F5D-85B9-902D4A6545F5}"/>
              </a:ext>
            </a:extLst>
          </p:cNvPr>
          <p:cNvPicPr>
            <a:picLocks noChangeAspect="1"/>
          </p:cNvPicPr>
          <p:nvPr/>
        </p:nvPicPr>
        <p:blipFill rotWithShape="1">
          <a:blip r:embed="rId2"/>
          <a:srcRect l="3113" r="59321"/>
          <a:stretch/>
        </p:blipFill>
        <p:spPr>
          <a:xfrm>
            <a:off x="20" y="-138535"/>
            <a:ext cx="4580077" cy="6857990"/>
          </a:xfrm>
          <a:prstGeom prst="rect">
            <a:avLst/>
          </a:prstGeom>
        </p:spPr>
      </p:pic>
      <p:cxnSp>
        <p:nvCxnSpPr>
          <p:cNvPr id="7" name="Straight Connector 12">
            <a:extLst>
              <a:ext uri="{FF2B5EF4-FFF2-40B4-BE49-F238E27FC236}">
                <a16:creationId xmlns:a16="http://schemas.microsoft.com/office/drawing/2014/main" xmlns="" id="{055CEADF-09EA-423C-8C45-F94AF44D5A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xmlns="" id="{AD6424CF-8ACB-4022-AAD7-48826553021A}"/>
              </a:ext>
            </a:extLst>
          </p:cNvPr>
          <p:cNvSpPr>
            <a:spLocks noGrp="1"/>
          </p:cNvSpPr>
          <p:nvPr>
            <p:ph type="title"/>
          </p:nvPr>
        </p:nvSpPr>
        <p:spPr>
          <a:xfrm>
            <a:off x="102441" y="1396538"/>
            <a:ext cx="4174796" cy="1462082"/>
          </a:xfrm>
        </p:spPr>
        <p:txBody>
          <a:bodyPr vert="horz" lIns="91440" tIns="45720" rIns="91440" bIns="45720" rtlCol="0" anchor="b">
            <a:noAutofit/>
          </a:bodyPr>
          <a:lstStyle/>
          <a:p>
            <a:r>
              <a:rPr lang="en-US" sz="4400" dirty="0">
                <a:solidFill>
                  <a:schemeClr val="bg1"/>
                </a:solidFill>
                <a:latin typeface="Aharoni"/>
                <a:ea typeface="+mn-lt"/>
                <a:cs typeface="+mn-lt"/>
              </a:rPr>
              <a:t>Project Flow Diagram</a:t>
            </a:r>
            <a:endParaRPr lang="en-US" sz="4400" dirty="0">
              <a:solidFill>
                <a:schemeClr val="bg1"/>
              </a:solidFill>
              <a:latin typeface="Aharoni"/>
              <a:cs typeface="Aharoni"/>
            </a:endParaRPr>
          </a:p>
        </p:txBody>
      </p:sp>
      <p:sp>
        <p:nvSpPr>
          <p:cNvPr id="9" name="Title 1">
            <a:extLst>
              <a:ext uri="{FF2B5EF4-FFF2-40B4-BE49-F238E27FC236}">
                <a16:creationId xmlns:a16="http://schemas.microsoft.com/office/drawing/2014/main" xmlns="" id="{34077F57-A94A-473D-9C37-039AB12975EA}"/>
              </a:ext>
            </a:extLst>
          </p:cNvPr>
          <p:cNvSpPr txBox="1">
            <a:spLocks/>
          </p:cNvSpPr>
          <p:nvPr/>
        </p:nvSpPr>
        <p:spPr>
          <a:xfrm>
            <a:off x="5013327" y="990600"/>
            <a:ext cx="6470692" cy="5376333"/>
          </a:xfrm>
          <a:prstGeom prst="rect">
            <a:avLst/>
          </a:prstGeom>
          <a:solidFill>
            <a:srgbClr val="262626"/>
          </a:solidFill>
        </p:spPr>
        <p:txBody>
          <a:bodyPr vert="horz" lIns="91440" tIns="45720" rIns="91440" bIns="45720" rtlCol="0" anchor="b">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nSpc>
                <a:spcPct val="90000"/>
              </a:lnSpc>
            </a:pPr>
            <a:endParaRPr lang="en-US" dirty="0">
              <a:solidFill>
                <a:schemeClr val="tx1"/>
              </a:solidFill>
            </a:endParaRPr>
          </a:p>
        </p:txBody>
      </p:sp>
      <p:pic>
        <p:nvPicPr>
          <p:cNvPr id="13" name="image7.jpeg"/>
          <p:cNvPicPr/>
          <p:nvPr/>
        </p:nvPicPr>
        <p:blipFill>
          <a:blip r:embed="rId3" cstate="print"/>
          <a:stretch>
            <a:fillRect/>
          </a:stretch>
        </p:blipFill>
        <p:spPr>
          <a:xfrm>
            <a:off x="5013327" y="990600"/>
            <a:ext cx="6470691" cy="5613399"/>
          </a:xfrm>
          <a:prstGeom prst="rect">
            <a:avLst/>
          </a:prstGeom>
        </p:spPr>
      </p:pic>
    </p:spTree>
    <p:extLst>
      <p:ext uri="{BB962C8B-B14F-4D97-AF65-F5344CB8AC3E}">
        <p14:creationId xmlns:p14="http://schemas.microsoft.com/office/powerpoint/2010/main" val="102959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9"/>
                                        </p:tgtEl>
                                        <p:attrNameLst>
                                          <p:attrName>style.visibility</p:attrName>
                                        </p:attrNameLst>
                                      </p:cBhvr>
                                      <p:to>
                                        <p:strVal val="visible"/>
                                      </p:to>
                                    </p:set>
                                    <p:animEffect transition="in" filter="fade">
                                      <p:cBhvr>
                                        <p:cTn id="1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xmlns="" id="{E844E128-FF69-4E9F-8327-6B504B3C5A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a:extLst>
              <a:ext uri="{FF2B5EF4-FFF2-40B4-BE49-F238E27FC236}">
                <a16:creationId xmlns:a16="http://schemas.microsoft.com/office/drawing/2014/main" xmlns="" id="{8694A931-2BBC-4F5D-85B9-902D4A6545F5}"/>
              </a:ext>
            </a:extLst>
          </p:cNvPr>
          <p:cNvPicPr>
            <a:picLocks noChangeAspect="1"/>
          </p:cNvPicPr>
          <p:nvPr/>
        </p:nvPicPr>
        <p:blipFill rotWithShape="1">
          <a:blip r:embed="rId2"/>
          <a:srcRect l="3113" r="59321"/>
          <a:stretch/>
        </p:blipFill>
        <p:spPr>
          <a:xfrm>
            <a:off x="20" y="-138535"/>
            <a:ext cx="4580077" cy="6857990"/>
          </a:xfrm>
          <a:prstGeom prst="rect">
            <a:avLst/>
          </a:prstGeom>
        </p:spPr>
      </p:pic>
      <p:cxnSp>
        <p:nvCxnSpPr>
          <p:cNvPr id="7" name="Straight Connector 12">
            <a:extLst>
              <a:ext uri="{FF2B5EF4-FFF2-40B4-BE49-F238E27FC236}">
                <a16:creationId xmlns:a16="http://schemas.microsoft.com/office/drawing/2014/main" xmlns="" id="{055CEADF-09EA-423C-8C45-F94AF44D5A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xmlns="" id="{AD6424CF-8ACB-4022-AAD7-48826553021A}"/>
              </a:ext>
            </a:extLst>
          </p:cNvPr>
          <p:cNvSpPr>
            <a:spLocks noGrp="1"/>
          </p:cNvSpPr>
          <p:nvPr>
            <p:ph type="title"/>
          </p:nvPr>
        </p:nvSpPr>
        <p:spPr>
          <a:xfrm>
            <a:off x="102441" y="1396538"/>
            <a:ext cx="4174796" cy="1462082"/>
          </a:xfrm>
        </p:spPr>
        <p:txBody>
          <a:bodyPr vert="horz" lIns="91440" tIns="45720" rIns="91440" bIns="45720" rtlCol="0" anchor="b">
            <a:noAutofit/>
          </a:bodyPr>
          <a:lstStyle/>
          <a:p>
            <a:r>
              <a:rPr lang="en-US" sz="4400" dirty="0" smtClean="0">
                <a:solidFill>
                  <a:schemeClr val="bg1"/>
                </a:solidFill>
                <a:latin typeface="Aharoni"/>
                <a:ea typeface="+mn-lt"/>
                <a:cs typeface="+mn-lt"/>
              </a:rPr>
              <a:t>ER </a:t>
            </a:r>
            <a:br>
              <a:rPr lang="en-US" sz="4400" dirty="0" smtClean="0">
                <a:solidFill>
                  <a:schemeClr val="bg1"/>
                </a:solidFill>
                <a:latin typeface="Aharoni"/>
                <a:ea typeface="+mn-lt"/>
                <a:cs typeface="+mn-lt"/>
              </a:rPr>
            </a:br>
            <a:r>
              <a:rPr lang="en-US" sz="4400" dirty="0" smtClean="0">
                <a:solidFill>
                  <a:schemeClr val="bg1"/>
                </a:solidFill>
                <a:latin typeface="Aharoni"/>
                <a:ea typeface="+mn-lt"/>
                <a:cs typeface="+mn-lt"/>
              </a:rPr>
              <a:t>Diagram</a:t>
            </a:r>
            <a:endParaRPr lang="en-US" sz="4400" dirty="0">
              <a:solidFill>
                <a:schemeClr val="bg1"/>
              </a:solidFill>
              <a:latin typeface="Aharoni"/>
              <a:cs typeface="Aharoni"/>
            </a:endParaRPr>
          </a:p>
        </p:txBody>
      </p:sp>
      <p:pic>
        <p:nvPicPr>
          <p:cNvPr id="9" name="Picture 8" descr="Diagram&#10;&#10;Description automatically generated"/>
          <p:cNvPicPr/>
          <p:nvPr/>
        </p:nvPicPr>
        <p:blipFill>
          <a:blip r:embed="rId3">
            <a:extLst>
              <a:ext uri="{28A0092B-C50C-407E-A947-70E740481C1C}">
                <a14:useLocalDpi xmlns:a14="http://schemas.microsoft.com/office/drawing/2010/main" val="0"/>
              </a:ext>
            </a:extLst>
          </a:blip>
          <a:srcRect/>
          <a:stretch>
            <a:fillRect/>
          </a:stretch>
        </p:blipFill>
        <p:spPr bwMode="auto">
          <a:xfrm>
            <a:off x="4783667" y="1005840"/>
            <a:ext cx="7120465" cy="5496559"/>
          </a:xfrm>
          <a:prstGeom prst="rect">
            <a:avLst/>
          </a:prstGeom>
          <a:noFill/>
          <a:ln>
            <a:noFill/>
          </a:ln>
        </p:spPr>
      </p:pic>
    </p:spTree>
    <p:extLst>
      <p:ext uri="{BB962C8B-B14F-4D97-AF65-F5344CB8AC3E}">
        <p14:creationId xmlns:p14="http://schemas.microsoft.com/office/powerpoint/2010/main" val="238163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1225</TotalTime>
  <Words>607</Words>
  <Application>Microsoft Office PowerPoint</Application>
  <PresentationFormat>Custom</PresentationFormat>
  <Paragraphs>96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RetrospectVTI</vt:lpstr>
      <vt:lpstr>PowerPoint Presentation</vt:lpstr>
      <vt:lpstr>INDEX</vt:lpstr>
      <vt:lpstr>INTRODUCTION TO PROJECT</vt:lpstr>
      <vt:lpstr>Technology Used</vt:lpstr>
      <vt:lpstr>Existing Gaps  &amp; Project Features</vt:lpstr>
      <vt:lpstr>Objectives</vt:lpstr>
      <vt:lpstr>Scope/ Relevance</vt:lpstr>
      <vt:lpstr>Project Flow Diagram</vt:lpstr>
      <vt:lpstr>ER  Diagram</vt:lpstr>
      <vt:lpstr>Test  Cases</vt:lpstr>
      <vt:lpstr>Comparative Analysis </vt:lpstr>
      <vt:lpstr>Conclusion &amp; Future Aspects</vt:lpstr>
      <vt:lpstr>Bibliography</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dc:title>
  <dc:creator/>
  <cp:lastModifiedBy>hp</cp:lastModifiedBy>
  <cp:revision>320</cp:revision>
  <dcterms:created xsi:type="dcterms:W3CDTF">2021-11-12T14:45:58Z</dcterms:created>
  <dcterms:modified xsi:type="dcterms:W3CDTF">2021-12-21T09:50:19Z</dcterms:modified>
</cp:coreProperties>
</file>