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notesMasterIdLst>
    <p:notesMasterId r:id="rId24"/>
  </p:notesMasterIdLst>
  <p:sldIdLst>
    <p:sldId id="256" r:id="rId2"/>
    <p:sldId id="259" r:id="rId3"/>
    <p:sldId id="260" r:id="rId4"/>
    <p:sldId id="269" r:id="rId5"/>
    <p:sldId id="273" r:id="rId6"/>
    <p:sldId id="265" r:id="rId7"/>
    <p:sldId id="272" r:id="rId8"/>
    <p:sldId id="274" r:id="rId9"/>
    <p:sldId id="270" r:id="rId10"/>
    <p:sldId id="275" r:id="rId11"/>
    <p:sldId id="261" r:id="rId12"/>
    <p:sldId id="276" r:id="rId13"/>
    <p:sldId id="262" r:id="rId14"/>
    <p:sldId id="263" r:id="rId15"/>
    <p:sldId id="266" r:id="rId16"/>
    <p:sldId id="277" r:id="rId17"/>
    <p:sldId id="267" r:id="rId18"/>
    <p:sldId id="268" r:id="rId19"/>
    <p:sldId id="271" r:id="rId20"/>
    <p:sldId id="257" r:id="rId21"/>
    <p:sldId id="264" r:id="rId22"/>
    <p:sldId id="25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angiplays@outlook.com" initials="s" lastIdx="1" clrIdx="0">
    <p:extLst>
      <p:ext uri="{19B8F6BF-5375-455C-9EA6-DF929625EA0E}">
        <p15:presenceInfo xmlns:p15="http://schemas.microsoft.com/office/powerpoint/2012/main" userId="a55e049bed057f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2F1DB-C7A9-4BA2-9656-3F3571C9FFC3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52A07-BAC0-45BB-BA15-4FB872050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90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3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3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5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9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1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542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05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67AE-9E0E-4BB0-B2DA-D046A4079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TA 201 DESIGN PROJECT</a:t>
            </a:r>
            <a:br>
              <a:rPr lang="en-IN" sz="4000" dirty="0"/>
            </a:br>
            <a:r>
              <a:rPr lang="en-IN" sz="4000" dirty="0"/>
              <a:t>S3 T1 G7</a:t>
            </a:r>
          </a:p>
        </p:txBody>
      </p:sp>
    </p:spTree>
    <p:extLst>
      <p:ext uri="{BB962C8B-B14F-4D97-AF65-F5344CB8AC3E}">
        <p14:creationId xmlns:p14="http://schemas.microsoft.com/office/powerpoint/2010/main" val="92628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8750C1-23F9-49B7-A989-B01B5282E008}"/>
              </a:ext>
            </a:extLst>
          </p:cNvPr>
          <p:cNvSpPr txBox="1"/>
          <p:nvPr/>
        </p:nvSpPr>
        <p:spPr>
          <a:xfrm>
            <a:off x="1178560" y="1259840"/>
            <a:ext cx="95808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RODS </a:t>
            </a:r>
          </a:p>
          <a:p>
            <a:endParaRPr lang="en-US" sz="3200" dirty="0"/>
          </a:p>
          <a:p>
            <a:r>
              <a:rPr lang="en-US" sz="2400" dirty="0"/>
              <a:t>WE USE METAL SHEET ( THICKNESS 1 MM) – DIMENSIONS REQ – 4CM*15 CM</a:t>
            </a:r>
          </a:p>
          <a:p>
            <a:r>
              <a:rPr lang="en-US" sz="2400" dirty="0"/>
              <a:t>WE BEND THE SHEET TO FORM THE ROD AND PUNCH OUT EQUAL SMALL RECTANGLES TO CREATE EMPTY SPACE AS SHOWN IN PREV FIGURE</a:t>
            </a:r>
          </a:p>
          <a:p>
            <a:endParaRPr lang="en-US" sz="2400" dirty="0"/>
          </a:p>
          <a:p>
            <a:r>
              <a:rPr lang="en-US" sz="2400" dirty="0"/>
              <a:t>SPACE CREATED IN PILLAR BY PUNCHING AND ROD INSERTED IN THE SPACE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93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A1EC5F-1E07-49E3-B226-36926D2FC63C}"/>
              </a:ext>
            </a:extLst>
          </p:cNvPr>
          <p:cNvSpPr txBox="1"/>
          <p:nvPr/>
        </p:nvSpPr>
        <p:spPr>
          <a:xfrm>
            <a:off x="728312" y="857000"/>
            <a:ext cx="3610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4.BASE OF PILLAR *2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112AB-7AAE-47DF-AE96-90240791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78" y="2239478"/>
            <a:ext cx="4875708" cy="3392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957109-26DB-49A5-87A7-002B7107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1" y="477520"/>
            <a:ext cx="5177332" cy="549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9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3CD2A-F407-47E5-B8B4-956077A6A67F}"/>
              </a:ext>
            </a:extLst>
          </p:cNvPr>
          <p:cNvSpPr txBox="1"/>
          <p:nvPr/>
        </p:nvSpPr>
        <p:spPr>
          <a:xfrm>
            <a:off x="1107440" y="762000"/>
            <a:ext cx="9784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USE CASTING BY MAKING THERMACOL MOULD (INVESTMENT  CASTING) TO FORM THE BASE-</a:t>
            </a:r>
          </a:p>
          <a:p>
            <a:r>
              <a:rPr lang="en-US" sz="2800" dirty="0"/>
              <a:t>CIRCULAR ARCS AND THE LOWER BASE</a:t>
            </a:r>
          </a:p>
          <a:p>
            <a:endParaRPr lang="en-US" sz="2800" dirty="0"/>
          </a:p>
          <a:p>
            <a:r>
              <a:rPr lang="en-US" sz="2800" dirty="0"/>
              <a:t>PROCESS USED WELDING TO JOIN THE ARCS WITH THE CUBOIDAL BASE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3907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2C72C8-084D-4ACD-AA09-0C0E1977AEF1}"/>
              </a:ext>
            </a:extLst>
          </p:cNvPr>
          <p:cNvSpPr txBox="1"/>
          <p:nvPr/>
        </p:nvSpPr>
        <p:spPr>
          <a:xfrm>
            <a:off x="490888" y="539015"/>
            <a:ext cx="5605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 .MOVABLE BRIDGE * 2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232F7-0B98-410A-9F27-40A37753E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72" t="23661" r="16358" b="19502"/>
          <a:stretch/>
        </p:blipFill>
        <p:spPr>
          <a:xfrm>
            <a:off x="2236269" y="1144371"/>
            <a:ext cx="7719461" cy="49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00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D2CB5A-5066-405B-BCA8-DF2742468A0B}"/>
              </a:ext>
            </a:extLst>
          </p:cNvPr>
          <p:cNvSpPr txBox="1"/>
          <p:nvPr/>
        </p:nvSpPr>
        <p:spPr>
          <a:xfrm>
            <a:off x="911191" y="499081"/>
            <a:ext cx="356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6. SIDE ROAD * 2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D40FA-59BD-42A4-A2CD-EF418340E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2" t="17263" r="24052" b="16807"/>
          <a:stretch/>
        </p:blipFill>
        <p:spPr>
          <a:xfrm>
            <a:off x="1803252" y="1192886"/>
            <a:ext cx="7203855" cy="49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8A6A69-D1E2-4098-AEBD-B53B65647BA9}"/>
              </a:ext>
            </a:extLst>
          </p:cNvPr>
          <p:cNvSpPr txBox="1"/>
          <p:nvPr/>
        </p:nvSpPr>
        <p:spPr>
          <a:xfrm>
            <a:off x="731520" y="741145"/>
            <a:ext cx="6266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MOVING MECHANISM OF MOVABLE BRIDGE</a:t>
            </a:r>
            <a:endParaRPr lang="en-IN" sz="2000" dirty="0"/>
          </a:p>
        </p:txBody>
      </p:sp>
      <p:pic>
        <p:nvPicPr>
          <p:cNvPr id="3" name="Bridge+road by Lavesh v7">
            <a:hlinkClick r:id="" action="ppaction://media"/>
            <a:extLst>
              <a:ext uri="{FF2B5EF4-FFF2-40B4-BE49-F238E27FC236}">
                <a16:creationId xmlns:a16="http://schemas.microsoft.com/office/drawing/2014/main" id="{7B3D3B7E-CD80-48CE-BCCE-8D161CD8E06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97785" y="1287695"/>
            <a:ext cx="7521141" cy="45498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01A2A7-37B2-4085-86D5-D5FD80E17291}"/>
              </a:ext>
            </a:extLst>
          </p:cNvPr>
          <p:cNvSpPr txBox="1"/>
          <p:nvPr/>
        </p:nvSpPr>
        <p:spPr>
          <a:xfrm>
            <a:off x="2143760" y="6014738"/>
            <a:ext cx="1021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0.5 MM STEEL ROD IS USED AS HINGE TO MOVE THE BRIDGE PART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98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187A12-5AF3-4B89-8DF5-CDA255B7F3F8}"/>
              </a:ext>
            </a:extLst>
          </p:cNvPr>
          <p:cNvSpPr txBox="1"/>
          <p:nvPr/>
        </p:nvSpPr>
        <p:spPr>
          <a:xfrm>
            <a:off x="1270000" y="1087120"/>
            <a:ext cx="9794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MANUFACTURING AND MATERIAL FOR SIDE ROAD AND MOVABLE PART</a:t>
            </a:r>
          </a:p>
          <a:p>
            <a:endParaRPr lang="en-US" u="sng" dirty="0"/>
          </a:p>
          <a:p>
            <a:r>
              <a:rPr lang="en-US" u="sng" dirty="0"/>
              <a:t>SIDE ROAD—</a:t>
            </a:r>
          </a:p>
          <a:p>
            <a:r>
              <a:rPr lang="en-US" dirty="0"/>
              <a:t>2 MM SHEET CUT IN APPROPRIATE DIMENSIONS AS SHOWN IN FIGURE JOINED TO TWO 6 MM RODS</a:t>
            </a:r>
          </a:p>
          <a:p>
            <a:r>
              <a:rPr lang="en-US" dirty="0"/>
              <a:t>USING ADHESIVE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MOVABLE ROAD—</a:t>
            </a:r>
          </a:p>
          <a:p>
            <a:r>
              <a:rPr lang="en-US" dirty="0"/>
              <a:t>2 MM SHEET CUT IN APPROPRIATE DIMENSIONS AS SHOWN IN FIGURE JOINED TO TWO 6 MM RODS</a:t>
            </a:r>
          </a:p>
          <a:p>
            <a:r>
              <a:rPr lang="en-US" dirty="0"/>
              <a:t>USING ADHESIVE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347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9970FD-AB2B-43B2-9108-8DB09304FC7E}"/>
              </a:ext>
            </a:extLst>
          </p:cNvPr>
          <p:cNvSpPr txBox="1"/>
          <p:nvPr/>
        </p:nvSpPr>
        <p:spPr>
          <a:xfrm>
            <a:off x="1039528" y="750771"/>
            <a:ext cx="350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 . WINDOWS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5EE7C-83BF-42F9-861F-15B2FDF94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36" t="25303" r="27849" b="13359"/>
          <a:stretch/>
        </p:blipFill>
        <p:spPr>
          <a:xfrm>
            <a:off x="558800" y="1530108"/>
            <a:ext cx="2338404" cy="2713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67E4C2-AC98-439C-9134-08A2871B2B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40" r="28110" b="24009"/>
          <a:stretch/>
        </p:blipFill>
        <p:spPr>
          <a:xfrm>
            <a:off x="9756425" y="542471"/>
            <a:ext cx="2235200" cy="22079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023E1A-8FF7-427C-82BA-CF2804384E41}"/>
              </a:ext>
            </a:extLst>
          </p:cNvPr>
          <p:cNvSpPr txBox="1"/>
          <p:nvPr/>
        </p:nvSpPr>
        <p:spPr>
          <a:xfrm>
            <a:off x="794084" y="4681560"/>
            <a:ext cx="6500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MM SHEETS CUT INTO THE WINDOWS SHAPE AND JOINED TO THE TOWER WITH ADHESIVE</a:t>
            </a: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C50B8-77EE-4909-9BC9-D825F089D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1" y="2883462"/>
            <a:ext cx="3914424" cy="2972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7F1088-B84E-472E-A2FC-0CF153630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680" y="1506163"/>
            <a:ext cx="38862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91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9FD344-8012-4CBF-9DCE-51B8DF7343E4}"/>
              </a:ext>
            </a:extLst>
          </p:cNvPr>
          <p:cNvSpPr txBox="1"/>
          <p:nvPr/>
        </p:nvSpPr>
        <p:spPr>
          <a:xfrm>
            <a:off x="404261" y="674302"/>
            <a:ext cx="946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FULL ASSEMBLY , COMPLETE ISOMETRIC VIEW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AA9BE-CF40-4E03-9072-56141D7D8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47" t="22821" r="19251" b="5815"/>
          <a:stretch/>
        </p:blipFill>
        <p:spPr>
          <a:xfrm>
            <a:off x="2682241" y="1122836"/>
            <a:ext cx="7091680" cy="548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8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C013B0-D2A6-4182-9DDD-224AC01B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508000"/>
            <a:ext cx="7987360" cy="5669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BED57A-10B5-4561-B69F-25700639FBC5}"/>
              </a:ext>
            </a:extLst>
          </p:cNvPr>
          <p:cNvSpPr txBox="1"/>
          <p:nvPr/>
        </p:nvSpPr>
        <p:spPr>
          <a:xfrm>
            <a:off x="9255760" y="1828800"/>
            <a:ext cx="203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ASSEMBLY MADE USING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90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5966B5-10E1-4DE9-959B-CA9C8CA4E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9" t="14104" r="4587" b="15888"/>
          <a:stretch/>
        </p:blipFill>
        <p:spPr>
          <a:xfrm>
            <a:off x="1068403" y="933651"/>
            <a:ext cx="7603959" cy="44627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8786E3-049E-4C84-AD3D-9B44037D0248}"/>
              </a:ext>
            </a:extLst>
          </p:cNvPr>
          <p:cNvSpPr txBox="1"/>
          <p:nvPr/>
        </p:nvSpPr>
        <p:spPr>
          <a:xfrm>
            <a:off x="4745254" y="5584438"/>
            <a:ext cx="7016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badi" panose="020B0604020104020204" pitchFamily="34" charset="0"/>
              </a:rPr>
              <a:t>LONDON BRIDGE- INSPIRATION</a:t>
            </a:r>
          </a:p>
        </p:txBody>
      </p:sp>
    </p:spTree>
    <p:extLst>
      <p:ext uri="{BB962C8B-B14F-4D97-AF65-F5344CB8AC3E}">
        <p14:creationId xmlns:p14="http://schemas.microsoft.com/office/powerpoint/2010/main" val="13999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9CD-DB68-4335-8F37-C964C4BB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Manufacturing Process Involved (SUMMARY)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A9C7BE-EDB8-4F55-A6C6-581D25D49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63742"/>
              </p:ext>
            </p:extLst>
          </p:nvPr>
        </p:nvGraphicFramePr>
        <p:xfrm>
          <a:off x="673028" y="1533140"/>
          <a:ext cx="10708970" cy="48820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84388">
                  <a:extLst>
                    <a:ext uri="{9D8B030D-6E8A-4147-A177-3AD203B41FA5}">
                      <a16:colId xmlns:a16="http://schemas.microsoft.com/office/drawing/2014/main" val="2617549939"/>
                    </a:ext>
                  </a:extLst>
                </a:gridCol>
                <a:gridCol w="3624582">
                  <a:extLst>
                    <a:ext uri="{9D8B030D-6E8A-4147-A177-3AD203B41FA5}">
                      <a16:colId xmlns:a16="http://schemas.microsoft.com/office/drawing/2014/main" val="2500977130"/>
                    </a:ext>
                  </a:extLst>
                </a:gridCol>
              </a:tblGrid>
              <a:tr h="584432">
                <a:tc>
                  <a:txBody>
                    <a:bodyPr/>
                    <a:lstStyle/>
                    <a:p>
                      <a:r>
                        <a:rPr lang="en-IN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 TO BE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925954"/>
                  </a:ext>
                </a:extLst>
              </a:tr>
              <a:tr h="369724">
                <a:tc>
                  <a:txBody>
                    <a:bodyPr/>
                    <a:lstStyle/>
                    <a:p>
                      <a:r>
                        <a:rPr lang="en-IN" dirty="0"/>
                        <a:t>To make pointed top and pyramid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CASTING IRON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78861"/>
                  </a:ext>
                </a:extLst>
              </a:tr>
              <a:tr h="369724">
                <a:tc>
                  <a:txBody>
                    <a:bodyPr/>
                    <a:lstStyle/>
                    <a:p>
                      <a:r>
                        <a:rPr lang="en-IN" dirty="0"/>
                        <a:t>Connecting rods to the pillars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22975"/>
                  </a:ext>
                </a:extLst>
              </a:tr>
              <a:tr h="201140">
                <a:tc>
                  <a:txBody>
                    <a:bodyPr/>
                    <a:lstStyle/>
                    <a:p>
                      <a:r>
                        <a:rPr lang="en-IN" dirty="0"/>
                        <a:t>Joining curved rope with pillars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ADHESIVE / SOLDERING(FOR VERTICAL RODS TO CURVE PART)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39694"/>
                  </a:ext>
                </a:extLst>
              </a:tr>
              <a:tr h="369724">
                <a:tc>
                  <a:txBody>
                    <a:bodyPr/>
                    <a:lstStyle/>
                    <a:p>
                      <a:r>
                        <a:rPr lang="en-IN" dirty="0"/>
                        <a:t>Windows on the pillar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METAL CUTTING AND ADHESIVE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37160"/>
                  </a:ext>
                </a:extLst>
              </a:tr>
              <a:tr h="369724">
                <a:tc>
                  <a:txBody>
                    <a:bodyPr/>
                    <a:lstStyle/>
                    <a:p>
                      <a:r>
                        <a:rPr lang="en-IN" dirty="0"/>
                        <a:t>Putting the tops onto the pillar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ADHESIVE JOINING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54253"/>
                  </a:ext>
                </a:extLst>
              </a:tr>
              <a:tr h="369724">
                <a:tc>
                  <a:txBody>
                    <a:bodyPr/>
                    <a:lstStyle/>
                    <a:p>
                      <a:r>
                        <a:rPr lang="en-IN" dirty="0"/>
                        <a:t>Rods to be connected to curved 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SOLDERING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50180"/>
                  </a:ext>
                </a:extLst>
              </a:tr>
              <a:tr h="584432">
                <a:tc>
                  <a:txBody>
                    <a:bodyPr/>
                    <a:lstStyle/>
                    <a:p>
                      <a:r>
                        <a:rPr lang="en-IN" dirty="0"/>
                        <a:t>Joining base with the pillar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FITS RIGHT INTO THE BASE / ADHESIVE 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72604"/>
                  </a:ext>
                </a:extLst>
              </a:tr>
              <a:tr h="584432">
                <a:tc>
                  <a:txBody>
                    <a:bodyPr/>
                    <a:lstStyle/>
                    <a:p>
                      <a:r>
                        <a:rPr lang="en-US" dirty="0"/>
                        <a:t>Mechanism of moving part of bridge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HINGE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38587"/>
                  </a:ext>
                </a:extLst>
              </a:tr>
              <a:tr h="5844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4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879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6AE58-8151-49C9-9E93-00178AE4D673}"/>
              </a:ext>
            </a:extLst>
          </p:cNvPr>
          <p:cNvSpPr txBox="1"/>
          <p:nvPr/>
        </p:nvSpPr>
        <p:spPr>
          <a:xfrm>
            <a:off x="2287604" y="195744"/>
            <a:ext cx="733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MATERIALS REQUIRED(SUMMARY)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2E23B4-26E6-47C4-A66C-4274EB9C7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599200"/>
              </p:ext>
            </p:extLst>
          </p:nvPr>
        </p:nvGraphicFramePr>
        <p:xfrm>
          <a:off x="681789" y="760396"/>
          <a:ext cx="10828422" cy="5421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03132">
                  <a:extLst>
                    <a:ext uri="{9D8B030D-6E8A-4147-A177-3AD203B41FA5}">
                      <a16:colId xmlns:a16="http://schemas.microsoft.com/office/drawing/2014/main" val="347072232"/>
                    </a:ext>
                  </a:extLst>
                </a:gridCol>
                <a:gridCol w="1332418">
                  <a:extLst>
                    <a:ext uri="{9D8B030D-6E8A-4147-A177-3AD203B41FA5}">
                      <a16:colId xmlns:a16="http://schemas.microsoft.com/office/drawing/2014/main" val="448897198"/>
                    </a:ext>
                  </a:extLst>
                </a:gridCol>
                <a:gridCol w="3892872">
                  <a:extLst>
                    <a:ext uri="{9D8B030D-6E8A-4147-A177-3AD203B41FA5}">
                      <a16:colId xmlns:a16="http://schemas.microsoft.com/office/drawing/2014/main" val="2417726826"/>
                    </a:ext>
                  </a:extLst>
                </a:gridCol>
              </a:tblGrid>
              <a:tr h="336884">
                <a:tc>
                  <a:txBody>
                    <a:bodyPr/>
                    <a:lstStyle/>
                    <a:p>
                      <a:r>
                        <a:rPr lang="en-IN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PART TO BE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405834"/>
                  </a:ext>
                </a:extLst>
              </a:tr>
              <a:tr h="644983">
                <a:tc>
                  <a:txBody>
                    <a:bodyPr/>
                    <a:lstStyle/>
                    <a:p>
                      <a:r>
                        <a:rPr lang="en-IN" sz="1400" b="1" dirty="0"/>
                        <a:t>METAL STEEL SHEETS (2MM)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5*2=10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65301"/>
                  </a:ext>
                </a:extLst>
              </a:tr>
              <a:tr h="5629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CAST IRON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2KG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BASE OF PILLAR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413594"/>
                  </a:ext>
                </a:extLst>
              </a:tr>
              <a:tr h="472420">
                <a:tc>
                  <a:txBody>
                    <a:bodyPr/>
                    <a:lstStyle/>
                    <a:p>
                      <a:r>
                        <a:rPr lang="en-IN" sz="1400" b="1" dirty="0"/>
                        <a:t>CAST IRON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29.2 GMS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POINTED TOPS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1380"/>
                  </a:ext>
                </a:extLst>
              </a:tr>
              <a:tr h="472420">
                <a:tc>
                  <a:txBody>
                    <a:bodyPr/>
                    <a:lstStyle/>
                    <a:p>
                      <a:r>
                        <a:rPr lang="en-IN" sz="1400" b="1" dirty="0"/>
                        <a:t>CAST IRON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118.26 GMS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PYRAMID 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358524"/>
                  </a:ext>
                </a:extLst>
              </a:tr>
              <a:tr h="472420">
                <a:tc>
                  <a:txBody>
                    <a:bodyPr/>
                    <a:lstStyle/>
                    <a:p>
                      <a:r>
                        <a:rPr lang="en-IN" sz="1400" b="1" dirty="0"/>
                        <a:t>MILD STEEL SHEETS (2MM)</a:t>
                      </a:r>
                    </a:p>
                    <a:p>
                      <a:r>
                        <a:rPr lang="en-IN" sz="1400" b="1" dirty="0"/>
                        <a:t>RODS (6 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SIDE ROAD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12909"/>
                  </a:ext>
                </a:extLst>
              </a:tr>
              <a:tr h="6308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MILD STEEL SHEETS (2MM)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MOVABLE BRIDGE HALF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019497"/>
                  </a:ext>
                </a:extLst>
              </a:tr>
              <a:tr h="472420">
                <a:tc>
                  <a:txBody>
                    <a:bodyPr/>
                    <a:lstStyle/>
                    <a:p>
                      <a:r>
                        <a:rPr lang="en-IN" sz="1400" b="1" dirty="0"/>
                        <a:t>STEEL SHEETS(1 MM THICKNESS)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42954"/>
                  </a:ext>
                </a:extLst>
              </a:tr>
              <a:tr h="7704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MILD STEEL ROUND ROD(3 MM DIA)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MILD STEEL RODS (1 MM)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CURVED ROPE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76669"/>
                  </a:ext>
                </a:extLst>
              </a:tr>
              <a:tr h="472420">
                <a:tc>
                  <a:txBody>
                    <a:bodyPr/>
                    <a:lstStyle/>
                    <a:p>
                      <a:r>
                        <a:rPr lang="en-US" sz="1400" b="1" dirty="0"/>
                        <a:t>METAL SHEET ( THICKNESS 1 MM) 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ROD CONNECTING PILLARS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3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70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D29DB4-6C7F-4554-B3D0-4AD0638A781A}"/>
              </a:ext>
            </a:extLst>
          </p:cNvPr>
          <p:cNvSpPr txBox="1"/>
          <p:nvPr/>
        </p:nvSpPr>
        <p:spPr>
          <a:xfrm>
            <a:off x="2063014" y="250256"/>
            <a:ext cx="8065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badi" panose="020B0604020104020204" pitchFamily="34" charset="0"/>
              </a:rPr>
              <a:t>WORK DISTRIBUTION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3B8A1D-7DAD-4A6D-93C8-12D5AD2F9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24853"/>
              </p:ext>
            </p:extLst>
          </p:nvPr>
        </p:nvGraphicFramePr>
        <p:xfrm>
          <a:off x="1790299" y="776138"/>
          <a:ext cx="8338686" cy="60384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6799">
                  <a:extLst>
                    <a:ext uri="{9D8B030D-6E8A-4147-A177-3AD203B41FA5}">
                      <a16:colId xmlns:a16="http://schemas.microsoft.com/office/drawing/2014/main" val="3397172658"/>
                    </a:ext>
                  </a:extLst>
                </a:gridCol>
                <a:gridCol w="6001887">
                  <a:extLst>
                    <a:ext uri="{9D8B030D-6E8A-4147-A177-3AD203B41FA5}">
                      <a16:colId xmlns:a16="http://schemas.microsoft.com/office/drawing/2014/main" val="2831403023"/>
                    </a:ext>
                  </a:extLst>
                </a:gridCol>
              </a:tblGrid>
              <a:tr h="369163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1916"/>
                  </a:ext>
                </a:extLst>
              </a:tr>
              <a:tr h="616727">
                <a:tc>
                  <a:txBody>
                    <a:bodyPr/>
                    <a:lstStyle/>
                    <a:p>
                      <a:r>
                        <a:rPr lang="en-IN" dirty="0"/>
                        <a:t>SHUBHANGI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PRESENTATION, DIMENSIONING , MATERIAL ANALYSIS , MANUFACTURING INVOLVED , MECHANISM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820713"/>
                  </a:ext>
                </a:extLst>
              </a:tr>
              <a:tr h="881039">
                <a:tc>
                  <a:txBody>
                    <a:bodyPr/>
                    <a:lstStyle/>
                    <a:p>
                      <a:r>
                        <a:rPr lang="en-IN" dirty="0"/>
                        <a:t>NISHIKA JAIN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DIMENSIONING , MATERIAL ANALYSIS , MANUFACTURING INVOLVED , MECHANISM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78579"/>
                  </a:ext>
                </a:extLst>
              </a:tr>
              <a:tr h="881039">
                <a:tc>
                  <a:txBody>
                    <a:bodyPr/>
                    <a:lstStyle/>
                    <a:p>
                      <a:r>
                        <a:rPr lang="en-IN" dirty="0"/>
                        <a:t>RITIKA SARDAR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DIMENSIONING , MATERIAL ANALYSIS , MANUFACTURING INVOLVED , MECHANISM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422197"/>
                  </a:ext>
                </a:extLst>
              </a:tr>
              <a:tr h="616727">
                <a:tc>
                  <a:txBody>
                    <a:bodyPr/>
                    <a:lstStyle/>
                    <a:p>
                      <a:r>
                        <a:rPr lang="en-IN" dirty="0"/>
                        <a:t>LAVESH MANGAL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MECHANISM , ASSEMBLING</a:t>
                      </a:r>
                    </a:p>
                    <a:p>
                      <a:r>
                        <a:rPr lang="en-IN" dirty="0"/>
                        <a:t>DRAWING –SIDE ROADS ,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82632"/>
                  </a:ext>
                </a:extLst>
              </a:tr>
              <a:tr h="616727">
                <a:tc>
                  <a:txBody>
                    <a:bodyPr/>
                    <a:lstStyle/>
                    <a:p>
                      <a:r>
                        <a:rPr lang="en-IN" dirty="0"/>
                        <a:t>ADARSH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DRAWING –TOWERS , TOPS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478152"/>
                  </a:ext>
                </a:extLst>
              </a:tr>
              <a:tr h="616727">
                <a:tc>
                  <a:txBody>
                    <a:bodyPr/>
                    <a:lstStyle/>
                    <a:p>
                      <a:r>
                        <a:rPr lang="en-IN" dirty="0"/>
                        <a:t>V TARUN RAO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MECHANISM ,DRAWING –BASE , WINDOWS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008445"/>
                  </a:ext>
                </a:extLst>
              </a:tr>
              <a:tr h="616727">
                <a:tc>
                  <a:txBody>
                    <a:bodyPr/>
                    <a:lstStyle/>
                    <a:p>
                      <a:r>
                        <a:rPr lang="en-IN" dirty="0"/>
                        <a:t>SHIVAM GUJARIA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DRAWING –TOWERS , PILLARS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01643"/>
                  </a:ext>
                </a:extLst>
              </a:tr>
              <a:tr h="616727">
                <a:tc>
                  <a:txBody>
                    <a:bodyPr/>
                    <a:lstStyle/>
                    <a:p>
                      <a:r>
                        <a:rPr lang="en-IN" dirty="0"/>
                        <a:t>HITESH ARUNAGIRI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DRAWING – SIDE ROPES, CONNECTING RODS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04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00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0E397-1B54-494B-BE04-4838AC997889}"/>
              </a:ext>
            </a:extLst>
          </p:cNvPr>
          <p:cNvSpPr txBox="1"/>
          <p:nvPr/>
        </p:nvSpPr>
        <p:spPr>
          <a:xfrm>
            <a:off x="5958038" y="5234721"/>
            <a:ext cx="8065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PART WISE ISOMETRIC AND ORTHOGRAPHIC VIEWS AHEAD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86C84-8E55-4170-901C-4D565B7C43E2}"/>
              </a:ext>
            </a:extLst>
          </p:cNvPr>
          <p:cNvSpPr txBox="1"/>
          <p:nvPr/>
        </p:nvSpPr>
        <p:spPr>
          <a:xfrm>
            <a:off x="1056640" y="558800"/>
            <a:ext cx="7721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HAVE THE FOLLOWING PARTS –</a:t>
            </a:r>
          </a:p>
          <a:p>
            <a:r>
              <a:rPr lang="en-US" sz="2800" dirty="0"/>
              <a:t>1)CURVED ROPE</a:t>
            </a:r>
            <a:endParaRPr lang="en-IN" sz="2800" dirty="0"/>
          </a:p>
          <a:p>
            <a:r>
              <a:rPr lang="en-IN" sz="2800" dirty="0"/>
              <a:t>2)TOWER</a:t>
            </a:r>
          </a:p>
          <a:p>
            <a:r>
              <a:rPr lang="en-IN" sz="2800" dirty="0"/>
              <a:t>3)CONNECTING RODS</a:t>
            </a:r>
          </a:p>
          <a:p>
            <a:r>
              <a:rPr lang="en-IN" sz="2800" dirty="0"/>
              <a:t>4)BASE</a:t>
            </a:r>
          </a:p>
          <a:p>
            <a:r>
              <a:rPr lang="en-IN" sz="2800" dirty="0"/>
              <a:t>5)SIDE ROAD</a:t>
            </a:r>
          </a:p>
          <a:p>
            <a:r>
              <a:rPr lang="en-IN" sz="2800" dirty="0"/>
              <a:t>6)MOVABLE PART</a:t>
            </a:r>
          </a:p>
          <a:p>
            <a:r>
              <a:rPr lang="en-IN" sz="2800" dirty="0"/>
              <a:t>7)WINDOWS</a:t>
            </a:r>
          </a:p>
          <a:p>
            <a:endParaRPr lang="en-IN" sz="2800" dirty="0"/>
          </a:p>
          <a:p>
            <a:r>
              <a:rPr lang="en-IN" sz="2800" dirty="0"/>
              <a:t>FINAL ASSEMBLY AT THE END </a:t>
            </a:r>
          </a:p>
        </p:txBody>
      </p:sp>
    </p:spTree>
    <p:extLst>
      <p:ext uri="{BB962C8B-B14F-4D97-AF65-F5344CB8AC3E}">
        <p14:creationId xmlns:p14="http://schemas.microsoft.com/office/powerpoint/2010/main" val="241256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AB6086-1809-4A69-A6FA-E54BAF7DFD38}"/>
              </a:ext>
            </a:extLst>
          </p:cNvPr>
          <p:cNvSpPr txBox="1"/>
          <p:nvPr/>
        </p:nvSpPr>
        <p:spPr>
          <a:xfrm>
            <a:off x="934720" y="751840"/>
            <a:ext cx="432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1.SIDE ROPE * 4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A3B7F-8993-4543-9A01-5A9E1A430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1275060"/>
            <a:ext cx="3847465" cy="39338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5DE4C1-51E1-444A-B2F2-070A14A60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0" y="1800300"/>
            <a:ext cx="5364480" cy="40319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9BEFDD-59D9-4886-8155-C6FF27816F60}"/>
              </a:ext>
            </a:extLst>
          </p:cNvPr>
          <p:cNvCxnSpPr>
            <a:cxnSpLocks/>
          </p:cNvCxnSpPr>
          <p:nvPr/>
        </p:nvCxnSpPr>
        <p:spPr>
          <a:xfrm>
            <a:off x="6167120" y="1930400"/>
            <a:ext cx="0" cy="3159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F4FFC9-5C5D-4658-B30D-E265CECD9FCE}"/>
              </a:ext>
            </a:extLst>
          </p:cNvPr>
          <p:cNvSpPr txBox="1"/>
          <p:nvPr/>
        </p:nvSpPr>
        <p:spPr>
          <a:xfrm>
            <a:off x="5669280" y="3169920"/>
            <a:ext cx="66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7.5 CM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AADDD0-2FC2-4043-9708-190408791B47}"/>
              </a:ext>
            </a:extLst>
          </p:cNvPr>
          <p:cNvCxnSpPr/>
          <p:nvPr/>
        </p:nvCxnSpPr>
        <p:spPr>
          <a:xfrm>
            <a:off x="6502400" y="5303520"/>
            <a:ext cx="4378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36F1AF-F15A-4A4A-A303-5C52D66154DB}"/>
              </a:ext>
            </a:extLst>
          </p:cNvPr>
          <p:cNvSpPr txBox="1"/>
          <p:nvPr/>
        </p:nvSpPr>
        <p:spPr>
          <a:xfrm>
            <a:off x="7493000" y="5350705"/>
            <a:ext cx="107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 CM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F46CD-CF49-4343-8B81-299DC3BFCB14}"/>
              </a:ext>
            </a:extLst>
          </p:cNvPr>
          <p:cNvSpPr txBox="1"/>
          <p:nvPr/>
        </p:nvSpPr>
        <p:spPr>
          <a:xfrm>
            <a:off x="1087120" y="5745248"/>
            <a:ext cx="366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SOLDERING USED TO CONNECT VERTICAL RODS TO CURVED ROPE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24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254113-740A-4AB3-B3BE-19C1F6DFDA39}"/>
              </a:ext>
            </a:extLst>
          </p:cNvPr>
          <p:cNvSpPr txBox="1"/>
          <p:nvPr/>
        </p:nvSpPr>
        <p:spPr>
          <a:xfrm>
            <a:off x="741680" y="731520"/>
            <a:ext cx="101193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MATERIAL AND MANUFACTURING FOR SIDE ROPE-</a:t>
            </a:r>
          </a:p>
          <a:p>
            <a:endParaRPr lang="en-US" sz="2400" u="sng" dirty="0"/>
          </a:p>
          <a:p>
            <a:endParaRPr lang="en-US" sz="2400" dirty="0"/>
          </a:p>
          <a:p>
            <a:r>
              <a:rPr lang="en-US" sz="2400" dirty="0"/>
              <a:t>3 MM DIA MILD STEEL ROUND ROD--METAL BENDING DONE TO  GET THE DESIRED CURVED SHAPE WITH </a:t>
            </a:r>
          </a:p>
          <a:p>
            <a:r>
              <a:rPr lang="en-US" sz="2400" dirty="0"/>
              <a:t>								</a:t>
            </a:r>
          </a:p>
          <a:p>
            <a:endParaRPr lang="en-US" sz="2400" dirty="0"/>
          </a:p>
          <a:p>
            <a:r>
              <a:rPr lang="en-US" sz="2400" dirty="0"/>
              <a:t>1 MM DIA ROD FOR VERTICAL RODS—SOLDERING USED TO JOIN THESE WITH CURVED </a:t>
            </a:r>
          </a:p>
          <a:p>
            <a:r>
              <a:rPr lang="en-US" sz="2400" dirty="0"/>
              <a:t>								 2CM DISTANCE BW EACH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3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3E596-39C4-4F80-99D4-1987A5E3CCB4}"/>
              </a:ext>
            </a:extLst>
          </p:cNvPr>
          <p:cNvSpPr txBox="1"/>
          <p:nvPr/>
        </p:nvSpPr>
        <p:spPr>
          <a:xfrm>
            <a:off x="904775" y="519763"/>
            <a:ext cx="45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.PILLAR/TOWER * 2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7970A-ACBF-4961-8752-750D6FAD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90" y="1128553"/>
            <a:ext cx="9649326" cy="5427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8A0B8B-08BB-416C-8230-63B26C798109}"/>
              </a:ext>
            </a:extLst>
          </p:cNvPr>
          <p:cNvSpPr txBox="1"/>
          <p:nvPr/>
        </p:nvSpPr>
        <p:spPr>
          <a:xfrm>
            <a:off x="2897204" y="3137836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1D03A-63DF-48AC-8F80-245B0D82F60B}"/>
              </a:ext>
            </a:extLst>
          </p:cNvPr>
          <p:cNvSpPr txBox="1"/>
          <p:nvPr/>
        </p:nvSpPr>
        <p:spPr>
          <a:xfrm>
            <a:off x="4215865" y="5190532"/>
            <a:ext cx="140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SIDE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CC6F5-7E1F-4853-84AD-1371E05845FE}"/>
              </a:ext>
            </a:extLst>
          </p:cNvPr>
          <p:cNvSpPr txBox="1"/>
          <p:nvPr/>
        </p:nvSpPr>
        <p:spPr>
          <a:xfrm>
            <a:off x="6381549" y="5190532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FRONT VIEW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917170-9615-4887-A8D4-34AA0A0D9A1F}"/>
              </a:ext>
            </a:extLst>
          </p:cNvPr>
          <p:cNvCxnSpPr/>
          <p:nvPr/>
        </p:nvCxnSpPr>
        <p:spPr>
          <a:xfrm flipV="1">
            <a:off x="7883091" y="664143"/>
            <a:ext cx="1424538" cy="721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4A4F9B-7594-41E7-AE9B-EFF52EBD9886}"/>
              </a:ext>
            </a:extLst>
          </p:cNvPr>
          <p:cNvSpPr txBox="1"/>
          <p:nvPr/>
        </p:nvSpPr>
        <p:spPr>
          <a:xfrm>
            <a:off x="9509760" y="519764"/>
            <a:ext cx="169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ISOMETRIC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42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FC0DE9-6FD8-4457-960B-D9AC6665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762" y="3182090"/>
            <a:ext cx="1798476" cy="493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7AFF7-610D-44D5-8809-EE4FB457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762" y="3182090"/>
            <a:ext cx="1798476" cy="493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636956-B42D-456C-8BC3-6D129FE63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00" t="14666" r="28500" b="26371"/>
          <a:stretch/>
        </p:blipFill>
        <p:spPr>
          <a:xfrm>
            <a:off x="497840" y="408275"/>
            <a:ext cx="7650480" cy="6041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F5FE4-7A1B-421B-8F36-05FD1425B369}"/>
              </a:ext>
            </a:extLst>
          </p:cNvPr>
          <p:cNvSpPr txBox="1"/>
          <p:nvPr/>
        </p:nvSpPr>
        <p:spPr>
          <a:xfrm>
            <a:off x="9154160" y="1717040"/>
            <a:ext cx="214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TOWER DIMENSIONS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19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9E98A2-F61B-4E16-BC21-18B7808425B2}"/>
              </a:ext>
            </a:extLst>
          </p:cNvPr>
          <p:cNvSpPr txBox="1"/>
          <p:nvPr/>
        </p:nvSpPr>
        <p:spPr>
          <a:xfrm>
            <a:off x="1158240" y="1249680"/>
            <a:ext cx="95808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TOWER </a:t>
            </a:r>
          </a:p>
          <a:p>
            <a:endParaRPr lang="en-US" sz="2800" dirty="0"/>
          </a:p>
          <a:p>
            <a:r>
              <a:rPr lang="en-US" sz="2800" dirty="0"/>
              <a:t>2 MM SHEETS – JOINED TO FORM CUBOIDAL SHAPE</a:t>
            </a:r>
          </a:p>
          <a:p>
            <a:r>
              <a:rPr lang="en-IN" sz="2800" dirty="0"/>
              <a:t>1 CM SQUARE RODS WELDED TO FORM RECTANGLE TO FORM THE FRAMEWORK ATTATCHED TO EACH STOREY </a:t>
            </a:r>
          </a:p>
          <a:p>
            <a:endParaRPr lang="en-IN" sz="2800" dirty="0"/>
          </a:p>
          <a:p>
            <a:r>
              <a:rPr lang="en-IN" sz="2800" dirty="0"/>
              <a:t>THE FRAMEWORK IS ATTCHED TO STOREYS BY BRAZING</a:t>
            </a:r>
          </a:p>
          <a:p>
            <a:endParaRPr lang="en-IN" sz="2800" dirty="0"/>
          </a:p>
          <a:p>
            <a:r>
              <a:rPr lang="en-IN" sz="2800" dirty="0"/>
              <a:t>ON THE TOP , POINTED TOPS AND HUT ARE MADE USING CAST IRON AND ATTACHED USING</a:t>
            </a:r>
          </a:p>
          <a:p>
            <a:r>
              <a:rPr lang="en-IN" sz="2800" dirty="0"/>
              <a:t>ADHESIVE</a:t>
            </a:r>
          </a:p>
        </p:txBody>
      </p:sp>
    </p:spTree>
    <p:extLst>
      <p:ext uri="{BB962C8B-B14F-4D97-AF65-F5344CB8AC3E}">
        <p14:creationId xmlns:p14="http://schemas.microsoft.com/office/powerpoint/2010/main" val="11922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8D6719-6501-4DC1-9D63-C4D32DE9858C}"/>
              </a:ext>
            </a:extLst>
          </p:cNvPr>
          <p:cNvSpPr txBox="1"/>
          <p:nvPr/>
        </p:nvSpPr>
        <p:spPr>
          <a:xfrm>
            <a:off x="843280" y="619760"/>
            <a:ext cx="309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3 .CONNECTING RODS * 2</a:t>
            </a:r>
            <a:endParaRPr lang="en-I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37B53-F018-407B-9A2F-4B8BE915D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0" t="1548" r="4644"/>
          <a:stretch/>
        </p:blipFill>
        <p:spPr>
          <a:xfrm>
            <a:off x="593407" y="1739146"/>
            <a:ext cx="5090161" cy="4201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772DC3-E084-45A5-BED6-94419A11E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2" t="3404" r="4825"/>
          <a:stretch/>
        </p:blipFill>
        <p:spPr>
          <a:xfrm>
            <a:off x="5820728" y="2232660"/>
            <a:ext cx="6187440" cy="2392680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DBD4F72-DCC1-4B46-88B9-8C3AB10E9A87}"/>
              </a:ext>
            </a:extLst>
          </p:cNvPr>
          <p:cNvCxnSpPr/>
          <p:nvPr/>
        </p:nvCxnSpPr>
        <p:spPr>
          <a:xfrm rot="16200000" flipH="1">
            <a:off x="7508240" y="3952240"/>
            <a:ext cx="1706880" cy="995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32FC9-C877-4588-9009-D547DDDCEB6A}"/>
              </a:ext>
            </a:extLst>
          </p:cNvPr>
          <p:cNvSpPr txBox="1"/>
          <p:nvPr/>
        </p:nvSpPr>
        <p:spPr>
          <a:xfrm>
            <a:off x="8138160" y="5303520"/>
            <a:ext cx="175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LENGTH 150 MM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274D0-D516-449E-AAF5-6943BC5F847E}"/>
              </a:ext>
            </a:extLst>
          </p:cNvPr>
          <p:cNvSpPr txBox="1"/>
          <p:nvPr/>
        </p:nvSpPr>
        <p:spPr>
          <a:xfrm>
            <a:off x="7487920" y="155448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 , HEIGHT =1 CM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1CDB1E-15E7-498F-9B00-C01D88CE8FF9}"/>
              </a:ext>
            </a:extLst>
          </p:cNvPr>
          <p:cNvCxnSpPr/>
          <p:nvPr/>
        </p:nvCxnSpPr>
        <p:spPr>
          <a:xfrm flipV="1">
            <a:off x="8554720" y="1923812"/>
            <a:ext cx="0" cy="10530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9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690</Words>
  <Application>Microsoft Office PowerPoint</Application>
  <PresentationFormat>Widescreen</PresentationFormat>
  <Paragraphs>144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Abadi</vt:lpstr>
      <vt:lpstr>Arial</vt:lpstr>
      <vt:lpstr>Calibri</vt:lpstr>
      <vt:lpstr>Calibri Light</vt:lpstr>
      <vt:lpstr>Office Theme</vt:lpstr>
      <vt:lpstr>TA 201 DESIGN PROJECT S3 T1 G7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Manufacturing Process Involved (SUMMARY)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201 DESIGN PROJECT S3 T1 G7</dc:title>
  <dc:creator>shubhangiplays@outlook.com</dc:creator>
  <cp:lastModifiedBy>shubhangiplays@outlook.com</cp:lastModifiedBy>
  <cp:revision>4</cp:revision>
  <dcterms:created xsi:type="dcterms:W3CDTF">2021-08-29T17:47:34Z</dcterms:created>
  <dcterms:modified xsi:type="dcterms:W3CDTF">2021-08-31T09:43:34Z</dcterms:modified>
</cp:coreProperties>
</file>